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1430000" cy="6445250"/>
  <p:notesSz cx="11430000" cy="6445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A33"/>
    <a:srgbClr val="2A0D7D"/>
    <a:srgbClr val="4014BC"/>
    <a:srgbClr val="000099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38" y="1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9897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1" i="0">
                <a:solidFill>
                  <a:srgbClr val="EEEFF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9897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rgbClr val="EEEFF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9897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50" cy="64386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9897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A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9594" y="438310"/>
            <a:ext cx="4956907" cy="726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9897F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09831" y="1506537"/>
            <a:ext cx="5544184" cy="4015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1" i="0">
                <a:solidFill>
                  <a:srgbClr val="EEEFF5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311" y="1901825"/>
            <a:ext cx="4313555" cy="1111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spc="-145" dirty="0"/>
              <a:t>E-</a:t>
            </a:r>
            <a:r>
              <a:rPr spc="-229" dirty="0"/>
              <a:t>voting</a:t>
            </a:r>
            <a:r>
              <a:rPr spc="-275" dirty="0"/>
              <a:t> </a:t>
            </a:r>
            <a:r>
              <a:rPr spc="-160" dirty="0"/>
              <a:t>App</a:t>
            </a:r>
            <a:r>
              <a:rPr spc="-275" dirty="0"/>
              <a:t> </a:t>
            </a:r>
            <a:r>
              <a:rPr spc="-180" dirty="0"/>
              <a:t>Based</a:t>
            </a:r>
            <a:r>
              <a:rPr spc="-275" dirty="0"/>
              <a:t> </a:t>
            </a:r>
            <a:r>
              <a:rPr spc="-280" dirty="0"/>
              <a:t>on </a:t>
            </a:r>
            <a:r>
              <a:rPr spc="-95" dirty="0"/>
              <a:t>Blockchain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7311" y="3196463"/>
            <a:ext cx="5822950" cy="549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7500"/>
              </a:lnSpc>
              <a:spcBef>
                <a:spcPts val="90"/>
              </a:spcBef>
            </a:pPr>
            <a:r>
              <a:rPr sz="1250" dirty="0">
                <a:solidFill>
                  <a:srgbClr val="EDEEF4"/>
                </a:solidFill>
                <a:latin typeface="Arial MT"/>
                <a:cs typeface="Arial MT"/>
              </a:rPr>
              <a:t>A</a:t>
            </a:r>
            <a:r>
              <a:rPr sz="1250" spc="60" dirty="0">
                <a:solidFill>
                  <a:srgbClr val="EDEEF4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EDEEF4"/>
                </a:solidFill>
                <a:latin typeface="Arial MT"/>
                <a:cs typeface="Arial MT"/>
              </a:rPr>
              <a:t>comprehensive</a:t>
            </a:r>
            <a:r>
              <a:rPr sz="1250" spc="65" dirty="0">
                <a:solidFill>
                  <a:srgbClr val="EDEEF4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EDEEF4"/>
                </a:solidFill>
                <a:latin typeface="Arial MT"/>
                <a:cs typeface="Arial MT"/>
              </a:rPr>
              <a:t>solution</a:t>
            </a:r>
            <a:r>
              <a:rPr sz="1250" spc="65" dirty="0">
                <a:solidFill>
                  <a:srgbClr val="EDEEF4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EDEEF4"/>
                </a:solidFill>
                <a:latin typeface="Arial MT"/>
                <a:cs typeface="Arial MT"/>
              </a:rPr>
              <a:t>for</a:t>
            </a:r>
            <a:r>
              <a:rPr sz="1250" spc="65" dirty="0">
                <a:solidFill>
                  <a:srgbClr val="EDEEF4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EDEEF4"/>
                </a:solidFill>
                <a:latin typeface="Arial MT"/>
                <a:cs typeface="Arial MT"/>
              </a:rPr>
              <a:t>secure</a:t>
            </a:r>
            <a:r>
              <a:rPr sz="1250" spc="65" dirty="0">
                <a:solidFill>
                  <a:srgbClr val="EDEEF4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EDEEF4"/>
                </a:solidFill>
                <a:latin typeface="Arial MT"/>
                <a:cs typeface="Arial MT"/>
              </a:rPr>
              <a:t>electronic</a:t>
            </a:r>
            <a:r>
              <a:rPr sz="1250" spc="65" dirty="0">
                <a:solidFill>
                  <a:srgbClr val="EDEEF4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EDEEF4"/>
                </a:solidFill>
                <a:latin typeface="Arial MT"/>
                <a:cs typeface="Arial MT"/>
              </a:rPr>
              <a:t>voting</a:t>
            </a:r>
            <a:r>
              <a:rPr sz="1250" spc="65" dirty="0">
                <a:solidFill>
                  <a:srgbClr val="EDEEF4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EDEEF4"/>
                </a:solidFill>
                <a:latin typeface="Arial MT"/>
                <a:cs typeface="Arial MT"/>
              </a:rPr>
              <a:t>leveraging</a:t>
            </a:r>
            <a:r>
              <a:rPr sz="1250" spc="65" dirty="0">
                <a:solidFill>
                  <a:srgbClr val="EDEEF4"/>
                </a:solidFill>
                <a:latin typeface="Arial MT"/>
                <a:cs typeface="Arial MT"/>
              </a:rPr>
              <a:t> </a:t>
            </a:r>
            <a:r>
              <a:rPr sz="1250" spc="-10" dirty="0">
                <a:solidFill>
                  <a:srgbClr val="EDEEF4"/>
                </a:solidFill>
                <a:latin typeface="Arial MT"/>
                <a:cs typeface="Arial MT"/>
              </a:rPr>
              <a:t>blockchain </a:t>
            </a:r>
            <a:r>
              <a:rPr sz="1250" dirty="0">
                <a:solidFill>
                  <a:srgbClr val="EDEEF4"/>
                </a:solidFill>
                <a:latin typeface="Arial MT"/>
                <a:cs typeface="Arial MT"/>
              </a:rPr>
              <a:t>technology.</a:t>
            </a:r>
            <a:r>
              <a:rPr sz="1250" spc="65" dirty="0">
                <a:solidFill>
                  <a:srgbClr val="EDEEF4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EDEEF4"/>
                </a:solidFill>
                <a:latin typeface="Arial MT"/>
                <a:cs typeface="Arial MT"/>
              </a:rPr>
              <a:t>Developed</a:t>
            </a:r>
            <a:r>
              <a:rPr sz="1250" spc="65" dirty="0">
                <a:solidFill>
                  <a:srgbClr val="EDEEF4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EDEEF4"/>
                </a:solidFill>
                <a:latin typeface="Arial MT"/>
                <a:cs typeface="Arial MT"/>
              </a:rPr>
              <a:t>by</a:t>
            </a:r>
            <a:r>
              <a:rPr sz="1250" spc="65" dirty="0">
                <a:solidFill>
                  <a:srgbClr val="EDEEF4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EDEEF4"/>
                </a:solidFill>
                <a:latin typeface="Arial MT"/>
                <a:cs typeface="Arial MT"/>
              </a:rPr>
              <a:t>Nedelcu</a:t>
            </a:r>
            <a:r>
              <a:rPr sz="1250" spc="65" dirty="0">
                <a:solidFill>
                  <a:srgbClr val="EDEEF4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EDEEF4"/>
                </a:solidFill>
                <a:latin typeface="Arial MT"/>
                <a:cs typeface="Arial MT"/>
              </a:rPr>
              <a:t>Mihail</a:t>
            </a:r>
            <a:r>
              <a:rPr sz="1250" spc="65" dirty="0">
                <a:solidFill>
                  <a:srgbClr val="EDEEF4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EDEEF4"/>
                </a:solidFill>
                <a:latin typeface="Arial MT"/>
                <a:cs typeface="Arial MT"/>
              </a:rPr>
              <a:t>Rares,</a:t>
            </a:r>
            <a:r>
              <a:rPr sz="1250" spc="65" dirty="0">
                <a:solidFill>
                  <a:srgbClr val="EDEEF4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EDEEF4"/>
                </a:solidFill>
                <a:latin typeface="Arial MT"/>
                <a:cs typeface="Arial MT"/>
              </a:rPr>
              <a:t>IT&amp;C</a:t>
            </a:r>
            <a:r>
              <a:rPr sz="1250" spc="65" dirty="0">
                <a:solidFill>
                  <a:srgbClr val="EDEEF4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EDEEF4"/>
                </a:solidFill>
                <a:latin typeface="Arial MT"/>
                <a:cs typeface="Arial MT"/>
              </a:rPr>
              <a:t>Security</a:t>
            </a:r>
            <a:r>
              <a:rPr sz="1250" spc="65" dirty="0">
                <a:solidFill>
                  <a:srgbClr val="EDEEF4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EDEEF4"/>
                </a:solidFill>
                <a:latin typeface="Arial MT"/>
                <a:cs typeface="Arial MT"/>
              </a:rPr>
              <a:t>Master</a:t>
            </a:r>
            <a:r>
              <a:rPr sz="1250" spc="70" dirty="0">
                <a:solidFill>
                  <a:srgbClr val="EDEEF4"/>
                </a:solidFill>
                <a:latin typeface="Arial MT"/>
                <a:cs typeface="Arial MT"/>
              </a:rPr>
              <a:t> </a:t>
            </a:r>
            <a:r>
              <a:rPr sz="1250" spc="-10" dirty="0">
                <a:solidFill>
                  <a:srgbClr val="EDEEF4"/>
                </a:solidFill>
                <a:latin typeface="Arial MT"/>
                <a:cs typeface="Arial MT"/>
              </a:rPr>
              <a:t>program.</a:t>
            </a:r>
            <a:endParaRPr sz="1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7311" y="1273175"/>
            <a:ext cx="238506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29" dirty="0"/>
              <a:t>Introduction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71499" y="2057400"/>
            <a:ext cx="2914650" cy="1733550"/>
            <a:chOff x="571499" y="2057400"/>
            <a:chExt cx="2914650" cy="1733550"/>
          </a:xfrm>
        </p:grpSpPr>
        <p:sp>
          <p:nvSpPr>
            <p:cNvPr id="5" name="object 5"/>
            <p:cNvSpPr/>
            <p:nvPr/>
          </p:nvSpPr>
          <p:spPr>
            <a:xfrm>
              <a:off x="571499" y="2057400"/>
              <a:ext cx="2914650" cy="1733550"/>
            </a:xfrm>
            <a:custGeom>
              <a:avLst/>
              <a:gdLst/>
              <a:ahLst/>
              <a:cxnLst/>
              <a:rect l="l" t="t" r="r" b="b"/>
              <a:pathLst>
                <a:path w="2914650" h="1733550">
                  <a:moveTo>
                    <a:pt x="2792488" y="0"/>
                  </a:moveTo>
                  <a:lnTo>
                    <a:pt x="122158" y="0"/>
                  </a:lnTo>
                  <a:lnTo>
                    <a:pt x="110125" y="581"/>
                  </a:lnTo>
                  <a:lnTo>
                    <a:pt x="64515" y="14437"/>
                  </a:lnTo>
                  <a:lnTo>
                    <a:pt x="27679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1611388"/>
                  </a:lnTo>
                  <a:lnTo>
                    <a:pt x="9296" y="1658137"/>
                  </a:lnTo>
                  <a:lnTo>
                    <a:pt x="35778" y="1697761"/>
                  </a:lnTo>
                  <a:lnTo>
                    <a:pt x="75411" y="1724253"/>
                  </a:lnTo>
                  <a:lnTo>
                    <a:pt x="122158" y="1733549"/>
                  </a:lnTo>
                  <a:lnTo>
                    <a:pt x="2792488" y="1733549"/>
                  </a:lnTo>
                  <a:lnTo>
                    <a:pt x="2839237" y="1724253"/>
                  </a:lnTo>
                  <a:lnTo>
                    <a:pt x="2878873" y="1697761"/>
                  </a:lnTo>
                  <a:lnTo>
                    <a:pt x="2905353" y="1658137"/>
                  </a:lnTo>
                  <a:lnTo>
                    <a:pt x="2914649" y="1611388"/>
                  </a:lnTo>
                  <a:lnTo>
                    <a:pt x="2914649" y="122161"/>
                  </a:lnTo>
                  <a:lnTo>
                    <a:pt x="2905353" y="75412"/>
                  </a:lnTo>
                  <a:lnTo>
                    <a:pt x="2878873" y="35775"/>
                  </a:lnTo>
                  <a:lnTo>
                    <a:pt x="2839237" y="9296"/>
                  </a:lnTo>
                  <a:lnTo>
                    <a:pt x="2792488" y="0"/>
                  </a:lnTo>
                  <a:close/>
                </a:path>
              </a:pathLst>
            </a:custGeom>
            <a:solidFill>
              <a:srgbClr val="000000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1499" y="2057400"/>
              <a:ext cx="2914650" cy="1733550"/>
            </a:xfrm>
            <a:custGeom>
              <a:avLst/>
              <a:gdLst/>
              <a:ahLst/>
              <a:cxnLst/>
              <a:rect l="l" t="t" r="r" b="b"/>
              <a:pathLst>
                <a:path w="2914650" h="1733550">
                  <a:moveTo>
                    <a:pt x="2792488" y="0"/>
                  </a:moveTo>
                  <a:lnTo>
                    <a:pt x="122158" y="0"/>
                  </a:lnTo>
                  <a:lnTo>
                    <a:pt x="110125" y="581"/>
                  </a:lnTo>
                  <a:lnTo>
                    <a:pt x="64515" y="14437"/>
                  </a:lnTo>
                  <a:lnTo>
                    <a:pt x="27679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1611388"/>
                  </a:lnTo>
                  <a:lnTo>
                    <a:pt x="9296" y="1658137"/>
                  </a:lnTo>
                  <a:lnTo>
                    <a:pt x="35778" y="1697761"/>
                  </a:lnTo>
                  <a:lnTo>
                    <a:pt x="75411" y="1724253"/>
                  </a:lnTo>
                  <a:lnTo>
                    <a:pt x="122158" y="1733549"/>
                  </a:lnTo>
                  <a:lnTo>
                    <a:pt x="2792488" y="1733549"/>
                  </a:lnTo>
                  <a:lnTo>
                    <a:pt x="2839237" y="1724253"/>
                  </a:lnTo>
                  <a:lnTo>
                    <a:pt x="2878873" y="1697761"/>
                  </a:lnTo>
                  <a:lnTo>
                    <a:pt x="2905353" y="1658137"/>
                  </a:lnTo>
                  <a:lnTo>
                    <a:pt x="2914649" y="1611388"/>
                  </a:lnTo>
                  <a:lnTo>
                    <a:pt x="2914649" y="122161"/>
                  </a:lnTo>
                  <a:lnTo>
                    <a:pt x="2905353" y="75412"/>
                  </a:lnTo>
                  <a:lnTo>
                    <a:pt x="2878873" y="35775"/>
                  </a:lnTo>
                  <a:lnTo>
                    <a:pt x="2839237" y="9296"/>
                  </a:lnTo>
                  <a:lnTo>
                    <a:pt x="2792488" y="0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20129" y="2211387"/>
            <a:ext cx="2584450" cy="13868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70" dirty="0">
                <a:solidFill>
                  <a:srgbClr val="EEEFF5"/>
                </a:solidFill>
                <a:latin typeface="Tahoma"/>
                <a:cs typeface="Tahoma"/>
              </a:rPr>
              <a:t>Secure</a:t>
            </a:r>
            <a:r>
              <a:rPr sz="1650" b="1" spc="-95" dirty="0">
                <a:solidFill>
                  <a:srgbClr val="EEEFF5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EEEFF5"/>
                </a:solidFill>
                <a:latin typeface="Tahoma"/>
                <a:cs typeface="Tahoma"/>
              </a:rPr>
              <a:t>Platform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6700"/>
              </a:lnSpc>
              <a:spcBef>
                <a:spcPts val="495"/>
              </a:spcBef>
            </a:pP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Built</a:t>
            </a:r>
            <a:r>
              <a:rPr sz="1250" spc="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EEEFF5"/>
                </a:solidFill>
                <a:latin typeface="Verdana"/>
                <a:cs typeface="Verdana"/>
              </a:rPr>
              <a:t>on</a:t>
            </a:r>
            <a:r>
              <a:rPr sz="1250" spc="1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Spring</a:t>
            </a:r>
            <a:r>
              <a:rPr sz="1250" spc="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EEEFF5"/>
                </a:solidFill>
                <a:latin typeface="Verdana"/>
                <a:cs typeface="Verdana"/>
              </a:rPr>
              <a:t>Boot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microservices</a:t>
            </a:r>
            <a:r>
              <a:rPr sz="1250" spc="9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architecture</a:t>
            </a:r>
            <a:r>
              <a:rPr sz="1250" spc="9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EEEFF5"/>
                </a:solidFill>
                <a:latin typeface="Verdana"/>
                <a:cs typeface="Verdana"/>
              </a:rPr>
              <a:t>with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multiple</a:t>
            </a:r>
            <a:r>
              <a:rPr sz="1250" spc="2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security</a:t>
            </a:r>
            <a:r>
              <a:rPr sz="1250" spc="2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30" dirty="0">
                <a:solidFill>
                  <a:srgbClr val="EEEFF5"/>
                </a:solidFill>
                <a:latin typeface="Verdana"/>
                <a:cs typeface="Verdana"/>
              </a:rPr>
              <a:t>layers</a:t>
            </a:r>
            <a:r>
              <a:rPr sz="1250" spc="2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EEEFF5"/>
                </a:solidFill>
                <a:latin typeface="Verdana"/>
                <a:cs typeface="Verdana"/>
              </a:rPr>
              <a:t>to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ensure</a:t>
            </a:r>
            <a:r>
              <a:rPr sz="1250" spc="-6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vote</a:t>
            </a:r>
            <a:r>
              <a:rPr sz="1250" spc="-5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integrity.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57599" y="2057400"/>
            <a:ext cx="2914650" cy="1733550"/>
            <a:chOff x="3657599" y="2057400"/>
            <a:chExt cx="2914650" cy="1733550"/>
          </a:xfrm>
        </p:grpSpPr>
        <p:sp>
          <p:nvSpPr>
            <p:cNvPr id="9" name="object 9"/>
            <p:cNvSpPr/>
            <p:nvPr/>
          </p:nvSpPr>
          <p:spPr>
            <a:xfrm>
              <a:off x="3657599" y="2057400"/>
              <a:ext cx="2914650" cy="1733550"/>
            </a:xfrm>
            <a:custGeom>
              <a:avLst/>
              <a:gdLst/>
              <a:ahLst/>
              <a:cxnLst/>
              <a:rect l="l" t="t" r="r" b="b"/>
              <a:pathLst>
                <a:path w="2914650" h="1733550">
                  <a:moveTo>
                    <a:pt x="2792488" y="0"/>
                  </a:moveTo>
                  <a:lnTo>
                    <a:pt x="122161" y="0"/>
                  </a:lnTo>
                  <a:lnTo>
                    <a:pt x="110124" y="581"/>
                  </a:lnTo>
                  <a:lnTo>
                    <a:pt x="64513" y="14437"/>
                  </a:lnTo>
                  <a:lnTo>
                    <a:pt x="27677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1611388"/>
                  </a:lnTo>
                  <a:lnTo>
                    <a:pt x="9296" y="1658137"/>
                  </a:lnTo>
                  <a:lnTo>
                    <a:pt x="35775" y="1697761"/>
                  </a:lnTo>
                  <a:lnTo>
                    <a:pt x="75412" y="1724253"/>
                  </a:lnTo>
                  <a:lnTo>
                    <a:pt x="122161" y="1733549"/>
                  </a:lnTo>
                  <a:lnTo>
                    <a:pt x="2792488" y="1733549"/>
                  </a:lnTo>
                  <a:lnTo>
                    <a:pt x="2839237" y="1724253"/>
                  </a:lnTo>
                  <a:lnTo>
                    <a:pt x="2878873" y="1697761"/>
                  </a:lnTo>
                  <a:lnTo>
                    <a:pt x="2905353" y="1658137"/>
                  </a:lnTo>
                  <a:lnTo>
                    <a:pt x="2914649" y="1611388"/>
                  </a:lnTo>
                  <a:lnTo>
                    <a:pt x="2914649" y="122161"/>
                  </a:lnTo>
                  <a:lnTo>
                    <a:pt x="2905353" y="75412"/>
                  </a:lnTo>
                  <a:lnTo>
                    <a:pt x="2878873" y="35775"/>
                  </a:lnTo>
                  <a:lnTo>
                    <a:pt x="2839237" y="9296"/>
                  </a:lnTo>
                  <a:lnTo>
                    <a:pt x="2792488" y="0"/>
                  </a:lnTo>
                  <a:close/>
                </a:path>
              </a:pathLst>
            </a:custGeom>
            <a:solidFill>
              <a:srgbClr val="000000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599" y="2057400"/>
              <a:ext cx="2914650" cy="1733550"/>
            </a:xfrm>
            <a:custGeom>
              <a:avLst/>
              <a:gdLst/>
              <a:ahLst/>
              <a:cxnLst/>
              <a:rect l="l" t="t" r="r" b="b"/>
              <a:pathLst>
                <a:path w="2914650" h="1733550">
                  <a:moveTo>
                    <a:pt x="2792488" y="0"/>
                  </a:moveTo>
                  <a:lnTo>
                    <a:pt x="122161" y="0"/>
                  </a:lnTo>
                  <a:lnTo>
                    <a:pt x="110124" y="581"/>
                  </a:lnTo>
                  <a:lnTo>
                    <a:pt x="64513" y="14437"/>
                  </a:lnTo>
                  <a:lnTo>
                    <a:pt x="27677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1611388"/>
                  </a:lnTo>
                  <a:lnTo>
                    <a:pt x="9296" y="1658137"/>
                  </a:lnTo>
                  <a:lnTo>
                    <a:pt x="35775" y="1697761"/>
                  </a:lnTo>
                  <a:lnTo>
                    <a:pt x="75412" y="1724253"/>
                  </a:lnTo>
                  <a:lnTo>
                    <a:pt x="122161" y="1733549"/>
                  </a:lnTo>
                  <a:lnTo>
                    <a:pt x="2792488" y="1733549"/>
                  </a:lnTo>
                  <a:lnTo>
                    <a:pt x="2839237" y="1724253"/>
                  </a:lnTo>
                  <a:lnTo>
                    <a:pt x="2878873" y="1697761"/>
                  </a:lnTo>
                  <a:lnTo>
                    <a:pt x="2905353" y="1658137"/>
                  </a:lnTo>
                  <a:lnTo>
                    <a:pt x="2914649" y="1611388"/>
                  </a:lnTo>
                  <a:lnTo>
                    <a:pt x="2914649" y="122161"/>
                  </a:lnTo>
                  <a:lnTo>
                    <a:pt x="2905353" y="75412"/>
                  </a:lnTo>
                  <a:lnTo>
                    <a:pt x="2878873" y="35775"/>
                  </a:lnTo>
                  <a:lnTo>
                    <a:pt x="2839237" y="9296"/>
                  </a:lnTo>
                  <a:lnTo>
                    <a:pt x="2792488" y="0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803396" y="2211387"/>
            <a:ext cx="2291080" cy="13868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25" dirty="0">
                <a:solidFill>
                  <a:srgbClr val="EEEFF5"/>
                </a:solidFill>
                <a:latin typeface="Tahoma"/>
                <a:cs typeface="Tahoma"/>
              </a:rPr>
              <a:t>Identity</a:t>
            </a:r>
            <a:r>
              <a:rPr sz="1650" b="1" spc="-90" dirty="0">
                <a:solidFill>
                  <a:srgbClr val="EEEFF5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EEEFF5"/>
                </a:solidFill>
                <a:latin typeface="Tahoma"/>
                <a:cs typeface="Tahoma"/>
              </a:rPr>
              <a:t>Verification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6700"/>
              </a:lnSpc>
              <a:spcBef>
                <a:spcPts val="495"/>
              </a:spcBef>
            </a:pP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Advanced</a:t>
            </a:r>
            <a:r>
              <a:rPr sz="1250" spc="6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facial</a:t>
            </a:r>
            <a:r>
              <a:rPr sz="1250" spc="6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recognition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technology</a:t>
            </a:r>
            <a:r>
              <a:rPr sz="1250" spc="3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to</a:t>
            </a:r>
            <a:r>
              <a:rPr sz="1250" spc="3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30" dirty="0">
                <a:solidFill>
                  <a:srgbClr val="EEEFF5"/>
                </a:solidFill>
                <a:latin typeface="Verdana"/>
                <a:cs typeface="Verdana"/>
              </a:rPr>
              <a:t>verify</a:t>
            </a:r>
            <a:r>
              <a:rPr sz="1250" spc="3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EEEFF5"/>
                </a:solidFill>
                <a:latin typeface="Verdana"/>
                <a:cs typeface="Verdana"/>
              </a:rPr>
              <a:t>voter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identity</a:t>
            </a:r>
            <a:r>
              <a:rPr sz="1250" spc="-3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EEEFF5"/>
                </a:solidFill>
                <a:latin typeface="Verdana"/>
                <a:cs typeface="Verdana"/>
              </a:rPr>
              <a:t>and</a:t>
            </a:r>
            <a:r>
              <a:rPr sz="1250" spc="-3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prevent impersonation.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71499" y="3952875"/>
            <a:ext cx="6000750" cy="1209675"/>
            <a:chOff x="571499" y="3952875"/>
            <a:chExt cx="6000750" cy="1209675"/>
          </a:xfrm>
        </p:grpSpPr>
        <p:sp>
          <p:nvSpPr>
            <p:cNvPr id="13" name="object 13"/>
            <p:cNvSpPr/>
            <p:nvPr/>
          </p:nvSpPr>
          <p:spPr>
            <a:xfrm>
              <a:off x="571499" y="3952875"/>
              <a:ext cx="6000750" cy="1209675"/>
            </a:xfrm>
            <a:custGeom>
              <a:avLst/>
              <a:gdLst/>
              <a:ahLst/>
              <a:cxnLst/>
              <a:rect l="l" t="t" r="r" b="b"/>
              <a:pathLst>
                <a:path w="6000750" h="1209675">
                  <a:moveTo>
                    <a:pt x="5878588" y="0"/>
                  </a:moveTo>
                  <a:lnTo>
                    <a:pt x="122158" y="0"/>
                  </a:lnTo>
                  <a:lnTo>
                    <a:pt x="110125" y="581"/>
                  </a:lnTo>
                  <a:lnTo>
                    <a:pt x="64515" y="14437"/>
                  </a:lnTo>
                  <a:lnTo>
                    <a:pt x="27679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1087513"/>
                  </a:lnTo>
                  <a:lnTo>
                    <a:pt x="9296" y="1134262"/>
                  </a:lnTo>
                  <a:lnTo>
                    <a:pt x="35778" y="1173886"/>
                  </a:lnTo>
                  <a:lnTo>
                    <a:pt x="75411" y="1200378"/>
                  </a:lnTo>
                  <a:lnTo>
                    <a:pt x="122158" y="1209674"/>
                  </a:lnTo>
                  <a:lnTo>
                    <a:pt x="5878588" y="1209674"/>
                  </a:lnTo>
                  <a:lnTo>
                    <a:pt x="5925337" y="1200378"/>
                  </a:lnTo>
                  <a:lnTo>
                    <a:pt x="5964973" y="1173886"/>
                  </a:lnTo>
                  <a:lnTo>
                    <a:pt x="5991453" y="1134262"/>
                  </a:lnTo>
                  <a:lnTo>
                    <a:pt x="6000749" y="1087513"/>
                  </a:lnTo>
                  <a:lnTo>
                    <a:pt x="6000749" y="122161"/>
                  </a:lnTo>
                  <a:lnTo>
                    <a:pt x="5991453" y="75412"/>
                  </a:lnTo>
                  <a:lnTo>
                    <a:pt x="5964973" y="35775"/>
                  </a:lnTo>
                  <a:lnTo>
                    <a:pt x="5925337" y="9296"/>
                  </a:lnTo>
                  <a:lnTo>
                    <a:pt x="5878588" y="0"/>
                  </a:lnTo>
                  <a:close/>
                </a:path>
              </a:pathLst>
            </a:custGeom>
            <a:solidFill>
              <a:srgbClr val="000000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1499" y="3952875"/>
              <a:ext cx="6000750" cy="1209675"/>
            </a:xfrm>
            <a:custGeom>
              <a:avLst/>
              <a:gdLst/>
              <a:ahLst/>
              <a:cxnLst/>
              <a:rect l="l" t="t" r="r" b="b"/>
              <a:pathLst>
                <a:path w="6000750" h="1209675">
                  <a:moveTo>
                    <a:pt x="5878588" y="0"/>
                  </a:moveTo>
                  <a:lnTo>
                    <a:pt x="122158" y="0"/>
                  </a:lnTo>
                  <a:lnTo>
                    <a:pt x="110125" y="581"/>
                  </a:lnTo>
                  <a:lnTo>
                    <a:pt x="64515" y="14437"/>
                  </a:lnTo>
                  <a:lnTo>
                    <a:pt x="27679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1087513"/>
                  </a:lnTo>
                  <a:lnTo>
                    <a:pt x="9296" y="1134262"/>
                  </a:lnTo>
                  <a:lnTo>
                    <a:pt x="35778" y="1173886"/>
                  </a:lnTo>
                  <a:lnTo>
                    <a:pt x="75411" y="1200378"/>
                  </a:lnTo>
                  <a:lnTo>
                    <a:pt x="122158" y="1209674"/>
                  </a:lnTo>
                  <a:lnTo>
                    <a:pt x="5878588" y="1209674"/>
                  </a:lnTo>
                  <a:lnTo>
                    <a:pt x="5925337" y="1200378"/>
                  </a:lnTo>
                  <a:lnTo>
                    <a:pt x="5964973" y="1173886"/>
                  </a:lnTo>
                  <a:lnTo>
                    <a:pt x="5991453" y="1134262"/>
                  </a:lnTo>
                  <a:lnTo>
                    <a:pt x="6000749" y="1087513"/>
                  </a:lnTo>
                  <a:lnTo>
                    <a:pt x="6000749" y="122161"/>
                  </a:lnTo>
                  <a:lnTo>
                    <a:pt x="5991453" y="75412"/>
                  </a:lnTo>
                  <a:lnTo>
                    <a:pt x="5964973" y="35775"/>
                  </a:lnTo>
                  <a:lnTo>
                    <a:pt x="5925337" y="9296"/>
                  </a:lnTo>
                  <a:lnTo>
                    <a:pt x="5878588" y="0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20129" y="4106862"/>
            <a:ext cx="5060950" cy="872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90" dirty="0">
                <a:solidFill>
                  <a:srgbClr val="EEEFF5"/>
                </a:solidFill>
                <a:latin typeface="Tahoma"/>
                <a:cs typeface="Tahoma"/>
              </a:rPr>
              <a:t>Blockchain</a:t>
            </a:r>
            <a:r>
              <a:rPr sz="1650" b="1" spc="-95" dirty="0">
                <a:solidFill>
                  <a:srgbClr val="EEEFF5"/>
                </a:solidFill>
                <a:latin typeface="Tahoma"/>
                <a:cs typeface="Tahoma"/>
              </a:rPr>
              <a:t> </a:t>
            </a:r>
            <a:r>
              <a:rPr sz="1650" b="1" spc="-20" dirty="0">
                <a:solidFill>
                  <a:srgbClr val="EEEFF5"/>
                </a:solidFill>
                <a:latin typeface="Tahoma"/>
                <a:cs typeface="Tahoma"/>
              </a:rPr>
              <a:t>Trust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40000"/>
              </a:lnSpc>
              <a:spcBef>
                <a:spcPts val="445"/>
              </a:spcBef>
            </a:pP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Immutable</a:t>
            </a:r>
            <a:r>
              <a:rPr sz="1250" spc="5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record</a:t>
            </a:r>
            <a:r>
              <a:rPr sz="1250" spc="5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of</a:t>
            </a:r>
            <a:r>
              <a:rPr sz="1250" spc="5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votes</a:t>
            </a:r>
            <a:r>
              <a:rPr sz="1250" spc="5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stored</a:t>
            </a:r>
            <a:r>
              <a:rPr sz="1250" spc="5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EEEFF5"/>
                </a:solidFill>
                <a:latin typeface="Verdana"/>
                <a:cs typeface="Verdana"/>
              </a:rPr>
              <a:t>on</a:t>
            </a:r>
            <a:r>
              <a:rPr sz="1250" spc="5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Ethereum</a:t>
            </a:r>
            <a:r>
              <a:rPr sz="1250" spc="5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blockchain</a:t>
            </a:r>
            <a:r>
              <a:rPr sz="1250" spc="5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EEEFF5"/>
                </a:solidFill>
                <a:latin typeface="Verdana"/>
                <a:cs typeface="Verdana"/>
              </a:rPr>
              <a:t>for </a:t>
            </a:r>
            <a:r>
              <a:rPr sz="1250" spc="45" dirty="0">
                <a:solidFill>
                  <a:srgbClr val="EEEFF5"/>
                </a:solidFill>
                <a:latin typeface="Verdana"/>
                <a:cs typeface="Verdana"/>
              </a:rPr>
              <a:t>complete</a:t>
            </a:r>
            <a:r>
              <a:rPr sz="1250" spc="-6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transparency</a:t>
            </a:r>
            <a:r>
              <a:rPr sz="1250" spc="-6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EEEFF5"/>
                </a:solidFill>
                <a:latin typeface="Verdana"/>
                <a:cs typeface="Verdana"/>
              </a:rPr>
              <a:t>and</a:t>
            </a:r>
            <a:r>
              <a:rPr sz="1250" spc="-5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auditability.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4"/>
            <a:ext cx="3967081" cy="64352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81950" y="410455"/>
            <a:ext cx="3970654" cy="9956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5"/>
              </a:spcBef>
            </a:pPr>
            <a:r>
              <a:rPr sz="3100" spc="-204" dirty="0"/>
              <a:t>Objective</a:t>
            </a:r>
            <a:r>
              <a:rPr sz="3100" spc="-240" dirty="0"/>
              <a:t> and </a:t>
            </a:r>
            <a:r>
              <a:rPr sz="3100" spc="-200" dirty="0"/>
              <a:t>Problem </a:t>
            </a:r>
            <a:r>
              <a:rPr sz="3100" spc="-80" dirty="0"/>
              <a:t>Description</a:t>
            </a:r>
            <a:endParaRPr sz="3100"/>
          </a:p>
        </p:txBody>
      </p:sp>
      <p:grpSp>
        <p:nvGrpSpPr>
          <p:cNvPr id="4" name="object 4"/>
          <p:cNvGrpSpPr/>
          <p:nvPr/>
        </p:nvGrpSpPr>
        <p:grpSpPr>
          <a:xfrm>
            <a:off x="4496025" y="1630911"/>
            <a:ext cx="335280" cy="344170"/>
            <a:chOff x="4496025" y="1630911"/>
            <a:chExt cx="335280" cy="344170"/>
          </a:xfrm>
        </p:grpSpPr>
        <p:sp>
          <p:nvSpPr>
            <p:cNvPr id="5" name="object 5"/>
            <p:cNvSpPr/>
            <p:nvPr/>
          </p:nvSpPr>
          <p:spPr>
            <a:xfrm>
              <a:off x="4496025" y="1630911"/>
              <a:ext cx="335280" cy="344170"/>
            </a:xfrm>
            <a:custGeom>
              <a:avLst/>
              <a:gdLst/>
              <a:ahLst/>
              <a:cxnLst/>
              <a:rect l="l" t="t" r="r" b="b"/>
              <a:pathLst>
                <a:path w="335279" h="344169">
                  <a:moveTo>
                    <a:pt x="221933" y="0"/>
                  </a:moveTo>
                  <a:lnTo>
                    <a:pt x="113064" y="0"/>
                  </a:lnTo>
                  <a:lnTo>
                    <a:pt x="101923" y="537"/>
                  </a:lnTo>
                  <a:lnTo>
                    <a:pt x="59709" y="13362"/>
                  </a:lnTo>
                  <a:lnTo>
                    <a:pt x="25616" y="41368"/>
                  </a:lnTo>
                  <a:lnTo>
                    <a:pt x="4839" y="80290"/>
                  </a:lnTo>
                  <a:lnTo>
                    <a:pt x="0" y="113064"/>
                  </a:lnTo>
                  <a:lnTo>
                    <a:pt x="0" y="230748"/>
                  </a:lnTo>
                  <a:lnTo>
                    <a:pt x="8604" y="274016"/>
                  </a:lnTo>
                  <a:lnTo>
                    <a:pt x="33111" y="310701"/>
                  </a:lnTo>
                  <a:lnTo>
                    <a:pt x="69797" y="335209"/>
                  </a:lnTo>
                  <a:lnTo>
                    <a:pt x="113064" y="343813"/>
                  </a:lnTo>
                  <a:lnTo>
                    <a:pt x="221933" y="343813"/>
                  </a:lnTo>
                  <a:lnTo>
                    <a:pt x="265200" y="335209"/>
                  </a:lnTo>
                  <a:lnTo>
                    <a:pt x="301886" y="310701"/>
                  </a:lnTo>
                  <a:lnTo>
                    <a:pt x="326393" y="274016"/>
                  </a:lnTo>
                  <a:lnTo>
                    <a:pt x="334997" y="230748"/>
                  </a:lnTo>
                  <a:lnTo>
                    <a:pt x="334997" y="113064"/>
                  </a:lnTo>
                  <a:lnTo>
                    <a:pt x="326393" y="69797"/>
                  </a:lnTo>
                  <a:lnTo>
                    <a:pt x="301886" y="33111"/>
                  </a:lnTo>
                  <a:lnTo>
                    <a:pt x="265200" y="8604"/>
                  </a:lnTo>
                  <a:lnTo>
                    <a:pt x="221933" y="0"/>
                  </a:lnTo>
                  <a:close/>
                </a:path>
              </a:pathLst>
            </a:custGeom>
            <a:solidFill>
              <a:srgbClr val="000000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96025" y="1630911"/>
              <a:ext cx="335280" cy="344170"/>
            </a:xfrm>
            <a:custGeom>
              <a:avLst/>
              <a:gdLst/>
              <a:ahLst/>
              <a:cxnLst/>
              <a:rect l="l" t="t" r="r" b="b"/>
              <a:pathLst>
                <a:path w="335279" h="344169">
                  <a:moveTo>
                    <a:pt x="221933" y="0"/>
                  </a:moveTo>
                  <a:lnTo>
                    <a:pt x="113064" y="0"/>
                  </a:lnTo>
                  <a:lnTo>
                    <a:pt x="101923" y="537"/>
                  </a:lnTo>
                  <a:lnTo>
                    <a:pt x="59709" y="13362"/>
                  </a:lnTo>
                  <a:lnTo>
                    <a:pt x="25616" y="41368"/>
                  </a:lnTo>
                  <a:lnTo>
                    <a:pt x="4839" y="80290"/>
                  </a:lnTo>
                  <a:lnTo>
                    <a:pt x="0" y="113064"/>
                  </a:lnTo>
                  <a:lnTo>
                    <a:pt x="0" y="230748"/>
                  </a:lnTo>
                  <a:lnTo>
                    <a:pt x="8604" y="274016"/>
                  </a:lnTo>
                  <a:lnTo>
                    <a:pt x="33111" y="310701"/>
                  </a:lnTo>
                  <a:lnTo>
                    <a:pt x="69797" y="335209"/>
                  </a:lnTo>
                  <a:lnTo>
                    <a:pt x="113064" y="343813"/>
                  </a:lnTo>
                  <a:lnTo>
                    <a:pt x="221933" y="343813"/>
                  </a:lnTo>
                  <a:lnTo>
                    <a:pt x="265200" y="335209"/>
                  </a:lnTo>
                  <a:lnTo>
                    <a:pt x="301886" y="310701"/>
                  </a:lnTo>
                  <a:lnTo>
                    <a:pt x="326393" y="274016"/>
                  </a:lnTo>
                  <a:lnTo>
                    <a:pt x="334997" y="230748"/>
                  </a:lnTo>
                  <a:lnTo>
                    <a:pt x="334997" y="113064"/>
                  </a:lnTo>
                  <a:lnTo>
                    <a:pt x="326393" y="69797"/>
                  </a:lnTo>
                  <a:lnTo>
                    <a:pt x="301886" y="33111"/>
                  </a:lnTo>
                  <a:lnTo>
                    <a:pt x="265200" y="8604"/>
                  </a:lnTo>
                  <a:lnTo>
                    <a:pt x="221933" y="0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51952" y="1685368"/>
              <a:ext cx="223143" cy="23626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971775" y="1675513"/>
            <a:ext cx="5050790" cy="43268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b="1" spc="-125" dirty="0">
                <a:solidFill>
                  <a:srgbClr val="EEEFF5"/>
                </a:solidFill>
                <a:latin typeface="Tahoma"/>
                <a:cs typeface="Tahoma"/>
              </a:rPr>
              <a:t>Identity</a:t>
            </a:r>
            <a:r>
              <a:rPr sz="1550" b="1" spc="-90" dirty="0">
                <a:solidFill>
                  <a:srgbClr val="EEEFF5"/>
                </a:solidFill>
                <a:latin typeface="Tahoma"/>
                <a:cs typeface="Tahoma"/>
              </a:rPr>
              <a:t> </a:t>
            </a:r>
            <a:r>
              <a:rPr sz="1550" b="1" spc="-10" dirty="0">
                <a:solidFill>
                  <a:srgbClr val="EEEFF5"/>
                </a:solidFill>
                <a:latin typeface="Tahoma"/>
                <a:cs typeface="Tahoma"/>
              </a:rPr>
              <a:t>Verification</a:t>
            </a:r>
            <a:endParaRPr sz="1550">
              <a:latin typeface="Tahoma"/>
              <a:cs typeface="Tahoma"/>
            </a:endParaRPr>
          </a:p>
          <a:p>
            <a:pPr marL="12700" marR="826135">
              <a:lnSpc>
                <a:spcPct val="140800"/>
              </a:lnSpc>
              <a:spcBef>
                <a:spcPts val="405"/>
              </a:spcBef>
            </a:pPr>
            <a:r>
              <a:rPr sz="1150" spc="10" dirty="0">
                <a:solidFill>
                  <a:srgbClr val="EEEFF5"/>
                </a:solidFill>
                <a:latin typeface="Verdana"/>
                <a:cs typeface="Verdana"/>
              </a:rPr>
              <a:t>Authenticate</a:t>
            </a:r>
            <a:r>
              <a:rPr sz="1150" spc="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dirty="0">
                <a:solidFill>
                  <a:srgbClr val="EEEFF5"/>
                </a:solidFill>
                <a:latin typeface="Verdana"/>
                <a:cs typeface="Verdana"/>
              </a:rPr>
              <a:t>users</a:t>
            </a:r>
            <a:r>
              <a:rPr sz="1150" spc="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10" dirty="0">
                <a:solidFill>
                  <a:srgbClr val="EEEFF5"/>
                </a:solidFill>
                <a:latin typeface="Verdana"/>
                <a:cs typeface="Verdana"/>
              </a:rPr>
              <a:t>with</a:t>
            </a:r>
            <a:r>
              <a:rPr sz="1150" spc="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10" dirty="0">
                <a:solidFill>
                  <a:srgbClr val="EEEFF5"/>
                </a:solidFill>
                <a:latin typeface="Verdana"/>
                <a:cs typeface="Verdana"/>
              </a:rPr>
              <a:t>multi-factor</a:t>
            </a:r>
            <a:r>
              <a:rPr sz="1150" spc="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dirty="0">
                <a:solidFill>
                  <a:srgbClr val="EEEFF5"/>
                </a:solidFill>
                <a:latin typeface="Verdana"/>
                <a:cs typeface="Verdana"/>
              </a:rPr>
              <a:t>systems</a:t>
            </a:r>
            <a:r>
              <a:rPr sz="1150" spc="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10" dirty="0">
                <a:solidFill>
                  <a:srgbClr val="EEEFF5"/>
                </a:solidFill>
                <a:latin typeface="Verdana"/>
                <a:cs typeface="Verdana"/>
              </a:rPr>
              <a:t>to</a:t>
            </a:r>
            <a:r>
              <a:rPr sz="1150" spc="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-10" dirty="0">
                <a:solidFill>
                  <a:srgbClr val="EEEFF5"/>
                </a:solidFill>
                <a:latin typeface="Verdana"/>
                <a:cs typeface="Verdana"/>
              </a:rPr>
              <a:t>prevent </a:t>
            </a:r>
            <a:r>
              <a:rPr sz="1150" spc="20" dirty="0">
                <a:solidFill>
                  <a:srgbClr val="EEEFF5"/>
                </a:solidFill>
                <a:latin typeface="Verdana"/>
                <a:cs typeface="Verdana"/>
              </a:rPr>
              <a:t>impersonation</a:t>
            </a:r>
            <a:r>
              <a:rPr sz="1150" spc="8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-10" dirty="0">
                <a:solidFill>
                  <a:srgbClr val="EEEFF5"/>
                </a:solidFill>
                <a:latin typeface="Verdana"/>
                <a:cs typeface="Verdana"/>
              </a:rPr>
              <a:t>attacks.</a:t>
            </a:r>
            <a:endParaRPr sz="11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550" b="1" spc="-130" dirty="0">
                <a:solidFill>
                  <a:srgbClr val="EEEFF5"/>
                </a:solidFill>
                <a:latin typeface="Tahoma"/>
                <a:cs typeface="Tahoma"/>
              </a:rPr>
              <a:t>Data</a:t>
            </a:r>
            <a:r>
              <a:rPr sz="1550" b="1" spc="-125" dirty="0">
                <a:solidFill>
                  <a:srgbClr val="EEEFF5"/>
                </a:solidFill>
                <a:latin typeface="Tahoma"/>
                <a:cs typeface="Tahoma"/>
              </a:rPr>
              <a:t> </a:t>
            </a:r>
            <a:r>
              <a:rPr sz="1550" b="1" spc="-10" dirty="0">
                <a:solidFill>
                  <a:srgbClr val="EEEFF5"/>
                </a:solidFill>
                <a:latin typeface="Tahoma"/>
                <a:cs typeface="Tahoma"/>
              </a:rPr>
              <a:t>Security</a:t>
            </a:r>
            <a:endParaRPr sz="1550">
              <a:latin typeface="Tahoma"/>
              <a:cs typeface="Tahoma"/>
            </a:endParaRPr>
          </a:p>
          <a:p>
            <a:pPr marL="12700" marR="591185">
              <a:lnSpc>
                <a:spcPct val="135800"/>
              </a:lnSpc>
              <a:spcBef>
                <a:spcPts val="545"/>
              </a:spcBef>
            </a:pPr>
            <a:r>
              <a:rPr sz="1150" spc="10" dirty="0">
                <a:solidFill>
                  <a:srgbClr val="EEEFF5"/>
                </a:solidFill>
                <a:latin typeface="Verdana"/>
                <a:cs typeface="Verdana"/>
              </a:rPr>
              <a:t>Protect</a:t>
            </a:r>
            <a:r>
              <a:rPr sz="1150" spc="-1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dirty="0">
                <a:solidFill>
                  <a:srgbClr val="EEEFF5"/>
                </a:solidFill>
                <a:latin typeface="Verdana"/>
                <a:cs typeface="Verdana"/>
              </a:rPr>
              <a:t>sensitive</a:t>
            </a:r>
            <a:r>
              <a:rPr sz="1150" spc="-1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dirty="0">
                <a:solidFill>
                  <a:srgbClr val="EEEFF5"/>
                </a:solidFill>
                <a:latin typeface="Verdana"/>
                <a:cs typeface="Verdana"/>
              </a:rPr>
              <a:t>voter</a:t>
            </a:r>
            <a:r>
              <a:rPr sz="1150" spc="-1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10" dirty="0">
                <a:solidFill>
                  <a:srgbClr val="EEEFF5"/>
                </a:solidFill>
                <a:latin typeface="Verdana"/>
                <a:cs typeface="Verdana"/>
              </a:rPr>
              <a:t>information</a:t>
            </a:r>
            <a:r>
              <a:rPr sz="1150" spc="-1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50" dirty="0">
                <a:solidFill>
                  <a:srgbClr val="EEEFF5"/>
                </a:solidFill>
                <a:latin typeface="Verdana"/>
                <a:cs typeface="Verdana"/>
              </a:rPr>
              <a:t>and</a:t>
            </a:r>
            <a:r>
              <a:rPr sz="1150" spc="-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10" dirty="0">
                <a:solidFill>
                  <a:srgbClr val="EEEFF5"/>
                </a:solidFill>
                <a:latin typeface="Verdana"/>
                <a:cs typeface="Verdana"/>
              </a:rPr>
              <a:t>ballot</a:t>
            </a:r>
            <a:r>
              <a:rPr sz="1150" spc="-1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10" dirty="0">
                <a:solidFill>
                  <a:srgbClr val="EEEFF5"/>
                </a:solidFill>
                <a:latin typeface="Verdana"/>
                <a:cs typeface="Verdana"/>
              </a:rPr>
              <a:t>data</a:t>
            </a:r>
            <a:r>
              <a:rPr sz="1150" spc="-1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35" dirty="0">
                <a:solidFill>
                  <a:srgbClr val="EEEFF5"/>
                </a:solidFill>
                <a:latin typeface="Verdana"/>
                <a:cs typeface="Verdana"/>
              </a:rPr>
              <a:t>through </a:t>
            </a:r>
            <a:r>
              <a:rPr sz="1150" spc="10" dirty="0">
                <a:solidFill>
                  <a:srgbClr val="EEEFF5"/>
                </a:solidFill>
                <a:latin typeface="Verdana"/>
                <a:cs typeface="Verdana"/>
              </a:rPr>
              <a:t>encryption</a:t>
            </a:r>
            <a:r>
              <a:rPr sz="1150" spc="-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50" dirty="0">
                <a:solidFill>
                  <a:srgbClr val="EEEFF5"/>
                </a:solidFill>
                <a:latin typeface="Verdana"/>
                <a:cs typeface="Verdana"/>
              </a:rPr>
              <a:t>and</a:t>
            </a:r>
            <a:r>
              <a:rPr sz="1150" spc="-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10" dirty="0">
                <a:solidFill>
                  <a:srgbClr val="EEEFF5"/>
                </a:solidFill>
                <a:latin typeface="Verdana"/>
                <a:cs typeface="Verdana"/>
              </a:rPr>
              <a:t>secure</a:t>
            </a:r>
            <a:r>
              <a:rPr sz="1150" spc="-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-10" dirty="0">
                <a:solidFill>
                  <a:srgbClr val="EEEFF5"/>
                </a:solidFill>
                <a:latin typeface="Verdana"/>
                <a:cs typeface="Verdana"/>
              </a:rPr>
              <a:t>storage.</a:t>
            </a:r>
            <a:endParaRPr sz="11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550" b="1" spc="-120" dirty="0">
                <a:solidFill>
                  <a:srgbClr val="EEEFF5"/>
                </a:solidFill>
                <a:latin typeface="Tahoma"/>
                <a:cs typeface="Tahoma"/>
              </a:rPr>
              <a:t>Vote </a:t>
            </a:r>
            <a:r>
              <a:rPr sz="1550" b="1" spc="-10" dirty="0">
                <a:solidFill>
                  <a:srgbClr val="EEEFF5"/>
                </a:solidFill>
                <a:latin typeface="Tahoma"/>
                <a:cs typeface="Tahoma"/>
              </a:rPr>
              <a:t>Integrity</a:t>
            </a:r>
            <a:endParaRPr sz="1550">
              <a:latin typeface="Tahoma"/>
              <a:cs typeface="Tahoma"/>
            </a:endParaRPr>
          </a:p>
          <a:p>
            <a:pPr marL="12700" marR="95885">
              <a:lnSpc>
                <a:spcPct val="135800"/>
              </a:lnSpc>
              <a:spcBef>
                <a:spcPts val="545"/>
              </a:spcBef>
            </a:pPr>
            <a:r>
              <a:rPr sz="1150" dirty="0">
                <a:solidFill>
                  <a:srgbClr val="EEEFF5"/>
                </a:solidFill>
                <a:latin typeface="Verdana"/>
                <a:cs typeface="Verdana"/>
              </a:rPr>
              <a:t>Prevent</a:t>
            </a:r>
            <a:r>
              <a:rPr sz="1150" spc="2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dirty="0">
                <a:solidFill>
                  <a:srgbClr val="EEEFF5"/>
                </a:solidFill>
                <a:latin typeface="Verdana"/>
                <a:cs typeface="Verdana"/>
              </a:rPr>
              <a:t>manipulation</a:t>
            </a:r>
            <a:r>
              <a:rPr sz="1150" spc="2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dirty="0">
                <a:solidFill>
                  <a:srgbClr val="EEEFF5"/>
                </a:solidFill>
                <a:latin typeface="Verdana"/>
                <a:cs typeface="Verdana"/>
              </a:rPr>
              <a:t>of</a:t>
            </a:r>
            <a:r>
              <a:rPr sz="1150" spc="2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dirty="0">
                <a:solidFill>
                  <a:srgbClr val="EEEFF5"/>
                </a:solidFill>
                <a:latin typeface="Verdana"/>
                <a:cs typeface="Verdana"/>
              </a:rPr>
              <a:t>cast</a:t>
            </a:r>
            <a:r>
              <a:rPr sz="1150" spc="2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-10" dirty="0">
                <a:solidFill>
                  <a:srgbClr val="EEEFF5"/>
                </a:solidFill>
                <a:latin typeface="Verdana"/>
                <a:cs typeface="Verdana"/>
              </a:rPr>
              <a:t>votes</a:t>
            </a:r>
            <a:r>
              <a:rPr sz="1150" spc="2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45" dirty="0">
                <a:solidFill>
                  <a:srgbClr val="EEEFF5"/>
                </a:solidFill>
                <a:latin typeface="Verdana"/>
                <a:cs typeface="Verdana"/>
              </a:rPr>
              <a:t>through</a:t>
            </a:r>
            <a:r>
              <a:rPr sz="1150" spc="2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50" dirty="0">
                <a:solidFill>
                  <a:srgbClr val="EEEFF5"/>
                </a:solidFill>
                <a:latin typeface="Verdana"/>
                <a:cs typeface="Verdana"/>
              </a:rPr>
              <a:t>immutable</a:t>
            </a:r>
            <a:r>
              <a:rPr sz="1150" spc="2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-10" dirty="0">
                <a:solidFill>
                  <a:srgbClr val="EEEFF5"/>
                </a:solidFill>
                <a:latin typeface="Verdana"/>
                <a:cs typeface="Verdana"/>
              </a:rPr>
              <a:t>recording mechanisms.</a:t>
            </a:r>
            <a:endParaRPr sz="11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b="1" spc="-95" dirty="0">
                <a:solidFill>
                  <a:srgbClr val="EEEFF5"/>
                </a:solidFill>
                <a:latin typeface="Tahoma"/>
                <a:cs typeface="Tahoma"/>
              </a:rPr>
              <a:t>User</a:t>
            </a:r>
            <a:r>
              <a:rPr sz="1550" b="1" spc="-120" dirty="0">
                <a:solidFill>
                  <a:srgbClr val="EEEFF5"/>
                </a:solidFill>
                <a:latin typeface="Tahoma"/>
                <a:cs typeface="Tahoma"/>
              </a:rPr>
              <a:t> </a:t>
            </a:r>
            <a:r>
              <a:rPr sz="1550" b="1" spc="-20" dirty="0">
                <a:solidFill>
                  <a:srgbClr val="EEEFF5"/>
                </a:solidFill>
                <a:latin typeface="Tahoma"/>
                <a:cs typeface="Tahoma"/>
              </a:rPr>
              <a:t>Trust</a:t>
            </a:r>
            <a:endParaRPr sz="1550">
              <a:latin typeface="Tahoma"/>
              <a:cs typeface="Tahoma"/>
            </a:endParaRPr>
          </a:p>
          <a:p>
            <a:pPr marL="12700" marR="5080">
              <a:lnSpc>
                <a:spcPct val="135800"/>
              </a:lnSpc>
              <a:spcBef>
                <a:spcPts val="545"/>
              </a:spcBef>
            </a:pPr>
            <a:r>
              <a:rPr sz="1150" spc="50" dirty="0">
                <a:solidFill>
                  <a:srgbClr val="EEEFF5"/>
                </a:solidFill>
                <a:latin typeface="Verdana"/>
                <a:cs typeface="Verdana"/>
              </a:rPr>
              <a:t>Build</a:t>
            </a:r>
            <a:r>
              <a:rPr sz="1150" spc="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10" dirty="0">
                <a:solidFill>
                  <a:srgbClr val="EEEFF5"/>
                </a:solidFill>
                <a:latin typeface="Verdana"/>
                <a:cs typeface="Verdana"/>
              </a:rPr>
              <a:t>public</a:t>
            </a:r>
            <a:r>
              <a:rPr sz="1150" spc="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10" dirty="0">
                <a:solidFill>
                  <a:srgbClr val="EEEFF5"/>
                </a:solidFill>
                <a:latin typeface="Verdana"/>
                <a:cs typeface="Verdana"/>
              </a:rPr>
              <a:t>confidence</a:t>
            </a:r>
            <a:r>
              <a:rPr sz="1150" spc="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10" dirty="0">
                <a:solidFill>
                  <a:srgbClr val="EEEFF5"/>
                </a:solidFill>
                <a:latin typeface="Verdana"/>
                <a:cs typeface="Verdana"/>
              </a:rPr>
              <a:t>in</a:t>
            </a:r>
            <a:r>
              <a:rPr sz="1150" spc="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10" dirty="0">
                <a:solidFill>
                  <a:srgbClr val="EEEFF5"/>
                </a:solidFill>
                <a:latin typeface="Verdana"/>
                <a:cs typeface="Verdana"/>
              </a:rPr>
              <a:t>digital</a:t>
            </a:r>
            <a:r>
              <a:rPr sz="1150" spc="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10" dirty="0">
                <a:solidFill>
                  <a:srgbClr val="EEEFF5"/>
                </a:solidFill>
                <a:latin typeface="Verdana"/>
                <a:cs typeface="Verdana"/>
              </a:rPr>
              <a:t>voting</a:t>
            </a:r>
            <a:r>
              <a:rPr sz="1150" spc="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45" dirty="0">
                <a:solidFill>
                  <a:srgbClr val="EEEFF5"/>
                </a:solidFill>
                <a:latin typeface="Verdana"/>
                <a:cs typeface="Verdana"/>
              </a:rPr>
              <a:t>through</a:t>
            </a:r>
            <a:r>
              <a:rPr sz="1150" spc="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10" dirty="0">
                <a:solidFill>
                  <a:srgbClr val="EEEFF5"/>
                </a:solidFill>
                <a:latin typeface="Verdana"/>
                <a:cs typeface="Verdana"/>
              </a:rPr>
              <a:t>transparency</a:t>
            </a:r>
            <a:r>
              <a:rPr sz="1150" spc="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150" spc="25" dirty="0">
                <a:solidFill>
                  <a:srgbClr val="EEEFF5"/>
                </a:solidFill>
                <a:latin typeface="Verdana"/>
                <a:cs typeface="Verdana"/>
              </a:rPr>
              <a:t>and </a:t>
            </a:r>
            <a:r>
              <a:rPr sz="1150" spc="-10" dirty="0">
                <a:solidFill>
                  <a:srgbClr val="EEEFF5"/>
                </a:solidFill>
                <a:latin typeface="Verdana"/>
                <a:cs typeface="Verdana"/>
              </a:rPr>
              <a:t>auditability.</a:t>
            </a:r>
            <a:endParaRPr sz="115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96025" y="2803404"/>
            <a:ext cx="335280" cy="344170"/>
            <a:chOff x="4496025" y="2803404"/>
            <a:chExt cx="335280" cy="344170"/>
          </a:xfrm>
        </p:grpSpPr>
        <p:sp>
          <p:nvSpPr>
            <p:cNvPr id="10" name="object 10"/>
            <p:cNvSpPr/>
            <p:nvPr/>
          </p:nvSpPr>
          <p:spPr>
            <a:xfrm>
              <a:off x="4496025" y="2803404"/>
              <a:ext cx="335280" cy="344170"/>
            </a:xfrm>
            <a:custGeom>
              <a:avLst/>
              <a:gdLst/>
              <a:ahLst/>
              <a:cxnLst/>
              <a:rect l="l" t="t" r="r" b="b"/>
              <a:pathLst>
                <a:path w="335279" h="344169">
                  <a:moveTo>
                    <a:pt x="221933" y="0"/>
                  </a:moveTo>
                  <a:lnTo>
                    <a:pt x="113064" y="0"/>
                  </a:lnTo>
                  <a:lnTo>
                    <a:pt x="101923" y="537"/>
                  </a:lnTo>
                  <a:lnTo>
                    <a:pt x="59709" y="13362"/>
                  </a:lnTo>
                  <a:lnTo>
                    <a:pt x="25616" y="41368"/>
                  </a:lnTo>
                  <a:lnTo>
                    <a:pt x="4839" y="80290"/>
                  </a:lnTo>
                  <a:lnTo>
                    <a:pt x="0" y="113064"/>
                  </a:lnTo>
                  <a:lnTo>
                    <a:pt x="0" y="230748"/>
                  </a:lnTo>
                  <a:lnTo>
                    <a:pt x="8604" y="274016"/>
                  </a:lnTo>
                  <a:lnTo>
                    <a:pt x="33111" y="310701"/>
                  </a:lnTo>
                  <a:lnTo>
                    <a:pt x="69797" y="335209"/>
                  </a:lnTo>
                  <a:lnTo>
                    <a:pt x="113064" y="343813"/>
                  </a:lnTo>
                  <a:lnTo>
                    <a:pt x="221933" y="343813"/>
                  </a:lnTo>
                  <a:lnTo>
                    <a:pt x="265200" y="335209"/>
                  </a:lnTo>
                  <a:lnTo>
                    <a:pt x="301886" y="310701"/>
                  </a:lnTo>
                  <a:lnTo>
                    <a:pt x="326393" y="274016"/>
                  </a:lnTo>
                  <a:lnTo>
                    <a:pt x="334997" y="230748"/>
                  </a:lnTo>
                  <a:lnTo>
                    <a:pt x="334997" y="113064"/>
                  </a:lnTo>
                  <a:lnTo>
                    <a:pt x="326393" y="69797"/>
                  </a:lnTo>
                  <a:lnTo>
                    <a:pt x="301886" y="33111"/>
                  </a:lnTo>
                  <a:lnTo>
                    <a:pt x="265200" y="8604"/>
                  </a:lnTo>
                  <a:lnTo>
                    <a:pt x="221933" y="0"/>
                  </a:lnTo>
                  <a:close/>
                </a:path>
              </a:pathLst>
            </a:custGeom>
            <a:solidFill>
              <a:srgbClr val="000000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96025" y="2803404"/>
              <a:ext cx="335280" cy="344170"/>
            </a:xfrm>
            <a:custGeom>
              <a:avLst/>
              <a:gdLst/>
              <a:ahLst/>
              <a:cxnLst/>
              <a:rect l="l" t="t" r="r" b="b"/>
              <a:pathLst>
                <a:path w="335279" h="344169">
                  <a:moveTo>
                    <a:pt x="221933" y="0"/>
                  </a:moveTo>
                  <a:lnTo>
                    <a:pt x="113064" y="0"/>
                  </a:lnTo>
                  <a:lnTo>
                    <a:pt x="101923" y="537"/>
                  </a:lnTo>
                  <a:lnTo>
                    <a:pt x="59709" y="13362"/>
                  </a:lnTo>
                  <a:lnTo>
                    <a:pt x="25616" y="41368"/>
                  </a:lnTo>
                  <a:lnTo>
                    <a:pt x="4839" y="80290"/>
                  </a:lnTo>
                  <a:lnTo>
                    <a:pt x="0" y="113064"/>
                  </a:lnTo>
                  <a:lnTo>
                    <a:pt x="0" y="230748"/>
                  </a:lnTo>
                  <a:lnTo>
                    <a:pt x="8604" y="274016"/>
                  </a:lnTo>
                  <a:lnTo>
                    <a:pt x="33111" y="310701"/>
                  </a:lnTo>
                  <a:lnTo>
                    <a:pt x="69797" y="335209"/>
                  </a:lnTo>
                  <a:lnTo>
                    <a:pt x="113064" y="343813"/>
                  </a:lnTo>
                  <a:lnTo>
                    <a:pt x="221933" y="343813"/>
                  </a:lnTo>
                  <a:lnTo>
                    <a:pt x="265200" y="335209"/>
                  </a:lnTo>
                  <a:lnTo>
                    <a:pt x="301886" y="310701"/>
                  </a:lnTo>
                  <a:lnTo>
                    <a:pt x="326393" y="274016"/>
                  </a:lnTo>
                  <a:lnTo>
                    <a:pt x="334997" y="230748"/>
                  </a:lnTo>
                  <a:lnTo>
                    <a:pt x="334997" y="113064"/>
                  </a:lnTo>
                  <a:lnTo>
                    <a:pt x="326393" y="69797"/>
                  </a:lnTo>
                  <a:lnTo>
                    <a:pt x="301886" y="33111"/>
                  </a:lnTo>
                  <a:lnTo>
                    <a:pt x="265200" y="8604"/>
                  </a:lnTo>
                  <a:lnTo>
                    <a:pt x="221933" y="0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59392" y="2857403"/>
              <a:ext cx="208263" cy="23802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496025" y="3975896"/>
            <a:ext cx="335280" cy="344170"/>
            <a:chOff x="4496025" y="3975896"/>
            <a:chExt cx="335280" cy="344170"/>
          </a:xfrm>
        </p:grpSpPr>
        <p:sp>
          <p:nvSpPr>
            <p:cNvPr id="14" name="object 14"/>
            <p:cNvSpPr/>
            <p:nvPr/>
          </p:nvSpPr>
          <p:spPr>
            <a:xfrm>
              <a:off x="4496025" y="3975896"/>
              <a:ext cx="335280" cy="344170"/>
            </a:xfrm>
            <a:custGeom>
              <a:avLst/>
              <a:gdLst/>
              <a:ahLst/>
              <a:cxnLst/>
              <a:rect l="l" t="t" r="r" b="b"/>
              <a:pathLst>
                <a:path w="335279" h="344170">
                  <a:moveTo>
                    <a:pt x="221933" y="0"/>
                  </a:moveTo>
                  <a:lnTo>
                    <a:pt x="113064" y="0"/>
                  </a:lnTo>
                  <a:lnTo>
                    <a:pt x="101923" y="537"/>
                  </a:lnTo>
                  <a:lnTo>
                    <a:pt x="59709" y="13362"/>
                  </a:lnTo>
                  <a:lnTo>
                    <a:pt x="25616" y="41368"/>
                  </a:lnTo>
                  <a:lnTo>
                    <a:pt x="4839" y="80290"/>
                  </a:lnTo>
                  <a:lnTo>
                    <a:pt x="0" y="113064"/>
                  </a:lnTo>
                  <a:lnTo>
                    <a:pt x="0" y="230748"/>
                  </a:lnTo>
                  <a:lnTo>
                    <a:pt x="8604" y="274016"/>
                  </a:lnTo>
                  <a:lnTo>
                    <a:pt x="33111" y="310701"/>
                  </a:lnTo>
                  <a:lnTo>
                    <a:pt x="69797" y="335209"/>
                  </a:lnTo>
                  <a:lnTo>
                    <a:pt x="113064" y="343813"/>
                  </a:lnTo>
                  <a:lnTo>
                    <a:pt x="221933" y="343813"/>
                  </a:lnTo>
                  <a:lnTo>
                    <a:pt x="265200" y="335209"/>
                  </a:lnTo>
                  <a:lnTo>
                    <a:pt x="301886" y="310701"/>
                  </a:lnTo>
                  <a:lnTo>
                    <a:pt x="326393" y="274016"/>
                  </a:lnTo>
                  <a:lnTo>
                    <a:pt x="334997" y="230748"/>
                  </a:lnTo>
                  <a:lnTo>
                    <a:pt x="334997" y="113064"/>
                  </a:lnTo>
                  <a:lnTo>
                    <a:pt x="326393" y="69797"/>
                  </a:lnTo>
                  <a:lnTo>
                    <a:pt x="301886" y="33111"/>
                  </a:lnTo>
                  <a:lnTo>
                    <a:pt x="265200" y="8604"/>
                  </a:lnTo>
                  <a:lnTo>
                    <a:pt x="221933" y="0"/>
                  </a:lnTo>
                  <a:close/>
                </a:path>
              </a:pathLst>
            </a:custGeom>
            <a:solidFill>
              <a:srgbClr val="000000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6025" y="3975896"/>
              <a:ext cx="335280" cy="344170"/>
            </a:xfrm>
            <a:custGeom>
              <a:avLst/>
              <a:gdLst/>
              <a:ahLst/>
              <a:cxnLst/>
              <a:rect l="l" t="t" r="r" b="b"/>
              <a:pathLst>
                <a:path w="335279" h="344170">
                  <a:moveTo>
                    <a:pt x="221933" y="0"/>
                  </a:moveTo>
                  <a:lnTo>
                    <a:pt x="113064" y="0"/>
                  </a:lnTo>
                  <a:lnTo>
                    <a:pt x="101923" y="537"/>
                  </a:lnTo>
                  <a:lnTo>
                    <a:pt x="59709" y="13362"/>
                  </a:lnTo>
                  <a:lnTo>
                    <a:pt x="25616" y="41368"/>
                  </a:lnTo>
                  <a:lnTo>
                    <a:pt x="4839" y="80290"/>
                  </a:lnTo>
                  <a:lnTo>
                    <a:pt x="0" y="113064"/>
                  </a:lnTo>
                  <a:lnTo>
                    <a:pt x="0" y="230748"/>
                  </a:lnTo>
                  <a:lnTo>
                    <a:pt x="8604" y="274016"/>
                  </a:lnTo>
                  <a:lnTo>
                    <a:pt x="33111" y="310701"/>
                  </a:lnTo>
                  <a:lnTo>
                    <a:pt x="69797" y="335209"/>
                  </a:lnTo>
                  <a:lnTo>
                    <a:pt x="113064" y="343813"/>
                  </a:lnTo>
                  <a:lnTo>
                    <a:pt x="221933" y="343813"/>
                  </a:lnTo>
                  <a:lnTo>
                    <a:pt x="265200" y="335209"/>
                  </a:lnTo>
                  <a:lnTo>
                    <a:pt x="301886" y="310701"/>
                  </a:lnTo>
                  <a:lnTo>
                    <a:pt x="326393" y="274016"/>
                  </a:lnTo>
                  <a:lnTo>
                    <a:pt x="334997" y="230748"/>
                  </a:lnTo>
                  <a:lnTo>
                    <a:pt x="334997" y="113064"/>
                  </a:lnTo>
                  <a:lnTo>
                    <a:pt x="326393" y="69797"/>
                  </a:lnTo>
                  <a:lnTo>
                    <a:pt x="301886" y="33111"/>
                  </a:lnTo>
                  <a:lnTo>
                    <a:pt x="265200" y="8604"/>
                  </a:lnTo>
                  <a:lnTo>
                    <a:pt x="221933" y="0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59392" y="4029896"/>
              <a:ext cx="208263" cy="23802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4496025" y="5157205"/>
            <a:ext cx="335280" cy="335280"/>
            <a:chOff x="4496025" y="5157205"/>
            <a:chExt cx="335280" cy="335280"/>
          </a:xfrm>
        </p:grpSpPr>
        <p:sp>
          <p:nvSpPr>
            <p:cNvPr id="18" name="object 18"/>
            <p:cNvSpPr/>
            <p:nvPr/>
          </p:nvSpPr>
          <p:spPr>
            <a:xfrm>
              <a:off x="4496025" y="5157205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221933" y="0"/>
                  </a:moveTo>
                  <a:lnTo>
                    <a:pt x="113064" y="0"/>
                  </a:lnTo>
                  <a:lnTo>
                    <a:pt x="101923" y="537"/>
                  </a:lnTo>
                  <a:lnTo>
                    <a:pt x="59709" y="13362"/>
                  </a:lnTo>
                  <a:lnTo>
                    <a:pt x="25616" y="41368"/>
                  </a:lnTo>
                  <a:lnTo>
                    <a:pt x="4839" y="80290"/>
                  </a:lnTo>
                  <a:lnTo>
                    <a:pt x="0" y="113062"/>
                  </a:lnTo>
                  <a:lnTo>
                    <a:pt x="0" y="221936"/>
                  </a:lnTo>
                  <a:lnTo>
                    <a:pt x="8604" y="265203"/>
                  </a:lnTo>
                  <a:lnTo>
                    <a:pt x="33111" y="301880"/>
                  </a:lnTo>
                  <a:lnTo>
                    <a:pt x="69797" y="326390"/>
                  </a:lnTo>
                  <a:lnTo>
                    <a:pt x="113064" y="334999"/>
                  </a:lnTo>
                  <a:lnTo>
                    <a:pt x="221933" y="334999"/>
                  </a:lnTo>
                  <a:lnTo>
                    <a:pt x="265200" y="326390"/>
                  </a:lnTo>
                  <a:lnTo>
                    <a:pt x="301886" y="301880"/>
                  </a:lnTo>
                  <a:lnTo>
                    <a:pt x="326393" y="265203"/>
                  </a:lnTo>
                  <a:lnTo>
                    <a:pt x="334997" y="221936"/>
                  </a:lnTo>
                  <a:lnTo>
                    <a:pt x="334997" y="113062"/>
                  </a:lnTo>
                  <a:lnTo>
                    <a:pt x="326393" y="69797"/>
                  </a:lnTo>
                  <a:lnTo>
                    <a:pt x="301886" y="33111"/>
                  </a:lnTo>
                  <a:lnTo>
                    <a:pt x="265200" y="8604"/>
                  </a:lnTo>
                  <a:lnTo>
                    <a:pt x="221933" y="0"/>
                  </a:lnTo>
                  <a:close/>
                </a:path>
              </a:pathLst>
            </a:custGeom>
            <a:solidFill>
              <a:srgbClr val="000000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96025" y="5157205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221933" y="0"/>
                  </a:moveTo>
                  <a:lnTo>
                    <a:pt x="113064" y="0"/>
                  </a:lnTo>
                  <a:lnTo>
                    <a:pt x="101923" y="537"/>
                  </a:lnTo>
                  <a:lnTo>
                    <a:pt x="59709" y="13362"/>
                  </a:lnTo>
                  <a:lnTo>
                    <a:pt x="25616" y="41368"/>
                  </a:lnTo>
                  <a:lnTo>
                    <a:pt x="4839" y="80290"/>
                  </a:lnTo>
                  <a:lnTo>
                    <a:pt x="0" y="113062"/>
                  </a:lnTo>
                  <a:lnTo>
                    <a:pt x="0" y="221936"/>
                  </a:lnTo>
                  <a:lnTo>
                    <a:pt x="8604" y="265203"/>
                  </a:lnTo>
                  <a:lnTo>
                    <a:pt x="33111" y="301880"/>
                  </a:lnTo>
                  <a:lnTo>
                    <a:pt x="69797" y="326390"/>
                  </a:lnTo>
                  <a:lnTo>
                    <a:pt x="113064" y="334999"/>
                  </a:lnTo>
                  <a:lnTo>
                    <a:pt x="221933" y="334999"/>
                  </a:lnTo>
                  <a:lnTo>
                    <a:pt x="265200" y="326390"/>
                  </a:lnTo>
                  <a:lnTo>
                    <a:pt x="301886" y="301880"/>
                  </a:lnTo>
                  <a:lnTo>
                    <a:pt x="326393" y="265203"/>
                  </a:lnTo>
                  <a:lnTo>
                    <a:pt x="334997" y="221936"/>
                  </a:lnTo>
                  <a:lnTo>
                    <a:pt x="334997" y="113062"/>
                  </a:lnTo>
                  <a:lnTo>
                    <a:pt x="326393" y="69797"/>
                  </a:lnTo>
                  <a:lnTo>
                    <a:pt x="301886" y="33111"/>
                  </a:lnTo>
                  <a:lnTo>
                    <a:pt x="265200" y="8604"/>
                  </a:lnTo>
                  <a:lnTo>
                    <a:pt x="221933" y="0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44511" y="5226191"/>
              <a:ext cx="238024" cy="1906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311" y="1920875"/>
            <a:ext cx="609663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50" dirty="0"/>
              <a:t>Methods</a:t>
            </a:r>
            <a:r>
              <a:rPr spc="-270" dirty="0"/>
              <a:t> </a:t>
            </a:r>
            <a:r>
              <a:rPr spc="-260" dirty="0"/>
              <a:t>and</a:t>
            </a:r>
            <a:r>
              <a:rPr spc="-270" dirty="0"/>
              <a:t> </a:t>
            </a:r>
            <a:r>
              <a:rPr spc="-200" dirty="0"/>
              <a:t>Technologies</a:t>
            </a:r>
            <a:r>
              <a:rPr spc="-265" dirty="0"/>
              <a:t> </a:t>
            </a:r>
            <a:r>
              <a:rPr spc="-114" dirty="0"/>
              <a:t>Used</a:t>
            </a:r>
          </a:p>
        </p:txBody>
      </p:sp>
      <p:sp>
        <p:nvSpPr>
          <p:cNvPr id="3" name="object 3"/>
          <p:cNvSpPr/>
          <p:nvPr/>
        </p:nvSpPr>
        <p:spPr>
          <a:xfrm>
            <a:off x="590550" y="3409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EEE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0550" y="37338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EEE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0550" y="40481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EEE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7311" y="2859087"/>
            <a:ext cx="1961514" cy="13106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0" dirty="0">
                <a:solidFill>
                  <a:srgbClr val="9897FF"/>
                </a:solidFill>
                <a:latin typeface="Tahoma"/>
                <a:cs typeface="Tahoma"/>
              </a:rPr>
              <a:t>Backend</a:t>
            </a:r>
            <a:r>
              <a:rPr sz="1650" b="1" spc="-90" dirty="0">
                <a:solidFill>
                  <a:srgbClr val="9897FF"/>
                </a:solidFill>
                <a:latin typeface="Tahoma"/>
                <a:cs typeface="Tahoma"/>
              </a:rPr>
              <a:t> </a:t>
            </a:r>
            <a:r>
              <a:rPr sz="1650" b="1" spc="-105" dirty="0">
                <a:solidFill>
                  <a:srgbClr val="9897FF"/>
                </a:solidFill>
                <a:latin typeface="Tahoma"/>
                <a:cs typeface="Tahoma"/>
              </a:rPr>
              <a:t>Framework</a:t>
            </a:r>
            <a:endParaRPr sz="1650">
              <a:latin typeface="Tahoma"/>
              <a:cs typeface="Tahoma"/>
            </a:endParaRPr>
          </a:p>
          <a:p>
            <a:pPr marL="273050">
              <a:lnSpc>
                <a:spcPct val="100000"/>
              </a:lnSpc>
              <a:spcBef>
                <a:spcPts val="1570"/>
              </a:spcBef>
            </a:pP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Spring</a:t>
            </a:r>
            <a:r>
              <a:rPr sz="1250" spc="4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EEEFF5"/>
                </a:solidFill>
                <a:latin typeface="Verdana"/>
                <a:cs typeface="Verdana"/>
              </a:rPr>
              <a:t>Boot</a:t>
            </a:r>
            <a:endParaRPr sz="1250">
              <a:latin typeface="Verdana"/>
              <a:cs typeface="Verdana"/>
            </a:endParaRPr>
          </a:p>
          <a:p>
            <a:pPr marL="273050" marR="73025" indent="-635">
              <a:lnSpc>
                <a:spcPct val="165000"/>
              </a:lnSpc>
              <a:spcBef>
                <a:spcPts val="75"/>
              </a:spcBef>
            </a:pPr>
            <a:r>
              <a:rPr sz="1250" spc="65" dirty="0">
                <a:solidFill>
                  <a:srgbClr val="EEEFF5"/>
                </a:solidFill>
                <a:latin typeface="Verdana"/>
                <a:cs typeface="Verdana"/>
              </a:rPr>
              <a:t>JWT</a:t>
            </a:r>
            <a:r>
              <a:rPr sz="1250" spc="-9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authentication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RESTful</a:t>
            </a:r>
            <a:r>
              <a:rPr sz="1250" spc="-8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EEEFF5"/>
                </a:solidFill>
                <a:latin typeface="Verdana"/>
                <a:cs typeface="Verdana"/>
              </a:rPr>
              <a:t>APIs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76600" y="3409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7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EEE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600" y="37338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7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EEE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6600" y="40481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7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EEE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38601" y="2859087"/>
            <a:ext cx="2042795" cy="13106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30" dirty="0">
                <a:solidFill>
                  <a:srgbClr val="9897FF"/>
                </a:solidFill>
                <a:latin typeface="Tahoma"/>
                <a:cs typeface="Tahoma"/>
              </a:rPr>
              <a:t>Data</a:t>
            </a:r>
            <a:r>
              <a:rPr sz="1650" b="1" spc="-125" dirty="0">
                <a:solidFill>
                  <a:srgbClr val="9897FF"/>
                </a:solidFill>
                <a:latin typeface="Tahoma"/>
                <a:cs typeface="Tahoma"/>
              </a:rPr>
              <a:t> </a:t>
            </a:r>
            <a:r>
              <a:rPr sz="1650" b="1" spc="-25" dirty="0">
                <a:solidFill>
                  <a:srgbClr val="9897FF"/>
                </a:solidFill>
                <a:latin typeface="Tahoma"/>
                <a:cs typeface="Tahoma"/>
              </a:rPr>
              <a:t>Management</a:t>
            </a:r>
            <a:endParaRPr sz="1650">
              <a:latin typeface="Tahoma"/>
              <a:cs typeface="Tahoma"/>
            </a:endParaRPr>
          </a:p>
          <a:p>
            <a:pPr marL="273050" marR="5080">
              <a:lnSpc>
                <a:spcPct val="167500"/>
              </a:lnSpc>
              <a:spcBef>
                <a:spcPts val="560"/>
              </a:spcBef>
            </a:pP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PostgreSQL</a:t>
            </a:r>
            <a:r>
              <a:rPr sz="1250" spc="16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database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Redis</a:t>
            </a:r>
            <a:r>
              <a:rPr sz="1250" spc="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40" dirty="0">
                <a:solidFill>
                  <a:srgbClr val="EEEFF5"/>
                </a:solidFill>
                <a:latin typeface="Verdana"/>
                <a:cs typeface="Verdana"/>
              </a:rPr>
              <a:t>caching</a:t>
            </a:r>
            <a:r>
              <a:rPr sz="1250" spc="50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Docker</a:t>
            </a:r>
            <a:r>
              <a:rPr sz="1250" spc="5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containers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53125" y="3409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EEE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3125" y="39909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EEE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19889" y="2859087"/>
            <a:ext cx="1915795" cy="1253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25" dirty="0">
                <a:solidFill>
                  <a:srgbClr val="9897FF"/>
                </a:solidFill>
                <a:latin typeface="Tahoma"/>
                <a:cs typeface="Tahoma"/>
              </a:rPr>
              <a:t>Identity</a:t>
            </a:r>
            <a:r>
              <a:rPr sz="1650" b="1" spc="-90" dirty="0">
                <a:solidFill>
                  <a:srgbClr val="9897FF"/>
                </a:solidFill>
                <a:latin typeface="Tahoma"/>
                <a:cs typeface="Tahoma"/>
              </a:rPr>
              <a:t> </a:t>
            </a:r>
            <a:r>
              <a:rPr sz="1650" b="1" spc="-65" dirty="0">
                <a:solidFill>
                  <a:srgbClr val="9897FF"/>
                </a:solidFill>
                <a:latin typeface="Tahoma"/>
                <a:cs typeface="Tahoma"/>
              </a:rPr>
              <a:t>Verification</a:t>
            </a:r>
            <a:endParaRPr sz="1650">
              <a:latin typeface="Tahoma"/>
              <a:cs typeface="Tahoma"/>
            </a:endParaRPr>
          </a:p>
          <a:p>
            <a:pPr marL="273050" marR="485140">
              <a:lnSpc>
                <a:spcPct val="140000"/>
              </a:lnSpc>
              <a:spcBef>
                <a:spcPts val="969"/>
              </a:spcBef>
            </a:pPr>
            <a:r>
              <a:rPr sz="1250" spc="50" dirty="0">
                <a:solidFill>
                  <a:srgbClr val="EEEFF5"/>
                </a:solidFill>
                <a:latin typeface="Verdana"/>
                <a:cs typeface="Verdana"/>
              </a:rPr>
              <a:t>OpenCV</a:t>
            </a:r>
            <a:r>
              <a:rPr sz="1250" spc="-10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facial recognition</a:t>
            </a:r>
            <a:endParaRPr sz="1250">
              <a:latin typeface="Verdana"/>
              <a:cs typeface="Verdana"/>
            </a:endParaRPr>
          </a:p>
          <a:p>
            <a:pPr marL="273050">
              <a:lnSpc>
                <a:spcPct val="100000"/>
              </a:lnSpc>
              <a:spcBef>
                <a:spcPts val="975"/>
              </a:spcBef>
            </a:pPr>
            <a:r>
              <a:rPr sz="1250" spc="-20" dirty="0">
                <a:solidFill>
                  <a:srgbClr val="EEEFF5"/>
                </a:solidFill>
                <a:latin typeface="Verdana"/>
                <a:cs typeface="Verdana"/>
              </a:rPr>
              <a:t>Tesseract</a:t>
            </a:r>
            <a:r>
              <a:rPr sz="1250" spc="-5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EEEFF5"/>
                </a:solidFill>
                <a:latin typeface="Verdana"/>
                <a:cs typeface="Verdana"/>
              </a:rPr>
              <a:t>OCR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639175" y="3409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EEE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39175" y="37338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EEE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39175" y="40481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EEEF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601176" y="2859087"/>
            <a:ext cx="2164080" cy="156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90" dirty="0">
                <a:solidFill>
                  <a:srgbClr val="9897FF"/>
                </a:solidFill>
                <a:latin typeface="Tahoma"/>
                <a:cs typeface="Tahoma"/>
              </a:rPr>
              <a:t>Blockchain</a:t>
            </a:r>
            <a:r>
              <a:rPr sz="1650" b="1" spc="-95" dirty="0">
                <a:solidFill>
                  <a:srgbClr val="9897FF"/>
                </a:solidFill>
                <a:latin typeface="Tahoma"/>
                <a:cs typeface="Tahoma"/>
              </a:rPr>
              <a:t> </a:t>
            </a:r>
            <a:r>
              <a:rPr sz="1650" b="1" spc="-105" dirty="0">
                <a:solidFill>
                  <a:srgbClr val="9897FF"/>
                </a:solidFill>
                <a:latin typeface="Tahoma"/>
                <a:cs typeface="Tahoma"/>
              </a:rPr>
              <a:t>Integration</a:t>
            </a:r>
            <a:endParaRPr sz="1650">
              <a:latin typeface="Tahoma"/>
              <a:cs typeface="Tahoma"/>
            </a:endParaRPr>
          </a:p>
          <a:p>
            <a:pPr marL="273050" marR="270510">
              <a:lnSpc>
                <a:spcPct val="170000"/>
              </a:lnSpc>
              <a:spcBef>
                <a:spcPts val="520"/>
              </a:spcBef>
            </a:pPr>
            <a:r>
              <a:rPr sz="1250" spc="10" dirty="0">
                <a:solidFill>
                  <a:srgbClr val="EEEFF5"/>
                </a:solidFill>
                <a:latin typeface="Verdana"/>
                <a:cs typeface="Verdana"/>
              </a:rPr>
              <a:t>Ethereum</a:t>
            </a:r>
            <a:r>
              <a:rPr sz="1250" spc="15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network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Web3j</a:t>
            </a:r>
            <a:r>
              <a:rPr sz="1250" spc="-9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library</a:t>
            </a:r>
            <a:endParaRPr sz="1250">
              <a:latin typeface="Verdana"/>
              <a:cs typeface="Verdana"/>
            </a:endParaRPr>
          </a:p>
          <a:p>
            <a:pPr marL="273050" marR="270510">
              <a:lnSpc>
                <a:spcPct val="135000"/>
              </a:lnSpc>
              <a:spcBef>
                <a:spcPts val="450"/>
              </a:spcBef>
            </a:pP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Maven</a:t>
            </a:r>
            <a:r>
              <a:rPr sz="1250" spc="6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EEEFF5"/>
                </a:solidFill>
                <a:latin typeface="Verdana"/>
                <a:cs typeface="Verdana"/>
              </a:rPr>
              <a:t>dependency </a:t>
            </a:r>
            <a:r>
              <a:rPr sz="1250" spc="45" dirty="0">
                <a:solidFill>
                  <a:srgbClr val="EEEFF5"/>
                </a:solidFill>
                <a:latin typeface="Verdana"/>
                <a:cs typeface="Verdana"/>
              </a:rPr>
              <a:t>management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7031" y="0"/>
            <a:ext cx="4228219" cy="64362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00" spc="-195" dirty="0"/>
              <a:t>Solution</a:t>
            </a:r>
            <a:r>
              <a:rPr sz="3300" spc="-260" dirty="0"/>
              <a:t> </a:t>
            </a:r>
            <a:r>
              <a:rPr sz="3300" spc="-135" dirty="0"/>
              <a:t>Architecture</a:t>
            </a:r>
            <a:endParaRPr sz="3300"/>
          </a:p>
        </p:txBody>
      </p:sp>
      <p:grpSp>
        <p:nvGrpSpPr>
          <p:cNvPr id="4" name="object 4"/>
          <p:cNvGrpSpPr/>
          <p:nvPr/>
        </p:nvGrpSpPr>
        <p:grpSpPr>
          <a:xfrm>
            <a:off x="562259" y="1211713"/>
            <a:ext cx="812165" cy="4792980"/>
            <a:chOff x="562259" y="1211713"/>
            <a:chExt cx="812165" cy="47929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259" y="1211713"/>
              <a:ext cx="811818" cy="12057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0702" y="1691288"/>
              <a:ext cx="210803" cy="2349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259" y="2405387"/>
              <a:ext cx="811818" cy="120269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643" y="2899644"/>
              <a:ext cx="234901" cy="2107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259" y="3596053"/>
              <a:ext cx="811818" cy="12057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9031" y="4077882"/>
              <a:ext cx="194194" cy="24091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259" y="4798745"/>
              <a:ext cx="811818" cy="12057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593873" y="1363820"/>
            <a:ext cx="4659630" cy="324802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50" b="1" spc="-114" dirty="0">
                <a:solidFill>
                  <a:srgbClr val="EEEFF5"/>
                </a:solidFill>
                <a:latin typeface="Tahoma"/>
                <a:cs typeface="Tahoma"/>
              </a:rPr>
              <a:t>Frontend</a:t>
            </a:r>
            <a:r>
              <a:rPr sz="1650" b="1" spc="-80" dirty="0">
                <a:solidFill>
                  <a:srgbClr val="EEEFF5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EEEFF5"/>
                </a:solidFill>
                <a:latin typeface="Tahoma"/>
                <a:cs typeface="Tahoma"/>
              </a:rPr>
              <a:t>Application</a:t>
            </a:r>
            <a:endParaRPr sz="1650">
              <a:latin typeface="Tahoma"/>
              <a:cs typeface="Tahoma"/>
            </a:endParaRPr>
          </a:p>
          <a:p>
            <a:pPr marL="12700" marR="79375">
              <a:lnSpc>
                <a:spcPct val="138100"/>
              </a:lnSpc>
              <a:spcBef>
                <a:spcPts val="434"/>
              </a:spcBef>
            </a:pP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User</a:t>
            </a:r>
            <a:r>
              <a:rPr sz="1250" spc="-4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interface</a:t>
            </a:r>
            <a:r>
              <a:rPr sz="1250" spc="-4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EEEFF5"/>
                </a:solidFill>
                <a:latin typeface="Verdana"/>
                <a:cs typeface="Verdana"/>
              </a:rPr>
              <a:t>for</a:t>
            </a:r>
            <a:r>
              <a:rPr sz="1250" spc="-4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EEEFF5"/>
                </a:solidFill>
                <a:latin typeface="Verdana"/>
                <a:cs typeface="Verdana"/>
              </a:rPr>
              <a:t>registration,</a:t>
            </a:r>
            <a:r>
              <a:rPr sz="1250" spc="-4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authentication,</a:t>
            </a:r>
            <a:r>
              <a:rPr sz="1250" spc="-4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and</a:t>
            </a:r>
            <a:r>
              <a:rPr sz="1250" spc="-4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voting operations.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1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50" b="1" spc="-114" dirty="0">
                <a:solidFill>
                  <a:srgbClr val="EEEFF5"/>
                </a:solidFill>
                <a:latin typeface="Tahoma"/>
                <a:cs typeface="Tahoma"/>
              </a:rPr>
              <a:t>Backend</a:t>
            </a:r>
            <a:r>
              <a:rPr sz="1650" b="1" spc="-110" dirty="0">
                <a:solidFill>
                  <a:srgbClr val="EEEFF5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EEEFF5"/>
                </a:solidFill>
                <a:latin typeface="Tahoma"/>
                <a:cs typeface="Tahoma"/>
              </a:rPr>
              <a:t>Microservices</a:t>
            </a:r>
            <a:endParaRPr sz="1650">
              <a:latin typeface="Tahoma"/>
              <a:cs typeface="Tahoma"/>
            </a:endParaRPr>
          </a:p>
          <a:p>
            <a:pPr marL="12700" marR="81280">
              <a:lnSpc>
                <a:spcPct val="133200"/>
              </a:lnSpc>
              <a:spcBef>
                <a:spcPts val="585"/>
              </a:spcBef>
            </a:pP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Four</a:t>
            </a:r>
            <a:r>
              <a:rPr sz="1250" spc="1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specialized</a:t>
            </a:r>
            <a:r>
              <a:rPr sz="1250" spc="1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EEEFF5"/>
                </a:solidFill>
                <a:latin typeface="Verdana"/>
                <a:cs typeface="Verdana"/>
              </a:rPr>
              <a:t>services</a:t>
            </a:r>
            <a:r>
              <a:rPr sz="1250" spc="1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handling</a:t>
            </a:r>
            <a:r>
              <a:rPr sz="1250" spc="1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distinct</a:t>
            </a:r>
            <a:r>
              <a:rPr sz="1250" spc="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aspects</a:t>
            </a:r>
            <a:r>
              <a:rPr sz="1250" spc="1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of</a:t>
            </a:r>
            <a:r>
              <a:rPr sz="1250" spc="1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EEEFF5"/>
                </a:solidFill>
                <a:latin typeface="Verdana"/>
                <a:cs typeface="Verdana"/>
              </a:rPr>
              <a:t>the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voting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 system.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90"/>
              </a:spcBef>
            </a:pPr>
            <a:endParaRPr sz="1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50" b="1" spc="-75" dirty="0">
                <a:solidFill>
                  <a:srgbClr val="EEEFF5"/>
                </a:solidFill>
                <a:latin typeface="Tahoma"/>
                <a:cs typeface="Tahoma"/>
              </a:rPr>
              <a:t>Secure</a:t>
            </a:r>
            <a:r>
              <a:rPr sz="1650" b="1" spc="-125" dirty="0">
                <a:solidFill>
                  <a:srgbClr val="EEEFF5"/>
                </a:solidFill>
                <a:latin typeface="Tahoma"/>
                <a:cs typeface="Tahoma"/>
              </a:rPr>
              <a:t> </a:t>
            </a:r>
            <a:r>
              <a:rPr sz="1650" b="1" spc="-40" dirty="0">
                <a:solidFill>
                  <a:srgbClr val="EEEFF5"/>
                </a:solidFill>
                <a:latin typeface="Tahoma"/>
                <a:cs typeface="Tahoma"/>
              </a:rPr>
              <a:t>Communication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3200"/>
              </a:lnSpc>
              <a:spcBef>
                <a:spcPts val="515"/>
              </a:spcBef>
            </a:pP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RESTful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APIs</a:t>
            </a:r>
            <a:r>
              <a:rPr sz="1250" spc="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with</a:t>
            </a:r>
            <a:r>
              <a:rPr sz="1250" spc="-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EEEFF5"/>
                </a:solidFill>
                <a:latin typeface="Verdana"/>
                <a:cs typeface="Verdana"/>
              </a:rPr>
              <a:t>JWT</a:t>
            </a:r>
            <a:r>
              <a:rPr sz="1250" spc="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authentication</a:t>
            </a:r>
            <a:r>
              <a:rPr sz="1250" spc="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between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all</a:t>
            </a:r>
            <a:r>
              <a:rPr sz="1250" spc="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system components.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8309" y="5233579"/>
            <a:ext cx="1714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50" dirty="0">
                <a:solidFill>
                  <a:srgbClr val="EEEFF5"/>
                </a:solidFill>
                <a:latin typeface="Tahoma"/>
                <a:cs typeface="Tahoma"/>
              </a:rPr>
              <a:t>4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93876" y="4953107"/>
            <a:ext cx="4465955" cy="8610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50" b="1" spc="-140" dirty="0">
                <a:solidFill>
                  <a:srgbClr val="EEEFF5"/>
                </a:solidFill>
                <a:latin typeface="Tahoma"/>
                <a:cs typeface="Tahoma"/>
              </a:rPr>
              <a:t>Data</a:t>
            </a:r>
            <a:r>
              <a:rPr sz="1650" b="1" spc="-125" dirty="0">
                <a:solidFill>
                  <a:srgbClr val="EEEFF5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EEEFF5"/>
                </a:solidFill>
                <a:latin typeface="Tahoma"/>
                <a:cs typeface="Tahoma"/>
              </a:rPr>
              <a:t>Storage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8100"/>
              </a:lnSpc>
              <a:spcBef>
                <a:spcPts val="434"/>
              </a:spcBef>
            </a:pP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Distributed</a:t>
            </a:r>
            <a:r>
              <a:rPr sz="1250" spc="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databases</a:t>
            </a:r>
            <a:r>
              <a:rPr sz="1250" spc="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and</a:t>
            </a:r>
            <a:r>
              <a:rPr sz="1250" spc="1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blockchain</a:t>
            </a:r>
            <a:r>
              <a:rPr sz="1250" spc="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EEEFF5"/>
                </a:solidFill>
                <a:latin typeface="Verdana"/>
                <a:cs typeface="Verdana"/>
              </a:rPr>
              <a:t>for</a:t>
            </a:r>
            <a:r>
              <a:rPr sz="1250" spc="1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different</a:t>
            </a:r>
            <a:r>
              <a:rPr sz="1250" spc="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EEEFF5"/>
                </a:solidFill>
                <a:latin typeface="Verdana"/>
                <a:cs typeface="Verdana"/>
              </a:rPr>
              <a:t>data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types.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311" y="987425"/>
            <a:ext cx="3484879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4" dirty="0"/>
              <a:t>Auth</a:t>
            </a:r>
            <a:r>
              <a:rPr spc="-290" dirty="0"/>
              <a:t> </a:t>
            </a:r>
            <a:r>
              <a:rPr spc="-150" dirty="0"/>
              <a:t>Microservice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53967" y="1487423"/>
            <a:ext cx="4325620" cy="4322445"/>
            <a:chOff x="3553967" y="1487423"/>
            <a:chExt cx="4325620" cy="43224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967" y="1487423"/>
              <a:ext cx="4325112" cy="21640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3706" y="2525864"/>
              <a:ext cx="243624" cy="1949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5000" y="1487423"/>
              <a:ext cx="2164080" cy="4322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5831" y="2806306"/>
              <a:ext cx="238124" cy="2381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53967" y="3648455"/>
              <a:ext cx="4325112" cy="216103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21031" y="4583265"/>
              <a:ext cx="238124" cy="19490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53967" y="1487423"/>
              <a:ext cx="2164080" cy="43220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58906" y="4254106"/>
              <a:ext cx="243624" cy="23812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76084" y="2239962"/>
            <a:ext cx="2907030" cy="8629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19580">
              <a:lnSpc>
                <a:spcPct val="100000"/>
              </a:lnSpc>
              <a:spcBef>
                <a:spcPts val="135"/>
              </a:spcBef>
            </a:pPr>
            <a:r>
              <a:rPr sz="1650" b="1" spc="-75" dirty="0">
                <a:solidFill>
                  <a:srgbClr val="EEEFF5"/>
                </a:solidFill>
                <a:latin typeface="Tahoma"/>
                <a:cs typeface="Tahoma"/>
              </a:rPr>
              <a:t>Registration</a:t>
            </a:r>
            <a:endParaRPr sz="165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1045"/>
              </a:spcBef>
            </a:pP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Secure</a:t>
            </a:r>
            <a:r>
              <a:rPr sz="1250" spc="6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account</a:t>
            </a:r>
            <a:r>
              <a:rPr sz="1250" spc="7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creation</a:t>
            </a:r>
            <a:r>
              <a:rPr sz="1250" spc="7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with</a:t>
            </a:r>
            <a:r>
              <a:rPr sz="1250" spc="7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EEEFF5"/>
                </a:solidFill>
                <a:latin typeface="Verdana"/>
                <a:cs typeface="Verdana"/>
              </a:rPr>
              <a:t>email</a:t>
            </a:r>
            <a:endParaRPr sz="12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25"/>
              </a:spcBef>
            </a:pP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verification</a:t>
            </a:r>
            <a:r>
              <a:rPr sz="1250" spc="-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EEEFF5"/>
                </a:solidFill>
                <a:latin typeface="Verdana"/>
                <a:cs typeface="Verdana"/>
              </a:rPr>
              <a:t>step.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6863" y="2239962"/>
            <a:ext cx="2900680" cy="8629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EEEFF5"/>
                </a:solidFill>
                <a:latin typeface="Tahoma"/>
                <a:cs typeface="Tahoma"/>
              </a:rPr>
              <a:t>Authentication</a:t>
            </a:r>
            <a:endParaRPr sz="1650">
              <a:latin typeface="Tahoma"/>
              <a:cs typeface="Tahoma"/>
            </a:endParaRPr>
          </a:p>
          <a:p>
            <a:pPr marL="12700" marR="5080" indent="-635">
              <a:lnSpc>
                <a:spcPct val="135000"/>
              </a:lnSpc>
              <a:spcBef>
                <a:spcPts val="520"/>
              </a:spcBef>
            </a:pP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JWT-based</a:t>
            </a:r>
            <a:r>
              <a:rPr sz="1250" spc="12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login</a:t>
            </a:r>
            <a:r>
              <a:rPr sz="1250" spc="12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with</a:t>
            </a:r>
            <a:r>
              <a:rPr sz="1250" spc="12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Time-</a:t>
            </a:r>
            <a:r>
              <a:rPr sz="1250" spc="-20" dirty="0">
                <a:solidFill>
                  <a:srgbClr val="EEEFF5"/>
                </a:solidFill>
                <a:latin typeface="Verdana"/>
                <a:cs typeface="Verdana"/>
              </a:rPr>
              <a:t>based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One-Time</a:t>
            </a:r>
            <a:r>
              <a:rPr sz="1250" spc="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Password</a:t>
            </a:r>
            <a:r>
              <a:rPr sz="1250" spc="1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40" dirty="0">
                <a:solidFill>
                  <a:srgbClr val="EEEFF5"/>
                </a:solidFill>
                <a:latin typeface="Verdana"/>
                <a:cs typeface="Verdana"/>
              </a:rPr>
              <a:t>(TOTP)</a:t>
            </a:r>
            <a:r>
              <a:rPr sz="1250" spc="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for</a:t>
            </a:r>
            <a:r>
              <a:rPr sz="1250" spc="1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EEEFF5"/>
                </a:solidFill>
                <a:latin typeface="Verdana"/>
                <a:cs typeface="Verdana"/>
              </a:rPr>
              <a:t>2FA.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47190" y="4164012"/>
            <a:ext cx="2406015" cy="8629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EEEFF5"/>
                </a:solidFill>
                <a:latin typeface="Tahoma"/>
                <a:cs typeface="Tahoma"/>
              </a:rPr>
              <a:t>Authorization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5000"/>
              </a:lnSpc>
              <a:spcBef>
                <a:spcPts val="520"/>
              </a:spcBef>
            </a:pP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Role-based</a:t>
            </a:r>
            <a:r>
              <a:rPr sz="1250" spc="4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access</a:t>
            </a:r>
            <a:r>
              <a:rPr sz="1250" spc="4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control</a:t>
            </a:r>
            <a:r>
              <a:rPr sz="1250" spc="4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EEEFF5"/>
                </a:solidFill>
                <a:latin typeface="Verdana"/>
                <a:cs typeface="Verdana"/>
              </a:rPr>
              <a:t>for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different</a:t>
            </a:r>
            <a:r>
              <a:rPr sz="1250" spc="-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system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functions.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2210" y="4164012"/>
            <a:ext cx="2910840" cy="8629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65275">
              <a:lnSpc>
                <a:spcPct val="100000"/>
              </a:lnSpc>
              <a:spcBef>
                <a:spcPts val="135"/>
              </a:spcBef>
            </a:pPr>
            <a:r>
              <a:rPr sz="1650" b="1" spc="-80" dirty="0">
                <a:solidFill>
                  <a:srgbClr val="EEEFF5"/>
                </a:solidFill>
                <a:latin typeface="Tahoma"/>
                <a:cs typeface="Tahoma"/>
              </a:rPr>
              <a:t>Audit</a:t>
            </a:r>
            <a:r>
              <a:rPr sz="1650" b="1" spc="-105" dirty="0">
                <a:solidFill>
                  <a:srgbClr val="EEEFF5"/>
                </a:solidFill>
                <a:latin typeface="Tahoma"/>
                <a:cs typeface="Tahoma"/>
              </a:rPr>
              <a:t> </a:t>
            </a:r>
            <a:r>
              <a:rPr sz="1650" b="1" spc="-75" dirty="0">
                <a:solidFill>
                  <a:srgbClr val="EEEFF5"/>
                </a:solidFill>
                <a:latin typeface="Tahoma"/>
                <a:cs typeface="Tahoma"/>
              </a:rPr>
              <a:t>Logging</a:t>
            </a:r>
            <a:endParaRPr sz="165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1045"/>
              </a:spcBef>
            </a:pP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Comprehensive</a:t>
            </a:r>
            <a:r>
              <a:rPr sz="1250" spc="8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activity</a:t>
            </a:r>
            <a:r>
              <a:rPr sz="1250" spc="8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tracking</a:t>
            </a:r>
            <a:r>
              <a:rPr sz="1250" spc="8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EEEFF5"/>
                </a:solidFill>
                <a:latin typeface="Verdana"/>
                <a:cs typeface="Verdana"/>
              </a:rPr>
              <a:t>for</a:t>
            </a:r>
            <a:endParaRPr sz="12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25"/>
              </a:spcBef>
            </a:pP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security</a:t>
            </a:r>
            <a:r>
              <a:rPr sz="1250" spc="-10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analysis.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43564" y="730250"/>
            <a:ext cx="567944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54" dirty="0"/>
              <a:t>Identity</a:t>
            </a:r>
            <a:r>
              <a:rPr spc="-290" dirty="0"/>
              <a:t> </a:t>
            </a:r>
            <a:r>
              <a:rPr spc="-245" dirty="0"/>
              <a:t>&amp;</a:t>
            </a:r>
            <a:r>
              <a:rPr spc="-290" dirty="0"/>
              <a:t> </a:t>
            </a:r>
            <a:r>
              <a:rPr spc="-245" dirty="0"/>
              <a:t>Document</a:t>
            </a:r>
            <a:r>
              <a:rPr spc="-290" dirty="0"/>
              <a:t> </a:t>
            </a:r>
            <a:r>
              <a:rPr spc="-95" dirty="0"/>
              <a:t>Services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857749" y="1514475"/>
            <a:ext cx="123825" cy="885825"/>
            <a:chOff x="4857749" y="1514475"/>
            <a:chExt cx="123825" cy="885825"/>
          </a:xfrm>
        </p:grpSpPr>
        <p:sp>
          <p:nvSpPr>
            <p:cNvPr id="5" name="object 5"/>
            <p:cNvSpPr/>
            <p:nvPr/>
          </p:nvSpPr>
          <p:spPr>
            <a:xfrm>
              <a:off x="4857749" y="1514475"/>
              <a:ext cx="123825" cy="885825"/>
            </a:xfrm>
            <a:custGeom>
              <a:avLst/>
              <a:gdLst/>
              <a:ahLst/>
              <a:cxnLst/>
              <a:rect l="l" t="t" r="r" b="b"/>
              <a:pathLst>
                <a:path w="123825" h="885825">
                  <a:moveTo>
                    <a:pt x="70116" y="0"/>
                  </a:moveTo>
                  <a:lnTo>
                    <a:pt x="53708" y="0"/>
                  </a:lnTo>
                  <a:lnTo>
                    <a:pt x="45808" y="1574"/>
                  </a:lnTo>
                  <a:lnTo>
                    <a:pt x="12331" y="23939"/>
                  </a:lnTo>
                  <a:lnTo>
                    <a:pt x="0" y="53708"/>
                  </a:lnTo>
                  <a:lnTo>
                    <a:pt x="0" y="832129"/>
                  </a:lnTo>
                  <a:lnTo>
                    <a:pt x="23939" y="873493"/>
                  </a:lnTo>
                  <a:lnTo>
                    <a:pt x="53708" y="885824"/>
                  </a:lnTo>
                  <a:lnTo>
                    <a:pt x="70116" y="885824"/>
                  </a:lnTo>
                  <a:lnTo>
                    <a:pt x="111493" y="861885"/>
                  </a:lnTo>
                  <a:lnTo>
                    <a:pt x="123824" y="832129"/>
                  </a:lnTo>
                  <a:lnTo>
                    <a:pt x="123824" y="53708"/>
                  </a:lnTo>
                  <a:lnTo>
                    <a:pt x="99885" y="12331"/>
                  </a:lnTo>
                  <a:lnTo>
                    <a:pt x="70116" y="0"/>
                  </a:lnTo>
                  <a:close/>
                </a:path>
              </a:pathLst>
            </a:custGeom>
            <a:solidFill>
              <a:srgbClr val="000000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57749" y="1514475"/>
              <a:ext cx="123825" cy="885825"/>
            </a:xfrm>
            <a:custGeom>
              <a:avLst/>
              <a:gdLst/>
              <a:ahLst/>
              <a:cxnLst/>
              <a:rect l="l" t="t" r="r" b="b"/>
              <a:pathLst>
                <a:path w="123825" h="885825">
                  <a:moveTo>
                    <a:pt x="70116" y="0"/>
                  </a:moveTo>
                  <a:lnTo>
                    <a:pt x="53708" y="0"/>
                  </a:lnTo>
                  <a:lnTo>
                    <a:pt x="45808" y="1574"/>
                  </a:lnTo>
                  <a:lnTo>
                    <a:pt x="12331" y="23939"/>
                  </a:lnTo>
                  <a:lnTo>
                    <a:pt x="0" y="53708"/>
                  </a:lnTo>
                  <a:lnTo>
                    <a:pt x="0" y="832129"/>
                  </a:lnTo>
                  <a:lnTo>
                    <a:pt x="23939" y="873493"/>
                  </a:lnTo>
                  <a:lnTo>
                    <a:pt x="53708" y="885824"/>
                  </a:lnTo>
                  <a:lnTo>
                    <a:pt x="70116" y="885824"/>
                  </a:lnTo>
                  <a:lnTo>
                    <a:pt x="111493" y="861885"/>
                  </a:lnTo>
                  <a:lnTo>
                    <a:pt x="123824" y="832129"/>
                  </a:lnTo>
                  <a:lnTo>
                    <a:pt x="123824" y="53708"/>
                  </a:lnTo>
                  <a:lnTo>
                    <a:pt x="99885" y="12331"/>
                  </a:lnTo>
                  <a:lnTo>
                    <a:pt x="70116" y="0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095874" y="2562225"/>
            <a:ext cx="123825" cy="885825"/>
            <a:chOff x="5095874" y="2562225"/>
            <a:chExt cx="123825" cy="885825"/>
          </a:xfrm>
        </p:grpSpPr>
        <p:sp>
          <p:nvSpPr>
            <p:cNvPr id="8" name="object 8"/>
            <p:cNvSpPr/>
            <p:nvPr/>
          </p:nvSpPr>
          <p:spPr>
            <a:xfrm>
              <a:off x="5095874" y="2562225"/>
              <a:ext cx="123825" cy="885825"/>
            </a:xfrm>
            <a:custGeom>
              <a:avLst/>
              <a:gdLst/>
              <a:ahLst/>
              <a:cxnLst/>
              <a:rect l="l" t="t" r="r" b="b"/>
              <a:pathLst>
                <a:path w="123825" h="885825">
                  <a:moveTo>
                    <a:pt x="70116" y="0"/>
                  </a:moveTo>
                  <a:lnTo>
                    <a:pt x="53708" y="0"/>
                  </a:lnTo>
                  <a:lnTo>
                    <a:pt x="45808" y="1574"/>
                  </a:lnTo>
                  <a:lnTo>
                    <a:pt x="12331" y="23939"/>
                  </a:lnTo>
                  <a:lnTo>
                    <a:pt x="0" y="53708"/>
                  </a:lnTo>
                  <a:lnTo>
                    <a:pt x="0" y="832129"/>
                  </a:lnTo>
                  <a:lnTo>
                    <a:pt x="23939" y="873493"/>
                  </a:lnTo>
                  <a:lnTo>
                    <a:pt x="53708" y="885824"/>
                  </a:lnTo>
                  <a:lnTo>
                    <a:pt x="70116" y="885824"/>
                  </a:lnTo>
                  <a:lnTo>
                    <a:pt x="111493" y="861885"/>
                  </a:lnTo>
                  <a:lnTo>
                    <a:pt x="123824" y="832129"/>
                  </a:lnTo>
                  <a:lnTo>
                    <a:pt x="123824" y="53708"/>
                  </a:lnTo>
                  <a:lnTo>
                    <a:pt x="99885" y="12331"/>
                  </a:lnTo>
                  <a:lnTo>
                    <a:pt x="70116" y="0"/>
                  </a:lnTo>
                  <a:close/>
                </a:path>
              </a:pathLst>
            </a:custGeom>
            <a:solidFill>
              <a:srgbClr val="000000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95874" y="2562225"/>
              <a:ext cx="123825" cy="885825"/>
            </a:xfrm>
            <a:custGeom>
              <a:avLst/>
              <a:gdLst/>
              <a:ahLst/>
              <a:cxnLst/>
              <a:rect l="l" t="t" r="r" b="b"/>
              <a:pathLst>
                <a:path w="123825" h="885825">
                  <a:moveTo>
                    <a:pt x="70116" y="0"/>
                  </a:moveTo>
                  <a:lnTo>
                    <a:pt x="53708" y="0"/>
                  </a:lnTo>
                  <a:lnTo>
                    <a:pt x="45808" y="1574"/>
                  </a:lnTo>
                  <a:lnTo>
                    <a:pt x="12331" y="23939"/>
                  </a:lnTo>
                  <a:lnTo>
                    <a:pt x="0" y="53708"/>
                  </a:lnTo>
                  <a:lnTo>
                    <a:pt x="0" y="832129"/>
                  </a:lnTo>
                  <a:lnTo>
                    <a:pt x="23939" y="873493"/>
                  </a:lnTo>
                  <a:lnTo>
                    <a:pt x="53708" y="885824"/>
                  </a:lnTo>
                  <a:lnTo>
                    <a:pt x="70116" y="885824"/>
                  </a:lnTo>
                  <a:lnTo>
                    <a:pt x="111493" y="861885"/>
                  </a:lnTo>
                  <a:lnTo>
                    <a:pt x="123824" y="832129"/>
                  </a:lnTo>
                  <a:lnTo>
                    <a:pt x="123824" y="53708"/>
                  </a:lnTo>
                  <a:lnTo>
                    <a:pt x="99885" y="12331"/>
                  </a:lnTo>
                  <a:lnTo>
                    <a:pt x="70116" y="0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343524" y="3609975"/>
            <a:ext cx="123825" cy="885825"/>
            <a:chOff x="5343524" y="3609975"/>
            <a:chExt cx="123825" cy="885825"/>
          </a:xfrm>
        </p:grpSpPr>
        <p:sp>
          <p:nvSpPr>
            <p:cNvPr id="11" name="object 11"/>
            <p:cNvSpPr/>
            <p:nvPr/>
          </p:nvSpPr>
          <p:spPr>
            <a:xfrm>
              <a:off x="5343524" y="3609975"/>
              <a:ext cx="123825" cy="885825"/>
            </a:xfrm>
            <a:custGeom>
              <a:avLst/>
              <a:gdLst/>
              <a:ahLst/>
              <a:cxnLst/>
              <a:rect l="l" t="t" r="r" b="b"/>
              <a:pathLst>
                <a:path w="123825" h="885825">
                  <a:moveTo>
                    <a:pt x="70116" y="0"/>
                  </a:moveTo>
                  <a:lnTo>
                    <a:pt x="53708" y="0"/>
                  </a:lnTo>
                  <a:lnTo>
                    <a:pt x="45808" y="1574"/>
                  </a:lnTo>
                  <a:lnTo>
                    <a:pt x="12331" y="23939"/>
                  </a:lnTo>
                  <a:lnTo>
                    <a:pt x="0" y="53708"/>
                  </a:lnTo>
                  <a:lnTo>
                    <a:pt x="0" y="832129"/>
                  </a:lnTo>
                  <a:lnTo>
                    <a:pt x="23939" y="873493"/>
                  </a:lnTo>
                  <a:lnTo>
                    <a:pt x="53708" y="885824"/>
                  </a:lnTo>
                  <a:lnTo>
                    <a:pt x="70116" y="885824"/>
                  </a:lnTo>
                  <a:lnTo>
                    <a:pt x="111493" y="861885"/>
                  </a:lnTo>
                  <a:lnTo>
                    <a:pt x="123824" y="832129"/>
                  </a:lnTo>
                  <a:lnTo>
                    <a:pt x="123824" y="53708"/>
                  </a:lnTo>
                  <a:lnTo>
                    <a:pt x="99885" y="12331"/>
                  </a:lnTo>
                  <a:lnTo>
                    <a:pt x="70116" y="0"/>
                  </a:lnTo>
                  <a:close/>
                </a:path>
              </a:pathLst>
            </a:custGeom>
            <a:solidFill>
              <a:srgbClr val="000000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43524" y="3609975"/>
              <a:ext cx="123825" cy="885825"/>
            </a:xfrm>
            <a:custGeom>
              <a:avLst/>
              <a:gdLst/>
              <a:ahLst/>
              <a:cxnLst/>
              <a:rect l="l" t="t" r="r" b="b"/>
              <a:pathLst>
                <a:path w="123825" h="885825">
                  <a:moveTo>
                    <a:pt x="70116" y="0"/>
                  </a:moveTo>
                  <a:lnTo>
                    <a:pt x="53708" y="0"/>
                  </a:lnTo>
                  <a:lnTo>
                    <a:pt x="45808" y="1574"/>
                  </a:lnTo>
                  <a:lnTo>
                    <a:pt x="12331" y="23939"/>
                  </a:lnTo>
                  <a:lnTo>
                    <a:pt x="0" y="53708"/>
                  </a:lnTo>
                  <a:lnTo>
                    <a:pt x="0" y="832129"/>
                  </a:lnTo>
                  <a:lnTo>
                    <a:pt x="23939" y="873493"/>
                  </a:lnTo>
                  <a:lnTo>
                    <a:pt x="53708" y="885824"/>
                  </a:lnTo>
                  <a:lnTo>
                    <a:pt x="70116" y="885824"/>
                  </a:lnTo>
                  <a:lnTo>
                    <a:pt x="111493" y="861885"/>
                  </a:lnTo>
                  <a:lnTo>
                    <a:pt x="123824" y="832129"/>
                  </a:lnTo>
                  <a:lnTo>
                    <a:pt x="123824" y="53708"/>
                  </a:lnTo>
                  <a:lnTo>
                    <a:pt x="99885" y="12331"/>
                  </a:lnTo>
                  <a:lnTo>
                    <a:pt x="70116" y="0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591174" y="4657725"/>
            <a:ext cx="123825" cy="885825"/>
            <a:chOff x="5591174" y="4657725"/>
            <a:chExt cx="123825" cy="885825"/>
          </a:xfrm>
        </p:grpSpPr>
        <p:sp>
          <p:nvSpPr>
            <p:cNvPr id="14" name="object 14"/>
            <p:cNvSpPr/>
            <p:nvPr/>
          </p:nvSpPr>
          <p:spPr>
            <a:xfrm>
              <a:off x="5591174" y="4657725"/>
              <a:ext cx="123825" cy="885825"/>
            </a:xfrm>
            <a:custGeom>
              <a:avLst/>
              <a:gdLst/>
              <a:ahLst/>
              <a:cxnLst/>
              <a:rect l="l" t="t" r="r" b="b"/>
              <a:pathLst>
                <a:path w="123825" h="885825">
                  <a:moveTo>
                    <a:pt x="70116" y="0"/>
                  </a:moveTo>
                  <a:lnTo>
                    <a:pt x="53708" y="0"/>
                  </a:lnTo>
                  <a:lnTo>
                    <a:pt x="45808" y="1574"/>
                  </a:lnTo>
                  <a:lnTo>
                    <a:pt x="12331" y="23939"/>
                  </a:lnTo>
                  <a:lnTo>
                    <a:pt x="0" y="53708"/>
                  </a:lnTo>
                  <a:lnTo>
                    <a:pt x="0" y="832119"/>
                  </a:lnTo>
                  <a:lnTo>
                    <a:pt x="23939" y="873493"/>
                  </a:lnTo>
                  <a:lnTo>
                    <a:pt x="53708" y="885826"/>
                  </a:lnTo>
                  <a:lnTo>
                    <a:pt x="70116" y="885826"/>
                  </a:lnTo>
                  <a:lnTo>
                    <a:pt x="111493" y="861884"/>
                  </a:lnTo>
                  <a:lnTo>
                    <a:pt x="123824" y="832119"/>
                  </a:lnTo>
                  <a:lnTo>
                    <a:pt x="123824" y="53708"/>
                  </a:lnTo>
                  <a:lnTo>
                    <a:pt x="99885" y="12331"/>
                  </a:lnTo>
                  <a:lnTo>
                    <a:pt x="70116" y="0"/>
                  </a:lnTo>
                  <a:close/>
                </a:path>
              </a:pathLst>
            </a:custGeom>
            <a:solidFill>
              <a:srgbClr val="000000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91174" y="4657725"/>
              <a:ext cx="123825" cy="885825"/>
            </a:xfrm>
            <a:custGeom>
              <a:avLst/>
              <a:gdLst/>
              <a:ahLst/>
              <a:cxnLst/>
              <a:rect l="l" t="t" r="r" b="b"/>
              <a:pathLst>
                <a:path w="123825" h="885825">
                  <a:moveTo>
                    <a:pt x="70116" y="0"/>
                  </a:moveTo>
                  <a:lnTo>
                    <a:pt x="53708" y="0"/>
                  </a:lnTo>
                  <a:lnTo>
                    <a:pt x="45808" y="1574"/>
                  </a:lnTo>
                  <a:lnTo>
                    <a:pt x="12331" y="23939"/>
                  </a:lnTo>
                  <a:lnTo>
                    <a:pt x="0" y="53708"/>
                  </a:lnTo>
                  <a:lnTo>
                    <a:pt x="0" y="832119"/>
                  </a:lnTo>
                  <a:lnTo>
                    <a:pt x="23939" y="873493"/>
                  </a:lnTo>
                  <a:lnTo>
                    <a:pt x="53708" y="885826"/>
                  </a:lnTo>
                  <a:lnTo>
                    <a:pt x="70116" y="885826"/>
                  </a:lnTo>
                  <a:lnTo>
                    <a:pt x="111493" y="861884"/>
                  </a:lnTo>
                  <a:lnTo>
                    <a:pt x="123824" y="832119"/>
                  </a:lnTo>
                  <a:lnTo>
                    <a:pt x="123824" y="53708"/>
                  </a:lnTo>
                  <a:lnTo>
                    <a:pt x="99885" y="12331"/>
                  </a:lnTo>
                  <a:lnTo>
                    <a:pt x="70116" y="0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3839845" algn="r">
              <a:lnSpc>
                <a:spcPct val="100000"/>
              </a:lnSpc>
              <a:spcBef>
                <a:spcPts val="135"/>
              </a:spcBef>
            </a:pPr>
            <a:r>
              <a:rPr spc="-110" dirty="0"/>
              <a:t>Document</a:t>
            </a:r>
            <a:r>
              <a:rPr spc="-105" dirty="0"/>
              <a:t> </a:t>
            </a:r>
            <a:r>
              <a:rPr spc="-85" dirty="0"/>
              <a:t>Upload</a:t>
            </a:r>
          </a:p>
          <a:p>
            <a:pPr marL="12700" marR="5080">
              <a:lnSpc>
                <a:spcPct val="135000"/>
              </a:lnSpc>
              <a:spcBef>
                <a:spcPts val="520"/>
              </a:spcBef>
            </a:pPr>
            <a:r>
              <a:rPr sz="1250" b="0" dirty="0">
                <a:latin typeface="Verdana"/>
                <a:cs typeface="Verdana"/>
              </a:rPr>
              <a:t>Users</a:t>
            </a:r>
            <a:r>
              <a:rPr sz="1250" b="0" spc="10" dirty="0">
                <a:latin typeface="Verdana"/>
                <a:cs typeface="Verdana"/>
              </a:rPr>
              <a:t> </a:t>
            </a:r>
            <a:r>
              <a:rPr sz="1250" b="0" dirty="0">
                <a:latin typeface="Verdana"/>
                <a:cs typeface="Verdana"/>
              </a:rPr>
              <a:t>submit</a:t>
            </a:r>
            <a:r>
              <a:rPr sz="1250" b="0" spc="10" dirty="0">
                <a:latin typeface="Verdana"/>
                <a:cs typeface="Verdana"/>
              </a:rPr>
              <a:t> </a:t>
            </a:r>
            <a:r>
              <a:rPr sz="1250" b="0" dirty="0">
                <a:latin typeface="Verdana"/>
                <a:cs typeface="Verdana"/>
              </a:rPr>
              <a:t>government</a:t>
            </a:r>
            <a:r>
              <a:rPr sz="1250" b="0" spc="10" dirty="0">
                <a:latin typeface="Verdana"/>
                <a:cs typeface="Verdana"/>
              </a:rPr>
              <a:t> </a:t>
            </a:r>
            <a:r>
              <a:rPr sz="1250" b="0" spc="-30" dirty="0">
                <a:latin typeface="Verdana"/>
                <a:cs typeface="Verdana"/>
              </a:rPr>
              <a:t>ID</a:t>
            </a:r>
            <a:r>
              <a:rPr sz="1250" b="0" spc="15" dirty="0">
                <a:latin typeface="Verdana"/>
                <a:cs typeface="Verdana"/>
              </a:rPr>
              <a:t> </a:t>
            </a:r>
            <a:r>
              <a:rPr sz="1250" b="0" spc="50" dirty="0">
                <a:latin typeface="Verdana"/>
                <a:cs typeface="Verdana"/>
              </a:rPr>
              <a:t>documents</a:t>
            </a:r>
            <a:r>
              <a:rPr sz="1250" b="0" spc="10" dirty="0">
                <a:latin typeface="Verdana"/>
                <a:cs typeface="Verdana"/>
              </a:rPr>
              <a:t> </a:t>
            </a:r>
            <a:r>
              <a:rPr sz="1250" b="0" spc="45" dirty="0">
                <a:latin typeface="Verdana"/>
                <a:cs typeface="Verdana"/>
              </a:rPr>
              <a:t>through</a:t>
            </a:r>
            <a:r>
              <a:rPr sz="1250" b="0" spc="10" dirty="0">
                <a:latin typeface="Verdana"/>
                <a:cs typeface="Verdana"/>
              </a:rPr>
              <a:t> </a:t>
            </a:r>
            <a:r>
              <a:rPr sz="1250" b="0" dirty="0">
                <a:latin typeface="Verdana"/>
                <a:cs typeface="Verdana"/>
              </a:rPr>
              <a:t>secure</a:t>
            </a:r>
            <a:r>
              <a:rPr sz="1250" b="0" spc="15" dirty="0">
                <a:latin typeface="Verdana"/>
                <a:cs typeface="Verdana"/>
              </a:rPr>
              <a:t> </a:t>
            </a:r>
            <a:r>
              <a:rPr sz="1250" b="0" spc="-10" dirty="0">
                <a:latin typeface="Verdana"/>
                <a:cs typeface="Verdana"/>
              </a:rPr>
              <a:t>encrypted channels.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250">
              <a:latin typeface="Verdana"/>
              <a:cs typeface="Verdana"/>
            </a:endParaRPr>
          </a:p>
          <a:p>
            <a:pPr marR="3795395" algn="r">
              <a:lnSpc>
                <a:spcPct val="100000"/>
              </a:lnSpc>
            </a:pPr>
            <a:r>
              <a:rPr spc="-130" dirty="0"/>
              <a:t>Data</a:t>
            </a:r>
            <a:r>
              <a:rPr spc="-125" dirty="0"/>
              <a:t> </a:t>
            </a:r>
            <a:r>
              <a:rPr spc="-10" dirty="0"/>
              <a:t>Extraction</a:t>
            </a:r>
          </a:p>
          <a:p>
            <a:pPr marL="256540" marR="285115">
              <a:lnSpc>
                <a:spcPct val="140000"/>
              </a:lnSpc>
              <a:spcBef>
                <a:spcPts val="445"/>
              </a:spcBef>
            </a:pPr>
            <a:r>
              <a:rPr sz="1250" b="0" spc="-20" dirty="0">
                <a:latin typeface="Verdana"/>
                <a:cs typeface="Verdana"/>
              </a:rPr>
              <a:t>Tesseract</a:t>
            </a:r>
            <a:r>
              <a:rPr sz="1250" b="0" spc="5" dirty="0">
                <a:latin typeface="Verdana"/>
                <a:cs typeface="Verdana"/>
              </a:rPr>
              <a:t> </a:t>
            </a:r>
            <a:r>
              <a:rPr sz="1250" b="0" dirty="0">
                <a:latin typeface="Verdana"/>
                <a:cs typeface="Verdana"/>
              </a:rPr>
              <a:t>OCR</a:t>
            </a:r>
            <a:r>
              <a:rPr sz="1250" b="0" spc="10" dirty="0">
                <a:latin typeface="Verdana"/>
                <a:cs typeface="Verdana"/>
              </a:rPr>
              <a:t> </a:t>
            </a:r>
            <a:r>
              <a:rPr sz="1250" b="0" spc="-10" dirty="0">
                <a:latin typeface="Verdana"/>
                <a:cs typeface="Verdana"/>
              </a:rPr>
              <a:t>extracts</a:t>
            </a:r>
            <a:r>
              <a:rPr sz="1250" b="0" spc="10" dirty="0">
                <a:latin typeface="Verdana"/>
                <a:cs typeface="Verdana"/>
              </a:rPr>
              <a:t> </a:t>
            </a:r>
            <a:r>
              <a:rPr sz="1250" b="0" spc="60" dirty="0">
                <a:latin typeface="Verdana"/>
                <a:cs typeface="Verdana"/>
              </a:rPr>
              <a:t>document</a:t>
            </a:r>
            <a:r>
              <a:rPr sz="1250" b="0" spc="5" dirty="0">
                <a:latin typeface="Verdana"/>
                <a:cs typeface="Verdana"/>
              </a:rPr>
              <a:t> </a:t>
            </a:r>
            <a:r>
              <a:rPr sz="1250" b="0" dirty="0">
                <a:latin typeface="Verdana"/>
                <a:cs typeface="Verdana"/>
              </a:rPr>
              <a:t>information</a:t>
            </a:r>
            <a:r>
              <a:rPr sz="1250" b="0" spc="10" dirty="0">
                <a:latin typeface="Verdana"/>
                <a:cs typeface="Verdana"/>
              </a:rPr>
              <a:t> </a:t>
            </a:r>
            <a:r>
              <a:rPr sz="1250" b="0" spc="50" dirty="0">
                <a:latin typeface="Verdana"/>
                <a:cs typeface="Verdana"/>
              </a:rPr>
              <a:t>and</a:t>
            </a:r>
            <a:r>
              <a:rPr sz="1250" b="0" spc="5" dirty="0">
                <a:latin typeface="Verdana"/>
                <a:cs typeface="Verdana"/>
              </a:rPr>
              <a:t> </a:t>
            </a:r>
            <a:r>
              <a:rPr sz="1250" b="0" dirty="0">
                <a:latin typeface="Verdana"/>
                <a:cs typeface="Verdana"/>
              </a:rPr>
              <a:t>photos</a:t>
            </a:r>
            <a:r>
              <a:rPr sz="1250" b="0" spc="10" dirty="0">
                <a:latin typeface="Verdana"/>
                <a:cs typeface="Verdana"/>
              </a:rPr>
              <a:t> </a:t>
            </a:r>
            <a:r>
              <a:rPr sz="1250" b="0" spc="-25" dirty="0">
                <a:latin typeface="Verdana"/>
                <a:cs typeface="Verdana"/>
              </a:rPr>
              <a:t>for </a:t>
            </a:r>
            <a:r>
              <a:rPr sz="1250" b="0" spc="-10" dirty="0">
                <a:latin typeface="Verdana"/>
                <a:cs typeface="Verdana"/>
              </a:rPr>
              <a:t>verification.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250">
              <a:latin typeface="Verdana"/>
              <a:cs typeface="Verdana"/>
            </a:endParaRPr>
          </a:p>
          <a:p>
            <a:pPr marL="501015">
              <a:lnSpc>
                <a:spcPct val="100000"/>
              </a:lnSpc>
              <a:spcBef>
                <a:spcPts val="5"/>
              </a:spcBef>
            </a:pPr>
            <a:r>
              <a:rPr spc="-70" dirty="0"/>
              <a:t>Face</a:t>
            </a:r>
            <a:r>
              <a:rPr spc="-125" dirty="0"/>
              <a:t> </a:t>
            </a:r>
            <a:r>
              <a:rPr spc="-10" dirty="0"/>
              <a:t>Matching</a:t>
            </a:r>
          </a:p>
          <a:p>
            <a:pPr marL="501015" marR="226695">
              <a:lnSpc>
                <a:spcPct val="140000"/>
              </a:lnSpc>
              <a:spcBef>
                <a:spcPts val="445"/>
              </a:spcBef>
            </a:pPr>
            <a:r>
              <a:rPr sz="1250" b="0" spc="50" dirty="0">
                <a:latin typeface="Verdana"/>
                <a:cs typeface="Verdana"/>
              </a:rPr>
              <a:t>OpenCV</a:t>
            </a:r>
            <a:r>
              <a:rPr sz="1250" b="0" spc="-5" dirty="0">
                <a:latin typeface="Verdana"/>
                <a:cs typeface="Verdana"/>
              </a:rPr>
              <a:t> </a:t>
            </a:r>
            <a:r>
              <a:rPr sz="1250" b="0" dirty="0">
                <a:latin typeface="Verdana"/>
                <a:cs typeface="Verdana"/>
              </a:rPr>
              <a:t>compares </a:t>
            </a:r>
            <a:r>
              <a:rPr sz="1250" b="0" spc="60" dirty="0">
                <a:latin typeface="Verdana"/>
                <a:cs typeface="Verdana"/>
              </a:rPr>
              <a:t>document</a:t>
            </a:r>
            <a:r>
              <a:rPr sz="1250" b="0" dirty="0">
                <a:latin typeface="Verdana"/>
                <a:cs typeface="Verdana"/>
              </a:rPr>
              <a:t> photos with </a:t>
            </a:r>
            <a:r>
              <a:rPr sz="1250" b="0" spc="-10" dirty="0">
                <a:latin typeface="Verdana"/>
                <a:cs typeface="Verdana"/>
              </a:rPr>
              <a:t>live</a:t>
            </a:r>
            <a:r>
              <a:rPr sz="1250" b="0" dirty="0">
                <a:latin typeface="Verdana"/>
                <a:cs typeface="Verdana"/>
              </a:rPr>
              <a:t> </a:t>
            </a:r>
            <a:r>
              <a:rPr sz="1250" b="0" spc="-10" dirty="0">
                <a:latin typeface="Verdana"/>
                <a:cs typeface="Verdana"/>
              </a:rPr>
              <a:t>selfies</a:t>
            </a:r>
            <a:r>
              <a:rPr sz="1250" b="0" dirty="0">
                <a:latin typeface="Verdana"/>
                <a:cs typeface="Verdana"/>
              </a:rPr>
              <a:t> </a:t>
            </a:r>
            <a:r>
              <a:rPr sz="1250" b="0" spc="-10" dirty="0">
                <a:latin typeface="Verdana"/>
                <a:cs typeface="Verdana"/>
              </a:rPr>
              <a:t>using </a:t>
            </a:r>
            <a:r>
              <a:rPr sz="1250" b="0" dirty="0">
                <a:latin typeface="Verdana"/>
                <a:cs typeface="Verdana"/>
              </a:rPr>
              <a:t>advanced</a:t>
            </a:r>
            <a:r>
              <a:rPr sz="1250" b="0" spc="135" dirty="0">
                <a:latin typeface="Verdana"/>
                <a:cs typeface="Verdana"/>
              </a:rPr>
              <a:t> </a:t>
            </a:r>
            <a:r>
              <a:rPr sz="1250" b="0" spc="-10" dirty="0">
                <a:latin typeface="Verdana"/>
                <a:cs typeface="Verdana"/>
              </a:rPr>
              <a:t>algorithms.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250">
              <a:latin typeface="Verdana"/>
              <a:cs typeface="Verdana"/>
            </a:endParaRPr>
          </a:p>
          <a:p>
            <a:pPr marL="745490">
              <a:lnSpc>
                <a:spcPct val="100000"/>
              </a:lnSpc>
            </a:pPr>
            <a:r>
              <a:rPr spc="-70" dirty="0"/>
              <a:t>Secure</a:t>
            </a:r>
            <a:r>
              <a:rPr spc="-95" dirty="0"/>
              <a:t> </a:t>
            </a:r>
            <a:r>
              <a:rPr spc="-10" dirty="0"/>
              <a:t>Caching</a:t>
            </a:r>
          </a:p>
          <a:p>
            <a:pPr marL="745490" marR="110489">
              <a:lnSpc>
                <a:spcPct val="140000"/>
              </a:lnSpc>
              <a:spcBef>
                <a:spcPts val="445"/>
              </a:spcBef>
            </a:pPr>
            <a:r>
              <a:rPr sz="1250" b="0" dirty="0">
                <a:latin typeface="Verdana"/>
                <a:cs typeface="Verdana"/>
              </a:rPr>
              <a:t>Redis</a:t>
            </a:r>
            <a:r>
              <a:rPr sz="1250" b="0" spc="-35" dirty="0">
                <a:latin typeface="Verdana"/>
                <a:cs typeface="Verdana"/>
              </a:rPr>
              <a:t> </a:t>
            </a:r>
            <a:r>
              <a:rPr sz="1250" b="0" spc="-10" dirty="0">
                <a:latin typeface="Verdana"/>
                <a:cs typeface="Verdana"/>
              </a:rPr>
              <a:t>stores</a:t>
            </a:r>
            <a:r>
              <a:rPr sz="1250" b="0" spc="-30" dirty="0">
                <a:latin typeface="Verdana"/>
                <a:cs typeface="Verdana"/>
              </a:rPr>
              <a:t> </a:t>
            </a:r>
            <a:r>
              <a:rPr sz="1250" b="0" dirty="0">
                <a:latin typeface="Verdana"/>
                <a:cs typeface="Verdana"/>
              </a:rPr>
              <a:t>verification</a:t>
            </a:r>
            <a:r>
              <a:rPr sz="1250" b="0" spc="-30" dirty="0">
                <a:latin typeface="Verdana"/>
                <a:cs typeface="Verdana"/>
              </a:rPr>
              <a:t> </a:t>
            </a:r>
            <a:r>
              <a:rPr sz="1250" b="0" dirty="0">
                <a:latin typeface="Verdana"/>
                <a:cs typeface="Verdana"/>
              </a:rPr>
              <a:t>data</a:t>
            </a:r>
            <a:r>
              <a:rPr sz="1250" b="0" spc="-30" dirty="0">
                <a:latin typeface="Verdana"/>
                <a:cs typeface="Verdana"/>
              </a:rPr>
              <a:t> </a:t>
            </a:r>
            <a:r>
              <a:rPr sz="1250" b="0" dirty="0">
                <a:latin typeface="Verdana"/>
                <a:cs typeface="Verdana"/>
              </a:rPr>
              <a:t>temporarily</a:t>
            </a:r>
            <a:r>
              <a:rPr sz="1250" b="0" spc="-35" dirty="0">
                <a:latin typeface="Verdana"/>
                <a:cs typeface="Verdana"/>
              </a:rPr>
              <a:t> </a:t>
            </a:r>
            <a:r>
              <a:rPr sz="1250" b="0" spc="-10" dirty="0">
                <a:latin typeface="Verdana"/>
                <a:cs typeface="Verdana"/>
              </a:rPr>
              <a:t>for</a:t>
            </a:r>
            <a:r>
              <a:rPr sz="1250" b="0" spc="-30" dirty="0">
                <a:latin typeface="Verdana"/>
                <a:cs typeface="Verdana"/>
              </a:rPr>
              <a:t> </a:t>
            </a:r>
            <a:r>
              <a:rPr sz="1250" b="0" spc="-10" dirty="0">
                <a:latin typeface="Verdana"/>
                <a:cs typeface="Verdana"/>
              </a:rPr>
              <a:t>performance optimization.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039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25"/>
              </a:spcBef>
            </a:pPr>
            <a:r>
              <a:rPr spc="-200" dirty="0"/>
              <a:t>Blockchain</a:t>
            </a:r>
            <a:r>
              <a:rPr spc="-260" dirty="0"/>
              <a:t> </a:t>
            </a:r>
            <a:r>
              <a:rPr spc="-245" dirty="0"/>
              <a:t>Voting</a:t>
            </a:r>
            <a:r>
              <a:rPr spc="-260" dirty="0"/>
              <a:t> </a:t>
            </a:r>
            <a:r>
              <a:rPr spc="-100" dirty="0"/>
              <a:t>Service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1499" y="1495425"/>
            <a:ext cx="1285875" cy="952500"/>
            <a:chOff x="571499" y="1495425"/>
            <a:chExt cx="1285875" cy="952500"/>
          </a:xfrm>
        </p:grpSpPr>
        <p:sp>
          <p:nvSpPr>
            <p:cNvPr id="4" name="object 4"/>
            <p:cNvSpPr/>
            <p:nvPr/>
          </p:nvSpPr>
          <p:spPr>
            <a:xfrm>
              <a:off x="571499" y="1495425"/>
              <a:ext cx="1285875" cy="952500"/>
            </a:xfrm>
            <a:custGeom>
              <a:avLst/>
              <a:gdLst/>
              <a:ahLst/>
              <a:cxnLst/>
              <a:rect l="l" t="t" r="r" b="b"/>
              <a:pathLst>
                <a:path w="1285875" h="952500">
                  <a:moveTo>
                    <a:pt x="1163713" y="0"/>
                  </a:moveTo>
                  <a:lnTo>
                    <a:pt x="122158" y="0"/>
                  </a:lnTo>
                  <a:lnTo>
                    <a:pt x="110125" y="581"/>
                  </a:lnTo>
                  <a:lnTo>
                    <a:pt x="64515" y="14437"/>
                  </a:lnTo>
                  <a:lnTo>
                    <a:pt x="27679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830338"/>
                  </a:lnTo>
                  <a:lnTo>
                    <a:pt x="9296" y="877087"/>
                  </a:lnTo>
                  <a:lnTo>
                    <a:pt x="35778" y="916711"/>
                  </a:lnTo>
                  <a:lnTo>
                    <a:pt x="75411" y="943203"/>
                  </a:lnTo>
                  <a:lnTo>
                    <a:pt x="122158" y="952499"/>
                  </a:lnTo>
                  <a:lnTo>
                    <a:pt x="1163713" y="952499"/>
                  </a:lnTo>
                  <a:lnTo>
                    <a:pt x="1210462" y="943203"/>
                  </a:lnTo>
                  <a:lnTo>
                    <a:pt x="1250099" y="916711"/>
                  </a:lnTo>
                  <a:lnTo>
                    <a:pt x="1276578" y="877087"/>
                  </a:lnTo>
                  <a:lnTo>
                    <a:pt x="1285874" y="830338"/>
                  </a:lnTo>
                  <a:lnTo>
                    <a:pt x="1285874" y="122161"/>
                  </a:lnTo>
                  <a:lnTo>
                    <a:pt x="1276578" y="75412"/>
                  </a:lnTo>
                  <a:lnTo>
                    <a:pt x="1250099" y="35775"/>
                  </a:lnTo>
                  <a:lnTo>
                    <a:pt x="1210462" y="9296"/>
                  </a:lnTo>
                  <a:lnTo>
                    <a:pt x="1163713" y="0"/>
                  </a:lnTo>
                  <a:close/>
                </a:path>
              </a:pathLst>
            </a:custGeom>
            <a:solidFill>
              <a:srgbClr val="000000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499" y="1495425"/>
              <a:ext cx="1285875" cy="952500"/>
            </a:xfrm>
            <a:custGeom>
              <a:avLst/>
              <a:gdLst/>
              <a:ahLst/>
              <a:cxnLst/>
              <a:rect l="l" t="t" r="r" b="b"/>
              <a:pathLst>
                <a:path w="1285875" h="952500">
                  <a:moveTo>
                    <a:pt x="1163713" y="0"/>
                  </a:moveTo>
                  <a:lnTo>
                    <a:pt x="122158" y="0"/>
                  </a:lnTo>
                  <a:lnTo>
                    <a:pt x="110125" y="581"/>
                  </a:lnTo>
                  <a:lnTo>
                    <a:pt x="64515" y="14437"/>
                  </a:lnTo>
                  <a:lnTo>
                    <a:pt x="27679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830338"/>
                  </a:lnTo>
                  <a:lnTo>
                    <a:pt x="9296" y="877087"/>
                  </a:lnTo>
                  <a:lnTo>
                    <a:pt x="35778" y="916711"/>
                  </a:lnTo>
                  <a:lnTo>
                    <a:pt x="75411" y="943203"/>
                  </a:lnTo>
                  <a:lnTo>
                    <a:pt x="122158" y="952499"/>
                  </a:lnTo>
                  <a:lnTo>
                    <a:pt x="1163713" y="952499"/>
                  </a:lnTo>
                  <a:lnTo>
                    <a:pt x="1210462" y="943203"/>
                  </a:lnTo>
                  <a:lnTo>
                    <a:pt x="1250099" y="916711"/>
                  </a:lnTo>
                  <a:lnTo>
                    <a:pt x="1276578" y="877087"/>
                  </a:lnTo>
                  <a:lnTo>
                    <a:pt x="1285874" y="830338"/>
                  </a:lnTo>
                  <a:lnTo>
                    <a:pt x="1285874" y="122161"/>
                  </a:lnTo>
                  <a:lnTo>
                    <a:pt x="1276578" y="75412"/>
                  </a:lnTo>
                  <a:lnTo>
                    <a:pt x="1250099" y="35775"/>
                  </a:lnTo>
                  <a:lnTo>
                    <a:pt x="1210462" y="9296"/>
                  </a:lnTo>
                  <a:lnTo>
                    <a:pt x="1163713" y="0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375" y="1857374"/>
              <a:ext cx="229044" cy="229044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1933575" y="2443162"/>
            <a:ext cx="8839200" cy="9525"/>
          </a:xfrm>
          <a:custGeom>
            <a:avLst/>
            <a:gdLst/>
            <a:ahLst/>
            <a:cxnLst/>
            <a:rect l="l" t="t" r="r" b="b"/>
            <a:pathLst>
              <a:path w="8839200" h="9525">
                <a:moveTo>
                  <a:pt x="8832304" y="0"/>
                </a:moveTo>
                <a:lnTo>
                  <a:pt x="6896" y="0"/>
                </a:lnTo>
                <a:lnTo>
                  <a:pt x="4648" y="457"/>
                </a:lnTo>
                <a:lnTo>
                  <a:pt x="927" y="2323"/>
                </a:lnTo>
                <a:lnTo>
                  <a:pt x="0" y="3454"/>
                </a:lnTo>
                <a:lnTo>
                  <a:pt x="0" y="4762"/>
                </a:lnTo>
                <a:lnTo>
                  <a:pt x="0" y="6083"/>
                </a:lnTo>
                <a:lnTo>
                  <a:pt x="927" y="7200"/>
                </a:lnTo>
                <a:lnTo>
                  <a:pt x="4648" y="9054"/>
                </a:lnTo>
                <a:lnTo>
                  <a:pt x="6896" y="9525"/>
                </a:lnTo>
                <a:lnTo>
                  <a:pt x="8832304" y="9525"/>
                </a:lnTo>
                <a:lnTo>
                  <a:pt x="8834551" y="9054"/>
                </a:lnTo>
                <a:lnTo>
                  <a:pt x="8838272" y="7200"/>
                </a:lnTo>
                <a:lnTo>
                  <a:pt x="8839200" y="6083"/>
                </a:lnTo>
                <a:lnTo>
                  <a:pt x="8839200" y="3454"/>
                </a:lnTo>
                <a:lnTo>
                  <a:pt x="8838272" y="2323"/>
                </a:lnTo>
                <a:lnTo>
                  <a:pt x="8834551" y="457"/>
                </a:lnTo>
                <a:lnTo>
                  <a:pt x="8832304" y="0"/>
                </a:lnTo>
                <a:close/>
              </a:path>
            </a:pathLst>
          </a:custGeom>
          <a:solidFill>
            <a:srgbClr val="5F6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71499" y="2524125"/>
            <a:ext cx="2571750" cy="952500"/>
            <a:chOff x="571499" y="2524125"/>
            <a:chExt cx="2571750" cy="952500"/>
          </a:xfrm>
        </p:grpSpPr>
        <p:sp>
          <p:nvSpPr>
            <p:cNvPr id="9" name="object 9"/>
            <p:cNvSpPr/>
            <p:nvPr/>
          </p:nvSpPr>
          <p:spPr>
            <a:xfrm>
              <a:off x="571499" y="2524125"/>
              <a:ext cx="2571750" cy="952500"/>
            </a:xfrm>
            <a:custGeom>
              <a:avLst/>
              <a:gdLst/>
              <a:ahLst/>
              <a:cxnLst/>
              <a:rect l="l" t="t" r="r" b="b"/>
              <a:pathLst>
                <a:path w="2571750" h="952500">
                  <a:moveTo>
                    <a:pt x="2449588" y="0"/>
                  </a:moveTo>
                  <a:lnTo>
                    <a:pt x="122158" y="0"/>
                  </a:lnTo>
                  <a:lnTo>
                    <a:pt x="110125" y="581"/>
                  </a:lnTo>
                  <a:lnTo>
                    <a:pt x="64515" y="14437"/>
                  </a:lnTo>
                  <a:lnTo>
                    <a:pt x="27679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830338"/>
                  </a:lnTo>
                  <a:lnTo>
                    <a:pt x="9296" y="877087"/>
                  </a:lnTo>
                  <a:lnTo>
                    <a:pt x="35778" y="916711"/>
                  </a:lnTo>
                  <a:lnTo>
                    <a:pt x="75411" y="943203"/>
                  </a:lnTo>
                  <a:lnTo>
                    <a:pt x="122158" y="952499"/>
                  </a:lnTo>
                  <a:lnTo>
                    <a:pt x="2449588" y="952499"/>
                  </a:lnTo>
                  <a:lnTo>
                    <a:pt x="2496337" y="943203"/>
                  </a:lnTo>
                  <a:lnTo>
                    <a:pt x="2535973" y="916711"/>
                  </a:lnTo>
                  <a:lnTo>
                    <a:pt x="2562453" y="877087"/>
                  </a:lnTo>
                  <a:lnTo>
                    <a:pt x="2571749" y="830338"/>
                  </a:lnTo>
                  <a:lnTo>
                    <a:pt x="2571749" y="122161"/>
                  </a:lnTo>
                  <a:lnTo>
                    <a:pt x="2562453" y="75412"/>
                  </a:lnTo>
                  <a:lnTo>
                    <a:pt x="2535973" y="35775"/>
                  </a:lnTo>
                  <a:lnTo>
                    <a:pt x="2496337" y="9296"/>
                  </a:lnTo>
                  <a:lnTo>
                    <a:pt x="2449588" y="0"/>
                  </a:lnTo>
                  <a:close/>
                </a:path>
              </a:pathLst>
            </a:custGeom>
            <a:solidFill>
              <a:srgbClr val="000000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1499" y="2524125"/>
              <a:ext cx="2571750" cy="952500"/>
            </a:xfrm>
            <a:custGeom>
              <a:avLst/>
              <a:gdLst/>
              <a:ahLst/>
              <a:cxnLst/>
              <a:rect l="l" t="t" r="r" b="b"/>
              <a:pathLst>
                <a:path w="2571750" h="952500">
                  <a:moveTo>
                    <a:pt x="2449588" y="0"/>
                  </a:moveTo>
                  <a:lnTo>
                    <a:pt x="122158" y="0"/>
                  </a:lnTo>
                  <a:lnTo>
                    <a:pt x="110125" y="581"/>
                  </a:lnTo>
                  <a:lnTo>
                    <a:pt x="64515" y="14437"/>
                  </a:lnTo>
                  <a:lnTo>
                    <a:pt x="27679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830338"/>
                  </a:lnTo>
                  <a:lnTo>
                    <a:pt x="9296" y="877087"/>
                  </a:lnTo>
                  <a:lnTo>
                    <a:pt x="35778" y="916711"/>
                  </a:lnTo>
                  <a:lnTo>
                    <a:pt x="75411" y="943203"/>
                  </a:lnTo>
                  <a:lnTo>
                    <a:pt x="122158" y="952499"/>
                  </a:lnTo>
                  <a:lnTo>
                    <a:pt x="2449588" y="952499"/>
                  </a:lnTo>
                  <a:lnTo>
                    <a:pt x="2496337" y="943203"/>
                  </a:lnTo>
                  <a:lnTo>
                    <a:pt x="2535973" y="916711"/>
                  </a:lnTo>
                  <a:lnTo>
                    <a:pt x="2562453" y="877087"/>
                  </a:lnTo>
                  <a:lnTo>
                    <a:pt x="2571749" y="830338"/>
                  </a:lnTo>
                  <a:lnTo>
                    <a:pt x="2571749" y="122161"/>
                  </a:lnTo>
                  <a:lnTo>
                    <a:pt x="2562453" y="75412"/>
                  </a:lnTo>
                  <a:lnTo>
                    <a:pt x="2535973" y="35775"/>
                  </a:lnTo>
                  <a:lnTo>
                    <a:pt x="2496337" y="9296"/>
                  </a:lnTo>
                  <a:lnTo>
                    <a:pt x="2449588" y="0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3075" y="2911525"/>
              <a:ext cx="229044" cy="178142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3219450" y="3471862"/>
            <a:ext cx="7553325" cy="9525"/>
          </a:xfrm>
          <a:custGeom>
            <a:avLst/>
            <a:gdLst/>
            <a:ahLst/>
            <a:cxnLst/>
            <a:rect l="l" t="t" r="r" b="b"/>
            <a:pathLst>
              <a:path w="7553325" h="9525">
                <a:moveTo>
                  <a:pt x="7546429" y="0"/>
                </a:moveTo>
                <a:lnTo>
                  <a:pt x="6896" y="0"/>
                </a:lnTo>
                <a:lnTo>
                  <a:pt x="4648" y="457"/>
                </a:lnTo>
                <a:lnTo>
                  <a:pt x="927" y="2323"/>
                </a:lnTo>
                <a:lnTo>
                  <a:pt x="0" y="3454"/>
                </a:lnTo>
                <a:lnTo>
                  <a:pt x="0" y="4762"/>
                </a:lnTo>
                <a:lnTo>
                  <a:pt x="0" y="6083"/>
                </a:lnTo>
                <a:lnTo>
                  <a:pt x="927" y="7200"/>
                </a:lnTo>
                <a:lnTo>
                  <a:pt x="4648" y="9054"/>
                </a:lnTo>
                <a:lnTo>
                  <a:pt x="6896" y="9525"/>
                </a:lnTo>
                <a:lnTo>
                  <a:pt x="7546429" y="9525"/>
                </a:lnTo>
                <a:lnTo>
                  <a:pt x="7548676" y="9054"/>
                </a:lnTo>
                <a:lnTo>
                  <a:pt x="7552397" y="7200"/>
                </a:lnTo>
                <a:lnTo>
                  <a:pt x="7553325" y="6083"/>
                </a:lnTo>
                <a:lnTo>
                  <a:pt x="7553325" y="3454"/>
                </a:lnTo>
                <a:lnTo>
                  <a:pt x="7552397" y="2323"/>
                </a:lnTo>
                <a:lnTo>
                  <a:pt x="7548676" y="457"/>
                </a:lnTo>
                <a:lnTo>
                  <a:pt x="7546429" y="0"/>
                </a:lnTo>
                <a:close/>
              </a:path>
            </a:pathLst>
          </a:custGeom>
          <a:solidFill>
            <a:srgbClr val="5F6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571499" y="3562350"/>
            <a:ext cx="3857625" cy="952500"/>
            <a:chOff x="571499" y="3562350"/>
            <a:chExt cx="3857625" cy="952500"/>
          </a:xfrm>
        </p:grpSpPr>
        <p:sp>
          <p:nvSpPr>
            <p:cNvPr id="14" name="object 14"/>
            <p:cNvSpPr/>
            <p:nvPr/>
          </p:nvSpPr>
          <p:spPr>
            <a:xfrm>
              <a:off x="571499" y="3562350"/>
              <a:ext cx="3857625" cy="952500"/>
            </a:xfrm>
            <a:custGeom>
              <a:avLst/>
              <a:gdLst/>
              <a:ahLst/>
              <a:cxnLst/>
              <a:rect l="l" t="t" r="r" b="b"/>
              <a:pathLst>
                <a:path w="3857625" h="952500">
                  <a:moveTo>
                    <a:pt x="3735463" y="0"/>
                  </a:moveTo>
                  <a:lnTo>
                    <a:pt x="122158" y="0"/>
                  </a:lnTo>
                  <a:lnTo>
                    <a:pt x="110125" y="581"/>
                  </a:lnTo>
                  <a:lnTo>
                    <a:pt x="64515" y="14437"/>
                  </a:lnTo>
                  <a:lnTo>
                    <a:pt x="27679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830338"/>
                  </a:lnTo>
                  <a:lnTo>
                    <a:pt x="9296" y="877087"/>
                  </a:lnTo>
                  <a:lnTo>
                    <a:pt x="35778" y="916711"/>
                  </a:lnTo>
                  <a:lnTo>
                    <a:pt x="75411" y="943203"/>
                  </a:lnTo>
                  <a:lnTo>
                    <a:pt x="122158" y="952499"/>
                  </a:lnTo>
                  <a:lnTo>
                    <a:pt x="3735463" y="952499"/>
                  </a:lnTo>
                  <a:lnTo>
                    <a:pt x="3782212" y="943203"/>
                  </a:lnTo>
                  <a:lnTo>
                    <a:pt x="3821848" y="916711"/>
                  </a:lnTo>
                  <a:lnTo>
                    <a:pt x="3848328" y="877087"/>
                  </a:lnTo>
                  <a:lnTo>
                    <a:pt x="3857624" y="830338"/>
                  </a:lnTo>
                  <a:lnTo>
                    <a:pt x="3857624" y="122161"/>
                  </a:lnTo>
                  <a:lnTo>
                    <a:pt x="3848328" y="75412"/>
                  </a:lnTo>
                  <a:lnTo>
                    <a:pt x="3821848" y="35775"/>
                  </a:lnTo>
                  <a:lnTo>
                    <a:pt x="3782212" y="9296"/>
                  </a:lnTo>
                  <a:lnTo>
                    <a:pt x="3735463" y="0"/>
                  </a:lnTo>
                  <a:close/>
                </a:path>
              </a:pathLst>
            </a:custGeom>
            <a:solidFill>
              <a:srgbClr val="000000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1499" y="3562350"/>
              <a:ext cx="3857625" cy="952500"/>
            </a:xfrm>
            <a:custGeom>
              <a:avLst/>
              <a:gdLst/>
              <a:ahLst/>
              <a:cxnLst/>
              <a:rect l="l" t="t" r="r" b="b"/>
              <a:pathLst>
                <a:path w="3857625" h="952500">
                  <a:moveTo>
                    <a:pt x="3735463" y="0"/>
                  </a:moveTo>
                  <a:lnTo>
                    <a:pt x="122158" y="0"/>
                  </a:lnTo>
                  <a:lnTo>
                    <a:pt x="110125" y="581"/>
                  </a:lnTo>
                  <a:lnTo>
                    <a:pt x="64515" y="14437"/>
                  </a:lnTo>
                  <a:lnTo>
                    <a:pt x="27679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830338"/>
                  </a:lnTo>
                  <a:lnTo>
                    <a:pt x="9296" y="877087"/>
                  </a:lnTo>
                  <a:lnTo>
                    <a:pt x="35778" y="916711"/>
                  </a:lnTo>
                  <a:lnTo>
                    <a:pt x="75411" y="943203"/>
                  </a:lnTo>
                  <a:lnTo>
                    <a:pt x="122158" y="952499"/>
                  </a:lnTo>
                  <a:lnTo>
                    <a:pt x="3735463" y="952499"/>
                  </a:lnTo>
                  <a:lnTo>
                    <a:pt x="3782212" y="943203"/>
                  </a:lnTo>
                  <a:lnTo>
                    <a:pt x="3821848" y="916711"/>
                  </a:lnTo>
                  <a:lnTo>
                    <a:pt x="3848328" y="877087"/>
                  </a:lnTo>
                  <a:lnTo>
                    <a:pt x="3857624" y="830338"/>
                  </a:lnTo>
                  <a:lnTo>
                    <a:pt x="3857624" y="122161"/>
                  </a:lnTo>
                  <a:lnTo>
                    <a:pt x="3848328" y="75412"/>
                  </a:lnTo>
                  <a:lnTo>
                    <a:pt x="3821848" y="35775"/>
                  </a:lnTo>
                  <a:lnTo>
                    <a:pt x="3782212" y="9296"/>
                  </a:lnTo>
                  <a:lnTo>
                    <a:pt x="3735463" y="0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1250" y="3924794"/>
              <a:ext cx="229044" cy="228053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4514850" y="4510087"/>
            <a:ext cx="6267450" cy="9525"/>
          </a:xfrm>
          <a:custGeom>
            <a:avLst/>
            <a:gdLst/>
            <a:ahLst/>
            <a:cxnLst/>
            <a:rect l="l" t="t" r="r" b="b"/>
            <a:pathLst>
              <a:path w="6267450" h="9525">
                <a:moveTo>
                  <a:pt x="6260554" y="0"/>
                </a:moveTo>
                <a:lnTo>
                  <a:pt x="6896" y="0"/>
                </a:lnTo>
                <a:lnTo>
                  <a:pt x="4648" y="457"/>
                </a:lnTo>
                <a:lnTo>
                  <a:pt x="927" y="2324"/>
                </a:lnTo>
                <a:lnTo>
                  <a:pt x="0" y="3454"/>
                </a:lnTo>
                <a:lnTo>
                  <a:pt x="0" y="4762"/>
                </a:lnTo>
                <a:lnTo>
                  <a:pt x="0" y="6083"/>
                </a:lnTo>
                <a:lnTo>
                  <a:pt x="927" y="7200"/>
                </a:lnTo>
                <a:lnTo>
                  <a:pt x="4648" y="9055"/>
                </a:lnTo>
                <a:lnTo>
                  <a:pt x="6896" y="9525"/>
                </a:lnTo>
                <a:lnTo>
                  <a:pt x="6260554" y="9525"/>
                </a:lnTo>
                <a:lnTo>
                  <a:pt x="6262801" y="9055"/>
                </a:lnTo>
                <a:lnTo>
                  <a:pt x="6266522" y="7200"/>
                </a:lnTo>
                <a:lnTo>
                  <a:pt x="6267450" y="6083"/>
                </a:lnTo>
                <a:lnTo>
                  <a:pt x="6267450" y="3454"/>
                </a:lnTo>
                <a:lnTo>
                  <a:pt x="6266522" y="2324"/>
                </a:lnTo>
                <a:lnTo>
                  <a:pt x="6262801" y="457"/>
                </a:lnTo>
                <a:lnTo>
                  <a:pt x="6260554" y="0"/>
                </a:lnTo>
                <a:close/>
              </a:path>
            </a:pathLst>
          </a:custGeom>
          <a:solidFill>
            <a:srgbClr val="5F6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571499" y="4591050"/>
            <a:ext cx="5143500" cy="1219200"/>
            <a:chOff x="571499" y="4591050"/>
            <a:chExt cx="5143500" cy="1219200"/>
          </a:xfrm>
        </p:grpSpPr>
        <p:sp>
          <p:nvSpPr>
            <p:cNvPr id="19" name="object 19"/>
            <p:cNvSpPr/>
            <p:nvPr/>
          </p:nvSpPr>
          <p:spPr>
            <a:xfrm>
              <a:off x="571499" y="4591050"/>
              <a:ext cx="5143500" cy="1219200"/>
            </a:xfrm>
            <a:custGeom>
              <a:avLst/>
              <a:gdLst/>
              <a:ahLst/>
              <a:cxnLst/>
              <a:rect l="l" t="t" r="r" b="b"/>
              <a:pathLst>
                <a:path w="5143500" h="1219200">
                  <a:moveTo>
                    <a:pt x="5021338" y="0"/>
                  </a:moveTo>
                  <a:lnTo>
                    <a:pt x="122158" y="0"/>
                  </a:lnTo>
                  <a:lnTo>
                    <a:pt x="110125" y="581"/>
                  </a:lnTo>
                  <a:lnTo>
                    <a:pt x="64515" y="14437"/>
                  </a:lnTo>
                  <a:lnTo>
                    <a:pt x="27679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1097042"/>
                  </a:lnTo>
                  <a:lnTo>
                    <a:pt x="9296" y="1143789"/>
                  </a:lnTo>
                  <a:lnTo>
                    <a:pt x="35778" y="1183417"/>
                  </a:lnTo>
                  <a:lnTo>
                    <a:pt x="75411" y="1209899"/>
                  </a:lnTo>
                  <a:lnTo>
                    <a:pt x="122158" y="1219201"/>
                  </a:lnTo>
                  <a:lnTo>
                    <a:pt x="5021338" y="1219201"/>
                  </a:lnTo>
                  <a:lnTo>
                    <a:pt x="5068087" y="1209899"/>
                  </a:lnTo>
                  <a:lnTo>
                    <a:pt x="5107723" y="1183417"/>
                  </a:lnTo>
                  <a:lnTo>
                    <a:pt x="5134203" y="1143789"/>
                  </a:lnTo>
                  <a:lnTo>
                    <a:pt x="5143499" y="1097042"/>
                  </a:lnTo>
                  <a:lnTo>
                    <a:pt x="5143499" y="122161"/>
                  </a:lnTo>
                  <a:lnTo>
                    <a:pt x="5134203" y="75412"/>
                  </a:lnTo>
                  <a:lnTo>
                    <a:pt x="5107723" y="35775"/>
                  </a:lnTo>
                  <a:lnTo>
                    <a:pt x="5068087" y="9296"/>
                  </a:lnTo>
                  <a:lnTo>
                    <a:pt x="5021338" y="0"/>
                  </a:lnTo>
                  <a:close/>
                </a:path>
              </a:pathLst>
            </a:custGeom>
            <a:solidFill>
              <a:srgbClr val="000000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1499" y="4591050"/>
              <a:ext cx="5143500" cy="1219200"/>
            </a:xfrm>
            <a:custGeom>
              <a:avLst/>
              <a:gdLst/>
              <a:ahLst/>
              <a:cxnLst/>
              <a:rect l="l" t="t" r="r" b="b"/>
              <a:pathLst>
                <a:path w="5143500" h="1219200">
                  <a:moveTo>
                    <a:pt x="5021338" y="0"/>
                  </a:moveTo>
                  <a:lnTo>
                    <a:pt x="122158" y="0"/>
                  </a:lnTo>
                  <a:lnTo>
                    <a:pt x="110125" y="581"/>
                  </a:lnTo>
                  <a:lnTo>
                    <a:pt x="64515" y="14437"/>
                  </a:lnTo>
                  <a:lnTo>
                    <a:pt x="27679" y="44696"/>
                  </a:lnTo>
                  <a:lnTo>
                    <a:pt x="5229" y="86749"/>
                  </a:lnTo>
                  <a:lnTo>
                    <a:pt x="0" y="122161"/>
                  </a:lnTo>
                  <a:lnTo>
                    <a:pt x="0" y="1097042"/>
                  </a:lnTo>
                  <a:lnTo>
                    <a:pt x="9296" y="1143789"/>
                  </a:lnTo>
                  <a:lnTo>
                    <a:pt x="35778" y="1183417"/>
                  </a:lnTo>
                  <a:lnTo>
                    <a:pt x="75411" y="1209899"/>
                  </a:lnTo>
                  <a:lnTo>
                    <a:pt x="122158" y="1219201"/>
                  </a:lnTo>
                  <a:lnTo>
                    <a:pt x="5021338" y="1219201"/>
                  </a:lnTo>
                  <a:lnTo>
                    <a:pt x="5068087" y="1209899"/>
                  </a:lnTo>
                  <a:lnTo>
                    <a:pt x="5107723" y="1183417"/>
                  </a:lnTo>
                  <a:lnTo>
                    <a:pt x="5134203" y="1143789"/>
                  </a:lnTo>
                  <a:lnTo>
                    <a:pt x="5143499" y="1097042"/>
                  </a:lnTo>
                  <a:lnTo>
                    <a:pt x="5143499" y="122161"/>
                  </a:lnTo>
                  <a:lnTo>
                    <a:pt x="5134203" y="75412"/>
                  </a:lnTo>
                  <a:lnTo>
                    <a:pt x="5107723" y="35775"/>
                  </a:lnTo>
                  <a:lnTo>
                    <a:pt x="5068087" y="9296"/>
                  </a:lnTo>
                  <a:lnTo>
                    <a:pt x="5021338" y="0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0583" y="5100802"/>
              <a:ext cx="206273" cy="206136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2006307" y="1649412"/>
            <a:ext cx="8076565" cy="3968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25" dirty="0">
                <a:solidFill>
                  <a:srgbClr val="EEEFF5"/>
                </a:solidFill>
                <a:latin typeface="Tahoma"/>
                <a:cs typeface="Tahoma"/>
              </a:rPr>
              <a:t>Identity</a:t>
            </a:r>
            <a:r>
              <a:rPr sz="1650" b="1" spc="-90" dirty="0">
                <a:solidFill>
                  <a:srgbClr val="EEEFF5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EEEFF5"/>
                </a:solidFill>
                <a:latin typeface="Tahoma"/>
                <a:cs typeface="Tahoma"/>
              </a:rPr>
              <a:t>Validation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Confirm</a:t>
            </a:r>
            <a:r>
              <a:rPr sz="1250" spc="-4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user</a:t>
            </a:r>
            <a:r>
              <a:rPr sz="1250" spc="-4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has</a:t>
            </a:r>
            <a:r>
              <a:rPr sz="1250" spc="-4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EEEFF5"/>
                </a:solidFill>
                <a:latin typeface="Verdana"/>
                <a:cs typeface="Verdana"/>
              </a:rPr>
              <a:t>completed</a:t>
            </a:r>
            <a:r>
              <a:rPr sz="1250" spc="-4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all</a:t>
            </a:r>
            <a:r>
              <a:rPr sz="1250" spc="-4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verification</a:t>
            </a:r>
            <a:r>
              <a:rPr sz="1250" spc="-4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steps.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1250">
              <a:latin typeface="Verdana"/>
              <a:cs typeface="Verdana"/>
            </a:endParaRPr>
          </a:p>
          <a:p>
            <a:pPr marL="1298575">
              <a:lnSpc>
                <a:spcPct val="100000"/>
              </a:lnSpc>
              <a:spcBef>
                <a:spcPts val="5"/>
              </a:spcBef>
            </a:pPr>
            <a:r>
              <a:rPr sz="1650" b="1" spc="-105" dirty="0">
                <a:solidFill>
                  <a:srgbClr val="EEEFF5"/>
                </a:solidFill>
                <a:latin typeface="Tahoma"/>
                <a:cs typeface="Tahoma"/>
              </a:rPr>
              <a:t>Vote</a:t>
            </a:r>
            <a:r>
              <a:rPr sz="1650" b="1" spc="-130" dirty="0">
                <a:solidFill>
                  <a:srgbClr val="EEEFF5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EEEFF5"/>
                </a:solidFill>
                <a:latin typeface="Tahoma"/>
                <a:cs typeface="Tahoma"/>
              </a:rPr>
              <a:t>Casting</a:t>
            </a:r>
            <a:endParaRPr sz="1650">
              <a:latin typeface="Tahoma"/>
              <a:cs typeface="Tahoma"/>
            </a:endParaRPr>
          </a:p>
          <a:p>
            <a:pPr marL="1298575">
              <a:lnSpc>
                <a:spcPct val="100000"/>
              </a:lnSpc>
              <a:spcBef>
                <a:spcPts val="1120"/>
              </a:spcBef>
            </a:pP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Secure</a:t>
            </a:r>
            <a:r>
              <a:rPr sz="1250" spc="5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ballot</a:t>
            </a:r>
            <a:r>
              <a:rPr sz="1250" spc="5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submission</a:t>
            </a:r>
            <a:r>
              <a:rPr sz="1250" spc="5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EEEFF5"/>
                </a:solidFill>
                <a:latin typeface="Verdana"/>
                <a:cs typeface="Verdana"/>
              </a:rPr>
              <a:t>through</a:t>
            </a:r>
            <a:r>
              <a:rPr sz="1250" spc="5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encrypted</a:t>
            </a:r>
            <a:r>
              <a:rPr sz="1250" spc="5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channels.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1250">
              <a:latin typeface="Verdana"/>
              <a:cs typeface="Verdana"/>
            </a:endParaRPr>
          </a:p>
          <a:p>
            <a:pPr marL="2585085">
              <a:lnSpc>
                <a:spcPct val="100000"/>
              </a:lnSpc>
            </a:pPr>
            <a:r>
              <a:rPr sz="1650" b="1" spc="-90" dirty="0">
                <a:solidFill>
                  <a:srgbClr val="EEEFF5"/>
                </a:solidFill>
                <a:latin typeface="Tahoma"/>
                <a:cs typeface="Tahoma"/>
              </a:rPr>
              <a:t>Blockchain</a:t>
            </a:r>
            <a:r>
              <a:rPr sz="1650" b="1" spc="-95" dirty="0">
                <a:solidFill>
                  <a:srgbClr val="EEEFF5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EEEFF5"/>
                </a:solidFill>
                <a:latin typeface="Tahoma"/>
                <a:cs typeface="Tahoma"/>
              </a:rPr>
              <a:t>Recording</a:t>
            </a:r>
            <a:endParaRPr sz="1650">
              <a:latin typeface="Tahoma"/>
              <a:cs typeface="Tahoma"/>
            </a:endParaRPr>
          </a:p>
          <a:p>
            <a:pPr marL="2585085">
              <a:lnSpc>
                <a:spcPct val="100000"/>
              </a:lnSpc>
              <a:spcBef>
                <a:spcPts val="1045"/>
              </a:spcBef>
            </a:pP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Vote</a:t>
            </a:r>
            <a:r>
              <a:rPr sz="1250" spc="-3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EEEFF5"/>
                </a:solidFill>
                <a:latin typeface="Verdana"/>
                <a:cs typeface="Verdana"/>
              </a:rPr>
              <a:t>data</a:t>
            </a:r>
            <a:r>
              <a:rPr sz="1250" spc="-2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EEEFF5"/>
                </a:solidFill>
                <a:latin typeface="Verdana"/>
                <a:cs typeface="Verdana"/>
              </a:rPr>
              <a:t>stored</a:t>
            </a:r>
            <a:r>
              <a:rPr sz="1250" spc="-2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EEEFF5"/>
                </a:solidFill>
                <a:latin typeface="Verdana"/>
                <a:cs typeface="Verdana"/>
              </a:rPr>
              <a:t>in</a:t>
            </a:r>
            <a:r>
              <a:rPr sz="1250" spc="-2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EEEFF5"/>
                </a:solidFill>
                <a:latin typeface="Verdana"/>
                <a:cs typeface="Verdana"/>
              </a:rPr>
              <a:t>Ethereum</a:t>
            </a:r>
            <a:r>
              <a:rPr sz="1250" spc="-3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EEEFF5"/>
                </a:solidFill>
                <a:latin typeface="Verdana"/>
                <a:cs typeface="Verdana"/>
              </a:rPr>
              <a:t>smart</a:t>
            </a:r>
            <a:r>
              <a:rPr sz="1250" spc="-2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contracts.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1250">
              <a:latin typeface="Verdana"/>
              <a:cs typeface="Verdana"/>
            </a:endParaRPr>
          </a:p>
          <a:p>
            <a:pPr marL="3870960">
              <a:lnSpc>
                <a:spcPct val="100000"/>
              </a:lnSpc>
            </a:pPr>
            <a:r>
              <a:rPr sz="1650" b="1" spc="-10" dirty="0">
                <a:solidFill>
                  <a:srgbClr val="EEEFF5"/>
                </a:solidFill>
                <a:latin typeface="Tahoma"/>
                <a:cs typeface="Tahoma"/>
              </a:rPr>
              <a:t>Verification</a:t>
            </a:r>
            <a:endParaRPr sz="1650">
              <a:latin typeface="Tahoma"/>
              <a:cs typeface="Tahoma"/>
            </a:endParaRPr>
          </a:p>
          <a:p>
            <a:pPr marL="3870960" marR="5080">
              <a:lnSpc>
                <a:spcPct val="135000"/>
              </a:lnSpc>
              <a:spcBef>
                <a:spcPts val="595"/>
              </a:spcBef>
            </a:pPr>
            <a:r>
              <a:rPr sz="1250" spc="60" dirty="0">
                <a:solidFill>
                  <a:srgbClr val="EEEFF5"/>
                </a:solidFill>
                <a:latin typeface="Verdana"/>
                <a:cs typeface="Verdana"/>
              </a:rPr>
              <a:t>Public</a:t>
            </a:r>
            <a:r>
              <a:rPr sz="1250" spc="3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audit</a:t>
            </a:r>
            <a:r>
              <a:rPr sz="1250" spc="4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capability</a:t>
            </a:r>
            <a:r>
              <a:rPr sz="1250" spc="4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without</a:t>
            </a:r>
            <a:r>
              <a:rPr sz="1250" spc="3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EEEFF5"/>
                </a:solidFill>
                <a:latin typeface="Verdana"/>
                <a:cs typeface="Verdana"/>
              </a:rPr>
              <a:t>compromising</a:t>
            </a:r>
            <a:r>
              <a:rPr sz="1250" spc="4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voter privacy.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5414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25"/>
              </a:spcBef>
            </a:pPr>
            <a:r>
              <a:rPr spc="-170" dirty="0"/>
              <a:t>Conclusions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7408" y="1435608"/>
            <a:ext cx="10223500" cy="3728085"/>
            <a:chOff x="597408" y="1435608"/>
            <a:chExt cx="10223500" cy="37280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5143" y="1435608"/>
              <a:ext cx="1706880" cy="12222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28950" y="2100287"/>
              <a:ext cx="229044" cy="20041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029074" y="2662237"/>
              <a:ext cx="6791325" cy="9525"/>
            </a:xfrm>
            <a:custGeom>
              <a:avLst/>
              <a:gdLst/>
              <a:ahLst/>
              <a:cxnLst/>
              <a:rect l="l" t="t" r="r" b="b"/>
              <a:pathLst>
                <a:path w="6791325" h="9525">
                  <a:moveTo>
                    <a:pt x="6784429" y="0"/>
                  </a:moveTo>
                  <a:lnTo>
                    <a:pt x="6896" y="0"/>
                  </a:lnTo>
                  <a:lnTo>
                    <a:pt x="4648" y="457"/>
                  </a:lnTo>
                  <a:lnTo>
                    <a:pt x="927" y="2323"/>
                  </a:lnTo>
                  <a:lnTo>
                    <a:pt x="0" y="3454"/>
                  </a:lnTo>
                  <a:lnTo>
                    <a:pt x="0" y="4762"/>
                  </a:lnTo>
                  <a:lnTo>
                    <a:pt x="0" y="6083"/>
                  </a:lnTo>
                  <a:lnTo>
                    <a:pt x="927" y="7200"/>
                  </a:lnTo>
                  <a:lnTo>
                    <a:pt x="4648" y="9054"/>
                  </a:lnTo>
                  <a:lnTo>
                    <a:pt x="6896" y="9525"/>
                  </a:lnTo>
                  <a:lnTo>
                    <a:pt x="6784429" y="9525"/>
                  </a:lnTo>
                  <a:lnTo>
                    <a:pt x="6786676" y="9054"/>
                  </a:lnTo>
                  <a:lnTo>
                    <a:pt x="6790397" y="7200"/>
                  </a:lnTo>
                  <a:lnTo>
                    <a:pt x="6791325" y="6083"/>
                  </a:lnTo>
                  <a:lnTo>
                    <a:pt x="6791325" y="3454"/>
                  </a:lnTo>
                  <a:lnTo>
                    <a:pt x="6790397" y="2323"/>
                  </a:lnTo>
                  <a:lnTo>
                    <a:pt x="6786676" y="457"/>
                  </a:lnTo>
                  <a:lnTo>
                    <a:pt x="6784429" y="0"/>
                  </a:lnTo>
                  <a:close/>
                </a:path>
              </a:pathLst>
            </a:custGeom>
            <a:solidFill>
              <a:srgbClr val="5F6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7800" y="2694431"/>
              <a:ext cx="3401567" cy="12222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36112" y="3181794"/>
              <a:ext cx="214718" cy="2282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876799" y="3919537"/>
              <a:ext cx="5934075" cy="9525"/>
            </a:xfrm>
            <a:custGeom>
              <a:avLst/>
              <a:gdLst/>
              <a:ahLst/>
              <a:cxnLst/>
              <a:rect l="l" t="t" r="r" b="b"/>
              <a:pathLst>
                <a:path w="5934075" h="9525">
                  <a:moveTo>
                    <a:pt x="5927179" y="0"/>
                  </a:moveTo>
                  <a:lnTo>
                    <a:pt x="6896" y="0"/>
                  </a:lnTo>
                  <a:lnTo>
                    <a:pt x="4648" y="457"/>
                  </a:lnTo>
                  <a:lnTo>
                    <a:pt x="927" y="2324"/>
                  </a:lnTo>
                  <a:lnTo>
                    <a:pt x="0" y="3454"/>
                  </a:lnTo>
                  <a:lnTo>
                    <a:pt x="0" y="4762"/>
                  </a:lnTo>
                  <a:lnTo>
                    <a:pt x="0" y="6083"/>
                  </a:lnTo>
                  <a:lnTo>
                    <a:pt x="927" y="7200"/>
                  </a:lnTo>
                  <a:lnTo>
                    <a:pt x="4648" y="9055"/>
                  </a:lnTo>
                  <a:lnTo>
                    <a:pt x="6896" y="9525"/>
                  </a:lnTo>
                  <a:lnTo>
                    <a:pt x="5927179" y="9525"/>
                  </a:lnTo>
                  <a:lnTo>
                    <a:pt x="5929426" y="9055"/>
                  </a:lnTo>
                  <a:lnTo>
                    <a:pt x="5933147" y="7200"/>
                  </a:lnTo>
                  <a:lnTo>
                    <a:pt x="5934075" y="6083"/>
                  </a:lnTo>
                  <a:lnTo>
                    <a:pt x="5934075" y="3454"/>
                  </a:lnTo>
                  <a:lnTo>
                    <a:pt x="5933147" y="2324"/>
                  </a:lnTo>
                  <a:lnTo>
                    <a:pt x="5929426" y="457"/>
                  </a:lnTo>
                  <a:lnTo>
                    <a:pt x="5927179" y="0"/>
                  </a:lnTo>
                  <a:close/>
                </a:path>
              </a:pathLst>
            </a:custGeom>
            <a:solidFill>
              <a:srgbClr val="5F6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7408" y="3941063"/>
              <a:ext cx="5099303" cy="122224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42589" y="4459452"/>
              <a:ext cx="201765" cy="18743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141393" y="1725612"/>
            <a:ext cx="3919854" cy="605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0" dirty="0">
                <a:solidFill>
                  <a:srgbClr val="EEEFF5"/>
                </a:solidFill>
                <a:latin typeface="Tahoma"/>
                <a:cs typeface="Tahoma"/>
              </a:rPr>
              <a:t>Future</a:t>
            </a:r>
            <a:r>
              <a:rPr sz="1650" b="1" spc="-105" dirty="0">
                <a:solidFill>
                  <a:srgbClr val="EEEFF5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EEEFF5"/>
                </a:solidFill>
                <a:latin typeface="Tahoma"/>
                <a:cs typeface="Tahoma"/>
              </a:rPr>
              <a:t>Expansion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250" spc="10" dirty="0">
                <a:solidFill>
                  <a:srgbClr val="EEEFF5"/>
                </a:solidFill>
                <a:latin typeface="Verdana"/>
                <a:cs typeface="Verdana"/>
              </a:rPr>
              <a:t>Cloud</a:t>
            </a:r>
            <a:r>
              <a:rPr sz="1250" spc="2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EEEFF5"/>
                </a:solidFill>
                <a:latin typeface="Verdana"/>
                <a:cs typeface="Verdana"/>
              </a:rPr>
              <a:t>deployment</a:t>
            </a:r>
            <a:r>
              <a:rPr sz="1250" spc="3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EEEFF5"/>
                </a:solidFill>
                <a:latin typeface="Verdana"/>
                <a:cs typeface="Verdana"/>
              </a:rPr>
              <a:t>and</a:t>
            </a:r>
            <a:r>
              <a:rPr sz="1250" spc="2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user</a:t>
            </a:r>
            <a:r>
              <a:rPr sz="1250" spc="3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EEEFF5"/>
                </a:solidFill>
                <a:latin typeface="Verdana"/>
                <a:cs typeface="Verdana"/>
              </a:rPr>
              <a:t>scaling</a:t>
            </a:r>
            <a:r>
              <a:rPr sz="1250" spc="3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capabilities.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90312" y="2973387"/>
            <a:ext cx="4780280" cy="615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75" dirty="0">
                <a:solidFill>
                  <a:srgbClr val="EEEFF5"/>
                </a:solidFill>
                <a:latin typeface="Tahoma"/>
                <a:cs typeface="Tahoma"/>
              </a:rPr>
              <a:t>Security</a:t>
            </a:r>
            <a:r>
              <a:rPr sz="1650" b="1" spc="-95" dirty="0">
                <a:solidFill>
                  <a:srgbClr val="EEEFF5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EEEFF5"/>
                </a:solidFill>
                <a:latin typeface="Tahoma"/>
                <a:cs typeface="Tahoma"/>
              </a:rPr>
              <a:t>Validation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250" spc="20" dirty="0">
                <a:solidFill>
                  <a:srgbClr val="EEEFF5"/>
                </a:solidFill>
                <a:latin typeface="Verdana"/>
                <a:cs typeface="Verdana"/>
              </a:rPr>
              <a:t>Robust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EEEFF5"/>
                </a:solidFill>
                <a:latin typeface="Verdana"/>
                <a:cs typeface="Verdana"/>
              </a:rPr>
              <a:t>architecture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20" dirty="0">
                <a:solidFill>
                  <a:srgbClr val="EEEFF5"/>
                </a:solidFill>
                <a:latin typeface="Verdana"/>
                <a:cs typeface="Verdana"/>
              </a:rPr>
              <a:t>withstanding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80" dirty="0">
                <a:solidFill>
                  <a:srgbClr val="EEEFF5"/>
                </a:solidFill>
                <a:latin typeface="Verdana"/>
                <a:cs typeface="Verdana"/>
              </a:rPr>
              <a:t>common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EEEFF5"/>
                </a:solidFill>
                <a:latin typeface="Verdana"/>
                <a:cs typeface="Verdana"/>
              </a:rPr>
              <a:t>attack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 vectors.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7314" y="4097337"/>
            <a:ext cx="9857740" cy="173926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293995">
              <a:lnSpc>
                <a:spcPct val="100000"/>
              </a:lnSpc>
              <a:spcBef>
                <a:spcPts val="135"/>
              </a:spcBef>
            </a:pPr>
            <a:r>
              <a:rPr sz="1650" b="1" spc="-90" dirty="0">
                <a:solidFill>
                  <a:srgbClr val="EEEFF5"/>
                </a:solidFill>
                <a:latin typeface="Tahoma"/>
                <a:cs typeface="Tahoma"/>
              </a:rPr>
              <a:t>Core</a:t>
            </a:r>
            <a:r>
              <a:rPr sz="1650" b="1" spc="-114" dirty="0">
                <a:solidFill>
                  <a:srgbClr val="EEEFF5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EEEFF5"/>
                </a:solidFill>
                <a:latin typeface="Tahoma"/>
                <a:cs typeface="Tahoma"/>
              </a:rPr>
              <a:t>Achievements</a:t>
            </a:r>
            <a:endParaRPr sz="1650">
              <a:latin typeface="Tahoma"/>
              <a:cs typeface="Tahoma"/>
            </a:endParaRPr>
          </a:p>
          <a:p>
            <a:pPr marL="5293995" marR="186690">
              <a:lnSpc>
                <a:spcPct val="135000"/>
              </a:lnSpc>
              <a:spcBef>
                <a:spcPts val="595"/>
              </a:spcBef>
            </a:pP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Real-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time</a:t>
            </a:r>
            <a:r>
              <a:rPr sz="1250" spc="-3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face</a:t>
            </a:r>
            <a:r>
              <a:rPr sz="1250" spc="-2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verification</a:t>
            </a:r>
            <a:r>
              <a:rPr sz="1250" spc="-3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EEEFF5"/>
                </a:solidFill>
                <a:latin typeface="Verdana"/>
                <a:cs typeface="Verdana"/>
              </a:rPr>
              <a:t>and</a:t>
            </a:r>
            <a:r>
              <a:rPr sz="1250" spc="-2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EEEFF5"/>
                </a:solidFill>
                <a:latin typeface="Verdana"/>
                <a:cs typeface="Verdana"/>
              </a:rPr>
              <a:t>immutable</a:t>
            </a:r>
            <a:r>
              <a:rPr sz="1250" spc="-2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blockchain voting.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255"/>
              </a:spcBef>
            </a:pPr>
            <a:endParaRPr sz="1250">
              <a:latin typeface="Verdana"/>
              <a:cs typeface="Verdana"/>
            </a:endParaRPr>
          </a:p>
          <a:p>
            <a:pPr marL="12700" marR="5080">
              <a:lnSpc>
                <a:spcPct val="135000"/>
              </a:lnSpc>
            </a:pP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The</a:t>
            </a:r>
            <a:r>
              <a:rPr sz="1250" spc="-2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system</a:t>
            </a:r>
            <a:r>
              <a:rPr sz="1250" spc="-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successfully</a:t>
            </a:r>
            <a:r>
              <a:rPr sz="1250" spc="-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EEEFF5"/>
                </a:solidFill>
                <a:latin typeface="Verdana"/>
                <a:cs typeface="Verdana"/>
              </a:rPr>
              <a:t>combines</a:t>
            </a:r>
            <a:r>
              <a:rPr sz="1250" spc="-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multiple</a:t>
            </a:r>
            <a:r>
              <a:rPr sz="1250" spc="-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security</a:t>
            </a:r>
            <a:r>
              <a:rPr sz="1250" spc="-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30" dirty="0">
                <a:solidFill>
                  <a:srgbClr val="EEEFF5"/>
                </a:solidFill>
                <a:latin typeface="Verdana"/>
                <a:cs typeface="Verdana"/>
              </a:rPr>
              <a:t>layers</a:t>
            </a:r>
            <a:r>
              <a:rPr sz="1250" spc="-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to</a:t>
            </a:r>
            <a:r>
              <a:rPr sz="1250" spc="-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create</a:t>
            </a:r>
            <a:r>
              <a:rPr sz="1250" spc="-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a</a:t>
            </a:r>
            <a:r>
              <a:rPr sz="1250" spc="-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trustworthy</a:t>
            </a:r>
            <a:r>
              <a:rPr sz="1250" spc="-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40" dirty="0">
                <a:solidFill>
                  <a:srgbClr val="EEEFF5"/>
                </a:solidFill>
                <a:latin typeface="Verdana"/>
                <a:cs typeface="Verdana"/>
              </a:rPr>
              <a:t>e-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voting</a:t>
            </a:r>
            <a:r>
              <a:rPr sz="1250" spc="-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platform.</a:t>
            </a:r>
            <a:r>
              <a:rPr sz="1250" spc="-2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Face</a:t>
            </a:r>
            <a:r>
              <a:rPr sz="1250" spc="-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verification</a:t>
            </a:r>
            <a:r>
              <a:rPr sz="1250" spc="-1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25" dirty="0">
                <a:solidFill>
                  <a:srgbClr val="EEEFF5"/>
                </a:solidFill>
                <a:latin typeface="Verdana"/>
                <a:cs typeface="Verdana"/>
              </a:rPr>
              <a:t>and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blockchain</a:t>
            </a:r>
            <a:r>
              <a:rPr sz="1250" spc="8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technology</a:t>
            </a:r>
            <a:r>
              <a:rPr sz="1250" spc="9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provide</a:t>
            </a:r>
            <a:r>
              <a:rPr sz="1250" spc="9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a</a:t>
            </a:r>
            <a:r>
              <a:rPr sz="1250" spc="8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robust</a:t>
            </a:r>
            <a:r>
              <a:rPr sz="1250" spc="9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foundation</a:t>
            </a:r>
            <a:r>
              <a:rPr sz="1250" spc="9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for</a:t>
            </a:r>
            <a:r>
              <a:rPr sz="1250" spc="85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EEEFF5"/>
                </a:solidFill>
                <a:latin typeface="Verdana"/>
                <a:cs typeface="Verdana"/>
              </a:rPr>
              <a:t>digital</a:t>
            </a:r>
            <a:r>
              <a:rPr sz="1250" spc="90" dirty="0">
                <a:solidFill>
                  <a:srgbClr val="EEEFF5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EEEFF5"/>
                </a:solidFill>
                <a:latin typeface="Verdana"/>
                <a:cs typeface="Verdana"/>
              </a:rPr>
              <a:t>democracy.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412</Words>
  <Application>Microsoft Office PowerPoint</Application>
  <PresentationFormat>Custom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 MT</vt:lpstr>
      <vt:lpstr>Tahoma</vt:lpstr>
      <vt:lpstr>Verdana</vt:lpstr>
      <vt:lpstr>Office Theme</vt:lpstr>
      <vt:lpstr>E-voting App Based on Blockchain</vt:lpstr>
      <vt:lpstr>Introduction</vt:lpstr>
      <vt:lpstr>Objective and Problem Description</vt:lpstr>
      <vt:lpstr>Methods and Technologies Used</vt:lpstr>
      <vt:lpstr>Solution Architecture</vt:lpstr>
      <vt:lpstr>Auth Microservice</vt:lpstr>
      <vt:lpstr>Identity &amp; Document Services</vt:lpstr>
      <vt:lpstr>Blockchain Voting Service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Rares Nedelcu</cp:lastModifiedBy>
  <cp:revision>2</cp:revision>
  <dcterms:created xsi:type="dcterms:W3CDTF">2025-07-10T17:14:33Z</dcterms:created>
  <dcterms:modified xsi:type="dcterms:W3CDTF">2025-07-10T17:38:45Z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2025-05-14T00:00:00Z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2025-07-10T00:00:00Z</vt:filetime>
  </property>
  <property fmtid="{D5CDD505-2E9C-101B-9397-08002B2CF9AE}" pid="5" name="Producer">
    <vt:lpwstr>GPL Ghostscript 9.56.1</vt:lpwstr>
  </property>
</Properties>
</file>