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notesMasterIdLst>
    <p:notesMasterId r:id="rId11"/>
  </p:notesMasterIdLst>
  <p:handoutMasterIdLst>
    <p:handoutMasterId r:id="rId12"/>
  </p:handoutMasterIdLst>
  <p:sldIdLst>
    <p:sldId id="278" r:id="rId2"/>
    <p:sldId id="279" r:id="rId3"/>
    <p:sldId id="280" r:id="rId4"/>
    <p:sldId id="323" r:id="rId5"/>
    <p:sldId id="283" r:id="rId6"/>
    <p:sldId id="308" r:id="rId7"/>
    <p:sldId id="324" r:id="rId8"/>
    <p:sldId id="325" r:id="rId9"/>
    <p:sldId id="32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131"/>
    <a:srgbClr val="E3B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9" autoAdjust="0"/>
    <p:restoredTop sz="94651" autoAdjust="0"/>
  </p:normalViewPr>
  <p:slideViewPr>
    <p:cSldViewPr snapToGrid="0" snapToObjects="1" showGuides="1">
      <p:cViewPr varScale="1">
        <p:scale>
          <a:sx n="77" d="100"/>
          <a:sy n="77" d="100"/>
        </p:scale>
        <p:origin x="103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72" d="100"/>
          <a:sy n="172" d="100"/>
        </p:scale>
        <p:origin x="655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6B2AB4F-A192-3545-8EF9-E325F13462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09840-61EB-0342-AA68-9448E55B2F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8F3BB-F397-8343-A68E-A42E99E442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64B22-6B1C-C845-B23F-15789EB2C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59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F59B-4324-473E-831F-E05E3EBEB8CA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8E27C-0C59-4B79-9D79-59BB11B17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5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8E27C-0C59-4B79-9D79-59BB11B178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8E27C-0C59-4B79-9D79-59BB11B178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51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8E27C-0C59-4B79-9D79-59BB11B178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78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8E27C-0C59-4B79-9D79-59BB11B178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69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8E27C-0C59-4B79-9D79-59BB11B178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35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8E27C-0C59-4B79-9D79-59BB11B178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25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8E27C-0C59-4B79-9D79-59BB11B178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8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0941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7F658F0-9A7D-42DB-9E35-54DA83B381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6095999" cy="6858000"/>
          </a:xfrm>
          <a:custGeom>
            <a:avLst/>
            <a:gdLst>
              <a:gd name="connsiteX0" fmla="*/ 0 w 4863718"/>
              <a:gd name="connsiteY0" fmla="*/ 0 h 4343397"/>
              <a:gd name="connsiteX1" fmla="*/ 4863718 w 4863718"/>
              <a:gd name="connsiteY1" fmla="*/ 0 h 4343397"/>
              <a:gd name="connsiteX2" fmla="*/ 4863718 w 4863718"/>
              <a:gd name="connsiteY2" fmla="*/ 4343397 h 4343397"/>
              <a:gd name="connsiteX3" fmla="*/ 0 w 4863718"/>
              <a:gd name="connsiteY3" fmla="*/ 4343397 h 434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3718" h="4343397">
                <a:moveTo>
                  <a:pt x="0" y="0"/>
                </a:moveTo>
                <a:lnTo>
                  <a:pt x="4863718" y="0"/>
                </a:lnTo>
                <a:lnTo>
                  <a:pt x="4863718" y="4343397"/>
                </a:lnTo>
                <a:lnTo>
                  <a:pt x="0" y="4343397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CF74706-76AE-41FA-9137-B28E3D441D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19926" y="1295400"/>
            <a:ext cx="2735262" cy="109378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58349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C1DD015-7D1F-4C4C-9F08-57897DE08B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2338" y="1295400"/>
            <a:ext cx="3344862" cy="109378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59292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C1DD015-7D1F-4C4C-9F08-57897DE08B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2338" y="1295400"/>
            <a:ext cx="3344862" cy="109378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FAEDD35-3208-4CFF-903B-6598B618E3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40447" y="1604760"/>
            <a:ext cx="5106988" cy="3200400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22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C1DD015-7D1F-4C4C-9F08-57897DE08B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2338" y="1295400"/>
            <a:ext cx="3344862" cy="109378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7BD915C-2353-44DA-9A3F-21C6086883F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91200" y="1295400"/>
            <a:ext cx="4573588" cy="4559730"/>
          </a:xfrm>
          <a:custGeom>
            <a:avLst/>
            <a:gdLst>
              <a:gd name="connsiteX0" fmla="*/ 254387 w 4573588"/>
              <a:gd name="connsiteY0" fmla="*/ 0 h 4559730"/>
              <a:gd name="connsiteX1" fmla="*/ 4319201 w 4573588"/>
              <a:gd name="connsiteY1" fmla="*/ 0 h 4559730"/>
              <a:gd name="connsiteX2" fmla="*/ 4573588 w 4573588"/>
              <a:gd name="connsiteY2" fmla="*/ 254387 h 4559730"/>
              <a:gd name="connsiteX3" fmla="*/ 4573588 w 4573588"/>
              <a:gd name="connsiteY3" fmla="*/ 4305343 h 4559730"/>
              <a:gd name="connsiteX4" fmla="*/ 4319201 w 4573588"/>
              <a:gd name="connsiteY4" fmla="*/ 4559730 h 4559730"/>
              <a:gd name="connsiteX5" fmla="*/ 254387 w 4573588"/>
              <a:gd name="connsiteY5" fmla="*/ 4559730 h 4559730"/>
              <a:gd name="connsiteX6" fmla="*/ 0 w 4573588"/>
              <a:gd name="connsiteY6" fmla="*/ 4305343 h 4559730"/>
              <a:gd name="connsiteX7" fmla="*/ 0 w 4573588"/>
              <a:gd name="connsiteY7" fmla="*/ 254387 h 4559730"/>
              <a:gd name="connsiteX8" fmla="*/ 254387 w 4573588"/>
              <a:gd name="connsiteY8" fmla="*/ 0 h 455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3588" h="4559730">
                <a:moveTo>
                  <a:pt x="254387" y="0"/>
                </a:moveTo>
                <a:lnTo>
                  <a:pt x="4319201" y="0"/>
                </a:lnTo>
                <a:cubicBezTo>
                  <a:pt x="4459695" y="0"/>
                  <a:pt x="4573588" y="113893"/>
                  <a:pt x="4573588" y="254387"/>
                </a:cubicBezTo>
                <a:lnTo>
                  <a:pt x="4573588" y="4305343"/>
                </a:lnTo>
                <a:cubicBezTo>
                  <a:pt x="4573588" y="4445837"/>
                  <a:pt x="4459695" y="4559730"/>
                  <a:pt x="4319201" y="4559730"/>
                </a:cubicBezTo>
                <a:lnTo>
                  <a:pt x="254387" y="4559730"/>
                </a:lnTo>
                <a:cubicBezTo>
                  <a:pt x="113893" y="4559730"/>
                  <a:pt x="0" y="4445837"/>
                  <a:pt x="0" y="4305343"/>
                </a:cubicBezTo>
                <a:lnTo>
                  <a:pt x="0" y="254387"/>
                </a:lnTo>
                <a:cubicBezTo>
                  <a:pt x="0" y="113893"/>
                  <a:pt x="113893" y="0"/>
                  <a:pt x="254387" y="0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25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C4F1044-D847-484C-BC2E-BB73634BE7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7613" y="990600"/>
            <a:ext cx="3354387" cy="109378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114780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C4F1044-D847-484C-BC2E-BB73634BE7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7613" y="990600"/>
            <a:ext cx="3354387" cy="109378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4735413-D5A5-4CA4-B320-ADD788AC2C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94035" y="1"/>
            <a:ext cx="7597965" cy="6858000"/>
          </a:xfrm>
          <a:custGeom>
            <a:avLst/>
            <a:gdLst>
              <a:gd name="connsiteX0" fmla="*/ 999040 w 7597965"/>
              <a:gd name="connsiteY0" fmla="*/ 0 h 6858000"/>
              <a:gd name="connsiteX1" fmla="*/ 7597965 w 7597965"/>
              <a:gd name="connsiteY1" fmla="*/ 0 h 6858000"/>
              <a:gd name="connsiteX2" fmla="*/ 7597965 w 7597965"/>
              <a:gd name="connsiteY2" fmla="*/ 6858000 h 6858000"/>
              <a:gd name="connsiteX3" fmla="*/ 999041 w 7597965"/>
              <a:gd name="connsiteY3" fmla="*/ 6858000 h 6858000"/>
              <a:gd name="connsiteX4" fmla="*/ 925211 w 7597965"/>
              <a:gd name="connsiteY4" fmla="*/ 6742837 h 6858000"/>
              <a:gd name="connsiteX5" fmla="*/ 0 w 7597965"/>
              <a:gd name="connsiteY5" fmla="*/ 3428999 h 6858000"/>
              <a:gd name="connsiteX6" fmla="*/ 925211 w 7597965"/>
              <a:gd name="connsiteY6" fmla="*/ 11516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97965" h="6858000">
                <a:moveTo>
                  <a:pt x="999040" y="0"/>
                </a:moveTo>
                <a:lnTo>
                  <a:pt x="7597965" y="0"/>
                </a:lnTo>
                <a:lnTo>
                  <a:pt x="7597965" y="6858000"/>
                </a:lnTo>
                <a:lnTo>
                  <a:pt x="999041" y="6858000"/>
                </a:lnTo>
                <a:lnTo>
                  <a:pt x="925211" y="6742837"/>
                </a:lnTo>
                <a:cubicBezTo>
                  <a:pt x="338096" y="5776574"/>
                  <a:pt x="0" y="4642270"/>
                  <a:pt x="0" y="3428999"/>
                </a:cubicBezTo>
                <a:cubicBezTo>
                  <a:pt x="0" y="2215728"/>
                  <a:pt x="338096" y="1081424"/>
                  <a:pt x="925211" y="115162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13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1C60C3A-BFE4-474D-9FD0-A07510180C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86400" y="1306865"/>
            <a:ext cx="5791200" cy="3861656"/>
          </a:xfrm>
          <a:custGeom>
            <a:avLst/>
            <a:gdLst>
              <a:gd name="connsiteX0" fmla="*/ 3962400 w 5791200"/>
              <a:gd name="connsiteY0" fmla="*/ 2653919 h 3861656"/>
              <a:gd name="connsiteX1" fmla="*/ 5791200 w 5791200"/>
              <a:gd name="connsiteY1" fmla="*/ 2653919 h 3861656"/>
              <a:gd name="connsiteX2" fmla="*/ 5791200 w 5791200"/>
              <a:gd name="connsiteY2" fmla="*/ 3861656 h 3861656"/>
              <a:gd name="connsiteX3" fmla="*/ 3962400 w 5791200"/>
              <a:gd name="connsiteY3" fmla="*/ 3861656 h 3861656"/>
              <a:gd name="connsiteX4" fmla="*/ 1981200 w 5791200"/>
              <a:gd name="connsiteY4" fmla="*/ 2653919 h 3861656"/>
              <a:gd name="connsiteX5" fmla="*/ 3810000 w 5791200"/>
              <a:gd name="connsiteY5" fmla="*/ 2653919 h 3861656"/>
              <a:gd name="connsiteX6" fmla="*/ 3810000 w 5791200"/>
              <a:gd name="connsiteY6" fmla="*/ 3861656 h 3861656"/>
              <a:gd name="connsiteX7" fmla="*/ 1981200 w 5791200"/>
              <a:gd name="connsiteY7" fmla="*/ 3861656 h 3861656"/>
              <a:gd name="connsiteX8" fmla="*/ 3962400 w 5791200"/>
              <a:gd name="connsiteY8" fmla="*/ 1326960 h 3861656"/>
              <a:gd name="connsiteX9" fmla="*/ 5791200 w 5791200"/>
              <a:gd name="connsiteY9" fmla="*/ 1326960 h 3861656"/>
              <a:gd name="connsiteX10" fmla="*/ 5791200 w 5791200"/>
              <a:gd name="connsiteY10" fmla="*/ 2534696 h 3861656"/>
              <a:gd name="connsiteX11" fmla="*/ 3962400 w 5791200"/>
              <a:gd name="connsiteY11" fmla="*/ 2534696 h 3861656"/>
              <a:gd name="connsiteX12" fmla="*/ 1981200 w 5791200"/>
              <a:gd name="connsiteY12" fmla="*/ 1326960 h 3861656"/>
              <a:gd name="connsiteX13" fmla="*/ 3810000 w 5791200"/>
              <a:gd name="connsiteY13" fmla="*/ 1326960 h 3861656"/>
              <a:gd name="connsiteX14" fmla="*/ 3810000 w 5791200"/>
              <a:gd name="connsiteY14" fmla="*/ 2534696 h 3861656"/>
              <a:gd name="connsiteX15" fmla="*/ 1981200 w 5791200"/>
              <a:gd name="connsiteY15" fmla="*/ 2534696 h 3861656"/>
              <a:gd name="connsiteX16" fmla="*/ 0 w 5791200"/>
              <a:gd name="connsiteY16" fmla="*/ 1326960 h 3861656"/>
              <a:gd name="connsiteX17" fmla="*/ 1828800 w 5791200"/>
              <a:gd name="connsiteY17" fmla="*/ 1326960 h 3861656"/>
              <a:gd name="connsiteX18" fmla="*/ 1828800 w 5791200"/>
              <a:gd name="connsiteY18" fmla="*/ 2534696 h 3861656"/>
              <a:gd name="connsiteX19" fmla="*/ 0 w 5791200"/>
              <a:gd name="connsiteY19" fmla="*/ 2534696 h 3861656"/>
              <a:gd name="connsiteX20" fmla="*/ 3962400 w 5791200"/>
              <a:gd name="connsiteY20" fmla="*/ 0 h 3861656"/>
              <a:gd name="connsiteX21" fmla="*/ 5791200 w 5791200"/>
              <a:gd name="connsiteY21" fmla="*/ 0 h 3861656"/>
              <a:gd name="connsiteX22" fmla="*/ 5791200 w 5791200"/>
              <a:gd name="connsiteY22" fmla="*/ 1207737 h 3861656"/>
              <a:gd name="connsiteX23" fmla="*/ 3962400 w 5791200"/>
              <a:gd name="connsiteY23" fmla="*/ 1207737 h 3861656"/>
              <a:gd name="connsiteX24" fmla="*/ 1981200 w 5791200"/>
              <a:gd name="connsiteY24" fmla="*/ 0 h 3861656"/>
              <a:gd name="connsiteX25" fmla="*/ 3810000 w 5791200"/>
              <a:gd name="connsiteY25" fmla="*/ 0 h 3861656"/>
              <a:gd name="connsiteX26" fmla="*/ 3810000 w 5791200"/>
              <a:gd name="connsiteY26" fmla="*/ 1207737 h 3861656"/>
              <a:gd name="connsiteX27" fmla="*/ 1981200 w 5791200"/>
              <a:gd name="connsiteY27" fmla="*/ 1207737 h 3861656"/>
              <a:gd name="connsiteX28" fmla="*/ 0 w 5791200"/>
              <a:gd name="connsiteY28" fmla="*/ 0 h 3861656"/>
              <a:gd name="connsiteX29" fmla="*/ 1828800 w 5791200"/>
              <a:gd name="connsiteY29" fmla="*/ 0 h 3861656"/>
              <a:gd name="connsiteX30" fmla="*/ 1828800 w 5791200"/>
              <a:gd name="connsiteY30" fmla="*/ 1207737 h 3861656"/>
              <a:gd name="connsiteX31" fmla="*/ 0 w 5791200"/>
              <a:gd name="connsiteY31" fmla="*/ 1207737 h 3861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791200" h="3861656">
                <a:moveTo>
                  <a:pt x="3962400" y="2653919"/>
                </a:moveTo>
                <a:lnTo>
                  <a:pt x="5791200" y="2653919"/>
                </a:lnTo>
                <a:lnTo>
                  <a:pt x="5791200" y="3861656"/>
                </a:lnTo>
                <a:lnTo>
                  <a:pt x="3962400" y="3861656"/>
                </a:lnTo>
                <a:close/>
                <a:moveTo>
                  <a:pt x="1981200" y="2653919"/>
                </a:moveTo>
                <a:lnTo>
                  <a:pt x="3810000" y="2653919"/>
                </a:lnTo>
                <a:lnTo>
                  <a:pt x="3810000" y="3861656"/>
                </a:lnTo>
                <a:lnTo>
                  <a:pt x="1981200" y="3861656"/>
                </a:lnTo>
                <a:close/>
                <a:moveTo>
                  <a:pt x="3962400" y="1326960"/>
                </a:moveTo>
                <a:lnTo>
                  <a:pt x="5791200" y="1326960"/>
                </a:lnTo>
                <a:lnTo>
                  <a:pt x="5791200" y="2534696"/>
                </a:lnTo>
                <a:lnTo>
                  <a:pt x="3962400" y="2534696"/>
                </a:lnTo>
                <a:close/>
                <a:moveTo>
                  <a:pt x="1981200" y="1326960"/>
                </a:moveTo>
                <a:lnTo>
                  <a:pt x="3810000" y="1326960"/>
                </a:lnTo>
                <a:lnTo>
                  <a:pt x="3810000" y="2534696"/>
                </a:lnTo>
                <a:lnTo>
                  <a:pt x="1981200" y="2534696"/>
                </a:lnTo>
                <a:close/>
                <a:moveTo>
                  <a:pt x="0" y="1326960"/>
                </a:moveTo>
                <a:lnTo>
                  <a:pt x="1828800" y="1326960"/>
                </a:lnTo>
                <a:lnTo>
                  <a:pt x="1828800" y="2534696"/>
                </a:lnTo>
                <a:lnTo>
                  <a:pt x="0" y="2534696"/>
                </a:lnTo>
                <a:close/>
                <a:moveTo>
                  <a:pt x="3962400" y="0"/>
                </a:moveTo>
                <a:lnTo>
                  <a:pt x="5791200" y="0"/>
                </a:lnTo>
                <a:lnTo>
                  <a:pt x="5791200" y="1207737"/>
                </a:lnTo>
                <a:lnTo>
                  <a:pt x="3962400" y="1207737"/>
                </a:lnTo>
                <a:close/>
                <a:moveTo>
                  <a:pt x="1981200" y="0"/>
                </a:moveTo>
                <a:lnTo>
                  <a:pt x="3810000" y="0"/>
                </a:lnTo>
                <a:lnTo>
                  <a:pt x="3810000" y="1207737"/>
                </a:lnTo>
                <a:lnTo>
                  <a:pt x="1981200" y="1207737"/>
                </a:lnTo>
                <a:close/>
                <a:moveTo>
                  <a:pt x="0" y="0"/>
                </a:moveTo>
                <a:lnTo>
                  <a:pt x="1828800" y="0"/>
                </a:lnTo>
                <a:lnTo>
                  <a:pt x="1828800" y="1207737"/>
                </a:lnTo>
                <a:lnTo>
                  <a:pt x="0" y="1207737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38525ADD-0C8B-48B4-BA1A-249331DC94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7550" y="1295400"/>
            <a:ext cx="3244850" cy="6096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869957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C09CDB-1E2A-499F-82C8-9B8C9C2E70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42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C09CDB-1E2A-499F-82C8-9B8C9C2E70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C43F385-A1A8-46C1-8066-4F6E955339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15200" y="1619417"/>
            <a:ext cx="3354388" cy="60325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73088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825AFE-F10E-44E4-86BA-1086679FA1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0930" y="1148024"/>
            <a:ext cx="4561952" cy="4561952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2431418-2C85-40E6-A8C5-BF274278F0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19325" y="1922463"/>
            <a:ext cx="2332038" cy="107791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02629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C02AC42-D45A-4C15-89AC-06828E78AB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2338" y="1295400"/>
            <a:ext cx="3344862" cy="109378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98DAE3F-513E-4A52-A3C7-6FE02FB258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27698" y="1541497"/>
            <a:ext cx="1946204" cy="1946204"/>
          </a:xfrm>
          <a:custGeom>
            <a:avLst/>
            <a:gdLst>
              <a:gd name="connsiteX0" fmla="*/ 62590 w 1946204"/>
              <a:gd name="connsiteY0" fmla="*/ 0 h 1946204"/>
              <a:gd name="connsiteX1" fmla="*/ 1883614 w 1946204"/>
              <a:gd name="connsiteY1" fmla="*/ 0 h 1946204"/>
              <a:gd name="connsiteX2" fmla="*/ 1946204 w 1946204"/>
              <a:gd name="connsiteY2" fmla="*/ 62590 h 1946204"/>
              <a:gd name="connsiteX3" fmla="*/ 1946204 w 1946204"/>
              <a:gd name="connsiteY3" fmla="*/ 1883614 h 1946204"/>
              <a:gd name="connsiteX4" fmla="*/ 1883614 w 1946204"/>
              <a:gd name="connsiteY4" fmla="*/ 1946204 h 1946204"/>
              <a:gd name="connsiteX5" fmla="*/ 62590 w 1946204"/>
              <a:gd name="connsiteY5" fmla="*/ 1946204 h 1946204"/>
              <a:gd name="connsiteX6" fmla="*/ 0 w 1946204"/>
              <a:gd name="connsiteY6" fmla="*/ 1883614 h 1946204"/>
              <a:gd name="connsiteX7" fmla="*/ 0 w 1946204"/>
              <a:gd name="connsiteY7" fmla="*/ 62590 h 1946204"/>
              <a:gd name="connsiteX8" fmla="*/ 62590 w 1946204"/>
              <a:gd name="connsiteY8" fmla="*/ 0 h 1946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6204" h="1946204">
                <a:moveTo>
                  <a:pt x="62590" y="0"/>
                </a:moveTo>
                <a:lnTo>
                  <a:pt x="1883614" y="0"/>
                </a:lnTo>
                <a:cubicBezTo>
                  <a:pt x="1918182" y="0"/>
                  <a:pt x="1946204" y="28022"/>
                  <a:pt x="1946204" y="62590"/>
                </a:cubicBezTo>
                <a:lnTo>
                  <a:pt x="1946204" y="1883614"/>
                </a:lnTo>
                <a:cubicBezTo>
                  <a:pt x="1946204" y="1918182"/>
                  <a:pt x="1918182" y="1946204"/>
                  <a:pt x="1883614" y="1946204"/>
                </a:cubicBezTo>
                <a:lnTo>
                  <a:pt x="62590" y="1946204"/>
                </a:lnTo>
                <a:cubicBezTo>
                  <a:pt x="28022" y="1946204"/>
                  <a:pt x="0" y="1918182"/>
                  <a:pt x="0" y="1883614"/>
                </a:cubicBezTo>
                <a:lnTo>
                  <a:pt x="0" y="62590"/>
                </a:lnTo>
                <a:cubicBezTo>
                  <a:pt x="0" y="28022"/>
                  <a:pt x="28022" y="0"/>
                  <a:pt x="62590" y="0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A1561FD-6A2F-48F8-AC49-37FD7A855B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7287" y="1541497"/>
            <a:ext cx="1946204" cy="1946204"/>
          </a:xfrm>
          <a:custGeom>
            <a:avLst/>
            <a:gdLst>
              <a:gd name="connsiteX0" fmla="*/ 62590 w 1946204"/>
              <a:gd name="connsiteY0" fmla="*/ 0 h 1946204"/>
              <a:gd name="connsiteX1" fmla="*/ 1883614 w 1946204"/>
              <a:gd name="connsiteY1" fmla="*/ 0 h 1946204"/>
              <a:gd name="connsiteX2" fmla="*/ 1946204 w 1946204"/>
              <a:gd name="connsiteY2" fmla="*/ 62590 h 1946204"/>
              <a:gd name="connsiteX3" fmla="*/ 1946204 w 1946204"/>
              <a:gd name="connsiteY3" fmla="*/ 1883614 h 1946204"/>
              <a:gd name="connsiteX4" fmla="*/ 1883614 w 1946204"/>
              <a:gd name="connsiteY4" fmla="*/ 1946204 h 1946204"/>
              <a:gd name="connsiteX5" fmla="*/ 62590 w 1946204"/>
              <a:gd name="connsiteY5" fmla="*/ 1946204 h 1946204"/>
              <a:gd name="connsiteX6" fmla="*/ 0 w 1946204"/>
              <a:gd name="connsiteY6" fmla="*/ 1883614 h 1946204"/>
              <a:gd name="connsiteX7" fmla="*/ 0 w 1946204"/>
              <a:gd name="connsiteY7" fmla="*/ 62590 h 1946204"/>
              <a:gd name="connsiteX8" fmla="*/ 62590 w 1946204"/>
              <a:gd name="connsiteY8" fmla="*/ 0 h 1946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6204" h="1946204">
                <a:moveTo>
                  <a:pt x="62590" y="0"/>
                </a:moveTo>
                <a:lnTo>
                  <a:pt x="1883614" y="0"/>
                </a:lnTo>
                <a:cubicBezTo>
                  <a:pt x="1918182" y="0"/>
                  <a:pt x="1946204" y="28022"/>
                  <a:pt x="1946204" y="62590"/>
                </a:cubicBezTo>
                <a:lnTo>
                  <a:pt x="1946204" y="1883614"/>
                </a:lnTo>
                <a:cubicBezTo>
                  <a:pt x="1946204" y="1918182"/>
                  <a:pt x="1918182" y="1946204"/>
                  <a:pt x="1883614" y="1946204"/>
                </a:cubicBezTo>
                <a:lnTo>
                  <a:pt x="62590" y="1946204"/>
                </a:lnTo>
                <a:cubicBezTo>
                  <a:pt x="28022" y="1946204"/>
                  <a:pt x="0" y="1918182"/>
                  <a:pt x="0" y="1883614"/>
                </a:cubicBezTo>
                <a:lnTo>
                  <a:pt x="0" y="62590"/>
                </a:lnTo>
                <a:cubicBezTo>
                  <a:pt x="0" y="28022"/>
                  <a:pt x="28022" y="0"/>
                  <a:pt x="62590" y="0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7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8E5FCE1D-4424-4C23-9959-9C4C42C6C3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7550" y="1295400"/>
            <a:ext cx="4159250" cy="6096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68780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A156917-95CE-429C-8D48-9A1CAB01CE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13538" y="1012825"/>
            <a:ext cx="3074987" cy="107791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40926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D6CFD45-6BA8-4CEA-9167-8D031B05AD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2813" y="1295400"/>
            <a:ext cx="2865437" cy="1082675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485F0BC-F1C4-4171-BF6A-88D2142EA64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995112"/>
            <a:ext cx="12192000" cy="3177088"/>
          </a:xfrm>
          <a:custGeom>
            <a:avLst/>
            <a:gdLst>
              <a:gd name="connsiteX0" fmla="*/ 0 w 12192000"/>
              <a:gd name="connsiteY0" fmla="*/ 0 h 3177088"/>
              <a:gd name="connsiteX1" fmla="*/ 12192000 w 12192000"/>
              <a:gd name="connsiteY1" fmla="*/ 0 h 3177088"/>
              <a:gd name="connsiteX2" fmla="*/ 12192000 w 12192000"/>
              <a:gd name="connsiteY2" fmla="*/ 3177088 h 3177088"/>
              <a:gd name="connsiteX3" fmla="*/ 0 w 12192000"/>
              <a:gd name="connsiteY3" fmla="*/ 3177088 h 317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177088">
                <a:moveTo>
                  <a:pt x="0" y="0"/>
                </a:moveTo>
                <a:lnTo>
                  <a:pt x="12192000" y="0"/>
                </a:lnTo>
                <a:lnTo>
                  <a:pt x="12192000" y="3177088"/>
                </a:lnTo>
                <a:lnTo>
                  <a:pt x="0" y="3177088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4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7">
            <a:extLst>
              <a:ext uri="{FF2B5EF4-FFF2-40B4-BE49-F238E27FC236}">
                <a16:creationId xmlns:a16="http://schemas.microsoft.com/office/drawing/2014/main" id="{55EEE95E-6687-40BB-A463-8271228A99B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52800" y="701040"/>
            <a:ext cx="5486400" cy="6096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85985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7">
            <a:extLst>
              <a:ext uri="{FF2B5EF4-FFF2-40B4-BE49-F238E27FC236}">
                <a16:creationId xmlns:a16="http://schemas.microsoft.com/office/drawing/2014/main" id="{55EEE95E-6687-40BB-A463-8271228A99B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52800" y="701040"/>
            <a:ext cx="5486400" cy="6096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0075B21-279B-42B7-8A9F-E386320669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04485" y="1889473"/>
            <a:ext cx="1558636" cy="1558636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9409F96-2E20-493A-B649-AB6C016FF50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12616" y="4173067"/>
            <a:ext cx="1558636" cy="1558636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BE791B0-9DC6-409A-8B90-BEB027442F6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20747" y="1889473"/>
            <a:ext cx="1558636" cy="1558636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E173564-720B-4B46-8536-F186CEF4EAE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28878" y="4173067"/>
            <a:ext cx="1558636" cy="1558636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6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0AA542-92C3-4DE5-A571-D68B54AD9F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5125" y="1789948"/>
            <a:ext cx="3926812" cy="4382253"/>
          </a:xfrm>
          <a:custGeom>
            <a:avLst/>
            <a:gdLst>
              <a:gd name="connsiteX0" fmla="*/ 1463291 w 3926812"/>
              <a:gd name="connsiteY0" fmla="*/ 1455671 h 4382253"/>
              <a:gd name="connsiteX1" fmla="*/ 2926582 w 3926812"/>
              <a:gd name="connsiteY1" fmla="*/ 2918962 h 4382253"/>
              <a:gd name="connsiteX2" fmla="*/ 1463291 w 3926812"/>
              <a:gd name="connsiteY2" fmla="*/ 4382253 h 4382253"/>
              <a:gd name="connsiteX3" fmla="*/ 0 w 3926812"/>
              <a:gd name="connsiteY3" fmla="*/ 2918962 h 4382253"/>
              <a:gd name="connsiteX4" fmla="*/ 1463291 w 3926812"/>
              <a:gd name="connsiteY4" fmla="*/ 1455671 h 4382253"/>
              <a:gd name="connsiteX5" fmla="*/ 3225521 w 3926812"/>
              <a:gd name="connsiteY5" fmla="*/ 0 h 4382253"/>
              <a:gd name="connsiteX6" fmla="*/ 3926812 w 3926812"/>
              <a:gd name="connsiteY6" fmla="*/ 701291 h 4382253"/>
              <a:gd name="connsiteX7" fmla="*/ 3225521 w 3926812"/>
              <a:gd name="connsiteY7" fmla="*/ 1402582 h 4382253"/>
              <a:gd name="connsiteX8" fmla="*/ 2524230 w 3926812"/>
              <a:gd name="connsiteY8" fmla="*/ 701291 h 4382253"/>
              <a:gd name="connsiteX9" fmla="*/ 3225521 w 3926812"/>
              <a:gd name="connsiteY9" fmla="*/ 0 h 4382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26812" h="4382253">
                <a:moveTo>
                  <a:pt x="1463291" y="1455671"/>
                </a:moveTo>
                <a:cubicBezTo>
                  <a:pt x="2271444" y="1455671"/>
                  <a:pt x="2926582" y="2110809"/>
                  <a:pt x="2926582" y="2918962"/>
                </a:cubicBezTo>
                <a:cubicBezTo>
                  <a:pt x="2926582" y="3727115"/>
                  <a:pt x="2271444" y="4382253"/>
                  <a:pt x="1463291" y="4382253"/>
                </a:cubicBezTo>
                <a:cubicBezTo>
                  <a:pt x="655138" y="4382253"/>
                  <a:pt x="0" y="3727115"/>
                  <a:pt x="0" y="2918962"/>
                </a:cubicBezTo>
                <a:cubicBezTo>
                  <a:pt x="0" y="2110809"/>
                  <a:pt x="655138" y="1455671"/>
                  <a:pt x="1463291" y="1455671"/>
                </a:cubicBezTo>
                <a:close/>
                <a:moveTo>
                  <a:pt x="3225521" y="0"/>
                </a:moveTo>
                <a:cubicBezTo>
                  <a:pt x="3612833" y="0"/>
                  <a:pt x="3926812" y="313979"/>
                  <a:pt x="3926812" y="701291"/>
                </a:cubicBezTo>
                <a:cubicBezTo>
                  <a:pt x="3926812" y="1088603"/>
                  <a:pt x="3612833" y="1402582"/>
                  <a:pt x="3225521" y="1402582"/>
                </a:cubicBezTo>
                <a:cubicBezTo>
                  <a:pt x="2838209" y="1402582"/>
                  <a:pt x="2524230" y="1088603"/>
                  <a:pt x="2524230" y="701291"/>
                </a:cubicBezTo>
                <a:cubicBezTo>
                  <a:pt x="2524230" y="313979"/>
                  <a:pt x="2838209" y="0"/>
                  <a:pt x="3225521" y="0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3" name="Text Placeholder 17">
            <a:extLst>
              <a:ext uri="{FF2B5EF4-FFF2-40B4-BE49-F238E27FC236}">
                <a16:creationId xmlns:a16="http://schemas.microsoft.com/office/drawing/2014/main" id="{55EEE95E-6687-40BB-A463-8271228A99B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52800" y="701040"/>
            <a:ext cx="5486400" cy="6096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42829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7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67" r:id="rId2"/>
    <p:sldLayoutId id="2147483763" r:id="rId3"/>
    <p:sldLayoutId id="2147483761" r:id="rId4"/>
    <p:sldLayoutId id="2147483760" r:id="rId5"/>
    <p:sldLayoutId id="2147483759" r:id="rId6"/>
    <p:sldLayoutId id="2147483758" r:id="rId7"/>
    <p:sldLayoutId id="2147483769" r:id="rId8"/>
    <p:sldLayoutId id="2147483766" r:id="rId9"/>
    <p:sldLayoutId id="2147483757" r:id="rId10"/>
    <p:sldLayoutId id="2147483756" r:id="rId11"/>
    <p:sldLayoutId id="2147483765" r:id="rId12"/>
    <p:sldLayoutId id="2147483762" r:id="rId13"/>
    <p:sldLayoutId id="2147483755" r:id="rId14"/>
    <p:sldLayoutId id="2147483768" r:id="rId15"/>
    <p:sldLayoutId id="2147483754" r:id="rId16"/>
    <p:sldLayoutId id="2147483753" r:id="rId17"/>
    <p:sldLayoutId id="214748376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7680" userDrawn="1">
          <p15:clr>
            <a:srgbClr val="F26B43"/>
          </p15:clr>
        </p15:guide>
        <p15:guide id="4" pos="4224" userDrawn="1">
          <p15:clr>
            <a:srgbClr val="F26B43"/>
          </p15:clr>
        </p15:guide>
        <p15:guide id="5" pos="4992" userDrawn="1">
          <p15:clr>
            <a:srgbClr val="F26B43"/>
          </p15:clr>
        </p15:guide>
        <p15:guide id="6" pos="5376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5761" userDrawn="1">
          <p15:clr>
            <a:srgbClr val="F26B43"/>
          </p15:clr>
        </p15:guide>
        <p15:guide id="9" orient="horz" pos="4320" userDrawn="1">
          <p15:clr>
            <a:srgbClr val="F26B43"/>
          </p15:clr>
        </p15:guide>
        <p15:guide id="10" pos="6145" userDrawn="1">
          <p15:clr>
            <a:srgbClr val="F26B43"/>
          </p15:clr>
        </p15:guide>
        <p15:guide id="11" pos="6529" userDrawn="1">
          <p15:clr>
            <a:srgbClr val="F26B43"/>
          </p15:clr>
        </p15:guide>
        <p15:guide id="12" pos="6913" userDrawn="1">
          <p15:clr>
            <a:srgbClr val="F26B43"/>
          </p15:clr>
        </p15:guide>
        <p15:guide id="13" pos="7297" userDrawn="1">
          <p15:clr>
            <a:srgbClr val="F26B43"/>
          </p15:clr>
        </p15:guide>
        <p15:guide id="14" pos="3456" userDrawn="1">
          <p15:clr>
            <a:srgbClr val="F26B43"/>
          </p15:clr>
        </p15:guide>
        <p15:guide id="15" pos="3072" userDrawn="1">
          <p15:clr>
            <a:srgbClr val="F26B43"/>
          </p15:clr>
        </p15:guide>
        <p15:guide id="16" pos="2688" userDrawn="1">
          <p15:clr>
            <a:srgbClr val="F26B43"/>
          </p15:clr>
        </p15:guide>
        <p15:guide id="17" pos="2304" userDrawn="1">
          <p15:clr>
            <a:srgbClr val="F26B43"/>
          </p15:clr>
        </p15:guide>
        <p15:guide id="18" pos="1919" userDrawn="1">
          <p15:clr>
            <a:srgbClr val="F26B43"/>
          </p15:clr>
        </p15:guide>
        <p15:guide id="19" pos="1535" userDrawn="1">
          <p15:clr>
            <a:srgbClr val="F26B43"/>
          </p15:clr>
        </p15:guide>
        <p15:guide id="20" pos="1151" userDrawn="1">
          <p15:clr>
            <a:srgbClr val="F26B43"/>
          </p15:clr>
        </p15:guide>
        <p15:guide id="21" pos="767" userDrawn="1">
          <p15:clr>
            <a:srgbClr val="F26B43"/>
          </p15:clr>
        </p15:guide>
        <p15:guide id="22" pos="383" userDrawn="1">
          <p15:clr>
            <a:srgbClr val="F26B43"/>
          </p15:clr>
        </p15:guide>
        <p15:guide id="23" userDrawn="1">
          <p15:clr>
            <a:srgbClr val="F26B43"/>
          </p15:clr>
        </p15:guide>
        <p15:guide id="24" pos="4032" userDrawn="1">
          <p15:clr>
            <a:srgbClr val="F26B43"/>
          </p15:clr>
        </p15:guide>
        <p15:guide id="25" pos="4416" userDrawn="1">
          <p15:clr>
            <a:srgbClr val="F26B43"/>
          </p15:clr>
        </p15:guide>
        <p15:guide id="26" pos="4800" userDrawn="1">
          <p15:clr>
            <a:srgbClr val="F26B43"/>
          </p15:clr>
        </p15:guide>
        <p15:guide id="27" pos="5184" userDrawn="1">
          <p15:clr>
            <a:srgbClr val="F26B43"/>
          </p15:clr>
        </p15:guide>
        <p15:guide id="28" pos="5568" userDrawn="1">
          <p15:clr>
            <a:srgbClr val="F26B43"/>
          </p15:clr>
        </p15:guide>
        <p15:guide id="29" pos="5953" userDrawn="1">
          <p15:clr>
            <a:srgbClr val="F26B43"/>
          </p15:clr>
        </p15:guide>
        <p15:guide id="30" orient="horz" pos="2352" userDrawn="1">
          <p15:clr>
            <a:srgbClr val="F26B43"/>
          </p15:clr>
        </p15:guide>
        <p15:guide id="31" pos="7489" userDrawn="1">
          <p15:clr>
            <a:srgbClr val="F26B43"/>
          </p15:clr>
        </p15:guide>
        <p15:guide id="32" orient="horz" pos="2928" userDrawn="1">
          <p15:clr>
            <a:srgbClr val="F26B43"/>
          </p15:clr>
        </p15:guide>
        <p15:guide id="33" orient="horz" pos="3312" userDrawn="1">
          <p15:clr>
            <a:srgbClr val="F26B43"/>
          </p15:clr>
        </p15:guide>
        <p15:guide id="34" orient="horz" pos="3696" userDrawn="1">
          <p15:clr>
            <a:srgbClr val="F26B43"/>
          </p15:clr>
        </p15:guide>
        <p15:guide id="35" orient="horz" pos="4080" userDrawn="1">
          <p15:clr>
            <a:srgbClr val="F26B43"/>
          </p15:clr>
        </p15:guide>
        <p15:guide id="36" orient="horz" pos="2544" userDrawn="1">
          <p15:clr>
            <a:srgbClr val="F26B43"/>
          </p15:clr>
        </p15:guide>
        <p15:guide id="37" orient="horz" pos="2736" userDrawn="1">
          <p15:clr>
            <a:srgbClr val="F26B43"/>
          </p15:clr>
        </p15:guide>
        <p15:guide id="38" orient="horz" pos="3120" userDrawn="1">
          <p15:clr>
            <a:srgbClr val="F26B43"/>
          </p15:clr>
        </p15:guide>
        <p15:guide id="39" orient="horz" pos="3504" userDrawn="1">
          <p15:clr>
            <a:srgbClr val="F26B43"/>
          </p15:clr>
        </p15:guide>
        <p15:guide id="40" orient="horz" pos="3888" userDrawn="1">
          <p15:clr>
            <a:srgbClr val="F26B43"/>
          </p15:clr>
        </p15:guide>
        <p15:guide id="41" pos="3648" userDrawn="1">
          <p15:clr>
            <a:srgbClr val="F26B43"/>
          </p15:clr>
        </p15:guide>
        <p15:guide id="42" pos="3264" userDrawn="1">
          <p15:clr>
            <a:srgbClr val="F26B43"/>
          </p15:clr>
        </p15:guide>
        <p15:guide id="43" pos="2880" userDrawn="1">
          <p15:clr>
            <a:srgbClr val="F26B43"/>
          </p15:clr>
        </p15:guide>
        <p15:guide id="44" pos="2496" userDrawn="1">
          <p15:clr>
            <a:srgbClr val="F26B43"/>
          </p15:clr>
        </p15:guide>
        <p15:guide id="45" pos="2112" userDrawn="1">
          <p15:clr>
            <a:srgbClr val="F26B43"/>
          </p15:clr>
        </p15:guide>
        <p15:guide id="46" pos="1727" userDrawn="1">
          <p15:clr>
            <a:srgbClr val="F26B43"/>
          </p15:clr>
        </p15:guide>
        <p15:guide id="47" pos="1343" userDrawn="1">
          <p15:clr>
            <a:srgbClr val="F26B43"/>
          </p15:clr>
        </p15:guide>
        <p15:guide id="48" pos="959" userDrawn="1">
          <p15:clr>
            <a:srgbClr val="F26B43"/>
          </p15:clr>
        </p15:guide>
        <p15:guide id="49" pos="575" userDrawn="1">
          <p15:clr>
            <a:srgbClr val="F26B43"/>
          </p15:clr>
        </p15:guide>
        <p15:guide id="50" pos="191" userDrawn="1">
          <p15:clr>
            <a:srgbClr val="F26B43"/>
          </p15:clr>
        </p15:guide>
        <p15:guide id="51" orient="horz" pos="1776" userDrawn="1">
          <p15:clr>
            <a:srgbClr val="F26B43"/>
          </p15:clr>
        </p15:guide>
        <p15:guide id="52" orient="horz" pos="1392" userDrawn="1">
          <p15:clr>
            <a:srgbClr val="F26B43"/>
          </p15:clr>
        </p15:guide>
        <p15:guide id="53" orient="horz" pos="1008" userDrawn="1">
          <p15:clr>
            <a:srgbClr val="F26B43"/>
          </p15:clr>
        </p15:guide>
        <p15:guide id="54" orient="horz" pos="624" userDrawn="1">
          <p15:clr>
            <a:srgbClr val="F26B43"/>
          </p15:clr>
        </p15:guide>
        <p15:guide id="55" orient="horz" pos="240" userDrawn="1">
          <p15:clr>
            <a:srgbClr val="F26B43"/>
          </p15:clr>
        </p15:guide>
        <p15:guide id="56" orient="horz" pos="1584" userDrawn="1">
          <p15:clr>
            <a:srgbClr val="F26B43"/>
          </p15:clr>
        </p15:guide>
        <p15:guide id="57" orient="horz" pos="1968" userDrawn="1">
          <p15:clr>
            <a:srgbClr val="F26B43"/>
          </p15:clr>
        </p15:guide>
        <p15:guide id="58" orient="horz" pos="1200" userDrawn="1">
          <p15:clr>
            <a:srgbClr val="F26B43"/>
          </p15:clr>
        </p15:guide>
        <p15:guide id="59" orient="horz" pos="816" userDrawn="1">
          <p15:clr>
            <a:srgbClr val="F26B43"/>
          </p15:clr>
        </p15:guide>
        <p15:guide id="60" orient="horz" pos="432" userDrawn="1">
          <p15:clr>
            <a:srgbClr val="F26B43"/>
          </p15:clr>
        </p15:guide>
        <p15:guide id="61" pos="6721" userDrawn="1">
          <p15:clr>
            <a:srgbClr val="F26B43"/>
          </p15:clr>
        </p15:guide>
        <p15:guide id="62" pos="6337" userDrawn="1">
          <p15:clr>
            <a:srgbClr val="F26B43"/>
          </p15:clr>
        </p15:guide>
        <p15:guide id="63" pos="710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B96C65-FCAB-4BBC-9555-80962C6BD984}"/>
              </a:ext>
            </a:extLst>
          </p:cNvPr>
          <p:cNvSpPr/>
          <p:nvPr/>
        </p:nvSpPr>
        <p:spPr>
          <a:xfrm>
            <a:off x="9654988" y="3801035"/>
            <a:ext cx="1559859" cy="555812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111;p2">
            <a:extLst>
              <a:ext uri="{FF2B5EF4-FFF2-40B4-BE49-F238E27FC236}">
                <a16:creationId xmlns:a16="http://schemas.microsoft.com/office/drawing/2014/main" id="{79E1FAC0-1D52-3ED6-BB72-9DC87665C3ED}"/>
              </a:ext>
            </a:extLst>
          </p:cNvPr>
          <p:cNvSpPr txBox="1"/>
          <p:nvPr/>
        </p:nvSpPr>
        <p:spPr>
          <a:xfrm>
            <a:off x="1561779" y="2468757"/>
            <a:ext cx="9068442" cy="1920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1600" lvl="0" algn="ctr">
              <a:lnSpc>
                <a:spcPct val="165000"/>
              </a:lnSpc>
              <a:buClr>
                <a:schemeClr val="dk1"/>
              </a:buClr>
              <a:buSzPts val="2000"/>
            </a:pPr>
            <a:r>
              <a:rPr lang="en-US" sz="3200" dirty="0"/>
              <a:t>Rahmat Arif Ramadhan</a:t>
            </a:r>
          </a:p>
          <a:p>
            <a:pPr marL="101600" lvl="0" algn="ctr">
              <a:lnSpc>
                <a:spcPct val="165000"/>
              </a:lnSpc>
              <a:buClr>
                <a:schemeClr val="dk1"/>
              </a:buClr>
              <a:buSzPts val="2000"/>
            </a:pPr>
            <a:r>
              <a:rPr lang="en-US" sz="2000" dirty="0"/>
              <a:t>Virtual Internship </a:t>
            </a:r>
            <a:r>
              <a:rPr lang="en-US" sz="2000" dirty="0" err="1"/>
              <a:t>Rakamin</a:t>
            </a:r>
            <a:endParaRPr lang="en-US" sz="2000" dirty="0"/>
          </a:p>
          <a:p>
            <a:pPr marL="101600" lvl="0" algn="ctr">
              <a:lnSpc>
                <a:spcPct val="165000"/>
              </a:lnSpc>
              <a:buClr>
                <a:schemeClr val="dk1"/>
              </a:buClr>
              <a:buSzPts val="2000"/>
            </a:pPr>
            <a:r>
              <a:rPr lang="en-US" sz="2000" dirty="0"/>
              <a:t>Home Credit Indonesia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43629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FDD676-625F-4EDB-9085-D5C6EAAF71A5}"/>
              </a:ext>
            </a:extLst>
          </p:cNvPr>
          <p:cNvSpPr txBox="1"/>
          <p:nvPr/>
        </p:nvSpPr>
        <p:spPr>
          <a:xfrm>
            <a:off x="716954" y="364375"/>
            <a:ext cx="3352125" cy="3398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" sz="1200" dirty="0"/>
              <a:t>.Latar Belakang Masalah</a:t>
            </a:r>
            <a:endParaRPr lang="en-US" sz="1200" dirty="0"/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6CC9E44C-618C-4364-9634-652466A9E895}"/>
              </a:ext>
            </a:extLst>
          </p:cNvPr>
          <p:cNvGrpSpPr/>
          <p:nvPr/>
        </p:nvGrpSpPr>
        <p:grpSpPr>
          <a:xfrm>
            <a:off x="5904509" y="6302768"/>
            <a:ext cx="382982" cy="71632"/>
            <a:chOff x="813442" y="2818906"/>
            <a:chExt cx="382982" cy="71632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2BEDCCF9-6608-47BA-A373-89EF6947F82C}"/>
                </a:ext>
              </a:extLst>
            </p:cNvPr>
            <p:cNvSpPr/>
            <p:nvPr/>
          </p:nvSpPr>
          <p:spPr>
            <a:xfrm>
              <a:off x="813442" y="2818906"/>
              <a:ext cx="71632" cy="7163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7F2CCB85-BC7F-4A80-8927-FB9ED9B257A3}"/>
                </a:ext>
              </a:extLst>
            </p:cNvPr>
            <p:cNvSpPr/>
            <p:nvPr/>
          </p:nvSpPr>
          <p:spPr>
            <a:xfrm>
              <a:off x="969117" y="2818906"/>
              <a:ext cx="71632" cy="7163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F517F86-D88F-409F-8AF0-8433CCF52F44}"/>
                </a:ext>
              </a:extLst>
            </p:cNvPr>
            <p:cNvSpPr/>
            <p:nvPr/>
          </p:nvSpPr>
          <p:spPr>
            <a:xfrm>
              <a:off x="1124792" y="2818906"/>
              <a:ext cx="71632" cy="7163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1" name="Oval 260">
            <a:extLst>
              <a:ext uri="{FF2B5EF4-FFF2-40B4-BE49-F238E27FC236}">
                <a16:creationId xmlns:a16="http://schemas.microsoft.com/office/drawing/2014/main" id="{F9ED538B-B695-4C0C-80C0-31BD47811019}"/>
              </a:ext>
            </a:extLst>
          </p:cNvPr>
          <p:cNvSpPr/>
          <p:nvPr/>
        </p:nvSpPr>
        <p:spPr>
          <a:xfrm>
            <a:off x="448993" y="432295"/>
            <a:ext cx="159020" cy="1590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696DADF9-46D6-45BE-9E50-E8A16A95B44C}"/>
              </a:ext>
            </a:extLst>
          </p:cNvPr>
          <p:cNvCxnSpPr/>
          <p:nvPr/>
        </p:nvCxnSpPr>
        <p:spPr>
          <a:xfrm>
            <a:off x="608012" y="6477000"/>
            <a:ext cx="9756775" cy="0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111;p2">
            <a:extLst>
              <a:ext uri="{FF2B5EF4-FFF2-40B4-BE49-F238E27FC236}">
                <a16:creationId xmlns:a16="http://schemas.microsoft.com/office/drawing/2014/main" id="{A4E58861-3AC9-4B19-9A8F-DFE9E93F3DA6}"/>
              </a:ext>
            </a:extLst>
          </p:cNvPr>
          <p:cNvSpPr txBox="1"/>
          <p:nvPr/>
        </p:nvSpPr>
        <p:spPr>
          <a:xfrm>
            <a:off x="608013" y="1632804"/>
            <a:ext cx="9068442" cy="1158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1600" lvl="0">
              <a:lnSpc>
                <a:spcPct val="165000"/>
              </a:lnSpc>
              <a:buClr>
                <a:schemeClr val="dk1"/>
              </a:buClr>
              <a:buSzPts val="2000"/>
            </a:pPr>
            <a:r>
              <a:rPr lang="en-ID" sz="1400" dirty="0"/>
              <a:t>PT Home Credit Indonesia </a:t>
            </a:r>
            <a:r>
              <a:rPr lang="en-ID" sz="1400" dirty="0" err="1"/>
              <a:t>merupakan</a:t>
            </a:r>
            <a:r>
              <a:rPr lang="en-ID" sz="1400" dirty="0"/>
              <a:t> </a:t>
            </a:r>
            <a:r>
              <a:rPr lang="en-ID" sz="1400" dirty="0" err="1"/>
              <a:t>perusahaan</a:t>
            </a:r>
            <a:r>
              <a:rPr lang="en-ID" sz="1400" dirty="0"/>
              <a:t> </a:t>
            </a:r>
            <a:r>
              <a:rPr lang="en-ID" sz="1400" dirty="0" err="1"/>
              <a:t>pembiayaan</a:t>
            </a:r>
            <a:r>
              <a:rPr lang="en-ID" sz="1400" dirty="0"/>
              <a:t> yang </a:t>
            </a:r>
            <a:r>
              <a:rPr lang="en-ID" sz="1400" dirty="0" err="1"/>
              <a:t>memberikan</a:t>
            </a:r>
            <a:r>
              <a:rPr lang="en-ID" sz="1400" dirty="0"/>
              <a:t> </a:t>
            </a:r>
            <a:r>
              <a:rPr lang="en-ID" sz="1400" dirty="0" err="1"/>
              <a:t>layanan</a:t>
            </a:r>
            <a:r>
              <a:rPr lang="en-ID" sz="1400" dirty="0"/>
              <a:t> </a:t>
            </a:r>
            <a:r>
              <a:rPr lang="en-ID" sz="1400" dirty="0" err="1"/>
              <a:t>pembiayaan</a:t>
            </a:r>
            <a:r>
              <a:rPr lang="en-ID" sz="1400" dirty="0"/>
              <a:t> </a:t>
            </a:r>
            <a:r>
              <a:rPr lang="en-ID" sz="1400" dirty="0" err="1"/>
              <a:t>bagi</a:t>
            </a:r>
            <a:r>
              <a:rPr lang="en-ID" sz="1400" dirty="0"/>
              <a:t> </a:t>
            </a:r>
            <a:r>
              <a:rPr lang="en-ID" sz="1400" dirty="0" err="1"/>
              <a:t>pelanggan</a:t>
            </a:r>
            <a:r>
              <a:rPr lang="en-ID" sz="1400" dirty="0"/>
              <a:t> yang </a:t>
            </a:r>
            <a:r>
              <a:rPr lang="en-ID" sz="1400" dirty="0" err="1"/>
              <a:t>berbelanja</a:t>
            </a:r>
            <a:r>
              <a:rPr lang="en-ID" sz="1400" dirty="0"/>
              <a:t> </a:t>
            </a:r>
            <a:r>
              <a:rPr lang="en-ID" sz="1400" dirty="0" err="1"/>
              <a:t>secara</a:t>
            </a:r>
            <a:r>
              <a:rPr lang="en-ID" sz="1400" dirty="0"/>
              <a:t> online </a:t>
            </a:r>
            <a:r>
              <a:rPr lang="en-ID" sz="1400" dirty="0" err="1"/>
              <a:t>maupun</a:t>
            </a:r>
            <a:r>
              <a:rPr lang="en-ID" sz="1400" dirty="0"/>
              <a:t> offline. Kami juga </a:t>
            </a:r>
            <a:r>
              <a:rPr lang="en-ID" sz="1400" dirty="0" err="1"/>
              <a:t>menyediakan</a:t>
            </a:r>
            <a:r>
              <a:rPr lang="en-ID" sz="1400" dirty="0"/>
              <a:t> </a:t>
            </a:r>
            <a:r>
              <a:rPr lang="en-ID" sz="1400" dirty="0" err="1"/>
              <a:t>pembiayaan</a:t>
            </a:r>
            <a:r>
              <a:rPr lang="en-ID" sz="1400" dirty="0"/>
              <a:t> </a:t>
            </a:r>
            <a:r>
              <a:rPr lang="en-ID" sz="1400" dirty="0" err="1"/>
              <a:t>bagi</a:t>
            </a:r>
            <a:r>
              <a:rPr lang="en-ID" sz="1400" dirty="0"/>
              <a:t> </a:t>
            </a:r>
            <a:r>
              <a:rPr lang="en-ID" sz="1400" dirty="0" err="1"/>
              <a:t>pelanggan</a:t>
            </a:r>
            <a:r>
              <a:rPr lang="en-ID" sz="1400" dirty="0"/>
              <a:t> </a:t>
            </a:r>
            <a:r>
              <a:rPr lang="en-ID" sz="1400" dirty="0" err="1"/>
              <a:t>setia</a:t>
            </a:r>
            <a:r>
              <a:rPr lang="en-ID" sz="1400" dirty="0"/>
              <a:t> kami agar </a:t>
            </a:r>
            <a:r>
              <a:rPr lang="en-ID" sz="1400" dirty="0" err="1"/>
              <a:t>mereka</a:t>
            </a:r>
            <a:r>
              <a:rPr lang="en-ID" sz="1400" dirty="0"/>
              <a:t>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memenuhi</a:t>
            </a:r>
            <a:r>
              <a:rPr lang="en-ID" sz="1400" dirty="0"/>
              <a:t> </a:t>
            </a:r>
            <a:r>
              <a:rPr lang="en-ID" sz="1400" dirty="0" err="1"/>
              <a:t>kebutuhan</a:t>
            </a:r>
            <a:r>
              <a:rPr lang="en-ID" sz="1400" dirty="0"/>
              <a:t> </a:t>
            </a:r>
            <a:r>
              <a:rPr lang="en-ID" sz="1400" dirty="0" err="1"/>
              <a:t>finansial</a:t>
            </a:r>
            <a:r>
              <a:rPr lang="en-ID" sz="1400" dirty="0"/>
              <a:t> </a:t>
            </a:r>
            <a:r>
              <a:rPr lang="en-ID" sz="1400" dirty="0" err="1"/>
              <a:t>mereka</a:t>
            </a:r>
            <a:r>
              <a:rPr lang="en-ID" sz="1400" dirty="0"/>
              <a:t>.</a:t>
            </a:r>
            <a:endParaRPr sz="1050" dirty="0"/>
          </a:p>
        </p:txBody>
      </p:sp>
      <p:sp>
        <p:nvSpPr>
          <p:cNvPr id="18" name="Google Shape;111;p2">
            <a:extLst>
              <a:ext uri="{FF2B5EF4-FFF2-40B4-BE49-F238E27FC236}">
                <a16:creationId xmlns:a16="http://schemas.microsoft.com/office/drawing/2014/main" id="{454B8E88-FDFD-7703-424A-0FCEDBBF655E}"/>
              </a:ext>
            </a:extLst>
          </p:cNvPr>
          <p:cNvSpPr txBox="1"/>
          <p:nvPr/>
        </p:nvSpPr>
        <p:spPr>
          <a:xfrm>
            <a:off x="608013" y="3179508"/>
            <a:ext cx="9068442" cy="1158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1600" lvl="0">
              <a:lnSpc>
                <a:spcPct val="165000"/>
              </a:lnSpc>
              <a:buClr>
                <a:schemeClr val="dk1"/>
              </a:buClr>
              <a:buSzPts val="2000"/>
            </a:pPr>
            <a:r>
              <a:rPr lang="en-US" sz="1400" dirty="0" err="1"/>
              <a:t>Menggunakan</a:t>
            </a:r>
            <a:r>
              <a:rPr lang="en-US" sz="1400" dirty="0"/>
              <a:t> Machine Learning, Home Credit </a:t>
            </a:r>
            <a:r>
              <a:rPr lang="en-US" sz="1400" dirty="0" err="1"/>
              <a:t>meminta</a:t>
            </a:r>
            <a:r>
              <a:rPr lang="en-US" sz="1400" dirty="0"/>
              <a:t> team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model yang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menentukan</a:t>
            </a:r>
            <a:r>
              <a:rPr lang="en-US" sz="1400" dirty="0"/>
              <a:t> </a:t>
            </a:r>
            <a:r>
              <a:rPr lang="en-US" sz="1400" dirty="0" err="1"/>
              <a:t>apakah</a:t>
            </a:r>
            <a:r>
              <a:rPr lang="en-US" sz="1400" dirty="0"/>
              <a:t> customer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melunasi</a:t>
            </a:r>
            <a:r>
              <a:rPr lang="en-US" sz="1400" dirty="0"/>
              <a:t> </a:t>
            </a:r>
            <a:r>
              <a:rPr lang="en-US" sz="1400" dirty="0" err="1"/>
              <a:t>pinjaman</a:t>
            </a:r>
            <a:r>
              <a:rPr lang="en-US" sz="1400" dirty="0"/>
              <a:t> customer</a:t>
            </a:r>
          </a:p>
          <a:p>
            <a:pPr marL="101600" lvl="0">
              <a:lnSpc>
                <a:spcPct val="165000"/>
              </a:lnSpc>
              <a:buClr>
                <a:schemeClr val="dk1"/>
              </a:buClr>
              <a:buSzPts val="2000"/>
            </a:pPr>
            <a:r>
              <a:rPr lang="en-US" sz="1400" dirty="0" err="1"/>
              <a:t>Sehingga</a:t>
            </a:r>
            <a:r>
              <a:rPr lang="en-US" sz="1400" dirty="0"/>
              <a:t> </a:t>
            </a:r>
            <a:r>
              <a:rPr lang="en-US" sz="1400" dirty="0" err="1"/>
              <a:t>semua</a:t>
            </a:r>
            <a:r>
              <a:rPr lang="en-US" sz="1400" dirty="0"/>
              <a:t> customer yang </a:t>
            </a:r>
            <a:r>
              <a:rPr lang="en-US" sz="1400" dirty="0" err="1"/>
              <a:t>disetujui</a:t>
            </a:r>
            <a:r>
              <a:rPr lang="en-US" sz="1400" dirty="0"/>
              <a:t> oleh Home Credit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melunasi</a:t>
            </a:r>
            <a:r>
              <a:rPr lang="en-US" sz="1400" dirty="0"/>
              <a:t> </a:t>
            </a:r>
            <a:r>
              <a:rPr lang="en-US" sz="1400" dirty="0" err="1"/>
              <a:t>pinjaman</a:t>
            </a:r>
            <a:r>
              <a:rPr lang="en-US" sz="1400" dirty="0"/>
              <a:t> </a:t>
            </a:r>
            <a:r>
              <a:rPr lang="en-US" sz="1400" dirty="0" err="1"/>
              <a:t>mereka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22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9A4357-5E57-4DC3-AF32-639881CCD99E}"/>
              </a:ext>
            </a:extLst>
          </p:cNvPr>
          <p:cNvSpPr/>
          <p:nvPr/>
        </p:nvSpPr>
        <p:spPr>
          <a:xfrm>
            <a:off x="448993" y="432295"/>
            <a:ext cx="159020" cy="1590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53E09FD1-3B87-4791-B65B-D96DD631A60A}"/>
              </a:ext>
            </a:extLst>
          </p:cNvPr>
          <p:cNvCxnSpPr/>
          <p:nvPr/>
        </p:nvCxnSpPr>
        <p:spPr>
          <a:xfrm>
            <a:off x="608012" y="6477000"/>
            <a:ext cx="9756775" cy="0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 Placeholder 169">
            <a:extLst>
              <a:ext uri="{FF2B5EF4-FFF2-40B4-BE49-F238E27FC236}">
                <a16:creationId xmlns:a16="http://schemas.microsoft.com/office/drawing/2014/main" id="{5B4F2020-E088-4854-8CA5-2E70F01F01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8012" y="703392"/>
            <a:ext cx="3344862" cy="567309"/>
          </a:xfrm>
        </p:spPr>
        <p:txBody>
          <a:bodyPr>
            <a:normAutofit/>
          </a:bodyPr>
          <a:lstStyle/>
          <a:p>
            <a:r>
              <a:rPr lang="en-US" sz="1800" dirty="0"/>
              <a:t>Customer by Gender</a:t>
            </a:r>
          </a:p>
        </p:txBody>
      </p:sp>
      <p:sp>
        <p:nvSpPr>
          <p:cNvPr id="174" name="Text Placeholder 307">
            <a:extLst>
              <a:ext uri="{FF2B5EF4-FFF2-40B4-BE49-F238E27FC236}">
                <a16:creationId xmlns:a16="http://schemas.microsoft.com/office/drawing/2014/main" id="{5313DFC1-ACB7-44DD-92F1-0EEA91C3C6B3}"/>
              </a:ext>
            </a:extLst>
          </p:cNvPr>
          <p:cNvSpPr txBox="1">
            <a:spLocks/>
          </p:cNvSpPr>
          <p:nvPr/>
        </p:nvSpPr>
        <p:spPr>
          <a:xfrm>
            <a:off x="608013" y="320217"/>
            <a:ext cx="2188572" cy="383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.Data </a:t>
            </a:r>
            <a:r>
              <a:rPr lang="en-US" sz="2200" dirty="0" err="1"/>
              <a:t>Analisis</a:t>
            </a: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FC0997-0C71-814B-D8DA-FA670182C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3" y="1270701"/>
            <a:ext cx="4899592" cy="21517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B6A28C-054A-4DA4-611F-43B0496E6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665" y="3974145"/>
            <a:ext cx="5057291" cy="2108911"/>
          </a:xfrm>
          <a:prstGeom prst="rect">
            <a:avLst/>
          </a:prstGeom>
        </p:spPr>
      </p:pic>
      <p:sp>
        <p:nvSpPr>
          <p:cNvPr id="16" name="Text Placeholder 169">
            <a:extLst>
              <a:ext uri="{FF2B5EF4-FFF2-40B4-BE49-F238E27FC236}">
                <a16:creationId xmlns:a16="http://schemas.microsoft.com/office/drawing/2014/main" id="{61C78D94-612E-A1F0-DABA-7E7D8546B60C}"/>
              </a:ext>
            </a:extLst>
          </p:cNvPr>
          <p:cNvSpPr txBox="1">
            <a:spLocks/>
          </p:cNvSpPr>
          <p:nvPr/>
        </p:nvSpPr>
        <p:spPr>
          <a:xfrm>
            <a:off x="6869665" y="3494546"/>
            <a:ext cx="3344862" cy="567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Customer by Status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4B5EC9-F111-D1DD-ED9F-016CDA8DA2FB}"/>
              </a:ext>
            </a:extLst>
          </p:cNvPr>
          <p:cNvSpPr txBox="1"/>
          <p:nvPr/>
        </p:nvSpPr>
        <p:spPr>
          <a:xfrm>
            <a:off x="5744818" y="1718495"/>
            <a:ext cx="6447182" cy="6168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bg2"/>
                </a:solidFill>
              </a:rPr>
              <a:t>Mayoritas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peminjam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adalah</a:t>
            </a:r>
            <a:r>
              <a:rPr lang="en-US" sz="1200" dirty="0">
                <a:solidFill>
                  <a:schemeClr val="bg2"/>
                </a:solidFill>
              </a:rPr>
              <a:t> Wanita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bg2"/>
                </a:solidFill>
              </a:rPr>
              <a:t>Setiap</a:t>
            </a:r>
            <a:r>
              <a:rPr lang="en-US" sz="1200" dirty="0">
                <a:solidFill>
                  <a:schemeClr val="bg2"/>
                </a:solidFill>
              </a:rPr>
              <a:t> gender </a:t>
            </a:r>
            <a:r>
              <a:rPr lang="en-US" sz="1200" dirty="0" err="1">
                <a:solidFill>
                  <a:schemeClr val="bg2"/>
                </a:solidFill>
              </a:rPr>
              <a:t>memiliki</a:t>
            </a:r>
            <a:r>
              <a:rPr lang="en-US" sz="1200" dirty="0">
                <a:solidFill>
                  <a:schemeClr val="bg2"/>
                </a:solidFill>
              </a:rPr>
              <a:t> total customer yang </a:t>
            </a:r>
            <a:r>
              <a:rPr lang="en-US" sz="1200" dirty="0" err="1">
                <a:solidFill>
                  <a:schemeClr val="bg2"/>
                </a:solidFill>
              </a:rPr>
              <a:t>tidak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dapat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membayar</a:t>
            </a:r>
            <a:r>
              <a:rPr lang="en-US" sz="1200" dirty="0">
                <a:solidFill>
                  <a:schemeClr val="bg2"/>
                </a:solidFill>
              </a:rPr>
              <a:t> yang </a:t>
            </a:r>
            <a:r>
              <a:rPr lang="en-US" sz="1200" dirty="0" err="1">
                <a:solidFill>
                  <a:schemeClr val="bg2"/>
                </a:solidFill>
              </a:rPr>
              <a:t>hampir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sama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3B1ABA-D013-575E-52A6-D8EF42A6E558}"/>
              </a:ext>
            </a:extLst>
          </p:cNvPr>
          <p:cNvSpPr txBox="1"/>
          <p:nvPr/>
        </p:nvSpPr>
        <p:spPr>
          <a:xfrm>
            <a:off x="1" y="4460982"/>
            <a:ext cx="6708912" cy="6168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err="1">
                <a:solidFill>
                  <a:schemeClr val="bg2"/>
                </a:solidFill>
              </a:rPr>
              <a:t>Pinjaman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mayoritas</a:t>
            </a:r>
            <a:r>
              <a:rPr lang="en-US" sz="1200" dirty="0">
                <a:solidFill>
                  <a:schemeClr val="bg2"/>
                </a:solidFill>
              </a:rPr>
              <a:t> di </a:t>
            </a:r>
            <a:r>
              <a:rPr lang="en-US" sz="1200" dirty="0" err="1">
                <a:solidFill>
                  <a:schemeClr val="bg2"/>
                </a:solidFill>
              </a:rPr>
              <a:t>lakukan</a:t>
            </a:r>
            <a:r>
              <a:rPr lang="en-US" sz="1200" dirty="0">
                <a:solidFill>
                  <a:schemeClr val="bg2"/>
                </a:solidFill>
              </a:rPr>
              <a:t> oleh </a:t>
            </a:r>
            <a:r>
              <a:rPr lang="en-US" sz="1200" dirty="0" err="1">
                <a:solidFill>
                  <a:schemeClr val="bg2"/>
                </a:solidFill>
              </a:rPr>
              <a:t>seseorang</a:t>
            </a:r>
            <a:r>
              <a:rPr lang="en-US" sz="1200" dirty="0">
                <a:solidFill>
                  <a:schemeClr val="bg2"/>
                </a:solidFill>
              </a:rPr>
              <a:t> yang </a:t>
            </a:r>
            <a:r>
              <a:rPr lang="en-US" sz="1200" dirty="0" err="1">
                <a:solidFill>
                  <a:schemeClr val="bg2"/>
                </a:solidFill>
              </a:rPr>
              <a:t>sudah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menikah</a:t>
            </a:r>
            <a:endParaRPr lang="en-US" sz="1200" dirty="0">
              <a:solidFill>
                <a:schemeClr val="bg2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sz="1200" dirty="0" err="1">
                <a:solidFill>
                  <a:schemeClr val="bg2"/>
                </a:solidFill>
              </a:rPr>
              <a:t>Dengan</a:t>
            </a:r>
            <a:r>
              <a:rPr lang="en-US" sz="1200" dirty="0">
                <a:solidFill>
                  <a:schemeClr val="bg2"/>
                </a:solidFill>
              </a:rPr>
              <a:t> status </a:t>
            </a:r>
            <a:r>
              <a:rPr lang="en-US" sz="1200" dirty="0" err="1">
                <a:solidFill>
                  <a:schemeClr val="bg2"/>
                </a:solidFill>
              </a:rPr>
              <a:t>pembayaran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bermasalah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terbanyak</a:t>
            </a:r>
            <a:endParaRPr 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48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accel="20000" decel="6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20000" decel="6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0" grpId="0" build="p"/>
      <p:bldP spid="174" grpId="0" build="p"/>
      <p:bldP spid="16" grpId="0" build="p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9A4357-5E57-4DC3-AF32-639881CCD99E}"/>
              </a:ext>
            </a:extLst>
          </p:cNvPr>
          <p:cNvSpPr/>
          <p:nvPr/>
        </p:nvSpPr>
        <p:spPr>
          <a:xfrm>
            <a:off x="448993" y="432295"/>
            <a:ext cx="159020" cy="1590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53E09FD1-3B87-4791-B65B-D96DD631A60A}"/>
              </a:ext>
            </a:extLst>
          </p:cNvPr>
          <p:cNvCxnSpPr/>
          <p:nvPr/>
        </p:nvCxnSpPr>
        <p:spPr>
          <a:xfrm>
            <a:off x="608012" y="6477000"/>
            <a:ext cx="9756775" cy="0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 Placeholder 169">
            <a:extLst>
              <a:ext uri="{FF2B5EF4-FFF2-40B4-BE49-F238E27FC236}">
                <a16:creationId xmlns:a16="http://schemas.microsoft.com/office/drawing/2014/main" id="{5B4F2020-E088-4854-8CA5-2E70F01F01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8012" y="703392"/>
            <a:ext cx="3344862" cy="567309"/>
          </a:xfrm>
        </p:spPr>
        <p:txBody>
          <a:bodyPr>
            <a:normAutofit/>
          </a:bodyPr>
          <a:lstStyle/>
          <a:p>
            <a:r>
              <a:rPr lang="en-US" sz="1800" dirty="0"/>
              <a:t>Customer by Job</a:t>
            </a:r>
          </a:p>
        </p:txBody>
      </p:sp>
      <p:sp>
        <p:nvSpPr>
          <p:cNvPr id="174" name="Text Placeholder 307">
            <a:extLst>
              <a:ext uri="{FF2B5EF4-FFF2-40B4-BE49-F238E27FC236}">
                <a16:creationId xmlns:a16="http://schemas.microsoft.com/office/drawing/2014/main" id="{5313DFC1-ACB7-44DD-92F1-0EEA91C3C6B3}"/>
              </a:ext>
            </a:extLst>
          </p:cNvPr>
          <p:cNvSpPr txBox="1">
            <a:spLocks/>
          </p:cNvSpPr>
          <p:nvPr/>
        </p:nvSpPr>
        <p:spPr>
          <a:xfrm>
            <a:off x="608013" y="320217"/>
            <a:ext cx="2188572" cy="383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.Data </a:t>
            </a:r>
            <a:r>
              <a:rPr lang="en-US" sz="2200" dirty="0" err="1"/>
              <a:t>Analisis</a:t>
            </a:r>
            <a:endParaRPr lang="en-US" sz="2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4B5EC9-F111-D1DD-ED9F-016CDA8DA2FB}"/>
              </a:ext>
            </a:extLst>
          </p:cNvPr>
          <p:cNvSpPr txBox="1"/>
          <p:nvPr/>
        </p:nvSpPr>
        <p:spPr>
          <a:xfrm>
            <a:off x="5744818" y="1718495"/>
            <a:ext cx="6447182" cy="6168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bg2"/>
                </a:solidFill>
              </a:rPr>
              <a:t>Mayoritas</a:t>
            </a:r>
            <a:r>
              <a:rPr lang="en-US" sz="1200" dirty="0">
                <a:solidFill>
                  <a:schemeClr val="bg2"/>
                </a:solidFill>
              </a:rPr>
              <a:t> Customer </a:t>
            </a:r>
            <a:r>
              <a:rPr lang="en-US" sz="1200" dirty="0" err="1">
                <a:solidFill>
                  <a:schemeClr val="bg2"/>
                </a:solidFill>
              </a:rPr>
              <a:t>merupakah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pekerja</a:t>
            </a:r>
            <a:endParaRPr lang="en-US" sz="120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bg2"/>
                </a:solidFill>
              </a:rPr>
              <a:t>Dengan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mayoritas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pekerjaan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nya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adalah</a:t>
            </a:r>
            <a:r>
              <a:rPr lang="en-US" sz="1200" dirty="0">
                <a:solidFill>
                  <a:schemeClr val="bg2"/>
                </a:solidFill>
              </a:rPr>
              <a:t> Laborers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1D288-C11B-2B87-4BA4-57A979AC3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3" y="1379251"/>
            <a:ext cx="4821339" cy="1838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CDBA9A-262C-E54D-605C-48D146DD0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13" y="3509183"/>
            <a:ext cx="11263336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5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accel="20000" decel="6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0" grpId="0" build="p"/>
      <p:bldP spid="174" grpId="0" build="p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E61A76-6BB0-4208-BC03-2AAB4C9CA20D}"/>
              </a:ext>
            </a:extLst>
          </p:cNvPr>
          <p:cNvCxnSpPr/>
          <p:nvPr/>
        </p:nvCxnSpPr>
        <p:spPr>
          <a:xfrm>
            <a:off x="608012" y="6477000"/>
            <a:ext cx="9756775" cy="0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 Placeholder 209">
            <a:extLst>
              <a:ext uri="{FF2B5EF4-FFF2-40B4-BE49-F238E27FC236}">
                <a16:creationId xmlns:a16="http://schemas.microsoft.com/office/drawing/2014/main" id="{FB5122D3-877D-4735-AE70-0E5AE6EBC4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52800" y="528016"/>
            <a:ext cx="5486400" cy="609600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7F7B28C8-4849-482C-9D5D-E3AB63866411}"/>
              </a:ext>
            </a:extLst>
          </p:cNvPr>
          <p:cNvSpPr txBox="1"/>
          <p:nvPr/>
        </p:nvSpPr>
        <p:spPr>
          <a:xfrm>
            <a:off x="8233748" y="2255208"/>
            <a:ext cx="3862457" cy="6168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bg2"/>
                </a:solidFill>
              </a:rPr>
              <a:t>Rasio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prediksi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benar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positif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dari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seluruh</a:t>
            </a:r>
            <a:r>
              <a:rPr lang="en-US" sz="1200" dirty="0">
                <a:solidFill>
                  <a:schemeClr val="bg2"/>
                </a:solidFill>
              </a:rPr>
              <a:t> data yang </a:t>
            </a:r>
            <a:r>
              <a:rPr lang="en-US" sz="1200" dirty="0" err="1">
                <a:solidFill>
                  <a:schemeClr val="bg2"/>
                </a:solidFill>
              </a:rPr>
              <a:t>memiliki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hasil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benar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positif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FC905F1-DFFA-468E-81FB-763F1302F6E0}"/>
              </a:ext>
            </a:extLst>
          </p:cNvPr>
          <p:cNvSpPr txBox="1"/>
          <p:nvPr/>
        </p:nvSpPr>
        <p:spPr>
          <a:xfrm>
            <a:off x="8233749" y="1914022"/>
            <a:ext cx="213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j-lt"/>
              </a:rPr>
              <a:t>Recall.</a:t>
            </a:r>
            <a:endParaRPr lang="en-ID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8421A732-F333-4BAD-8253-2A645A4E2DFD}"/>
              </a:ext>
            </a:extLst>
          </p:cNvPr>
          <p:cNvSpPr txBox="1"/>
          <p:nvPr/>
        </p:nvSpPr>
        <p:spPr>
          <a:xfrm>
            <a:off x="8233749" y="4985804"/>
            <a:ext cx="3461862" cy="6168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bg2"/>
                </a:solidFill>
              </a:rPr>
              <a:t>Rasio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prediksi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benar</a:t>
            </a:r>
            <a:r>
              <a:rPr lang="en-US" sz="1200" dirty="0">
                <a:solidFill>
                  <a:schemeClr val="bg2"/>
                </a:solidFill>
              </a:rPr>
              <a:t> ( </a:t>
            </a:r>
            <a:r>
              <a:rPr lang="en-US" sz="1200" dirty="0" err="1">
                <a:solidFill>
                  <a:schemeClr val="bg2"/>
                </a:solidFill>
              </a:rPr>
              <a:t>positif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atau</a:t>
            </a:r>
            <a:r>
              <a:rPr lang="en-US" sz="1200" dirty="0">
                <a:solidFill>
                  <a:schemeClr val="bg2"/>
                </a:solidFill>
              </a:rPr>
              <a:t> negative ) </a:t>
            </a:r>
            <a:r>
              <a:rPr lang="en-US" sz="1200" dirty="0" err="1">
                <a:solidFill>
                  <a:schemeClr val="bg2"/>
                </a:solidFill>
              </a:rPr>
              <a:t>dari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seluruh</a:t>
            </a:r>
            <a:r>
              <a:rPr lang="en-US" sz="1200" dirty="0">
                <a:solidFill>
                  <a:schemeClr val="bg2"/>
                </a:solidFill>
              </a:rPr>
              <a:t> data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EC734D13-0C79-4C7F-98B1-CDB3E9604B24}"/>
              </a:ext>
            </a:extLst>
          </p:cNvPr>
          <p:cNvSpPr txBox="1"/>
          <p:nvPr/>
        </p:nvSpPr>
        <p:spPr>
          <a:xfrm>
            <a:off x="8233749" y="4644618"/>
            <a:ext cx="236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j-lt"/>
              </a:rPr>
              <a:t>Accuracy.</a:t>
            </a:r>
            <a:endParaRPr lang="en-ID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BEBE1C32-EAE0-42C3-95E6-1ACDCA422C68}"/>
              </a:ext>
            </a:extLst>
          </p:cNvPr>
          <p:cNvSpPr txBox="1"/>
          <p:nvPr/>
        </p:nvSpPr>
        <p:spPr>
          <a:xfrm>
            <a:off x="-36519" y="2255208"/>
            <a:ext cx="4027308" cy="6168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err="1">
                <a:solidFill>
                  <a:schemeClr val="bg2"/>
                </a:solidFill>
              </a:rPr>
              <a:t>Rasio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prediksi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benar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positif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dari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seluruh</a:t>
            </a:r>
            <a:r>
              <a:rPr lang="en-US" sz="1200" dirty="0">
                <a:solidFill>
                  <a:schemeClr val="bg2"/>
                </a:solidFill>
              </a:rPr>
              <a:t> data yang di </a:t>
            </a:r>
            <a:r>
              <a:rPr lang="en-US" sz="1200" dirty="0" err="1">
                <a:solidFill>
                  <a:schemeClr val="bg2"/>
                </a:solidFill>
              </a:rPr>
              <a:t>prediksi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positif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24253BB-EEF9-4599-81EC-056BEB5D37A2}"/>
              </a:ext>
            </a:extLst>
          </p:cNvPr>
          <p:cNvSpPr txBox="1"/>
          <p:nvPr/>
        </p:nvSpPr>
        <p:spPr>
          <a:xfrm>
            <a:off x="2051059" y="1914022"/>
            <a:ext cx="190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  <a:latin typeface="+mj-lt"/>
              </a:rPr>
              <a:t>Precision.</a:t>
            </a:r>
            <a:endParaRPr lang="en-ID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46152A5-D2FC-4FC2-8C43-BC6DA7030DC3}"/>
              </a:ext>
            </a:extLst>
          </p:cNvPr>
          <p:cNvSpPr txBox="1"/>
          <p:nvPr/>
        </p:nvSpPr>
        <p:spPr>
          <a:xfrm>
            <a:off x="113211" y="4985804"/>
            <a:ext cx="3845041" cy="6168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err="1">
                <a:solidFill>
                  <a:schemeClr val="bg2"/>
                </a:solidFill>
              </a:rPr>
              <a:t>Perbandingan</a:t>
            </a:r>
            <a:r>
              <a:rPr lang="en-US" sz="1200" dirty="0">
                <a:solidFill>
                  <a:schemeClr val="bg2"/>
                </a:solidFill>
              </a:rPr>
              <a:t> rata-rata </a:t>
            </a:r>
            <a:r>
              <a:rPr lang="en-US" sz="1200" dirty="0" err="1">
                <a:solidFill>
                  <a:schemeClr val="bg2"/>
                </a:solidFill>
              </a:rPr>
              <a:t>presisi</a:t>
            </a:r>
            <a:r>
              <a:rPr lang="en-US" sz="1200" dirty="0">
                <a:solidFill>
                  <a:schemeClr val="bg2"/>
                </a:solidFill>
              </a:rPr>
              <a:t> dan recall yang </a:t>
            </a:r>
            <a:r>
              <a:rPr lang="en-US" sz="1200" dirty="0" err="1">
                <a:solidFill>
                  <a:schemeClr val="bg2"/>
                </a:solidFill>
              </a:rPr>
              <a:t>dibobotkan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A7427B3-C61D-423C-9247-B8F0D5AE6E2B}"/>
              </a:ext>
            </a:extLst>
          </p:cNvPr>
          <p:cNvSpPr txBox="1"/>
          <p:nvPr/>
        </p:nvSpPr>
        <p:spPr>
          <a:xfrm>
            <a:off x="1589709" y="4644618"/>
            <a:ext cx="236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  <a:latin typeface="+mj-lt"/>
              </a:rPr>
              <a:t>F1 Score.</a:t>
            </a:r>
            <a:endParaRPr lang="en-ID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8627AFDD-33D5-4679-81F6-E136F63E2F78}"/>
              </a:ext>
            </a:extLst>
          </p:cNvPr>
          <p:cNvGrpSpPr/>
          <p:nvPr/>
        </p:nvGrpSpPr>
        <p:grpSpPr>
          <a:xfrm>
            <a:off x="5904509" y="1387946"/>
            <a:ext cx="382982" cy="71632"/>
            <a:chOff x="813442" y="2818906"/>
            <a:chExt cx="382982" cy="71632"/>
          </a:xfrm>
        </p:grpSpPr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1CDCB58F-6D47-4D69-9AF3-1EC56131B619}"/>
                </a:ext>
              </a:extLst>
            </p:cNvPr>
            <p:cNvSpPr/>
            <p:nvPr/>
          </p:nvSpPr>
          <p:spPr>
            <a:xfrm>
              <a:off x="813442" y="2818906"/>
              <a:ext cx="71632" cy="7163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241D983-35F7-41CF-917C-9487147E3D07}"/>
                </a:ext>
              </a:extLst>
            </p:cNvPr>
            <p:cNvSpPr/>
            <p:nvPr/>
          </p:nvSpPr>
          <p:spPr>
            <a:xfrm>
              <a:off x="969117" y="2818906"/>
              <a:ext cx="71632" cy="7163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9842B3D3-9C3D-4ABE-944C-AD7A0A2DDD3D}"/>
                </a:ext>
              </a:extLst>
            </p:cNvPr>
            <p:cNvSpPr/>
            <p:nvPr/>
          </p:nvSpPr>
          <p:spPr>
            <a:xfrm>
              <a:off x="1124792" y="2818906"/>
              <a:ext cx="71632" cy="7163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CD34AAC-05F4-8C49-E14A-AE58162E8A99}"/>
              </a:ext>
            </a:extLst>
          </p:cNvPr>
          <p:cNvSpPr txBox="1"/>
          <p:nvPr/>
        </p:nvSpPr>
        <p:spPr>
          <a:xfrm>
            <a:off x="3669785" y="3530929"/>
            <a:ext cx="5092147" cy="6630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>
                <a:solidFill>
                  <a:schemeClr val="bg2"/>
                </a:solidFill>
              </a:rPr>
              <a:t>Menggunakan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F1 Score</a:t>
            </a:r>
            <a:r>
              <a:rPr lang="en-US" sz="1200" b="1" dirty="0">
                <a:solidFill>
                  <a:schemeClr val="bg2"/>
                </a:solidFill>
              </a:rPr>
              <a:t> </a:t>
            </a:r>
            <a:r>
              <a:rPr lang="en-US" sz="1200" dirty="0">
                <a:solidFill>
                  <a:schemeClr val="bg2"/>
                </a:solidFill>
              </a:rPr>
              <a:t>agar </a:t>
            </a:r>
            <a:r>
              <a:rPr lang="en-US" sz="1200" dirty="0" err="1">
                <a:solidFill>
                  <a:schemeClr val="bg2"/>
                </a:solidFill>
              </a:rPr>
              <a:t>tidak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terdapat</a:t>
            </a:r>
            <a:r>
              <a:rPr lang="en-US" sz="1200" dirty="0">
                <a:solidFill>
                  <a:schemeClr val="bg2"/>
                </a:solidFill>
              </a:rPr>
              <a:t> customer yang </a:t>
            </a:r>
            <a:r>
              <a:rPr lang="en-US" sz="1200" dirty="0" err="1">
                <a:solidFill>
                  <a:schemeClr val="bg2"/>
                </a:solidFill>
              </a:rPr>
              <a:t>harusnya</a:t>
            </a:r>
            <a:r>
              <a:rPr lang="en-US" sz="1200" dirty="0">
                <a:solidFill>
                  <a:schemeClr val="bg2"/>
                </a:solidFill>
              </a:rPr>
              <a:t> reject </a:t>
            </a:r>
            <a:r>
              <a:rPr lang="en-US" sz="1200" dirty="0" err="1">
                <a:solidFill>
                  <a:schemeClr val="bg2"/>
                </a:solidFill>
              </a:rPr>
              <a:t>tetapi</a:t>
            </a:r>
            <a:r>
              <a:rPr lang="en-US" sz="1200" dirty="0">
                <a:solidFill>
                  <a:schemeClr val="bg2"/>
                </a:solidFill>
              </a:rPr>
              <a:t> di </a:t>
            </a:r>
            <a:r>
              <a:rPr lang="en-US" sz="1200" dirty="0" err="1">
                <a:solidFill>
                  <a:schemeClr val="bg2"/>
                </a:solidFill>
              </a:rPr>
              <a:t>anggap</a:t>
            </a:r>
            <a:r>
              <a:rPr lang="en-US" sz="1200" dirty="0">
                <a:solidFill>
                  <a:schemeClr val="bg2"/>
                </a:solidFill>
              </a:rPr>
              <a:t> approve </a:t>
            </a:r>
            <a:r>
              <a:rPr lang="en-US" sz="1200" dirty="0" err="1">
                <a:solidFill>
                  <a:schemeClr val="bg2"/>
                </a:solidFill>
              </a:rPr>
              <a:t>untuk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pinjaman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3157B8-24EA-EC22-7B63-6935E749ABA5}"/>
              </a:ext>
            </a:extLst>
          </p:cNvPr>
          <p:cNvSpPr/>
          <p:nvPr/>
        </p:nvSpPr>
        <p:spPr>
          <a:xfrm>
            <a:off x="3958252" y="3429000"/>
            <a:ext cx="4529765" cy="9941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84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accel="20000" decel="6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accel="20000" decel="6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accel="20000" decel="6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accel="20000" decel="6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accel="20000" decel="6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20000" decel="6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accel="20000" decel="6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accel="20000" decel="6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accel="20000" decel="6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build="p"/>
      <p:bldP spid="211" grpId="0"/>
      <p:bldP spid="212" grpId="0"/>
      <p:bldP spid="213" grpId="0"/>
      <p:bldP spid="214" grpId="0"/>
      <p:bldP spid="215" grpId="0"/>
      <p:bldP spid="216" grpId="0"/>
      <p:bldP spid="217" grpId="0"/>
      <p:bldP spid="218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14484D-90A2-4357-A985-0B9BCB2A71E9}"/>
              </a:ext>
            </a:extLst>
          </p:cNvPr>
          <p:cNvCxnSpPr/>
          <p:nvPr/>
        </p:nvCxnSpPr>
        <p:spPr>
          <a:xfrm>
            <a:off x="608012" y="6477000"/>
            <a:ext cx="9756775" cy="0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F17BF6D-C372-4B8B-91D9-1F981484008C}"/>
              </a:ext>
            </a:extLst>
          </p:cNvPr>
          <p:cNvGrpSpPr/>
          <p:nvPr/>
        </p:nvGrpSpPr>
        <p:grpSpPr>
          <a:xfrm>
            <a:off x="5904509" y="6259949"/>
            <a:ext cx="382982" cy="71632"/>
            <a:chOff x="813442" y="2818906"/>
            <a:chExt cx="382982" cy="71632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C9B13B51-4766-4353-9FBC-DB7D3F96EA9B}"/>
                </a:ext>
              </a:extLst>
            </p:cNvPr>
            <p:cNvSpPr/>
            <p:nvPr/>
          </p:nvSpPr>
          <p:spPr>
            <a:xfrm>
              <a:off x="813442" y="2818906"/>
              <a:ext cx="71632" cy="7163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A6378083-6CCB-4840-A5DB-A3CB581EBBC2}"/>
                </a:ext>
              </a:extLst>
            </p:cNvPr>
            <p:cNvSpPr/>
            <p:nvPr/>
          </p:nvSpPr>
          <p:spPr>
            <a:xfrm>
              <a:off x="969117" y="2818906"/>
              <a:ext cx="71632" cy="7163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EB45DF9F-3A4A-4849-9BE8-6B895686701A}"/>
                </a:ext>
              </a:extLst>
            </p:cNvPr>
            <p:cNvSpPr/>
            <p:nvPr/>
          </p:nvSpPr>
          <p:spPr>
            <a:xfrm>
              <a:off x="1124792" y="2818906"/>
              <a:ext cx="71632" cy="7163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9" name="Oval 148">
            <a:extLst>
              <a:ext uri="{FF2B5EF4-FFF2-40B4-BE49-F238E27FC236}">
                <a16:creationId xmlns:a16="http://schemas.microsoft.com/office/drawing/2014/main" id="{725A3721-E379-49DF-ADC9-9954ED7C9F44}"/>
              </a:ext>
            </a:extLst>
          </p:cNvPr>
          <p:cNvSpPr/>
          <p:nvPr/>
        </p:nvSpPr>
        <p:spPr>
          <a:xfrm>
            <a:off x="448993" y="432295"/>
            <a:ext cx="159020" cy="1590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307">
            <a:extLst>
              <a:ext uri="{FF2B5EF4-FFF2-40B4-BE49-F238E27FC236}">
                <a16:creationId xmlns:a16="http://schemas.microsoft.com/office/drawing/2014/main" id="{E74590C7-DD06-4ED1-80A6-AD1B4FFA0B11}"/>
              </a:ext>
            </a:extLst>
          </p:cNvPr>
          <p:cNvSpPr txBox="1">
            <a:spLocks/>
          </p:cNvSpPr>
          <p:nvPr/>
        </p:nvSpPr>
        <p:spPr>
          <a:xfrm>
            <a:off x="608012" y="320217"/>
            <a:ext cx="3000169" cy="383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Hasil Machine Learning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A4D7C28-6A17-073F-FEE2-D07FCEE36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44310"/>
              </p:ext>
            </p:extLst>
          </p:nvPr>
        </p:nvGraphicFramePr>
        <p:xfrm>
          <a:off x="2339008" y="1294004"/>
          <a:ext cx="7513984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2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8876">
                  <a:extLst>
                    <a:ext uri="{9D8B030D-6E8A-4147-A177-3AD203B41FA5}">
                      <a16:colId xmlns:a16="http://schemas.microsoft.com/office/drawing/2014/main" val="2280382017"/>
                    </a:ext>
                  </a:extLst>
                </a:gridCol>
                <a:gridCol w="1298876">
                  <a:extLst>
                    <a:ext uri="{9D8B030D-6E8A-4147-A177-3AD203B41FA5}">
                      <a16:colId xmlns:a16="http://schemas.microsoft.com/office/drawing/2014/main" val="2033881624"/>
                    </a:ext>
                  </a:extLst>
                </a:gridCol>
              </a:tblGrid>
              <a:tr h="403860"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F1 Score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solidFill>
                            <a:schemeClr val="tx2"/>
                          </a:solidFill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54%</a:t>
                      </a:r>
                      <a:endParaRPr lang="id-ID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53%</a:t>
                      </a:r>
                      <a:endParaRPr lang="id-ID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57%</a:t>
                      </a:r>
                      <a:endParaRPr lang="id-ID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62%</a:t>
                      </a:r>
                      <a:endParaRPr lang="id-ID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Random Forest</a:t>
                      </a:r>
                      <a:endParaRPr lang="id-ID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61</a:t>
                      </a:r>
                      <a:r>
                        <a:rPr lang="id-ID" dirty="0">
                          <a:solidFill>
                            <a:schemeClr val="tx2"/>
                          </a:solidFill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62</a:t>
                      </a:r>
                      <a:r>
                        <a:rPr lang="id-ID" dirty="0">
                          <a:solidFill>
                            <a:schemeClr val="tx2"/>
                          </a:solidFill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60%</a:t>
                      </a:r>
                      <a:endParaRPr lang="id-ID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58%</a:t>
                      </a:r>
                      <a:endParaRPr lang="id-ID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Decision Tree</a:t>
                      </a:r>
                      <a:endParaRPr lang="id-ID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59</a:t>
                      </a:r>
                      <a:r>
                        <a:rPr lang="id-ID" dirty="0">
                          <a:solidFill>
                            <a:schemeClr val="tx2"/>
                          </a:solidFill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60</a:t>
                      </a:r>
                      <a:r>
                        <a:rPr lang="id-ID" dirty="0">
                          <a:solidFill>
                            <a:schemeClr val="tx2"/>
                          </a:solidFill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57%</a:t>
                      </a:r>
                      <a:endParaRPr lang="id-ID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54%</a:t>
                      </a:r>
                      <a:endParaRPr lang="id-ID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solidFill>
                            <a:schemeClr val="tx2"/>
                          </a:solidFill>
                        </a:rPr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62</a:t>
                      </a:r>
                      <a:r>
                        <a:rPr lang="id-ID" dirty="0">
                          <a:solidFill>
                            <a:schemeClr val="tx2"/>
                          </a:solidFill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62</a:t>
                      </a:r>
                      <a:r>
                        <a:rPr lang="id-ID" dirty="0">
                          <a:solidFill>
                            <a:schemeClr val="tx2"/>
                          </a:solidFill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62%</a:t>
                      </a:r>
                      <a:endParaRPr lang="id-ID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61%</a:t>
                      </a:r>
                      <a:endParaRPr lang="id-ID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solidFill>
                            <a:schemeClr val="tx2"/>
                          </a:solidFill>
                        </a:rP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62</a:t>
                      </a:r>
                      <a:r>
                        <a:rPr lang="id-ID" dirty="0">
                          <a:solidFill>
                            <a:schemeClr val="tx2"/>
                          </a:solidFill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62</a:t>
                      </a:r>
                      <a:r>
                        <a:rPr lang="id-ID" dirty="0">
                          <a:solidFill>
                            <a:schemeClr val="tx2"/>
                          </a:solidFill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61%</a:t>
                      </a:r>
                      <a:endParaRPr lang="id-ID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61%</a:t>
                      </a:r>
                      <a:endParaRPr lang="id-ID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7F999CD-0590-6560-54C0-B0C9121E2AC5}"/>
              </a:ext>
            </a:extLst>
          </p:cNvPr>
          <p:cNvSpPr/>
          <p:nvPr/>
        </p:nvSpPr>
        <p:spPr>
          <a:xfrm>
            <a:off x="2108096" y="2892286"/>
            <a:ext cx="7970182" cy="4273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835C65-3821-A4EA-5706-91145D4BE72C}"/>
              </a:ext>
            </a:extLst>
          </p:cNvPr>
          <p:cNvSpPr txBox="1"/>
          <p:nvPr/>
        </p:nvSpPr>
        <p:spPr>
          <a:xfrm>
            <a:off x="2339009" y="4263195"/>
            <a:ext cx="7513984" cy="9664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2"/>
                </a:solidFill>
              </a:rPr>
              <a:t>Dari model yang </a:t>
            </a:r>
            <a:r>
              <a:rPr lang="en-US" sz="2000" dirty="0" err="1">
                <a:solidFill>
                  <a:schemeClr val="bg2"/>
                </a:solidFill>
              </a:rPr>
              <a:t>digunakan</a:t>
            </a:r>
            <a:r>
              <a:rPr lang="en-US" sz="2000" dirty="0">
                <a:solidFill>
                  <a:schemeClr val="bg2"/>
                </a:solidFill>
              </a:rPr>
              <a:t>, </a:t>
            </a:r>
            <a:r>
              <a:rPr lang="en-US" sz="2000" dirty="0" err="1">
                <a:solidFill>
                  <a:schemeClr val="bg2"/>
                </a:solidFill>
              </a:rPr>
              <a:t>didapatkan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dirty="0" err="1">
                <a:solidFill>
                  <a:schemeClr val="bg2"/>
                </a:solidFill>
              </a:rPr>
              <a:t>penggunaan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b="1" dirty="0">
                <a:solidFill>
                  <a:schemeClr val="bg2"/>
                </a:solidFill>
              </a:rPr>
              <a:t>AdaBoost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dirty="0" err="1">
                <a:solidFill>
                  <a:schemeClr val="bg2"/>
                </a:solidFill>
              </a:rPr>
              <a:t>memberikan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dirty="0" err="1">
                <a:solidFill>
                  <a:schemeClr val="bg2"/>
                </a:solidFill>
              </a:rPr>
              <a:t>hasil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dirty="0" err="1">
                <a:solidFill>
                  <a:schemeClr val="bg2"/>
                </a:solidFill>
              </a:rPr>
              <a:t>terbaik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dirty="0" err="1">
                <a:solidFill>
                  <a:schemeClr val="bg2"/>
                </a:solidFill>
              </a:rPr>
              <a:t>untuk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dirty="0" err="1">
                <a:solidFill>
                  <a:schemeClr val="bg2"/>
                </a:solidFill>
              </a:rPr>
              <a:t>digunakan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68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accel="20000" decel="6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14484D-90A2-4357-A985-0B9BCB2A71E9}"/>
              </a:ext>
            </a:extLst>
          </p:cNvPr>
          <p:cNvCxnSpPr/>
          <p:nvPr/>
        </p:nvCxnSpPr>
        <p:spPr>
          <a:xfrm>
            <a:off x="608012" y="6477000"/>
            <a:ext cx="9756775" cy="0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F17BF6D-C372-4B8B-91D9-1F981484008C}"/>
              </a:ext>
            </a:extLst>
          </p:cNvPr>
          <p:cNvGrpSpPr/>
          <p:nvPr/>
        </p:nvGrpSpPr>
        <p:grpSpPr>
          <a:xfrm>
            <a:off x="5904509" y="6259949"/>
            <a:ext cx="382982" cy="71632"/>
            <a:chOff x="813442" y="2818906"/>
            <a:chExt cx="382982" cy="71632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C9B13B51-4766-4353-9FBC-DB7D3F96EA9B}"/>
                </a:ext>
              </a:extLst>
            </p:cNvPr>
            <p:cNvSpPr/>
            <p:nvPr/>
          </p:nvSpPr>
          <p:spPr>
            <a:xfrm>
              <a:off x="813442" y="2818906"/>
              <a:ext cx="71632" cy="7163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A6378083-6CCB-4840-A5DB-A3CB581EBBC2}"/>
                </a:ext>
              </a:extLst>
            </p:cNvPr>
            <p:cNvSpPr/>
            <p:nvPr/>
          </p:nvSpPr>
          <p:spPr>
            <a:xfrm>
              <a:off x="969117" y="2818906"/>
              <a:ext cx="71632" cy="7163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EB45DF9F-3A4A-4849-9BE8-6B895686701A}"/>
                </a:ext>
              </a:extLst>
            </p:cNvPr>
            <p:cNvSpPr/>
            <p:nvPr/>
          </p:nvSpPr>
          <p:spPr>
            <a:xfrm>
              <a:off x="1124792" y="2818906"/>
              <a:ext cx="71632" cy="7163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9" name="Oval 148">
            <a:extLst>
              <a:ext uri="{FF2B5EF4-FFF2-40B4-BE49-F238E27FC236}">
                <a16:creationId xmlns:a16="http://schemas.microsoft.com/office/drawing/2014/main" id="{725A3721-E379-49DF-ADC9-9954ED7C9F44}"/>
              </a:ext>
            </a:extLst>
          </p:cNvPr>
          <p:cNvSpPr/>
          <p:nvPr/>
        </p:nvSpPr>
        <p:spPr>
          <a:xfrm>
            <a:off x="448993" y="432295"/>
            <a:ext cx="159020" cy="1590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307">
            <a:extLst>
              <a:ext uri="{FF2B5EF4-FFF2-40B4-BE49-F238E27FC236}">
                <a16:creationId xmlns:a16="http://schemas.microsoft.com/office/drawing/2014/main" id="{E74590C7-DD06-4ED1-80A6-AD1B4FFA0B11}"/>
              </a:ext>
            </a:extLst>
          </p:cNvPr>
          <p:cNvSpPr txBox="1">
            <a:spLocks/>
          </p:cNvSpPr>
          <p:nvPr/>
        </p:nvSpPr>
        <p:spPr>
          <a:xfrm>
            <a:off x="608012" y="320217"/>
            <a:ext cx="3000169" cy="383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Hasil Machine Learning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835C65-3821-A4EA-5706-91145D4BE72C}"/>
              </a:ext>
            </a:extLst>
          </p:cNvPr>
          <p:cNvSpPr txBox="1"/>
          <p:nvPr/>
        </p:nvSpPr>
        <p:spPr>
          <a:xfrm>
            <a:off x="7775711" y="2561533"/>
            <a:ext cx="4416289" cy="15303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/>
                </a:solidFill>
              </a:rPr>
              <a:t>Dari </a:t>
            </a:r>
            <a:r>
              <a:rPr lang="en-US" sz="1600" dirty="0" err="1">
                <a:solidFill>
                  <a:schemeClr val="bg2"/>
                </a:solidFill>
              </a:rPr>
              <a:t>pemodelan</a:t>
            </a:r>
            <a:r>
              <a:rPr lang="en-US" sz="1600" dirty="0">
                <a:solidFill>
                  <a:schemeClr val="bg2"/>
                </a:solidFill>
              </a:rPr>
              <a:t> AdaBoost,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2"/>
                </a:solidFill>
              </a:rPr>
              <a:t>Berikut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adalah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urutan</a:t>
            </a:r>
            <a:r>
              <a:rPr lang="en-US" sz="1600" dirty="0">
                <a:solidFill>
                  <a:schemeClr val="bg2"/>
                </a:solidFill>
              </a:rPr>
              <a:t> feature </a:t>
            </a:r>
            <a:r>
              <a:rPr lang="en-US" sz="1600" dirty="0" err="1">
                <a:solidFill>
                  <a:schemeClr val="bg2"/>
                </a:solidFill>
              </a:rPr>
              <a:t>untuk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pengecekan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apakah</a:t>
            </a:r>
            <a:r>
              <a:rPr lang="en-US" sz="1600" dirty="0">
                <a:solidFill>
                  <a:schemeClr val="bg2"/>
                </a:solidFill>
              </a:rPr>
              <a:t> customer </a:t>
            </a:r>
            <a:r>
              <a:rPr lang="en-US" sz="1600" dirty="0" err="1">
                <a:solidFill>
                  <a:schemeClr val="bg2"/>
                </a:solidFill>
              </a:rPr>
              <a:t>layak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diberikan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pinjaman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atau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tidak</a:t>
            </a:r>
            <a:endParaRPr lang="en-US" sz="1600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5B4349-7E76-FAAB-4CF9-D9CF58689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44" y="995501"/>
            <a:ext cx="7370720" cy="508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7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accel="20000" decel="6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14484D-90A2-4357-A985-0B9BCB2A71E9}"/>
              </a:ext>
            </a:extLst>
          </p:cNvPr>
          <p:cNvCxnSpPr/>
          <p:nvPr/>
        </p:nvCxnSpPr>
        <p:spPr>
          <a:xfrm>
            <a:off x="608012" y="6477000"/>
            <a:ext cx="9756775" cy="0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F17BF6D-C372-4B8B-91D9-1F981484008C}"/>
              </a:ext>
            </a:extLst>
          </p:cNvPr>
          <p:cNvGrpSpPr/>
          <p:nvPr/>
        </p:nvGrpSpPr>
        <p:grpSpPr>
          <a:xfrm>
            <a:off x="5904509" y="6259949"/>
            <a:ext cx="382982" cy="71632"/>
            <a:chOff x="813442" y="2818906"/>
            <a:chExt cx="382982" cy="71632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C9B13B51-4766-4353-9FBC-DB7D3F96EA9B}"/>
                </a:ext>
              </a:extLst>
            </p:cNvPr>
            <p:cNvSpPr/>
            <p:nvPr/>
          </p:nvSpPr>
          <p:spPr>
            <a:xfrm>
              <a:off x="813442" y="2818906"/>
              <a:ext cx="71632" cy="7163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A6378083-6CCB-4840-A5DB-A3CB581EBBC2}"/>
                </a:ext>
              </a:extLst>
            </p:cNvPr>
            <p:cNvSpPr/>
            <p:nvPr/>
          </p:nvSpPr>
          <p:spPr>
            <a:xfrm>
              <a:off x="969117" y="2818906"/>
              <a:ext cx="71632" cy="7163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EB45DF9F-3A4A-4849-9BE8-6B895686701A}"/>
                </a:ext>
              </a:extLst>
            </p:cNvPr>
            <p:cNvSpPr/>
            <p:nvPr/>
          </p:nvSpPr>
          <p:spPr>
            <a:xfrm>
              <a:off x="1124792" y="2818906"/>
              <a:ext cx="71632" cy="7163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 Placeholder 307">
            <a:extLst>
              <a:ext uri="{FF2B5EF4-FFF2-40B4-BE49-F238E27FC236}">
                <a16:creationId xmlns:a16="http://schemas.microsoft.com/office/drawing/2014/main" id="{E74590C7-DD06-4ED1-80A6-AD1B4FFA0B11}"/>
              </a:ext>
            </a:extLst>
          </p:cNvPr>
          <p:cNvSpPr txBox="1">
            <a:spLocks/>
          </p:cNvSpPr>
          <p:nvPr/>
        </p:nvSpPr>
        <p:spPr>
          <a:xfrm>
            <a:off x="-35816" y="3185888"/>
            <a:ext cx="12192000" cy="38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8066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14484D-90A2-4357-A985-0B9BCB2A71E9}"/>
              </a:ext>
            </a:extLst>
          </p:cNvPr>
          <p:cNvCxnSpPr/>
          <p:nvPr/>
        </p:nvCxnSpPr>
        <p:spPr>
          <a:xfrm>
            <a:off x="608012" y="6477000"/>
            <a:ext cx="9756775" cy="0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F17BF6D-C372-4B8B-91D9-1F981484008C}"/>
              </a:ext>
            </a:extLst>
          </p:cNvPr>
          <p:cNvGrpSpPr/>
          <p:nvPr/>
        </p:nvGrpSpPr>
        <p:grpSpPr>
          <a:xfrm>
            <a:off x="5904509" y="6259949"/>
            <a:ext cx="382982" cy="71632"/>
            <a:chOff x="813442" y="2818906"/>
            <a:chExt cx="382982" cy="71632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C9B13B51-4766-4353-9FBC-DB7D3F96EA9B}"/>
                </a:ext>
              </a:extLst>
            </p:cNvPr>
            <p:cNvSpPr/>
            <p:nvPr/>
          </p:nvSpPr>
          <p:spPr>
            <a:xfrm>
              <a:off x="813442" y="2818906"/>
              <a:ext cx="71632" cy="7163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A6378083-6CCB-4840-A5DB-A3CB581EBBC2}"/>
                </a:ext>
              </a:extLst>
            </p:cNvPr>
            <p:cNvSpPr/>
            <p:nvPr/>
          </p:nvSpPr>
          <p:spPr>
            <a:xfrm>
              <a:off x="969117" y="2818906"/>
              <a:ext cx="71632" cy="7163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EB45DF9F-3A4A-4849-9BE8-6B895686701A}"/>
                </a:ext>
              </a:extLst>
            </p:cNvPr>
            <p:cNvSpPr/>
            <p:nvPr/>
          </p:nvSpPr>
          <p:spPr>
            <a:xfrm>
              <a:off x="1124792" y="2818906"/>
              <a:ext cx="71632" cy="7163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 Placeholder 307">
            <a:extLst>
              <a:ext uri="{FF2B5EF4-FFF2-40B4-BE49-F238E27FC236}">
                <a16:creationId xmlns:a16="http://schemas.microsoft.com/office/drawing/2014/main" id="{E74590C7-DD06-4ED1-80A6-AD1B4FFA0B11}"/>
              </a:ext>
            </a:extLst>
          </p:cNvPr>
          <p:cNvSpPr txBox="1">
            <a:spLocks/>
          </p:cNvSpPr>
          <p:nvPr/>
        </p:nvSpPr>
        <p:spPr>
          <a:xfrm>
            <a:off x="-35816" y="2435883"/>
            <a:ext cx="12192000" cy="9931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Link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https://github.com/rariframadhan/Rakamin_VIX</a:t>
            </a:r>
          </a:p>
        </p:txBody>
      </p:sp>
    </p:spTree>
    <p:extLst>
      <p:ext uri="{BB962C8B-B14F-4D97-AF65-F5344CB8AC3E}">
        <p14:creationId xmlns:p14="http://schemas.microsoft.com/office/powerpoint/2010/main" val="197180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theme/theme1.xml><?xml version="1.0" encoding="utf-8"?>
<a:theme xmlns:a="http://schemas.openxmlformats.org/drawingml/2006/main" name="1_Office Theme">
  <a:themeElements>
    <a:clrScheme name="Bahn Dark">
      <a:dk1>
        <a:srgbClr val="FFFFFF"/>
      </a:dk1>
      <a:lt1>
        <a:srgbClr val="313131"/>
      </a:lt1>
      <a:dk2>
        <a:srgbClr val="464646"/>
      </a:dk2>
      <a:lt2>
        <a:srgbClr val="FFFFFF"/>
      </a:lt2>
      <a:accent1>
        <a:srgbClr val="1EAD96"/>
      </a:accent1>
      <a:accent2>
        <a:srgbClr val="A3BE63"/>
      </a:accent2>
      <a:accent3>
        <a:srgbClr val="F5A82C"/>
      </a:accent3>
      <a:accent4>
        <a:srgbClr val="CA4D39"/>
      </a:accent4>
      <a:accent5>
        <a:srgbClr val="3F536B"/>
      </a:accent5>
      <a:accent6>
        <a:srgbClr val="C8C7C8"/>
      </a:accent6>
      <a:hlink>
        <a:srgbClr val="FFFFFF"/>
      </a:hlink>
      <a:folHlink>
        <a:srgbClr val="FFFFFF"/>
      </a:folHlink>
    </a:clrScheme>
    <a:fontScheme name="Custom 3">
      <a:majorFont>
        <a:latin typeface="Archivo Black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8774</TotalTime>
  <Words>317</Words>
  <Application>Microsoft Office PowerPoint</Application>
  <PresentationFormat>Widescreen</PresentationFormat>
  <Paragraphs>73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Archivo Black</vt:lpstr>
      <vt:lpstr>Arial</vt:lpstr>
      <vt:lpstr>Calibri</vt:lpstr>
      <vt:lpstr>Open Sans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Slide Factory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SlideFactory</dc:creator>
  <cp:lastModifiedBy>Rahmat Arif</cp:lastModifiedBy>
  <cp:revision>457</cp:revision>
  <dcterms:created xsi:type="dcterms:W3CDTF">2019-01-23T07:32:06Z</dcterms:created>
  <dcterms:modified xsi:type="dcterms:W3CDTF">2022-07-31T16:17:18Z</dcterms:modified>
</cp:coreProperties>
</file>