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ABtBAQPHTa9wddn4JDE2U8R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8665B-CA82-436D-AEC4-ADD99B7C40F8}" v="3" dt="2024-10-25T10:44:2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Buon pomeriggio a tutti, mi chiamo Rosalia Fortino e oggi vi parlerò del mio lavoro di tesi, in cui ho esplorato come tecnologie moderne possano migliorare l’efficacia dei trattamenti per disturbi visivi comuni nei bambini.</a:t>
            </a: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b6747200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b67472005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secondo sondaggio, rivolto ai genitori, ha rivelato che il 78% concorda che i videogiochi terapeutici possano migliorare l'aderenza al trattamento, e l'88% ritiene che riducano stress e ansia legati ai trattamenti tradizionali.</a:t>
            </a:r>
            <a:endParaRPr/>
          </a:p>
        </p:txBody>
      </p:sp>
      <p:sp>
        <p:nvSpPr>
          <p:cNvPr id="230" name="Google Shape;230;g30b67472005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b674720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b67472005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Per concludere, il sistema sviluppato offre un approccio innovativo al trattamento di ambliopia e strabismo, distinguendosi per accessibilità e intuitività. Il forte supporto dei genitori verso la gamification, unito al coinvolgimento attivo dei bambini attraverso l'elemento ludico, apre interessanti opportunità future per l'integrazione di videogiochi terapeutici in ambito pediatrico.</a:t>
            </a:r>
            <a:endParaRPr/>
          </a:p>
        </p:txBody>
      </p:sp>
      <p:sp>
        <p:nvSpPr>
          <p:cNvPr id="238" name="Google Shape;238;g30b67472005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Vi ringrazio per l’attenzione.</a:t>
            </a: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b67472005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/>
              <a:t>L’</a:t>
            </a:r>
            <a:r>
              <a:rPr lang="it-IT" sz="1100" b="1"/>
              <a:t>ambliopia</a:t>
            </a:r>
            <a:r>
              <a:rPr lang="it-IT" sz="1100"/>
              <a:t>, comunemente nota come 'occhio pigro', è un disturbo neurovisivo che colpisce circa il 2-3% dei bambini ed è caratterizzato dalla riduzione dell’acuità visiva in un occhio, causata da un’alterata stimolazione visiva durante lo sviluppo.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/>
              <a:t>Lo strabismo, invece, è un disallineamento degli occhi che compromette la visione binoculare, rendendo difficile la percezione della profondità e la coordinazione.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100"/>
              <a:t>Entrambe le condizioni possono essere trattate efficacemente durante l'infanzia.</a:t>
            </a:r>
            <a:endParaRPr/>
          </a:p>
        </p:txBody>
      </p:sp>
      <p:sp>
        <p:nvSpPr>
          <p:cNvPr id="145" name="Google Shape;145;g30b6747200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d87dfdd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 trattamenti tradizionali presentano diverse criticità: l'occlusione dell'occhio sano è spesso mal tollerata dai bambini, la penalizzazione farmacologica ha un'efficacia limitata e può causare effetti collaterali. I trattamenti chirurgici non garantiscono risultati duraturi, e gli esercizi ripetitivi tendono a ridurre l'aderenza nel tempo.</a:t>
            </a:r>
            <a:endParaRPr/>
          </a:p>
        </p:txBody>
      </p:sp>
      <p:sp>
        <p:nvSpPr>
          <p:cNvPr id="157" name="Google Shape;157;g30d87dfdd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mio obiettivo è proporre un approccio innovativo per rendere i trattamenti più efficaci e coinvolgenti per i bambini, sfruttando i giochi interattivi e un'interfaccia utente intuitiva per trasformare gli esercizi in attività divertenti. Il sistema di controllo oculare avanzato permette di monitorare in tempo reale i movimenti oculari, usati come strumento di interazione nei giochi. Questo approccio punta a migliorare l'aderenza al trattamento, incentivando una partecipazione costante e risultati terapeutici migliori.</a:t>
            </a:r>
            <a:endParaRPr/>
          </a:p>
        </p:txBody>
      </p:sp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/>
              <a:t>Per realizzare questi obiettivi, ho utilizzato la tecnologia di eye tracking offerta da MediaPipe, una piattaforma di visione artificiale sviluppata da Google.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100"/>
              <a:t>In particolare, il modulo </a:t>
            </a:r>
            <a:r>
              <a:rPr lang="it-IT" sz="1100" b="1"/>
              <a:t>FaceMesh</a:t>
            </a:r>
            <a:r>
              <a:rPr lang="it-IT" sz="1100"/>
              <a:t> consente il rilevamento di </a:t>
            </a:r>
            <a:r>
              <a:rPr lang="it-IT" sz="1100" b="1"/>
              <a:t>468 landmark facciali</a:t>
            </a:r>
            <a:r>
              <a:rPr lang="it-IT" sz="1100"/>
              <a:t>, con un focus specifico sui punti degli occhi.</a:t>
            </a:r>
            <a:endParaRPr/>
          </a:p>
        </p:txBody>
      </p:sp>
      <p:sp>
        <p:nvSpPr>
          <p:cNvPr id="184" name="Google Shape;1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dcee773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dcee7734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Una delle caratteristiche più interessanti di questa tecnologia è la sua accessibilità: MediaPipe funziona infatti con una semplice fotocamera RGB, come quelle che troviamo in molti dispositivi di uso comune, rendendo il sistema economico e facilmente fruibile anche al di fuori dei contesti ospedalieri.</a:t>
            </a:r>
            <a:endParaRPr/>
          </a:p>
        </p:txBody>
      </p:sp>
      <p:sp>
        <p:nvSpPr>
          <p:cNvPr id="199" name="Google Shape;199;g30dcee7734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Il primo gioco proposto è </a:t>
            </a:r>
            <a:r>
              <a:rPr lang="it-IT" sz="1100" i="1"/>
              <a:t>Brick Breaker</a:t>
            </a:r>
            <a:r>
              <a:rPr lang="it-IT" sz="1100"/>
              <a:t>. L’obiettivo di questo gioco è migliorare la coordinazione visiva e la capacità di messa a fuoco. Il bambino controlla una piattaforma con il movimento degli occhi per colpire e rompere i mattoni. È un gioco che richiede un'interazione dinamica e coinvolgente, stimolando sia la capacità di attenzione visiva sia la coordinazione oculo-motoria.</a:t>
            </a:r>
            <a:endParaRPr/>
          </a:p>
        </p:txBody>
      </p:sp>
      <p:sp>
        <p:nvSpPr>
          <p:cNvPr id="206" name="Google Shape;2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b674720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b67472005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Il secondo gioco è </a:t>
            </a:r>
            <a:r>
              <a:rPr lang="it-IT" sz="1100" i="1"/>
              <a:t>Memory</a:t>
            </a:r>
            <a:r>
              <a:rPr lang="it-IT" sz="1100"/>
              <a:t>, che mira a rafforzare la memoria visiva e la concentrazione. Il bambino deve abbinare coppie di carte, controllando il gioco sempre attraverso i movimenti oculari, allenando la precisione visiva con movimenti più lenti e controllati.</a:t>
            </a:r>
            <a:endParaRPr/>
          </a:p>
        </p:txBody>
      </p:sp>
      <p:sp>
        <p:nvSpPr>
          <p:cNvPr id="214" name="Google Shape;214;g30b67472005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b6747200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b67472005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 aspetto fondamentale del progetto è stato valutare l'usabilità dei giochi e l'efficacia della gamification nel migliorare l'aderenza al trattamento, attraverso due sondaggi. Il primo focalizzato su accessibilità, usabilità e inclusività: i grafici nella slide mostrano che il 56% degli intervistati ha trovato i giochi molto facili da usare, e gli elementi più apprezzati sono stati la grafica semplice e i comandi intuitivi.</a:t>
            </a:r>
            <a:endParaRPr/>
          </a:p>
        </p:txBody>
      </p:sp>
      <p:sp>
        <p:nvSpPr>
          <p:cNvPr id="222" name="Google Shape;222;g30b67472005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0" y="0"/>
            <a:ext cx="850842" cy="6858000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69234" y="365124"/>
            <a:ext cx="168966" cy="1325563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8" name="Google Shape;98;p15"/>
          <p:cNvCxnSpPr/>
          <p:nvPr/>
        </p:nvCxnSpPr>
        <p:spPr>
          <a:xfrm>
            <a:off x="148281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EE7F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5"/>
          <p:cNvCxnSpPr/>
          <p:nvPr/>
        </p:nvCxnSpPr>
        <p:spPr>
          <a:xfrm>
            <a:off x="0" y="6721475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7A6FA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69234" y="365124"/>
            <a:ext cx="168966" cy="1325563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69234" y="365124"/>
            <a:ext cx="168966" cy="1325563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669234" y="363538"/>
            <a:ext cx="168966" cy="1325563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" y="6773233"/>
            <a:ext cx="12192001" cy="136525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estazione sezione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rgbClr val="D8D8D8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598140" y="1647954"/>
            <a:ext cx="89957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298270" y="4844920"/>
            <a:ext cx="7595458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41" name="Google Shape;41;p7" descr="Immagine che contiene Carattere, Elementi grafici, logo, simbol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35209" y="6037405"/>
            <a:ext cx="1900194" cy="6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0" y="6727363"/>
            <a:ext cx="12192000" cy="174570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olo e contenuto">
  <p:cSld name="2_Titolo e contenu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contenuto">
  <p:cSld name="1_Titolo e contenu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0" y="0"/>
            <a:ext cx="12192001" cy="230188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>
  <p:cSld name="Intestazione sezion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estazione sezione">
  <p:cSld name="1_Intestazione sezion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8200" y="423862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-1" y="6789737"/>
            <a:ext cx="12192001" cy="136525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testazione sezione">
  <p:cSld name="2_Intestazione sezione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598140" y="1647954"/>
            <a:ext cx="89957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1598139" y="4656144"/>
            <a:ext cx="89957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69234" y="365124"/>
            <a:ext cx="168966" cy="1325563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15" name="Google Shape;15;p4" descr="Immagine che contiene Carattere, Elementi grafici, logo, simbolo&#10;&#10;Descrizione generata automaticamente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035209" y="6037405"/>
            <a:ext cx="1900194" cy="6840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linkedin.com/in/rosalia-fortino-a98324312/" TargetMode="External"/><Relationship Id="rId4" Type="http://schemas.openxmlformats.org/officeDocument/2006/relationships/hyperlink" Target="https://github.com/rarissimaav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1616750" y="2623300"/>
            <a:ext cx="95418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5000"/>
              <a:t>Trattamento di ambliopia e strabismo attraverso gamification e eye tracking con MediaPipe</a:t>
            </a:r>
            <a:endParaRPr sz="5000"/>
          </a:p>
        </p:txBody>
      </p:sp>
      <p:sp>
        <p:nvSpPr>
          <p:cNvPr id="138" name="Google Shape;138;p1"/>
          <p:cNvSpPr txBox="1"/>
          <p:nvPr/>
        </p:nvSpPr>
        <p:spPr>
          <a:xfrm>
            <a:off x="1420425" y="5935451"/>
            <a:ext cx="8004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7F00"/>
              </a:buClr>
              <a:buSzPts val="1700"/>
              <a:buFont typeface="Arial"/>
              <a:buNone/>
            </a:pPr>
            <a:r>
              <a:rPr lang="it-IT" sz="1700" b="1" i="0" u="none" strike="noStrike" cap="none">
                <a:solidFill>
                  <a:srgbClr val="EE7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Candidato:</a:t>
            </a:r>
            <a:r>
              <a:rPr lang="it-IT" sz="1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Rosalia Fortino</a:t>
            </a:r>
            <a:r>
              <a:rPr lang="it-IT"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r>
              <a:rPr lang="it-IT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512113543</a:t>
            </a:r>
            <a:br>
              <a:rPr lang="it-IT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-IT" sz="1700" b="1" i="0" u="none" strike="noStrike" cap="none">
                <a:solidFill>
                  <a:srgbClr val="EE7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Relatori: </a:t>
            </a:r>
            <a:r>
              <a:rPr lang="it-IT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Fabio Narducci, Dott.ssa Carmen Bisogni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1616743" y="216640"/>
            <a:ext cx="9144000" cy="1679938"/>
            <a:chOff x="1616743" y="216640"/>
            <a:chExt cx="9144000" cy="1679938"/>
          </a:xfrm>
        </p:grpSpPr>
        <p:pic>
          <p:nvPicPr>
            <p:cNvPr id="140" name="Google Shape;140;p1" descr="Immagine che contiene emblema, simbolo, vestiti, cresta&#10;&#10;Descrizione generata automaticament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17477" y="216640"/>
              <a:ext cx="1157046" cy="1157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"/>
            <p:cNvSpPr txBox="1"/>
            <p:nvPr/>
          </p:nvSpPr>
          <p:spPr>
            <a:xfrm>
              <a:off x="1616743" y="1448187"/>
              <a:ext cx="9144000" cy="448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400"/>
                <a:buFont typeface="Arial"/>
                <a:buNone/>
              </a:pPr>
              <a:r>
                <a:rPr lang="it-IT" sz="2400" b="0" i="0" u="none" strike="noStrike" cap="none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Università degli Studi di Salerno</a:t>
              </a:r>
              <a:endPara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2" name="Google Shape;142;p1"/>
          <p:cNvSpPr txBox="1"/>
          <p:nvPr/>
        </p:nvSpPr>
        <p:spPr>
          <a:xfrm>
            <a:off x="1616743" y="1870121"/>
            <a:ext cx="9144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it-IT"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Tesi di Laurea Triennale</a:t>
            </a:r>
            <a:endParaRPr sz="1800" b="0" i="0" u="none" strike="noStrike" cap="non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b67472005_0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Gamification</a:t>
            </a:r>
            <a:endParaRPr/>
          </a:p>
        </p:txBody>
      </p:sp>
      <p:pic>
        <p:nvPicPr>
          <p:cNvPr id="233" name="Google Shape;233;g30b67472005_0_7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76" y="1961400"/>
            <a:ext cx="5684211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0b67472005_0_7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077" y="1961399"/>
            <a:ext cx="5668047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b67472005_0_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Conclusione</a:t>
            </a:r>
            <a:endParaRPr/>
          </a:p>
        </p:txBody>
      </p:sp>
      <p:pic>
        <p:nvPicPr>
          <p:cNvPr id="241" name="Google Shape;241;g30b67472005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25" y="189982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0b67472005_0_77"/>
          <p:cNvSpPr txBox="1"/>
          <p:nvPr/>
        </p:nvSpPr>
        <p:spPr>
          <a:xfrm>
            <a:off x="1365325" y="2852325"/>
            <a:ext cx="4047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Accessibilità e intuitività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g30b67472005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550" y="189982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0b67472005_0_77"/>
          <p:cNvSpPr txBox="1"/>
          <p:nvPr/>
        </p:nvSpPr>
        <p:spPr>
          <a:xfrm>
            <a:off x="7049725" y="2852325"/>
            <a:ext cx="3594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Supporto dei genitori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g30b67472005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325" y="414622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0b67472005_0_77"/>
          <p:cNvSpPr txBox="1"/>
          <p:nvPr/>
        </p:nvSpPr>
        <p:spPr>
          <a:xfrm>
            <a:off x="1365325" y="5194950"/>
            <a:ext cx="4633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Coinvolgimento dei bambini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g30b67472005_0_77"/>
          <p:cNvSpPr txBox="1"/>
          <p:nvPr/>
        </p:nvSpPr>
        <p:spPr>
          <a:xfrm>
            <a:off x="7049725" y="5194950"/>
            <a:ext cx="31554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Opportunità future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g30b67472005_0_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600" y="424245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>
            <a:spLocks noGrp="1"/>
          </p:cNvSpPr>
          <p:nvPr>
            <p:ph type="title"/>
          </p:nvPr>
        </p:nvSpPr>
        <p:spPr>
          <a:xfrm>
            <a:off x="1598140" y="1647954"/>
            <a:ext cx="89958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Helvetica Neue"/>
              <a:buNone/>
            </a:pPr>
            <a:r>
              <a:rPr lang="it-IT" sz="7200" b="1">
                <a:latin typeface="Helvetica Neue"/>
                <a:ea typeface="Helvetica Neue"/>
                <a:cs typeface="Helvetica Neue"/>
                <a:sym typeface="Helvetica Neue"/>
              </a:rPr>
              <a:t>Grazie per l’attenzione</a:t>
            </a:r>
            <a:endParaRPr sz="7200"/>
          </a:p>
        </p:txBody>
      </p:sp>
      <p:pic>
        <p:nvPicPr>
          <p:cNvPr id="254" name="Google Shape;254;p3" descr="Immagine che contiene emblema, simbolo, vestiti, cres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7475" y="297581"/>
            <a:ext cx="1157046" cy="115704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"/>
          <p:cNvSpPr txBox="1"/>
          <p:nvPr/>
        </p:nvSpPr>
        <p:spPr>
          <a:xfrm>
            <a:off x="4124800" y="5596700"/>
            <a:ext cx="3942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7F00"/>
              </a:buClr>
              <a:buSzPts val="2000"/>
              <a:buFont typeface="Arial"/>
              <a:buNone/>
            </a:pPr>
            <a:r>
              <a:rPr lang="it-IT" sz="2000" b="1">
                <a:solidFill>
                  <a:srgbClr val="EE7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Rosalia Fortino</a:t>
            </a: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449462" y="6001100"/>
            <a:ext cx="20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E7F00"/>
              </a:buClr>
              <a:buSzPts val="950"/>
              <a:buFont typeface="Arial"/>
              <a:buNone/>
            </a:pPr>
            <a:r>
              <a:rPr lang="it-IT" sz="1200" b="1" u="sng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rarissimaavis</a:t>
            </a:r>
            <a:br>
              <a:rPr lang="it-IT" sz="1200" b="1" dirty="0">
                <a:solidFill>
                  <a:srgbClr val="EE7F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-IT" sz="1200" b="1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rosalia-fortino-a98324312</a:t>
            </a:r>
            <a:endParaRPr sz="1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713" y="6465725"/>
            <a:ext cx="219250" cy="2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475" y="6113013"/>
            <a:ext cx="2477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75" y="3435200"/>
            <a:ext cx="1983201" cy="25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67472005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/>
              <a:t>Contesto</a:t>
            </a:r>
            <a:endParaRPr/>
          </a:p>
        </p:txBody>
      </p:sp>
      <p:pic>
        <p:nvPicPr>
          <p:cNvPr id="148" name="Google Shape;148;g30b6747200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006" y="2042594"/>
            <a:ext cx="952500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g30b67472005_0_3"/>
          <p:cNvGrpSpPr/>
          <p:nvPr/>
        </p:nvGrpSpPr>
        <p:grpSpPr>
          <a:xfrm>
            <a:off x="2512081" y="2042594"/>
            <a:ext cx="1812900" cy="1294937"/>
            <a:chOff x="2531075" y="1690813"/>
            <a:chExt cx="1812900" cy="1294937"/>
          </a:xfrm>
        </p:grpSpPr>
        <p:pic>
          <p:nvPicPr>
            <p:cNvPr id="150" name="Google Shape;150;g30b67472005_0_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61275" y="1690813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g30b67472005_0_3"/>
            <p:cNvSpPr txBox="1"/>
            <p:nvPr/>
          </p:nvSpPr>
          <p:spPr>
            <a:xfrm>
              <a:off x="2531075" y="2473350"/>
              <a:ext cx="18129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Ambliopia</a:t>
              </a:r>
              <a:endPara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2" name="Google Shape;152;g30b67472005_0_3"/>
          <p:cNvSpPr txBox="1"/>
          <p:nvPr/>
        </p:nvSpPr>
        <p:spPr>
          <a:xfrm>
            <a:off x="7976806" y="2825131"/>
            <a:ext cx="1812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Strabismo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g30b67472005_0_3"/>
          <p:cNvSpPr txBox="1"/>
          <p:nvPr/>
        </p:nvSpPr>
        <p:spPr>
          <a:xfrm>
            <a:off x="1080194" y="3416206"/>
            <a:ext cx="46767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Disturbo </a:t>
            </a:r>
            <a:r>
              <a:rPr lang="it-IT" sz="2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neurovisivo</a:t>
            </a: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caratterizzato dalla riduzione dell’acuità visiva in un occhio, causata da un’alterata stimolazione visiva durante lo sviluppo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g30b67472005_0_3"/>
          <p:cNvSpPr txBox="1"/>
          <p:nvPr/>
        </p:nvSpPr>
        <p:spPr>
          <a:xfrm>
            <a:off x="6654706" y="3416200"/>
            <a:ext cx="44571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Disallineamento degli occhi che compromette la visione binoculare, associato a problemi di percezione della profondità e coordinazione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87dfddc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/>
              <a:t>Sfide dei trattamenti</a:t>
            </a:r>
            <a:endParaRPr/>
          </a:p>
        </p:txBody>
      </p:sp>
      <p:sp>
        <p:nvSpPr>
          <p:cNvPr id="160" name="Google Shape;160;g30d87dfddc8_0_0"/>
          <p:cNvSpPr txBox="1"/>
          <p:nvPr/>
        </p:nvSpPr>
        <p:spPr>
          <a:xfrm>
            <a:off x="7520250" y="2473225"/>
            <a:ext cx="35523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g30d87dfddc8_0_0"/>
          <p:cNvSpPr txBox="1"/>
          <p:nvPr/>
        </p:nvSpPr>
        <p:spPr>
          <a:xfrm>
            <a:off x="1996491" y="2832425"/>
            <a:ext cx="27885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Occlusione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g30d87dfddc8_0_0"/>
          <p:cNvSpPr txBox="1"/>
          <p:nvPr/>
        </p:nvSpPr>
        <p:spPr>
          <a:xfrm>
            <a:off x="5426113" y="2832425"/>
            <a:ext cx="4997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Penalizzazione farmacologica</a:t>
            </a:r>
            <a:endParaRPr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g30d87dfddc8_0_0"/>
          <p:cNvSpPr txBox="1"/>
          <p:nvPr/>
        </p:nvSpPr>
        <p:spPr>
          <a:xfrm>
            <a:off x="1562088" y="5246350"/>
            <a:ext cx="36573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Trattamenti chirurgici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g30d87dfddc8_0_0"/>
          <p:cNvSpPr txBox="1"/>
          <p:nvPr/>
        </p:nvSpPr>
        <p:spPr>
          <a:xfrm>
            <a:off x="5921409" y="5246350"/>
            <a:ext cx="40065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Esercizi ripetitivi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g30d87dfdd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025" y="1886938"/>
            <a:ext cx="825450" cy="8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0d87dfddc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1925" y="1886950"/>
            <a:ext cx="825450" cy="8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0d87dfddc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500" y="41488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0d87dfddc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400" y="41488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/>
              <a:t>Obiettivi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996491" y="2832425"/>
            <a:ext cx="27885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Giochi interattivi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5569653" y="2832425"/>
            <a:ext cx="4710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 di controllo oculare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912359" y="5246350"/>
            <a:ext cx="2956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Interfaccia utente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921409" y="5246350"/>
            <a:ext cx="40065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Aderenza al trattamento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691" y="1962613"/>
            <a:ext cx="674075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616" y="1962625"/>
            <a:ext cx="674075" cy="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509" y="42938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409" y="41488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/>
              <a:t>Eye tracking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975" y="1717926"/>
            <a:ext cx="2904049" cy="78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592213" y="2677650"/>
            <a:ext cx="40641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Applicazioni di computer vision</a:t>
            </a:r>
            <a:b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tempo reale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535688" y="2677650"/>
            <a:ext cx="40641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Soluzioni di visione artificiale con una semplice fotocamera RGB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095999" y="4080226"/>
            <a:ext cx="43719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Rilevamento di 468 landmark facciali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200" y="4453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3066800" y="4605400"/>
            <a:ext cx="1885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FaceMesh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Google Shape;193;p23"/>
          <p:cNvCxnSpPr>
            <a:cxnSpLocks/>
            <a:stCxn id="192" idx="3"/>
            <a:endCxn id="190" idx="1"/>
          </p:cNvCxnSpPr>
          <p:nvPr/>
        </p:nvCxnSpPr>
        <p:spPr>
          <a:xfrm flipV="1">
            <a:off x="4952600" y="4299376"/>
            <a:ext cx="1143399" cy="59657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EE7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3"/>
          <p:cNvSpPr txBox="1"/>
          <p:nvPr/>
        </p:nvSpPr>
        <p:spPr>
          <a:xfrm>
            <a:off x="6095999" y="5400875"/>
            <a:ext cx="43719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specifico sui punti degli occhi</a:t>
            </a:r>
            <a:endParaRPr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23"/>
          <p:cNvCxnSpPr>
            <a:cxnSpLocks/>
            <a:stCxn id="192" idx="3"/>
            <a:endCxn id="194" idx="1"/>
          </p:cNvCxnSpPr>
          <p:nvPr/>
        </p:nvCxnSpPr>
        <p:spPr>
          <a:xfrm>
            <a:off x="4952600" y="4895950"/>
            <a:ext cx="1143399" cy="72407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EE7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dcee77340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MediaPipe</a:t>
            </a:r>
            <a:endParaRPr/>
          </a:p>
        </p:txBody>
      </p:sp>
      <p:sp>
        <p:nvSpPr>
          <p:cNvPr id="203" name="Google Shape;203;g30dcee77340_0_0"/>
          <p:cNvSpPr txBox="1">
            <a:spLocks noGrp="1"/>
          </p:cNvSpPr>
          <p:nvPr>
            <p:ph type="sldNum" idx="12"/>
          </p:nvPr>
        </p:nvSpPr>
        <p:spPr>
          <a:xfrm>
            <a:off x="8610600" y="6203950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pic>
        <p:nvPicPr>
          <p:cNvPr id="5" name="Immagine 4" descr="Immagine che contiene interno, persona, computer, computer&#10;&#10;Descrizione generata automaticamente">
            <a:extLst>
              <a:ext uri="{FF2B5EF4-FFF2-40B4-BE49-F238E27FC236}">
                <a16:creationId xmlns:a16="http://schemas.microsoft.com/office/drawing/2014/main" id="{27FC4523-375B-527C-B1D4-1B0A39F0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5" y="1886529"/>
            <a:ext cx="5884892" cy="4540102"/>
          </a:xfrm>
          <a:prstGeom prst="rect">
            <a:avLst/>
          </a:prstGeom>
          <a:ln w="38100">
            <a:solidFill>
              <a:srgbClr val="EE7F00"/>
            </a:solidFill>
          </a:ln>
          <a:effectLst>
            <a:softEdge rad="0"/>
          </a:effectLst>
        </p:spPr>
      </p:pic>
      <p:pic>
        <p:nvPicPr>
          <p:cNvPr id="7" name="Immagine 6" descr="Immagine che contiene interno, persona, testo, computer&#10;&#10;Descrizione generata automaticamente">
            <a:extLst>
              <a:ext uri="{FF2B5EF4-FFF2-40B4-BE49-F238E27FC236}">
                <a16:creationId xmlns:a16="http://schemas.microsoft.com/office/drawing/2014/main" id="{21CC0B44-F7D6-60BB-EAF6-47AF5D0C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21873">
            <a:off x="6556365" y="1867800"/>
            <a:ext cx="4461444" cy="3870251"/>
          </a:xfrm>
          <a:prstGeom prst="rect">
            <a:avLst/>
          </a:prstGeom>
          <a:ln w="38100">
            <a:solidFill>
              <a:srgbClr val="EE7F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/>
              <a:t>Brick breaker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712950" y="2354250"/>
            <a:ext cx="4889700" cy="21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it-I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Migliorare la coordinazione visiva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it-I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Allenare la capacità di messa a fuoco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it-I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Interazione dinamica e coinvolgente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50" y="1690700"/>
            <a:ext cx="4983850" cy="47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b67472005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Memory</a:t>
            </a:r>
            <a:endParaRPr/>
          </a:p>
        </p:txBody>
      </p:sp>
      <p:sp>
        <p:nvSpPr>
          <p:cNvPr id="217" name="Google Shape;217;g30b67472005_0_49"/>
          <p:cNvSpPr txBox="1"/>
          <p:nvPr/>
        </p:nvSpPr>
        <p:spPr>
          <a:xfrm>
            <a:off x="838200" y="2051175"/>
            <a:ext cx="39273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it-I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Rafforzare la memoria visiva e la concentrazione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it-I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Allenare la precisione visiva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it-IT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Movimenti oculari più lenti e controllati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g30b67472005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75" y="1690825"/>
            <a:ext cx="6257925" cy="40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b67472005_0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Usabilità</a:t>
            </a:r>
            <a:endParaRPr/>
          </a:p>
        </p:txBody>
      </p:sp>
      <p:pic>
        <p:nvPicPr>
          <p:cNvPr id="225" name="Google Shape;225;g30b67472005_0_6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0" y="1961400"/>
            <a:ext cx="5225805" cy="32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0b67472005_0_6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300" y="1601400"/>
            <a:ext cx="64152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D7F00"/>
      </a:accent2>
      <a:accent3>
        <a:srgbClr val="7A6DAC"/>
      </a:accent3>
      <a:accent4>
        <a:srgbClr val="0F9ED5"/>
      </a:accent4>
      <a:accent5>
        <a:srgbClr val="A02B93"/>
      </a:accent5>
      <a:accent6>
        <a:srgbClr val="EE791A"/>
      </a:accent6>
      <a:hlink>
        <a:srgbClr val="5990BE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892882E8908E4A901FE9C31570D6B9" ma:contentTypeVersion="5" ma:contentTypeDescription="Creare un nuovo documento." ma:contentTypeScope="" ma:versionID="754ab5fd89cd5d7230701f870e8e20c4">
  <xsd:schema xmlns:xsd="http://www.w3.org/2001/XMLSchema" xmlns:xs="http://www.w3.org/2001/XMLSchema" xmlns:p="http://schemas.microsoft.com/office/2006/metadata/properties" xmlns:ns3="5c58566a-13fc-43ed-a6e6-c82e40767f2f" targetNamespace="http://schemas.microsoft.com/office/2006/metadata/properties" ma:root="true" ma:fieldsID="07089d9e0d22d29d6d00802b4868aaaa" ns3:_="">
    <xsd:import namespace="5c58566a-13fc-43ed-a6e6-c82e40767f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8566a-13fc-43ed-a6e6-c82e40767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58566a-13fc-43ed-a6e6-c82e40767f2f" xsi:nil="true"/>
  </documentManagement>
</p:properties>
</file>

<file path=customXml/itemProps1.xml><?xml version="1.0" encoding="utf-8"?>
<ds:datastoreItem xmlns:ds="http://schemas.openxmlformats.org/officeDocument/2006/customXml" ds:itemID="{FAB5B43A-37E6-45A0-9156-2DDECD1FF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8566a-13fc-43ed-a6e6-c82e40767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DE6392-29EE-4E7A-8448-D86C46D761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BB60D-F884-4A9B-B966-8382D0B0B2DE}">
  <ds:schemaRefs>
    <ds:schemaRef ds:uri="http://purl.org/dc/terms/"/>
    <ds:schemaRef ds:uri="5c58566a-13fc-43ed-a6e6-c82e40767f2f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811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Tema di Office</vt:lpstr>
      <vt:lpstr>Trattamento di ambliopia e strabismo attraverso gamification e eye tracking con MediaPipe</vt:lpstr>
      <vt:lpstr>Contesto</vt:lpstr>
      <vt:lpstr>Sfide dei trattamenti</vt:lpstr>
      <vt:lpstr>Obiettivi</vt:lpstr>
      <vt:lpstr>Eye tracking</vt:lpstr>
      <vt:lpstr>MediaPipe</vt:lpstr>
      <vt:lpstr>Brick breaker</vt:lpstr>
      <vt:lpstr>Memory</vt:lpstr>
      <vt:lpstr>Usabilità</vt:lpstr>
      <vt:lpstr>Gamification</vt:lpstr>
      <vt:lpstr>Conclusione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Lucia CIMMINO</dc:creator>
  <cp:lastModifiedBy>ROSALIA FORTINO</cp:lastModifiedBy>
  <cp:revision>2</cp:revision>
  <dcterms:created xsi:type="dcterms:W3CDTF">2024-08-27T11:12:10Z</dcterms:created>
  <dcterms:modified xsi:type="dcterms:W3CDTF">2024-10-25T10:48:22Z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0x010100B6892882E8908E4A901FE9C31570D6B9</vt:lpwstr>
  </property>
</Properties>
</file>