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0" r:id="rId43"/>
    <p:sldId id="298" r:id="rId44"/>
    <p:sldId id="299" r:id="rId45"/>
    <p:sldId id="301" r:id="rId46"/>
    <p:sldId id="302" r:id="rId47"/>
    <p:sldId id="303" r:id="rId48"/>
    <p:sldId id="304" r:id="rId49"/>
    <p:sldId id="305" r:id="rId50"/>
    <p:sldId id="306" r:id="rId51"/>
    <p:sldId id="307" r:id="rId52"/>
    <p:sldId id="311" r:id="rId53"/>
    <p:sldId id="312" r:id="rId54"/>
    <p:sldId id="308" r:id="rId55"/>
    <p:sldId id="309" r:id="rId56"/>
    <p:sldId id="310" r:id="rId57"/>
    <p:sldId id="313" r:id="rId58"/>
    <p:sldId id="314" r:id="rId59"/>
    <p:sldId id="315" r:id="rId60"/>
    <p:sldId id="316"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2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3/1/2018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2494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1797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3923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7126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3/1/2018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780309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898889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39332999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2390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70897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3/1/2018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289392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3/1/2018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8911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3/1/2018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273643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Chapter 6</a:t>
            </a:r>
          </a:p>
        </p:txBody>
      </p:sp>
      <p:sp>
        <p:nvSpPr>
          <p:cNvPr id="3" name="Subtitle 2"/>
          <p:cNvSpPr>
            <a:spLocks noGrp="1"/>
          </p:cNvSpPr>
          <p:nvPr>
            <p:ph type="subTitle" idx="1"/>
          </p:nvPr>
        </p:nvSpPr>
        <p:spPr/>
        <p:txBody>
          <a:bodyPr/>
          <a:lstStyle/>
          <a:p>
            <a:r>
              <a:rPr lang="en-PH" dirty="0">
                <a:solidFill>
                  <a:srgbClr val="4A2318"/>
                </a:solidFill>
              </a:rPr>
              <a:t>(continued..)</a:t>
            </a:r>
          </a:p>
        </p:txBody>
      </p:sp>
    </p:spTree>
    <p:extLst>
      <p:ext uri="{BB962C8B-B14F-4D97-AF65-F5344CB8AC3E}">
        <p14:creationId xmlns:p14="http://schemas.microsoft.com/office/powerpoint/2010/main" val="372057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It is not a big deal to utilize encryption of the VPN to do a few personal stock trades. It is probably against the rules but you did nothing ethically wrong.</a:t>
            </a:r>
          </a:p>
          <a:p>
            <a:endParaRPr lang="en-PH" sz="2400" dirty="0"/>
          </a:p>
        </p:txBody>
      </p:sp>
    </p:spTree>
    <p:extLst>
      <p:ext uri="{BB962C8B-B14F-4D97-AF65-F5344CB8AC3E}">
        <p14:creationId xmlns:p14="http://schemas.microsoft.com/office/powerpoint/2010/main" val="3420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p>
        </p:txBody>
      </p:sp>
      <p:sp>
        <p:nvSpPr>
          <p:cNvPr id="3" name="Content Placeholder 2"/>
          <p:cNvSpPr>
            <a:spLocks noGrp="1"/>
          </p:cNvSpPr>
          <p:nvPr>
            <p:ph idx="1"/>
          </p:nvPr>
        </p:nvSpPr>
        <p:spPr/>
        <p:txBody>
          <a:bodyPr>
            <a:normAutofit/>
          </a:bodyPr>
          <a:lstStyle/>
          <a:p>
            <a:r>
              <a:rPr lang="en-PH" sz="2400" dirty="0"/>
              <a:t>For the most part, avoid using corporate resources, especially information security resources, for personal means. In some cases, you or others may determine it is unethical. In most cases, it is simply not smart.</a:t>
            </a:r>
          </a:p>
        </p:txBody>
      </p:sp>
    </p:spTree>
    <p:extLst>
      <p:ext uri="{BB962C8B-B14F-4D97-AF65-F5344CB8AC3E}">
        <p14:creationId xmlns:p14="http://schemas.microsoft.com/office/powerpoint/2010/main" val="182847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Sending Unencrypted Documents – Should it Ever Occur?</a:t>
            </a:r>
          </a:p>
        </p:txBody>
      </p:sp>
      <p:sp>
        <p:nvSpPr>
          <p:cNvPr id="3" name="Content Placeholder 2"/>
          <p:cNvSpPr>
            <a:spLocks noGrp="1"/>
          </p:cNvSpPr>
          <p:nvPr>
            <p:ph idx="1"/>
          </p:nvPr>
        </p:nvSpPr>
        <p:spPr/>
        <p:txBody>
          <a:bodyPr>
            <a:normAutofit/>
          </a:bodyPr>
          <a:lstStyle/>
          <a:p>
            <a:r>
              <a:rPr lang="en-PH" sz="2400" dirty="0"/>
              <a:t>You are aware that it is against company policy to send conﬁdential documents that have not been encrypted over the company network. However, you are under deadline and need to send some ﬁles to your assistant who is working from home. This is probably not too big a deal, right? </a:t>
            </a:r>
          </a:p>
          <a:p>
            <a:endParaRPr lang="en-PH" sz="2400" dirty="0"/>
          </a:p>
        </p:txBody>
      </p:sp>
    </p:spTree>
    <p:extLst>
      <p:ext uri="{BB962C8B-B14F-4D97-AF65-F5344CB8AC3E}">
        <p14:creationId xmlns:p14="http://schemas.microsoft.com/office/powerpoint/2010/main" val="345145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You should never for any reason send unencrypted conﬁdential data over the company network. You are at fault here.  You are certainly not maintaining a secure code of ethics as an example for the corporation.</a:t>
            </a:r>
          </a:p>
        </p:txBody>
      </p:sp>
    </p:spTree>
    <p:extLst>
      <p:ext uri="{BB962C8B-B14F-4D97-AF65-F5344CB8AC3E}">
        <p14:creationId xmlns:p14="http://schemas.microsoft.com/office/powerpoint/2010/main" val="245923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This type of behavior may occur with non-technical users but there really is not an excuse for the ISO to send unencrypted ﬁles.</a:t>
            </a:r>
          </a:p>
          <a:p>
            <a:endParaRPr lang="en-PH" sz="2400" dirty="0"/>
          </a:p>
        </p:txBody>
      </p:sp>
    </p:spTree>
    <p:extLst>
      <p:ext uri="{BB962C8B-B14F-4D97-AF65-F5344CB8AC3E}">
        <p14:creationId xmlns:p14="http://schemas.microsoft.com/office/powerpoint/2010/main" val="164687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You may witness employees making the mistake in this issue but it is not one that the Information Security Professional should ever make.</a:t>
            </a:r>
          </a:p>
        </p:txBody>
      </p:sp>
    </p:spTree>
    <p:extLst>
      <p:ext uri="{BB962C8B-B14F-4D97-AF65-F5344CB8AC3E}">
        <p14:creationId xmlns:p14="http://schemas.microsoft.com/office/powerpoint/2010/main" val="158331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Victim of Industrial Espionage – Who’s Responsible?</a:t>
            </a:r>
          </a:p>
        </p:txBody>
      </p:sp>
      <p:sp>
        <p:nvSpPr>
          <p:cNvPr id="3" name="Content Placeholder 2"/>
          <p:cNvSpPr>
            <a:spLocks noGrp="1"/>
          </p:cNvSpPr>
          <p:nvPr>
            <p:ph idx="1"/>
          </p:nvPr>
        </p:nvSpPr>
        <p:spPr/>
        <p:txBody>
          <a:bodyPr>
            <a:normAutofit/>
          </a:bodyPr>
          <a:lstStyle/>
          <a:p>
            <a:r>
              <a:rPr lang="en-PH" sz="2400" dirty="0"/>
              <a:t>A competitor has intercepted some e-mail between the CEO of your company and another partner, which contained highly conﬁdential information. The CEO failed to encrypt the data even though there is encryption software installed on his machine. Is this your fault? </a:t>
            </a:r>
          </a:p>
        </p:txBody>
      </p:sp>
    </p:spTree>
    <p:extLst>
      <p:ext uri="{BB962C8B-B14F-4D97-AF65-F5344CB8AC3E}">
        <p14:creationId xmlns:p14="http://schemas.microsoft.com/office/powerpoint/2010/main" val="35829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If the CEO did not encrypt his highly conﬁdential e-mail, you must have not done your job in terms of security awareness and the blame falls on you. The role of the ISO is to secure the data and systems of the corporation. This includes educating the employees and the executives on what they must do to ensure privacy and security.</a:t>
            </a:r>
          </a:p>
        </p:txBody>
      </p:sp>
    </p:spTree>
    <p:extLst>
      <p:ext uri="{BB962C8B-B14F-4D97-AF65-F5344CB8AC3E}">
        <p14:creationId xmlns:p14="http://schemas.microsoft.com/office/powerpoint/2010/main" val="386044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Since the CEO had the encryption software at his disposal, it is not your fault that he failed to use it. This failure on the part of the CEO resulted in a competitor now having access to very sensitive information.</a:t>
            </a:r>
          </a:p>
        </p:txBody>
      </p:sp>
    </p:spTree>
    <p:extLst>
      <p:ext uri="{BB962C8B-B14F-4D97-AF65-F5344CB8AC3E}">
        <p14:creationId xmlns:p14="http://schemas.microsoft.com/office/powerpoint/2010/main" val="226446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a:t>
            </a:r>
          </a:p>
        </p:txBody>
      </p:sp>
      <p:sp>
        <p:nvSpPr>
          <p:cNvPr id="3" name="Content Placeholder 2"/>
          <p:cNvSpPr>
            <a:spLocks noGrp="1"/>
          </p:cNvSpPr>
          <p:nvPr>
            <p:ph idx="1"/>
          </p:nvPr>
        </p:nvSpPr>
        <p:spPr/>
        <p:txBody>
          <a:bodyPr>
            <a:normAutofit/>
          </a:bodyPr>
          <a:lstStyle/>
          <a:p>
            <a:r>
              <a:rPr lang="en-PH" sz="2400" dirty="0"/>
              <a:t>Ethically speaking you should have properly prepared the CEO and all of the employees in the company for this type of scenario. The CEO was wrong and you were too in failing to properly educate him on the security requirements of information technology.</a:t>
            </a:r>
          </a:p>
        </p:txBody>
      </p:sp>
    </p:spTree>
    <p:extLst>
      <p:ext uri="{BB962C8B-B14F-4D97-AF65-F5344CB8AC3E}">
        <p14:creationId xmlns:p14="http://schemas.microsoft.com/office/powerpoint/2010/main" val="29842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a:t>ENCRYPTION</a:t>
            </a:r>
          </a:p>
        </p:txBody>
      </p:sp>
      <p:sp>
        <p:nvSpPr>
          <p:cNvPr id="6" name="Text Placeholder 5"/>
          <p:cNvSpPr>
            <a:spLocks noGrp="1"/>
          </p:cNvSpPr>
          <p:nvPr>
            <p:ph type="body" idx="1"/>
          </p:nvPr>
        </p:nvSpPr>
        <p:spPr/>
        <p:txBody>
          <a:bodyPr/>
          <a:lstStyle/>
          <a:p>
            <a:r>
              <a:rPr lang="en-PH" dirty="0"/>
              <a:t> Chapter 6.4</a:t>
            </a:r>
          </a:p>
        </p:txBody>
      </p:sp>
    </p:spTree>
    <p:extLst>
      <p:ext uri="{BB962C8B-B14F-4D97-AF65-F5344CB8AC3E}">
        <p14:creationId xmlns:p14="http://schemas.microsoft.com/office/powerpoint/2010/main" val="208004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Is Industrial Espionage Ethical? – Common Behavior</a:t>
            </a:r>
          </a:p>
        </p:txBody>
      </p:sp>
      <p:sp>
        <p:nvSpPr>
          <p:cNvPr id="3" name="Content Placeholder 2"/>
          <p:cNvSpPr>
            <a:spLocks noGrp="1"/>
          </p:cNvSpPr>
          <p:nvPr>
            <p:ph idx="1"/>
          </p:nvPr>
        </p:nvSpPr>
        <p:spPr/>
        <p:txBody>
          <a:bodyPr>
            <a:normAutofit/>
          </a:bodyPr>
          <a:lstStyle/>
          <a:p>
            <a:r>
              <a:rPr lang="en-PH" sz="2400" dirty="0"/>
              <a:t>In the previous example, was the company who intercepted the e-mail behaving ethically?</a:t>
            </a:r>
          </a:p>
        </p:txBody>
      </p:sp>
    </p:spTree>
    <p:extLst>
      <p:ext uri="{BB962C8B-B14F-4D97-AF65-F5344CB8AC3E}">
        <p14:creationId xmlns:p14="http://schemas.microsoft.com/office/powerpoint/2010/main" val="21644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No. Intercepting e-mail and stealing sensitive corporate secrets is not ethical and poor business practice. It is not necessary to take from others to get ahead.</a:t>
            </a:r>
          </a:p>
        </p:txBody>
      </p:sp>
    </p:spTree>
    <p:extLst>
      <p:ext uri="{BB962C8B-B14F-4D97-AF65-F5344CB8AC3E}">
        <p14:creationId xmlns:p14="http://schemas.microsoft.com/office/powerpoint/2010/main" val="1062221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All is fair in love and war. The competitor knew your company better than you knew yourselves and preyed on a security weakness. You must anticipate these types of actions in the corporate world and appropriately prepare for them.</a:t>
            </a:r>
          </a:p>
        </p:txBody>
      </p:sp>
    </p:spTree>
    <p:extLst>
      <p:ext uri="{BB962C8B-B14F-4D97-AF65-F5344CB8AC3E}">
        <p14:creationId xmlns:p14="http://schemas.microsoft.com/office/powerpoint/2010/main" val="322254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Industrial espionage is the practice of stealing data and ideas from another corporation, which is quite common. All businesses need to guard their computers, sensitive documents, personnel, and ofﬁces from this type of behavior.</a:t>
            </a:r>
          </a:p>
        </p:txBody>
      </p:sp>
    </p:spTree>
    <p:extLst>
      <p:ext uri="{BB962C8B-B14F-4D97-AF65-F5344CB8AC3E}">
        <p14:creationId xmlns:p14="http://schemas.microsoft.com/office/powerpoint/2010/main" val="343263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Law Enforcement and Viewing Irrelevant Data – Do You have a Contingency Plan?</a:t>
            </a:r>
          </a:p>
        </p:txBody>
      </p:sp>
      <p:sp>
        <p:nvSpPr>
          <p:cNvPr id="3" name="Content Placeholder 2"/>
          <p:cNvSpPr>
            <a:spLocks noGrp="1"/>
          </p:cNvSpPr>
          <p:nvPr>
            <p:ph idx="1"/>
          </p:nvPr>
        </p:nvSpPr>
        <p:spPr/>
        <p:txBody>
          <a:bodyPr>
            <a:normAutofit/>
          </a:bodyPr>
          <a:lstStyle/>
          <a:p>
            <a:r>
              <a:rPr lang="en-PH" sz="2400" dirty="0"/>
              <a:t>One of the employees at your company was caught red-handed accessing illegal Web sites on the corporate machine. The local law enforcement agency came in and accessed all of the information on his computer and the network, even everything that was encrypted. Was this type of behavior appropriate? Should you have protected the data in some way from irrelevant review? </a:t>
            </a:r>
          </a:p>
        </p:txBody>
      </p:sp>
    </p:spTree>
    <p:extLst>
      <p:ext uri="{BB962C8B-B14F-4D97-AF65-F5344CB8AC3E}">
        <p14:creationId xmlns:p14="http://schemas.microsoft.com/office/powerpoint/2010/main" val="396537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The law enforcement agency had every right to review all of the data on the accused machine as well as the corporate network, since the accused performed these activities at work. Let them do their job and hope that only the accused is punished and not the company as well.</a:t>
            </a:r>
          </a:p>
        </p:txBody>
      </p:sp>
    </p:spTree>
    <p:extLst>
      <p:ext uri="{BB962C8B-B14F-4D97-AF65-F5344CB8AC3E}">
        <p14:creationId xmlns:p14="http://schemas.microsoft.com/office/powerpoint/2010/main" val="78930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There are many tools on the market that will help the police decrypt and ﬁnd all of the relevant illegal material they are looking for without exposing all of the sensitive corporate information. You should purchase one of these tools to add a layer of protection to the data when or if it is necessary for a police investigation. These tools will allow the police to search for information relative to their investigation.</a:t>
            </a:r>
          </a:p>
        </p:txBody>
      </p:sp>
    </p:spTree>
    <p:extLst>
      <p:ext uri="{BB962C8B-B14F-4D97-AF65-F5344CB8AC3E}">
        <p14:creationId xmlns:p14="http://schemas.microsoft.com/office/powerpoint/2010/main" val="4033630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You should always attempt to secure the network to the best of your ability. This includes contingency plans for the security of the encrypted information even in a case such as mentioned above.</a:t>
            </a:r>
          </a:p>
        </p:txBody>
      </p:sp>
    </p:spTree>
    <p:extLst>
      <p:ext uri="{BB962C8B-B14F-4D97-AF65-F5344CB8AC3E}">
        <p14:creationId xmlns:p14="http://schemas.microsoft.com/office/powerpoint/2010/main" val="963054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Selling Encryption Tools Globally – Did You Do the Research?</a:t>
            </a:r>
          </a:p>
        </p:txBody>
      </p:sp>
      <p:sp>
        <p:nvSpPr>
          <p:cNvPr id="3" name="Content Placeholder 2"/>
          <p:cNvSpPr>
            <a:spLocks noGrp="1"/>
          </p:cNvSpPr>
          <p:nvPr>
            <p:ph idx="1"/>
          </p:nvPr>
        </p:nvSpPr>
        <p:spPr/>
        <p:txBody>
          <a:bodyPr>
            <a:normAutofit/>
          </a:bodyPr>
          <a:lstStyle/>
          <a:p>
            <a:r>
              <a:rPr lang="en-PH" sz="2400" dirty="0"/>
              <a:t>You have created an excellent encryption product that is about to go on the market. Your company is an international business. At a trade show in Europe you sold a few copies of the tool to overseas companies. The U.S. government and the military also acquired your product. Have you done something ethically wrong? </a:t>
            </a:r>
          </a:p>
        </p:txBody>
      </p:sp>
    </p:spTree>
    <p:extLst>
      <p:ext uri="{BB962C8B-B14F-4D97-AF65-F5344CB8AC3E}">
        <p14:creationId xmlns:p14="http://schemas.microsoft.com/office/powerpoint/2010/main" val="4256060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The example above is an ethical and legal problem. According to the rules of national security, the distribution of algorithms and information must remain within the U.S. In the past, other companies have been prosecuted in federal court for these same acts. You have made a huge mistake. Tell the U.S. government that you sold copies of this algorithm internationally.</a:t>
            </a:r>
          </a:p>
        </p:txBody>
      </p:sp>
    </p:spTree>
    <p:extLst>
      <p:ext uri="{BB962C8B-B14F-4D97-AF65-F5344CB8AC3E}">
        <p14:creationId xmlns:p14="http://schemas.microsoft.com/office/powerpoint/2010/main" val="214502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ENCRYPTION</a:t>
            </a:r>
          </a:p>
        </p:txBody>
      </p:sp>
      <p:sp>
        <p:nvSpPr>
          <p:cNvPr id="3" name="Content Placeholder 2"/>
          <p:cNvSpPr>
            <a:spLocks noGrp="1"/>
          </p:cNvSpPr>
          <p:nvPr>
            <p:ph idx="1"/>
          </p:nvPr>
        </p:nvSpPr>
        <p:spPr/>
        <p:txBody>
          <a:bodyPr>
            <a:normAutofit/>
          </a:bodyPr>
          <a:lstStyle/>
          <a:p>
            <a:r>
              <a:rPr lang="en-PH" sz="2400" dirty="0"/>
              <a:t>Encryption is the procedure of encoding or scrambling plaintext data to make it difﬁcult for someone else to see the original data sent with the exception of the intended receiver. An encryption algorithm complexity utilized determines the level of protection provided by encryption. Encryption protects e-mail secure on-line transactions, File Transfer Protocol (FTP) sites and much more. </a:t>
            </a:r>
          </a:p>
        </p:txBody>
      </p:sp>
    </p:spTree>
    <p:extLst>
      <p:ext uri="{BB962C8B-B14F-4D97-AF65-F5344CB8AC3E}">
        <p14:creationId xmlns:p14="http://schemas.microsoft.com/office/powerpoint/2010/main" val="407886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You should have done your homework prior to selling the tool. Since you did not know the law and reason for strict rules for encryption tools, you are not ethically at fault but you may be held accountable legally for your ignorance.</a:t>
            </a:r>
          </a:p>
        </p:txBody>
      </p:sp>
    </p:spTree>
    <p:extLst>
      <p:ext uri="{BB962C8B-B14F-4D97-AF65-F5344CB8AC3E}">
        <p14:creationId xmlns:p14="http://schemas.microsoft.com/office/powerpoint/2010/main" val="1117144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Whenever you develop tools for information security be certain to do research on the legalities of those tools. Since the laws are still catching up to the rapid advancement of IT, new ones are passed daily that affect your business. Run all new information security developments through legal council prior to placing them on the market for the general public, especially before you go global with a tool</a:t>
            </a:r>
          </a:p>
          <a:p>
            <a:endParaRPr lang="en-PH" sz="2400" dirty="0"/>
          </a:p>
        </p:txBody>
      </p:sp>
    </p:spTree>
    <p:extLst>
      <p:ext uri="{BB962C8B-B14F-4D97-AF65-F5344CB8AC3E}">
        <p14:creationId xmlns:p14="http://schemas.microsoft.com/office/powerpoint/2010/main" val="150399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PH" dirty="0"/>
              <a:t>Handling Network Security Information</a:t>
            </a:r>
          </a:p>
        </p:txBody>
      </p:sp>
      <p:sp>
        <p:nvSpPr>
          <p:cNvPr id="5" name="Text Placeholder 4"/>
          <p:cNvSpPr>
            <a:spLocks noGrp="1"/>
          </p:cNvSpPr>
          <p:nvPr>
            <p:ph type="body" idx="1"/>
          </p:nvPr>
        </p:nvSpPr>
        <p:spPr/>
        <p:txBody>
          <a:bodyPr/>
          <a:lstStyle/>
          <a:p>
            <a:r>
              <a:rPr lang="en-PH" dirty="0"/>
              <a:t>Chapter 6.5</a:t>
            </a:r>
          </a:p>
        </p:txBody>
      </p:sp>
    </p:spTree>
    <p:extLst>
      <p:ext uri="{BB962C8B-B14F-4D97-AF65-F5344CB8AC3E}">
        <p14:creationId xmlns:p14="http://schemas.microsoft.com/office/powerpoint/2010/main" val="3653689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Handling Network Security Information</a:t>
            </a:r>
          </a:p>
        </p:txBody>
      </p:sp>
      <p:sp>
        <p:nvSpPr>
          <p:cNvPr id="3" name="Content Placeholder 2"/>
          <p:cNvSpPr>
            <a:spLocks noGrp="1"/>
          </p:cNvSpPr>
          <p:nvPr>
            <p:ph idx="1"/>
          </p:nvPr>
        </p:nvSpPr>
        <p:spPr/>
        <p:txBody>
          <a:bodyPr>
            <a:normAutofit/>
          </a:bodyPr>
          <a:lstStyle/>
          <a:p>
            <a:r>
              <a:rPr lang="en-PH" sz="2400" dirty="0"/>
              <a:t>Network security information is the reporting of security information and weakness such as malfunctions and intrusions that affect the security of the network. Ethical issues concerning the reporting of software failures that cause a breach in security and stealth sniffers monitoring corporate networks are discussed in this section. In both cases, awareness is key. The ISO has the demanding responsibility to ensure that all employees are aware of the corporate security policy and that all systems are closely monitored by them and remain secure. </a:t>
            </a:r>
          </a:p>
        </p:txBody>
      </p:sp>
    </p:spTree>
    <p:extLst>
      <p:ext uri="{BB962C8B-B14F-4D97-AF65-F5344CB8AC3E}">
        <p14:creationId xmlns:p14="http://schemas.microsoft.com/office/powerpoint/2010/main" val="3177342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Software Malfunctions – Should You Report Them?</a:t>
            </a:r>
          </a:p>
        </p:txBody>
      </p:sp>
      <p:sp>
        <p:nvSpPr>
          <p:cNvPr id="3" name="Content Placeholder 2"/>
          <p:cNvSpPr>
            <a:spLocks noGrp="1"/>
          </p:cNvSpPr>
          <p:nvPr>
            <p:ph idx="1"/>
          </p:nvPr>
        </p:nvSpPr>
        <p:spPr/>
        <p:txBody>
          <a:bodyPr>
            <a:normAutofit/>
          </a:bodyPr>
          <a:lstStyle/>
          <a:p>
            <a:r>
              <a:rPr lang="en-PH" sz="2400" dirty="0"/>
              <a:t>An employee of your company fails to report a software malfunction, which caused data to be exposed to the Internet. Was their failure to report the incident unethical? </a:t>
            </a:r>
          </a:p>
        </p:txBody>
      </p:sp>
    </p:spTree>
    <p:extLst>
      <p:ext uri="{BB962C8B-B14F-4D97-AF65-F5344CB8AC3E}">
        <p14:creationId xmlns:p14="http://schemas.microsoft.com/office/powerpoint/2010/main" val="564599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Failing to report a breach in security is just as bad as creating one yourself. If the ISO is not made aware of system problems, they cannot adequately protect system resources and information.</a:t>
            </a:r>
          </a:p>
        </p:txBody>
      </p:sp>
    </p:spTree>
    <p:extLst>
      <p:ext uri="{BB962C8B-B14F-4D97-AF65-F5344CB8AC3E}">
        <p14:creationId xmlns:p14="http://schemas.microsoft.com/office/powerpoint/2010/main" val="942806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The employee may not have known any better and failed to report the problem because they did not understand the risk it posed to overall information security. They did not do anything unethical.</a:t>
            </a:r>
          </a:p>
        </p:txBody>
      </p:sp>
    </p:spTree>
    <p:extLst>
      <p:ext uri="{BB962C8B-B14F-4D97-AF65-F5344CB8AC3E}">
        <p14:creationId xmlns:p14="http://schemas.microsoft.com/office/powerpoint/2010/main" val="3282408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ISO’s should provide adequate security awareness so that an issue such as this one does not arise. If the employee was previously made aware of the security implications and still failed to report the incident, they are in breach of their ethical responsibility to the corporation.</a:t>
            </a:r>
          </a:p>
          <a:p>
            <a:endParaRPr lang="en-PH" sz="2400" dirty="0"/>
          </a:p>
        </p:txBody>
      </p:sp>
    </p:spTree>
    <p:extLst>
      <p:ext uri="{BB962C8B-B14F-4D97-AF65-F5344CB8AC3E}">
        <p14:creationId xmlns:p14="http://schemas.microsoft.com/office/powerpoint/2010/main" val="493484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Stealth Sniffer – Improve Security</a:t>
            </a:r>
          </a:p>
        </p:txBody>
      </p:sp>
      <p:sp>
        <p:nvSpPr>
          <p:cNvPr id="3" name="Content Placeholder 2"/>
          <p:cNvSpPr>
            <a:spLocks noGrp="1"/>
          </p:cNvSpPr>
          <p:nvPr>
            <p:ph idx="1"/>
          </p:nvPr>
        </p:nvSpPr>
        <p:spPr/>
        <p:txBody>
          <a:bodyPr>
            <a:normAutofit/>
          </a:bodyPr>
          <a:lstStyle/>
          <a:p>
            <a:r>
              <a:rPr lang="en-PH" sz="2400" dirty="0"/>
              <a:t>You have discovered a stealth sniffer monitoring your network. Does anyone have the right to do this? </a:t>
            </a:r>
          </a:p>
        </p:txBody>
      </p:sp>
    </p:spTree>
    <p:extLst>
      <p:ext uri="{BB962C8B-B14F-4D97-AF65-F5344CB8AC3E}">
        <p14:creationId xmlns:p14="http://schemas.microsoft.com/office/powerpoint/2010/main" val="1289734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No one has the right to monitor your network. This is unethical behavior and should be addressed as such, whether the person is an employee of the company or a competitor involved in industrial espionage.</a:t>
            </a:r>
          </a:p>
        </p:txBody>
      </p:sp>
    </p:spTree>
    <p:extLst>
      <p:ext uri="{BB962C8B-B14F-4D97-AF65-F5344CB8AC3E}">
        <p14:creationId xmlns:p14="http://schemas.microsoft.com/office/powerpoint/2010/main" val="297013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Backup Keys – Are they necessary?</a:t>
            </a:r>
          </a:p>
        </p:txBody>
      </p:sp>
      <p:sp>
        <p:nvSpPr>
          <p:cNvPr id="3" name="Content Placeholder 2"/>
          <p:cNvSpPr>
            <a:spLocks noGrp="1"/>
          </p:cNvSpPr>
          <p:nvPr>
            <p:ph idx="1"/>
          </p:nvPr>
        </p:nvSpPr>
        <p:spPr/>
        <p:txBody>
          <a:bodyPr>
            <a:normAutofit/>
          </a:bodyPr>
          <a:lstStyle/>
          <a:p>
            <a:r>
              <a:rPr lang="en-PH" sz="2400" dirty="0"/>
              <a:t>The CFO of the publishing company you work for quit abruptly and went over to the competition. The CFO securely encrypted all of his data and you unfortunately do not have any backup keys. We know that what the CFO did was bordering on unethical behavior but did you as the ISO do something unethical by failing to have backup keys? </a:t>
            </a:r>
          </a:p>
        </p:txBody>
      </p:sp>
    </p:spTree>
    <p:extLst>
      <p:ext uri="{BB962C8B-B14F-4D97-AF65-F5344CB8AC3E}">
        <p14:creationId xmlns:p14="http://schemas.microsoft.com/office/powerpoint/2010/main" val="2580396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If your network is not secure, you are welcoming an attack and spies. Address the issues that enabled this person to run a stealth sniffer and monitor the system.</a:t>
            </a:r>
          </a:p>
          <a:p>
            <a:endParaRPr lang="en-PH" sz="2400" dirty="0"/>
          </a:p>
        </p:txBody>
      </p:sp>
    </p:spTree>
    <p:extLst>
      <p:ext uri="{BB962C8B-B14F-4D97-AF65-F5344CB8AC3E}">
        <p14:creationId xmlns:p14="http://schemas.microsoft.com/office/powerpoint/2010/main" val="4136630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The ISO must assume responsibility for all security breaches. They must also further improve the system to prevent them. Running a sniffer may be unethical on the part of the person doing it; however, you as the ISO fall into the realm of unethical behavior if you do nothing to remediate the situation.</a:t>
            </a:r>
          </a:p>
        </p:txBody>
      </p:sp>
    </p:spTree>
    <p:extLst>
      <p:ext uri="{BB962C8B-B14F-4D97-AF65-F5344CB8AC3E}">
        <p14:creationId xmlns:p14="http://schemas.microsoft.com/office/powerpoint/2010/main" val="990514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Ensuring Information Security on the Personnel</a:t>
            </a:r>
          </a:p>
        </p:txBody>
      </p:sp>
      <p:sp>
        <p:nvSpPr>
          <p:cNvPr id="3" name="Text Placeholder 2"/>
          <p:cNvSpPr>
            <a:spLocks noGrp="1"/>
          </p:cNvSpPr>
          <p:nvPr>
            <p:ph type="body" idx="1"/>
          </p:nvPr>
        </p:nvSpPr>
        <p:spPr/>
        <p:txBody>
          <a:bodyPr/>
          <a:lstStyle/>
          <a:p>
            <a:r>
              <a:rPr lang="en-PH" dirty="0"/>
              <a:t>Chapter 6.6</a:t>
            </a:r>
          </a:p>
        </p:txBody>
      </p:sp>
    </p:spTree>
    <p:extLst>
      <p:ext uri="{BB962C8B-B14F-4D97-AF65-F5344CB8AC3E}">
        <p14:creationId xmlns:p14="http://schemas.microsoft.com/office/powerpoint/2010/main" val="741865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Ensuring Information Security on the Personnel</a:t>
            </a:r>
          </a:p>
        </p:txBody>
      </p:sp>
      <p:sp>
        <p:nvSpPr>
          <p:cNvPr id="3" name="Content Placeholder 2"/>
          <p:cNvSpPr>
            <a:spLocks noGrp="1"/>
          </p:cNvSpPr>
          <p:nvPr>
            <p:ph idx="1"/>
          </p:nvPr>
        </p:nvSpPr>
        <p:spPr/>
        <p:txBody>
          <a:bodyPr>
            <a:normAutofit/>
          </a:bodyPr>
          <a:lstStyle/>
          <a:p>
            <a:r>
              <a:rPr lang="en-PH" sz="2400" dirty="0"/>
              <a:t>Level ISO’s also hold responsibility on the personnel level. Issues such as lying to clients about the integrity of information security fall under the realm of the ISO. Other ethical dilemmas discussed in this section include sex in the workplace caught on security tape, handling evidence, and security reprimands.</a:t>
            </a:r>
          </a:p>
        </p:txBody>
      </p:sp>
    </p:spTree>
    <p:extLst>
      <p:ext uri="{BB962C8B-B14F-4D97-AF65-F5344CB8AC3E}">
        <p14:creationId xmlns:p14="http://schemas.microsoft.com/office/powerpoint/2010/main" val="210801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Lying to Clients Regarding Corporate Security – Is This Ever a Good Idea?</a:t>
            </a:r>
          </a:p>
        </p:txBody>
      </p:sp>
      <p:sp>
        <p:nvSpPr>
          <p:cNvPr id="3" name="Content Placeholder 2"/>
          <p:cNvSpPr>
            <a:spLocks noGrp="1"/>
          </p:cNvSpPr>
          <p:nvPr>
            <p:ph idx="1"/>
          </p:nvPr>
        </p:nvSpPr>
        <p:spPr/>
        <p:txBody>
          <a:bodyPr>
            <a:normAutofit/>
          </a:bodyPr>
          <a:lstStyle/>
          <a:p>
            <a:r>
              <a:rPr lang="en-PH" sz="2400" dirty="0"/>
              <a:t>Your boss asks you to tell the clients that your company’s security is completely tight that it is impossible to breach the system. You, as the ISO, know this is not the case. The system is only as secure as it can be, but no system is invulnerable to attack. However, most of the competitor company’s marketing propaganda says that they have unbreakable security. Can you honorably make this statement to the clients for your boss?</a:t>
            </a:r>
          </a:p>
        </p:txBody>
      </p:sp>
    </p:spTree>
    <p:extLst>
      <p:ext uri="{BB962C8B-B14F-4D97-AF65-F5344CB8AC3E}">
        <p14:creationId xmlns:p14="http://schemas.microsoft.com/office/powerpoint/2010/main" val="2899540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As the ISO, you must keep the highest level of integrity. Do not communicate anything that is not true. If your boss or the marketing team is communicating inaccuracies about system security, correct them on their error. Promising completely secure system protection is an impossibility and outright lie.</a:t>
            </a:r>
          </a:p>
        </p:txBody>
      </p:sp>
    </p:spTree>
    <p:extLst>
      <p:ext uri="{BB962C8B-B14F-4D97-AF65-F5344CB8AC3E}">
        <p14:creationId xmlns:p14="http://schemas.microsoft.com/office/powerpoint/2010/main" val="4240790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You can make a statement to the client that indicates that the infrastructure is secure to the best of your ability. Word it in a way that makes them feel conﬁdent in the security of the system without making a blanket statement guaranteeing absolute security, which is not possible.</a:t>
            </a:r>
          </a:p>
        </p:txBody>
      </p:sp>
    </p:spTree>
    <p:extLst>
      <p:ext uri="{BB962C8B-B14F-4D97-AF65-F5344CB8AC3E}">
        <p14:creationId xmlns:p14="http://schemas.microsoft.com/office/powerpoint/2010/main" val="739624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Marketing hype often exaggerates the environment of information systems. An ISO needs to be strong in their inﬂuence on the communications distributed by marketing and other departments. The ISO must ensure that nothing is communicated that will come back to haunt the company because it is grossly inaccurate.</a:t>
            </a:r>
          </a:p>
        </p:txBody>
      </p:sp>
    </p:spTree>
    <p:extLst>
      <p:ext uri="{BB962C8B-B14F-4D97-AF65-F5344CB8AC3E}">
        <p14:creationId xmlns:p14="http://schemas.microsoft.com/office/powerpoint/2010/main" val="2726940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Sex in the Work Place – How to Handle It?</a:t>
            </a:r>
          </a:p>
        </p:txBody>
      </p:sp>
      <p:sp>
        <p:nvSpPr>
          <p:cNvPr id="3" name="Content Placeholder 2"/>
          <p:cNvSpPr>
            <a:spLocks noGrp="1"/>
          </p:cNvSpPr>
          <p:nvPr>
            <p:ph idx="1"/>
          </p:nvPr>
        </p:nvSpPr>
        <p:spPr/>
        <p:txBody>
          <a:bodyPr>
            <a:normAutofit/>
          </a:bodyPr>
          <a:lstStyle/>
          <a:p>
            <a:r>
              <a:rPr lang="en-PH" sz="2400" dirty="0"/>
              <a:t>A contractor and employee are caught on a security camera having sex in a dark hallway during their night shift. You are the ISO on duty watching the security screens. You are responsible to take action to stop the incident but fascinated, you allowed this event to play out in full. Are you at fault? </a:t>
            </a:r>
          </a:p>
        </p:txBody>
      </p:sp>
    </p:spTree>
    <p:extLst>
      <p:ext uri="{BB962C8B-B14F-4D97-AF65-F5344CB8AC3E}">
        <p14:creationId xmlns:p14="http://schemas.microsoft.com/office/powerpoint/2010/main" val="3538636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Yes, you are at fault, and unethically so. You should have disrupted the incident immediately.</a:t>
            </a:r>
          </a:p>
        </p:txBody>
      </p:sp>
    </p:spTree>
    <p:extLst>
      <p:ext uri="{BB962C8B-B14F-4D97-AF65-F5344CB8AC3E}">
        <p14:creationId xmlns:p14="http://schemas.microsoft.com/office/powerpoint/2010/main" val="382156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Backup keys are critical to the survival of the business and you have failed in your role as the ISO. The company and you should own a secure backup set of all encryption keys for this very type of circumstance. You cannot retrieve his data without the keys. A bad situation just got worse.</a:t>
            </a:r>
          </a:p>
          <a:p>
            <a:endParaRPr lang="en-PH" sz="2400" dirty="0"/>
          </a:p>
        </p:txBody>
      </p:sp>
    </p:spTree>
    <p:extLst>
      <p:ext uri="{BB962C8B-B14F-4D97-AF65-F5344CB8AC3E}">
        <p14:creationId xmlns:p14="http://schemas.microsoft.com/office/powerpoint/2010/main" val="277655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One can hardly expect you to go up to your two coworkers in a precarious situation such as this ethical scene. You were tactful in waiting until it was over to address the incident. However, you lacked tack in apparently watching on the security camera.</a:t>
            </a:r>
          </a:p>
        </p:txBody>
      </p:sp>
    </p:spTree>
    <p:extLst>
      <p:ext uri="{BB962C8B-B14F-4D97-AF65-F5344CB8AC3E}">
        <p14:creationId xmlns:p14="http://schemas.microsoft.com/office/powerpoint/2010/main" val="3888541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An ISO needs to be ready to deal with personnel security incidents as well as computer-related ones. It is always better to do everything by the book. However, some incidents may be too embarrassing to address according to policy. Choose what feels ethically correct to you when these incidents occur.</a:t>
            </a:r>
          </a:p>
        </p:txBody>
      </p:sp>
    </p:spTree>
    <p:extLst>
      <p:ext uri="{BB962C8B-B14F-4D97-AF65-F5344CB8AC3E}">
        <p14:creationId xmlns:p14="http://schemas.microsoft.com/office/powerpoint/2010/main" val="2163449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Handling Evidence on Personnel – A DiFFIcult Situation</a:t>
            </a:r>
          </a:p>
        </p:txBody>
      </p:sp>
      <p:sp>
        <p:nvSpPr>
          <p:cNvPr id="3" name="Content Placeholder 2"/>
          <p:cNvSpPr>
            <a:spLocks noGrp="1"/>
          </p:cNvSpPr>
          <p:nvPr>
            <p:ph idx="1"/>
          </p:nvPr>
        </p:nvSpPr>
        <p:spPr/>
        <p:txBody>
          <a:bodyPr>
            <a:normAutofit/>
          </a:bodyPr>
          <a:lstStyle/>
          <a:p>
            <a:r>
              <a:rPr lang="en-PH" sz="2400" dirty="0"/>
              <a:t>When you confront the couple about the incident on tape, embarrassed they beg you to destroy the evidence. Should you erase the tape? </a:t>
            </a:r>
          </a:p>
        </p:txBody>
      </p:sp>
    </p:spTree>
    <p:extLst>
      <p:ext uri="{BB962C8B-B14F-4D97-AF65-F5344CB8AC3E}">
        <p14:creationId xmlns:p14="http://schemas.microsoft.com/office/powerpoint/2010/main" val="1353633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No. Erasing the tape will put your job in jeopardy. In addition, what if something happened during that time period and now you have no record of it. Do not destroy this tape and risk losing valuable security records. Maybe it was all a scam to divert your attention.</a:t>
            </a:r>
          </a:p>
        </p:txBody>
      </p:sp>
    </p:spTree>
    <p:extLst>
      <p:ext uri="{BB962C8B-B14F-4D97-AF65-F5344CB8AC3E}">
        <p14:creationId xmlns:p14="http://schemas.microsoft.com/office/powerpoint/2010/main" val="236330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If you know the couple well and their reputation at the company and are certain they are not a security threat, do them the favor of erasing the tape to save embarrassment on their part and having to explain on your part why you did not interrupt them.</a:t>
            </a:r>
          </a:p>
        </p:txBody>
      </p:sp>
    </p:spTree>
    <p:extLst>
      <p:ext uri="{BB962C8B-B14F-4D97-AF65-F5344CB8AC3E}">
        <p14:creationId xmlns:p14="http://schemas.microsoft.com/office/powerpoint/2010/main" val="4125940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Erasing security tapes is not a good idea under any circumstances. This is a difﬁcult situation that the couple put themselves in, not you. Being forced into this type of circumstance will test your resolve in protecting the corporate assets according to policy with integrity.</a:t>
            </a:r>
          </a:p>
          <a:p>
            <a:endParaRPr lang="en-PH" sz="2400" dirty="0"/>
          </a:p>
        </p:txBody>
      </p:sp>
    </p:spTree>
    <p:extLst>
      <p:ext uri="{BB962C8B-B14F-4D97-AF65-F5344CB8AC3E}">
        <p14:creationId xmlns:p14="http://schemas.microsoft.com/office/powerpoint/2010/main" val="33105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Security Reprimands, Contractors vs. Personnel – Treat Equally?</a:t>
            </a:r>
          </a:p>
        </p:txBody>
      </p:sp>
      <p:sp>
        <p:nvSpPr>
          <p:cNvPr id="3" name="Content Placeholder 2"/>
          <p:cNvSpPr>
            <a:spLocks noGrp="1"/>
          </p:cNvSpPr>
          <p:nvPr>
            <p:ph idx="1"/>
          </p:nvPr>
        </p:nvSpPr>
        <p:spPr/>
        <p:txBody>
          <a:bodyPr>
            <a:normAutofit/>
          </a:bodyPr>
          <a:lstStyle/>
          <a:p>
            <a:r>
              <a:rPr lang="en-PH" sz="2400" dirty="0"/>
              <a:t>Upon reporting the incident of sex in the workplace on ﬁlm discussed in the past few issues, should the contractor and employee be reprimanded differently because of their work status, or in the same manner? </a:t>
            </a:r>
          </a:p>
        </p:txBody>
      </p:sp>
    </p:spTree>
    <p:extLst>
      <p:ext uri="{BB962C8B-B14F-4D97-AF65-F5344CB8AC3E}">
        <p14:creationId xmlns:p14="http://schemas.microsoft.com/office/powerpoint/2010/main" val="968153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Treat both the contractor and employee equally in this circumstance, because they were both responsible for the same act. Senior management should meet with them to determine whether to terminate employment for both parties. You may consider ﬁring them or allowing them to stay on the job in a probationary manner. Their additional request to destroy the surveillance tapes is a signiﬁcant mark against them, which requires careful consideration because destruction of evidence is a serious breach of security, and weighs heavily towards the side of letting both employees go.</a:t>
            </a:r>
          </a:p>
        </p:txBody>
      </p:sp>
    </p:spTree>
    <p:extLst>
      <p:ext uri="{BB962C8B-B14F-4D97-AF65-F5344CB8AC3E}">
        <p14:creationId xmlns:p14="http://schemas.microsoft.com/office/powerpoint/2010/main" val="802824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Since the contractor and the employees hold different employment status with the company, consider them each differently according to the agreements made by each of them in their hiring. In this case, release the contractor from their contract with your company and put the employee on probation.</a:t>
            </a:r>
          </a:p>
        </p:txBody>
      </p:sp>
    </p:spTree>
    <p:extLst>
      <p:ext uri="{BB962C8B-B14F-4D97-AF65-F5344CB8AC3E}">
        <p14:creationId xmlns:p14="http://schemas.microsoft.com/office/powerpoint/2010/main" val="824608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br>
              <a:rPr lang="en-PH" dirty="0"/>
            </a:br>
            <a:endParaRPr lang="en-PH" dirty="0"/>
          </a:p>
        </p:txBody>
      </p:sp>
      <p:sp>
        <p:nvSpPr>
          <p:cNvPr id="3" name="Content Placeholder 2"/>
          <p:cNvSpPr>
            <a:spLocks noGrp="1"/>
          </p:cNvSpPr>
          <p:nvPr>
            <p:ph idx="1"/>
          </p:nvPr>
        </p:nvSpPr>
        <p:spPr/>
        <p:txBody>
          <a:bodyPr>
            <a:normAutofit/>
          </a:bodyPr>
          <a:lstStyle/>
          <a:p>
            <a:r>
              <a:rPr lang="en-PH" sz="2400" dirty="0"/>
              <a:t>Contractors do not tend to remain at a company for a long period of time due to the nature of their work. You may want to allow the contractor to ﬁnish their contract and not renew it. A corporation does not have as much of a commitment to a contractor. To avoid future problems with this couple, the contractor may end up sacriﬁced.</a:t>
            </a:r>
          </a:p>
        </p:txBody>
      </p:sp>
    </p:spTree>
    <p:extLst>
      <p:ext uri="{BB962C8B-B14F-4D97-AF65-F5344CB8AC3E}">
        <p14:creationId xmlns:p14="http://schemas.microsoft.com/office/powerpoint/2010/main" val="135773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Liberal</a:t>
            </a:r>
          </a:p>
        </p:txBody>
      </p:sp>
      <p:sp>
        <p:nvSpPr>
          <p:cNvPr id="3" name="Content Placeholder 2"/>
          <p:cNvSpPr>
            <a:spLocks noGrp="1"/>
          </p:cNvSpPr>
          <p:nvPr>
            <p:ph idx="1"/>
          </p:nvPr>
        </p:nvSpPr>
        <p:spPr/>
        <p:txBody>
          <a:bodyPr>
            <a:normAutofit/>
          </a:bodyPr>
          <a:lstStyle/>
          <a:p>
            <a:r>
              <a:rPr lang="en-PH" sz="2400" dirty="0"/>
              <a:t>You are not responsible for the CFO quitting the company in a terrible manner and running to the competition probably with his encryption keys and a copy of the encrypted data. Most small companies like the one you work for do not have backup keys for encrypted data. It is not your fault.</a:t>
            </a:r>
          </a:p>
        </p:txBody>
      </p:sp>
    </p:spTree>
    <p:extLst>
      <p:ext uri="{BB962C8B-B14F-4D97-AF65-F5344CB8AC3E}">
        <p14:creationId xmlns:p14="http://schemas.microsoft.com/office/powerpoint/2010/main" val="2196570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Chapter Summary </a:t>
            </a:r>
            <a:br>
              <a:rPr lang="en-PH" dirty="0"/>
            </a:br>
            <a:endParaRPr lang="en-PH" dirty="0"/>
          </a:p>
        </p:txBody>
      </p:sp>
      <p:sp>
        <p:nvSpPr>
          <p:cNvPr id="3" name="Content Placeholder 2"/>
          <p:cNvSpPr>
            <a:spLocks noGrp="1"/>
          </p:cNvSpPr>
          <p:nvPr>
            <p:ph idx="1"/>
          </p:nvPr>
        </p:nvSpPr>
        <p:spPr/>
        <p:txBody>
          <a:bodyPr>
            <a:normAutofit fontScale="92500" lnSpcReduction="10000"/>
          </a:bodyPr>
          <a:lstStyle/>
          <a:p>
            <a:r>
              <a:rPr lang="en-PH" dirty="0"/>
              <a:t>In this chapter, we discussed the ethical considerations in the technology role of ISO’s. We deﬁned an ISO as a person who effectively secures their organization’s information technology, and resources. We detailed ethical matters such as hacking, viruses, worms, encryption, handling network security information, and ensuring information security with personnel. We reviewed the ethics of hacking, which included whether there is ever a circumstance when hacking is ethically correct. Following on the tail of hacking you learned the tolerance level for virus attacks on the system expected of the ISO. You now know where to draw the line indicating appropriate level of ethical responsibility. You learned how to handle encryption and the rules of encryption in a reasonable manner to ensure security of corporate data. Next, we delved into network security information and the protection of it. Finally, we discussed personnel and the potential dilemmas you may face as an ISO with the shocking things that can occur in the workplace. At this point, you should be knowledgeable of the ethical responsibility of the ISO.</a:t>
            </a:r>
          </a:p>
          <a:p>
            <a:endParaRPr lang="en-PH" dirty="0"/>
          </a:p>
        </p:txBody>
      </p:sp>
    </p:spTree>
    <p:extLst>
      <p:ext uri="{BB962C8B-B14F-4D97-AF65-F5344CB8AC3E}">
        <p14:creationId xmlns:p14="http://schemas.microsoft.com/office/powerpoint/2010/main" val="3603870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PH" dirty="0"/>
              <a:t>The end</a:t>
            </a:r>
          </a:p>
        </p:txBody>
      </p:sp>
      <p:sp>
        <p:nvSpPr>
          <p:cNvPr id="7" name="Text Placeholder 6"/>
          <p:cNvSpPr>
            <a:spLocks noGrp="1"/>
          </p:cNvSpPr>
          <p:nvPr>
            <p:ph type="body" idx="1"/>
          </p:nvPr>
        </p:nvSpPr>
        <p:spPr/>
        <p:txBody>
          <a:bodyPr/>
          <a:lstStyle/>
          <a:p>
            <a:r>
              <a:rPr lang="en-PH" dirty="0"/>
              <a:t>Up next: chapter 7</a:t>
            </a:r>
          </a:p>
        </p:txBody>
      </p:sp>
    </p:spTree>
    <p:extLst>
      <p:ext uri="{BB962C8B-B14F-4D97-AF65-F5344CB8AC3E}">
        <p14:creationId xmlns:p14="http://schemas.microsoft.com/office/powerpoint/2010/main" val="210825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a:t>
            </a:r>
          </a:p>
        </p:txBody>
      </p:sp>
      <p:sp>
        <p:nvSpPr>
          <p:cNvPr id="3" name="Content Placeholder 2"/>
          <p:cNvSpPr>
            <a:spLocks noGrp="1"/>
          </p:cNvSpPr>
          <p:nvPr>
            <p:ph idx="1"/>
          </p:nvPr>
        </p:nvSpPr>
        <p:spPr/>
        <p:txBody>
          <a:bodyPr>
            <a:normAutofit/>
          </a:bodyPr>
          <a:lstStyle/>
          <a:p>
            <a:r>
              <a:rPr lang="en-PH" sz="2400" dirty="0"/>
              <a:t>Staying abreast of the most recent requirements in information security is a tiring job but necessary to protect your company. Always keep current on the most recent tools such as key backup and recovery systems that will protect your company.</a:t>
            </a:r>
          </a:p>
        </p:txBody>
      </p:sp>
    </p:spTree>
    <p:extLst>
      <p:ext uri="{BB962C8B-B14F-4D97-AF65-F5344CB8AC3E}">
        <p14:creationId xmlns:p14="http://schemas.microsoft.com/office/powerpoint/2010/main" val="404558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VPN Encryption – Utilize for Personal Gain?</a:t>
            </a:r>
          </a:p>
        </p:txBody>
      </p:sp>
      <p:sp>
        <p:nvSpPr>
          <p:cNvPr id="3" name="Content Placeholder 2"/>
          <p:cNvSpPr>
            <a:spLocks noGrp="1"/>
          </p:cNvSpPr>
          <p:nvPr>
            <p:ph idx="1"/>
          </p:nvPr>
        </p:nvSpPr>
        <p:spPr>
          <a:xfrm>
            <a:off x="1223493" y="2305318"/>
            <a:ext cx="10206507" cy="3574274"/>
          </a:xfrm>
        </p:spPr>
        <p:txBody>
          <a:bodyPr>
            <a:normAutofit/>
          </a:bodyPr>
          <a:lstStyle/>
          <a:p>
            <a:r>
              <a:rPr lang="en-PH" sz="2400" dirty="0"/>
              <a:t>You have made a few bad investments and need to earn some extra cash fast. Finding a high dollar market in day trading you develop a way to share these stock tips utilizing your company’s encrypted VPNs. Is it ethically appropriate to utilize corporate encryption for personal means? </a:t>
            </a:r>
          </a:p>
        </p:txBody>
      </p:sp>
    </p:spTree>
    <p:extLst>
      <p:ext uri="{BB962C8B-B14F-4D97-AF65-F5344CB8AC3E}">
        <p14:creationId xmlns:p14="http://schemas.microsoft.com/office/powerpoint/2010/main" val="238208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Conservative</a:t>
            </a:r>
          </a:p>
        </p:txBody>
      </p:sp>
      <p:sp>
        <p:nvSpPr>
          <p:cNvPr id="3" name="Content Placeholder 2"/>
          <p:cNvSpPr>
            <a:spLocks noGrp="1"/>
          </p:cNvSpPr>
          <p:nvPr>
            <p:ph idx="1"/>
          </p:nvPr>
        </p:nvSpPr>
        <p:spPr/>
        <p:txBody>
          <a:bodyPr>
            <a:normAutofit/>
          </a:bodyPr>
          <a:lstStyle/>
          <a:p>
            <a:r>
              <a:rPr lang="en-PH" sz="2400" dirty="0"/>
              <a:t>You should never use any type of company resource for personal means especially encryption from the corporate VPN. You should know better if you are an ISO.</a:t>
            </a:r>
          </a:p>
        </p:txBody>
      </p:sp>
    </p:spTree>
    <p:extLst>
      <p:ext uri="{BB962C8B-B14F-4D97-AF65-F5344CB8AC3E}">
        <p14:creationId xmlns:p14="http://schemas.microsoft.com/office/powerpoint/2010/main" val="10175772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77</TotalTime>
  <Words>3083</Words>
  <Application>Microsoft Office PowerPoint</Application>
  <PresentationFormat>Widescreen</PresentationFormat>
  <Paragraphs>122</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Gill Sans MT</vt:lpstr>
      <vt:lpstr>Impact</vt:lpstr>
      <vt:lpstr>Badge</vt:lpstr>
      <vt:lpstr>Chapter 6</vt:lpstr>
      <vt:lpstr>ENCRYPTION</vt:lpstr>
      <vt:lpstr>ENCRYPTION</vt:lpstr>
      <vt:lpstr>Backup Keys – Are they necessary?</vt:lpstr>
      <vt:lpstr>Conservative</vt:lpstr>
      <vt:lpstr>Liberal</vt:lpstr>
      <vt:lpstr>SUMMARY </vt:lpstr>
      <vt:lpstr>VPN Encryption – Utilize for Personal Gain?</vt:lpstr>
      <vt:lpstr>Conservative</vt:lpstr>
      <vt:lpstr>Liberal</vt:lpstr>
      <vt:lpstr>SUMMARY </vt:lpstr>
      <vt:lpstr>Sending Unencrypted Documents – Should it Ever Occur?</vt:lpstr>
      <vt:lpstr>Conservative</vt:lpstr>
      <vt:lpstr>Liberal</vt:lpstr>
      <vt:lpstr>SUMMARY  </vt:lpstr>
      <vt:lpstr>Victim of Industrial Espionage – Who’s Responsible?</vt:lpstr>
      <vt:lpstr>Conservative</vt:lpstr>
      <vt:lpstr>Liberal</vt:lpstr>
      <vt:lpstr>SUMMARY</vt:lpstr>
      <vt:lpstr>Is Industrial Espionage Ethical? – Common Behavior</vt:lpstr>
      <vt:lpstr>Conservative</vt:lpstr>
      <vt:lpstr>Liberal</vt:lpstr>
      <vt:lpstr>SUMMARY  </vt:lpstr>
      <vt:lpstr>Law Enforcement and Viewing Irrelevant Data – Do You have a Contingency Plan?</vt:lpstr>
      <vt:lpstr>Conservative</vt:lpstr>
      <vt:lpstr>Liberal</vt:lpstr>
      <vt:lpstr>SUMMARY  </vt:lpstr>
      <vt:lpstr>Selling Encryption Tools Globally – Did You Do the Research?</vt:lpstr>
      <vt:lpstr>Conservative</vt:lpstr>
      <vt:lpstr>Liberal</vt:lpstr>
      <vt:lpstr>SUMMARY  </vt:lpstr>
      <vt:lpstr>Handling Network Security Information</vt:lpstr>
      <vt:lpstr>Handling Network Security Information</vt:lpstr>
      <vt:lpstr>Software Malfunctions – Should You Report Them?</vt:lpstr>
      <vt:lpstr>Conservative</vt:lpstr>
      <vt:lpstr>Liberal</vt:lpstr>
      <vt:lpstr>SUMMARY  </vt:lpstr>
      <vt:lpstr>Stealth Sniffer – Improve Security</vt:lpstr>
      <vt:lpstr>Conservative</vt:lpstr>
      <vt:lpstr>Liberal</vt:lpstr>
      <vt:lpstr>SUMMARY  </vt:lpstr>
      <vt:lpstr>Ensuring Information Security on the Personnel</vt:lpstr>
      <vt:lpstr>Ensuring Information Security on the Personnel</vt:lpstr>
      <vt:lpstr>Lying to Clients Regarding Corporate Security – Is This Ever a Good Idea?</vt:lpstr>
      <vt:lpstr>Conservative</vt:lpstr>
      <vt:lpstr>Liberal</vt:lpstr>
      <vt:lpstr>SUMMARY  </vt:lpstr>
      <vt:lpstr>Sex in the Work Place – How to Handle It?</vt:lpstr>
      <vt:lpstr>Conservative</vt:lpstr>
      <vt:lpstr>Liberal</vt:lpstr>
      <vt:lpstr>SUMMARY  </vt:lpstr>
      <vt:lpstr>Handling Evidence on Personnel – A DiFFIcult Situation</vt:lpstr>
      <vt:lpstr>Conservative</vt:lpstr>
      <vt:lpstr>Liberal</vt:lpstr>
      <vt:lpstr>SUMMARY  </vt:lpstr>
      <vt:lpstr>Security Reprimands, Contractors vs. Personnel – Treat Equally?</vt:lpstr>
      <vt:lpstr>Conservative</vt:lpstr>
      <vt:lpstr>Liberal</vt:lpstr>
      <vt:lpstr>SUMMARY  </vt:lpstr>
      <vt:lpstr>Chapter Summary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Kingsman</dc:creator>
  <cp:lastModifiedBy>Kingsman</cp:lastModifiedBy>
  <cp:revision>10</cp:revision>
  <dcterms:created xsi:type="dcterms:W3CDTF">2018-02-12T11:08:31Z</dcterms:created>
  <dcterms:modified xsi:type="dcterms:W3CDTF">2018-03-01T01:14:10Z</dcterms:modified>
</cp:coreProperties>
</file>