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7" r:id="rId4"/>
    <p:sldId id="263" r:id="rId5"/>
    <p:sldId id="265" r:id="rId6"/>
    <p:sldId id="260" r:id="rId7"/>
    <p:sldId id="264" r:id="rId8"/>
    <p:sldId id="262" r:id="rId9"/>
    <p:sldId id="261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/>
    <p:restoredTop sz="94792"/>
  </p:normalViewPr>
  <p:slideViewPr>
    <p:cSldViewPr snapToGrid="0" snapToObjects="1">
      <p:cViewPr varScale="1">
        <p:scale>
          <a:sx n="93" d="100"/>
          <a:sy n="93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F762B-9C4E-4147-B14F-869AD4E77670}" type="doc">
      <dgm:prSet loTypeId="urn:microsoft.com/office/officeart/2005/8/layout/target1" loCatId="" qsTypeId="urn:microsoft.com/office/officeart/2005/8/quickstyle/simple2" qsCatId="simple" csTypeId="urn:microsoft.com/office/officeart/2005/8/colors/accent1_5" csCatId="accent1" phldr="1"/>
      <dgm:spPr/>
    </dgm:pt>
    <dgm:pt modelId="{48396A14-BDA9-464B-98F3-D52E1EE2F753}">
      <dgm:prSet phldrT="[Text]" custT="1"/>
      <dgm:spPr/>
      <dgm:t>
        <a:bodyPr/>
        <a:lstStyle/>
        <a:p>
          <a:r>
            <a:rPr lang="en-US" sz="1600" b="1" dirty="0" smtClean="0"/>
            <a:t>2.084</a:t>
          </a:r>
          <a:br>
            <a:rPr lang="en-US" sz="1600" b="1" dirty="0" smtClean="0"/>
          </a:br>
          <a:r>
            <a:rPr lang="en-US" sz="1600" b="0" dirty="0" err="1" smtClean="0"/>
            <a:t>Compraron</a:t>
          </a:r>
          <a:r>
            <a:rPr lang="en-US" sz="1600" b="0" dirty="0" smtClean="0"/>
            <a:t> </a:t>
          </a:r>
          <a:r>
            <a:rPr lang="en-US" sz="1600" b="0" dirty="0" err="1" smtClean="0"/>
            <a:t>Moda</a:t>
          </a:r>
          <a:r>
            <a:rPr lang="en-US" sz="1600" b="0" dirty="0" smtClean="0"/>
            <a:t> en </a:t>
          </a:r>
          <a:r>
            <a:rPr lang="en-US" sz="1600" b="0" dirty="0" err="1" smtClean="0"/>
            <a:t>Tienda</a:t>
          </a:r>
          <a:endParaRPr lang="en-US" sz="1600" b="0" dirty="0"/>
        </a:p>
      </dgm:t>
    </dgm:pt>
    <dgm:pt modelId="{3F6AEF33-29C3-D648-8125-FF19FA934CEE}" type="parTrans" cxnId="{2DDB824B-954D-2949-8179-5A67E78DBA91}">
      <dgm:prSet/>
      <dgm:spPr/>
      <dgm:t>
        <a:bodyPr/>
        <a:lstStyle/>
        <a:p>
          <a:endParaRPr lang="en-US"/>
        </a:p>
      </dgm:t>
    </dgm:pt>
    <dgm:pt modelId="{1D34939B-61E0-0A41-B3DF-059B7D699EEA}" type="sibTrans" cxnId="{2DDB824B-954D-2949-8179-5A67E78DBA91}">
      <dgm:prSet/>
      <dgm:spPr/>
      <dgm:t>
        <a:bodyPr/>
        <a:lstStyle/>
        <a:p>
          <a:endParaRPr lang="en-US"/>
        </a:p>
      </dgm:t>
    </dgm:pt>
    <dgm:pt modelId="{812DAB43-598A-BE45-9828-600A52DAA0B6}">
      <dgm:prSet phldrT="[Text]" custT="1"/>
      <dgm:spPr/>
      <dgm:t>
        <a:bodyPr/>
        <a:lstStyle/>
        <a:p>
          <a:r>
            <a:rPr lang="en-US" sz="2400" b="1" dirty="0" smtClean="0"/>
            <a:t>8.863</a:t>
          </a:r>
          <a:br>
            <a:rPr lang="en-US" sz="2400" b="1" dirty="0" smtClean="0"/>
          </a:br>
          <a:r>
            <a:rPr lang="en-US" sz="2400" dirty="0" err="1" smtClean="0"/>
            <a:t>Vieron</a:t>
          </a:r>
          <a:r>
            <a:rPr lang="en-US" sz="2400" dirty="0" smtClean="0"/>
            <a:t> MODA</a:t>
          </a:r>
          <a:endParaRPr lang="en-US" sz="2400" dirty="0"/>
        </a:p>
      </dgm:t>
    </dgm:pt>
    <dgm:pt modelId="{F884C07A-B579-0B44-B515-23198807BF44}" type="parTrans" cxnId="{353B83A7-A035-4E48-ADF7-23A5B60AE90F}">
      <dgm:prSet/>
      <dgm:spPr/>
      <dgm:t>
        <a:bodyPr/>
        <a:lstStyle/>
        <a:p>
          <a:endParaRPr lang="en-US"/>
        </a:p>
      </dgm:t>
    </dgm:pt>
    <dgm:pt modelId="{A7A8F59A-4D01-2045-8A4E-1B2CCF1182E6}" type="sibTrans" cxnId="{353B83A7-A035-4E48-ADF7-23A5B60AE90F}">
      <dgm:prSet/>
      <dgm:spPr/>
      <dgm:t>
        <a:bodyPr/>
        <a:lstStyle/>
        <a:p>
          <a:endParaRPr lang="en-US"/>
        </a:p>
      </dgm:t>
    </dgm:pt>
    <dgm:pt modelId="{FBDC0181-D0A9-694A-A81B-A5D4A1D50E3A}">
      <dgm:prSet phldrT="[Text]"/>
      <dgm:spPr/>
      <dgm:t>
        <a:bodyPr/>
        <a:lstStyle/>
        <a:p>
          <a:r>
            <a:rPr lang="es-ES_tradnl" b="1" dirty="0" smtClean="0"/>
            <a:t>351.878</a:t>
          </a:r>
          <a:r>
            <a:rPr lang="en-US" dirty="0" smtClean="0"/>
            <a:t> </a:t>
          </a:r>
          <a:r>
            <a:rPr lang="en-US" dirty="0" err="1" smtClean="0"/>
            <a:t>Visitantes</a:t>
          </a:r>
          <a:endParaRPr lang="en-US" dirty="0"/>
        </a:p>
      </dgm:t>
    </dgm:pt>
    <dgm:pt modelId="{CFBE9EEB-6FFB-C44F-942B-ECFE55814DE6}" type="parTrans" cxnId="{FB87AA01-AB31-2F4F-9FAA-70B48228A1A0}">
      <dgm:prSet/>
      <dgm:spPr/>
      <dgm:t>
        <a:bodyPr/>
        <a:lstStyle/>
        <a:p>
          <a:endParaRPr lang="en-US"/>
        </a:p>
      </dgm:t>
    </dgm:pt>
    <dgm:pt modelId="{B98192F6-E9D9-4E40-AEEC-7C1B81F00E22}" type="sibTrans" cxnId="{FB87AA01-AB31-2F4F-9FAA-70B48228A1A0}">
      <dgm:prSet/>
      <dgm:spPr/>
      <dgm:t>
        <a:bodyPr/>
        <a:lstStyle/>
        <a:p>
          <a:endParaRPr lang="en-US"/>
        </a:p>
      </dgm:t>
    </dgm:pt>
    <dgm:pt modelId="{A57A19A1-90E4-4A4D-9937-86F43137CF7A}">
      <dgm:prSet phldrT="[Text]" custT="1"/>
      <dgm:spPr/>
      <dgm:t>
        <a:bodyPr/>
        <a:lstStyle/>
        <a:p>
          <a:r>
            <a:rPr lang="en-US" sz="1800" b="1" dirty="0" smtClean="0"/>
            <a:t>6.173*</a:t>
          </a:r>
          <a:br>
            <a:rPr lang="en-US" sz="1800" b="1" dirty="0" smtClean="0"/>
          </a:br>
          <a:r>
            <a:rPr lang="en-US" sz="1800" b="0" dirty="0" smtClean="0"/>
            <a:t>Son </a:t>
          </a:r>
          <a:r>
            <a:rPr lang="en-US" sz="1800" b="0" dirty="0" err="1" smtClean="0"/>
            <a:t>identificados</a:t>
          </a:r>
          <a:r>
            <a:rPr lang="en-US" sz="1800" b="0" dirty="0" smtClean="0"/>
            <a:t> con RUT</a:t>
          </a:r>
          <a:endParaRPr lang="en-US" sz="1800" dirty="0"/>
        </a:p>
      </dgm:t>
    </dgm:pt>
    <dgm:pt modelId="{B34B6ABE-2E7C-694C-9474-6D6AE1DD9FB0}" type="parTrans" cxnId="{4B36B624-F6A2-584C-A471-D60D398EF3E7}">
      <dgm:prSet/>
      <dgm:spPr/>
      <dgm:t>
        <a:bodyPr/>
        <a:lstStyle/>
        <a:p>
          <a:endParaRPr lang="en-US"/>
        </a:p>
      </dgm:t>
    </dgm:pt>
    <dgm:pt modelId="{B6ADCAAD-9923-DE4C-83A1-DA363FD8576A}" type="sibTrans" cxnId="{4B36B624-F6A2-584C-A471-D60D398EF3E7}">
      <dgm:prSet/>
      <dgm:spPr/>
      <dgm:t>
        <a:bodyPr/>
        <a:lstStyle/>
        <a:p>
          <a:endParaRPr lang="en-US"/>
        </a:p>
      </dgm:t>
    </dgm:pt>
    <dgm:pt modelId="{2BBA9190-68D5-4F43-9357-58FC492857AA}" type="pres">
      <dgm:prSet presAssocID="{4C5F762B-9C4E-4147-B14F-869AD4E77670}" presName="composite" presStyleCnt="0">
        <dgm:presLayoutVars>
          <dgm:chMax val="5"/>
          <dgm:dir/>
          <dgm:resizeHandles val="exact"/>
        </dgm:presLayoutVars>
      </dgm:prSet>
      <dgm:spPr/>
    </dgm:pt>
    <dgm:pt modelId="{A4162376-BB2D-EB40-B0C5-C9C7324E83DD}" type="pres">
      <dgm:prSet presAssocID="{48396A14-BDA9-464B-98F3-D52E1EE2F753}" presName="circle1" presStyleLbl="lnNode1" presStyleIdx="0" presStyleCnt="4"/>
      <dgm:spPr/>
    </dgm:pt>
    <dgm:pt modelId="{44BFC7CC-0EFE-6D48-A468-433C391BFB33}" type="pres">
      <dgm:prSet presAssocID="{48396A14-BDA9-464B-98F3-D52E1EE2F753}" presName="text1" presStyleLbl="revTx" presStyleIdx="0" presStyleCnt="4" custScaleX="135869" custLinFactNeighborX="16175" custLinFactNeighborY="16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7656D-0BC7-B040-827E-66A0954A0136}" type="pres">
      <dgm:prSet presAssocID="{48396A14-BDA9-464B-98F3-D52E1EE2F753}" presName="line1" presStyleLbl="callout" presStyleIdx="0" presStyleCnt="8"/>
      <dgm:spPr/>
    </dgm:pt>
    <dgm:pt modelId="{8813BA1C-EDEE-354C-BC01-D3E157D1FCE8}" type="pres">
      <dgm:prSet presAssocID="{48396A14-BDA9-464B-98F3-D52E1EE2F753}" presName="d1" presStyleLbl="callout" presStyleIdx="1" presStyleCnt="8"/>
      <dgm:spPr/>
    </dgm:pt>
    <dgm:pt modelId="{A890CAD2-8629-FC41-ADD8-F8D100CEBF4D}" type="pres">
      <dgm:prSet presAssocID="{A57A19A1-90E4-4A4D-9937-86F43137CF7A}" presName="circle2" presStyleLbl="lnNode1" presStyleIdx="1" presStyleCnt="4"/>
      <dgm:spPr/>
    </dgm:pt>
    <dgm:pt modelId="{AAAE1219-076F-7540-A965-EB4E10AA79CE}" type="pres">
      <dgm:prSet presAssocID="{A57A19A1-90E4-4A4D-9937-86F43137CF7A}" presName="text2" presStyleLbl="revTx" presStyleIdx="1" presStyleCnt="4" custScaleX="135869" custLinFactNeighborX="18975" custLinFactNeighborY="16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DBD84-DB47-C141-93BE-BD0010E2BBE3}" type="pres">
      <dgm:prSet presAssocID="{A57A19A1-90E4-4A4D-9937-86F43137CF7A}" presName="line2" presStyleLbl="callout" presStyleIdx="2" presStyleCnt="8"/>
      <dgm:spPr/>
    </dgm:pt>
    <dgm:pt modelId="{960CB39E-7863-CD4A-AE54-AC338BE3F6BD}" type="pres">
      <dgm:prSet presAssocID="{A57A19A1-90E4-4A4D-9937-86F43137CF7A}" presName="d2" presStyleLbl="callout" presStyleIdx="3" presStyleCnt="8"/>
      <dgm:spPr/>
    </dgm:pt>
    <dgm:pt modelId="{85FA8C73-1EB1-1649-866B-041582E75CFD}" type="pres">
      <dgm:prSet presAssocID="{812DAB43-598A-BE45-9828-600A52DAA0B6}" presName="circle3" presStyleLbl="lnNode1" presStyleIdx="2" presStyleCnt="4"/>
      <dgm:spPr/>
    </dgm:pt>
    <dgm:pt modelId="{D3B248CB-3539-6C4E-93D7-E6C0FFFC49BC}" type="pres">
      <dgm:prSet presAssocID="{812DAB43-598A-BE45-9828-600A52DAA0B6}" presName="text3" presStyleLbl="revTx" presStyleIdx="2" presStyleCnt="4" custScaleX="150679" custLinFactNeighborX="26173" custLinFactNeighborY="13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BAC3F-133C-E24E-A6F0-B993EBC8EF18}" type="pres">
      <dgm:prSet presAssocID="{812DAB43-598A-BE45-9828-600A52DAA0B6}" presName="line3" presStyleLbl="callout" presStyleIdx="4" presStyleCnt="8"/>
      <dgm:spPr/>
    </dgm:pt>
    <dgm:pt modelId="{737F8CF9-863A-F149-A146-8F807179D452}" type="pres">
      <dgm:prSet presAssocID="{812DAB43-598A-BE45-9828-600A52DAA0B6}" presName="d3" presStyleLbl="callout" presStyleIdx="5" presStyleCnt="8"/>
      <dgm:spPr/>
    </dgm:pt>
    <dgm:pt modelId="{32F44663-D7DE-F641-AE9C-316F333386FC}" type="pres">
      <dgm:prSet presAssocID="{FBDC0181-D0A9-694A-A81B-A5D4A1D50E3A}" presName="circle4" presStyleLbl="lnNode1" presStyleIdx="3" presStyleCnt="4"/>
      <dgm:spPr/>
    </dgm:pt>
    <dgm:pt modelId="{FB632445-343E-5641-8FF5-93BE3BD7E474}" type="pres">
      <dgm:prSet presAssocID="{FBDC0181-D0A9-694A-A81B-A5D4A1D50E3A}" presName="text4" presStyleLbl="revTx" presStyleIdx="3" presStyleCnt="4" custLinFactNeighborX="700" custLinFactNeighborY="21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B3E9-8D79-BF4B-A553-671BD4D64B0C}" type="pres">
      <dgm:prSet presAssocID="{FBDC0181-D0A9-694A-A81B-A5D4A1D50E3A}" presName="line4" presStyleLbl="callout" presStyleIdx="6" presStyleCnt="8"/>
      <dgm:spPr/>
    </dgm:pt>
    <dgm:pt modelId="{1B52EA7E-1BD5-8E45-BBF1-6865F1986CC1}" type="pres">
      <dgm:prSet presAssocID="{FBDC0181-D0A9-694A-A81B-A5D4A1D50E3A}" presName="d4" presStyleLbl="callout" presStyleIdx="7" presStyleCnt="8"/>
      <dgm:spPr/>
    </dgm:pt>
  </dgm:ptLst>
  <dgm:cxnLst>
    <dgm:cxn modelId="{CF4BBFC0-6ACD-F942-B0D9-345F12CD6A55}" type="presOf" srcId="{4C5F762B-9C4E-4147-B14F-869AD4E77670}" destId="{2BBA9190-68D5-4F43-9357-58FC492857AA}" srcOrd="0" destOrd="0" presId="urn:microsoft.com/office/officeart/2005/8/layout/target1"/>
    <dgm:cxn modelId="{353B83A7-A035-4E48-ADF7-23A5B60AE90F}" srcId="{4C5F762B-9C4E-4147-B14F-869AD4E77670}" destId="{812DAB43-598A-BE45-9828-600A52DAA0B6}" srcOrd="2" destOrd="0" parTransId="{F884C07A-B579-0B44-B515-23198807BF44}" sibTransId="{A7A8F59A-4D01-2045-8A4E-1B2CCF1182E6}"/>
    <dgm:cxn modelId="{4B36B624-F6A2-584C-A471-D60D398EF3E7}" srcId="{4C5F762B-9C4E-4147-B14F-869AD4E77670}" destId="{A57A19A1-90E4-4A4D-9937-86F43137CF7A}" srcOrd="1" destOrd="0" parTransId="{B34B6ABE-2E7C-694C-9474-6D6AE1DD9FB0}" sibTransId="{B6ADCAAD-9923-DE4C-83A1-DA363FD8576A}"/>
    <dgm:cxn modelId="{0628F999-D643-7B46-B8E2-4ED847AEC79A}" type="presOf" srcId="{A57A19A1-90E4-4A4D-9937-86F43137CF7A}" destId="{AAAE1219-076F-7540-A965-EB4E10AA79CE}" srcOrd="0" destOrd="0" presId="urn:microsoft.com/office/officeart/2005/8/layout/target1"/>
    <dgm:cxn modelId="{2A0DD384-4549-F74E-BF6C-48F655DACFBD}" type="presOf" srcId="{812DAB43-598A-BE45-9828-600A52DAA0B6}" destId="{D3B248CB-3539-6C4E-93D7-E6C0FFFC49BC}" srcOrd="0" destOrd="0" presId="urn:microsoft.com/office/officeart/2005/8/layout/target1"/>
    <dgm:cxn modelId="{74C89F58-DB7C-344C-8F86-CB23E5550223}" type="presOf" srcId="{48396A14-BDA9-464B-98F3-D52E1EE2F753}" destId="{44BFC7CC-0EFE-6D48-A468-433C391BFB33}" srcOrd="0" destOrd="0" presId="urn:microsoft.com/office/officeart/2005/8/layout/target1"/>
    <dgm:cxn modelId="{2DDB824B-954D-2949-8179-5A67E78DBA91}" srcId="{4C5F762B-9C4E-4147-B14F-869AD4E77670}" destId="{48396A14-BDA9-464B-98F3-D52E1EE2F753}" srcOrd="0" destOrd="0" parTransId="{3F6AEF33-29C3-D648-8125-FF19FA934CEE}" sibTransId="{1D34939B-61E0-0A41-B3DF-059B7D699EEA}"/>
    <dgm:cxn modelId="{2BFD10D9-4A3C-EE4A-9A3D-9D42B856DF04}" type="presOf" srcId="{FBDC0181-D0A9-694A-A81B-A5D4A1D50E3A}" destId="{FB632445-343E-5641-8FF5-93BE3BD7E474}" srcOrd="0" destOrd="0" presId="urn:microsoft.com/office/officeart/2005/8/layout/target1"/>
    <dgm:cxn modelId="{FB87AA01-AB31-2F4F-9FAA-70B48228A1A0}" srcId="{4C5F762B-9C4E-4147-B14F-869AD4E77670}" destId="{FBDC0181-D0A9-694A-A81B-A5D4A1D50E3A}" srcOrd="3" destOrd="0" parTransId="{CFBE9EEB-6FFB-C44F-942B-ECFE55814DE6}" sibTransId="{B98192F6-E9D9-4E40-AEEC-7C1B81F00E22}"/>
    <dgm:cxn modelId="{B5EEB004-F4E1-2B4F-9EB5-C80524BC2257}" type="presParOf" srcId="{2BBA9190-68D5-4F43-9357-58FC492857AA}" destId="{A4162376-BB2D-EB40-B0C5-C9C7324E83DD}" srcOrd="0" destOrd="0" presId="urn:microsoft.com/office/officeart/2005/8/layout/target1"/>
    <dgm:cxn modelId="{CF75F9D8-415E-A041-9142-F8668F04FF63}" type="presParOf" srcId="{2BBA9190-68D5-4F43-9357-58FC492857AA}" destId="{44BFC7CC-0EFE-6D48-A468-433C391BFB33}" srcOrd="1" destOrd="0" presId="urn:microsoft.com/office/officeart/2005/8/layout/target1"/>
    <dgm:cxn modelId="{6B500C6C-6089-E34D-81A3-AECF0118697D}" type="presParOf" srcId="{2BBA9190-68D5-4F43-9357-58FC492857AA}" destId="{9AE7656D-0BC7-B040-827E-66A0954A0136}" srcOrd="2" destOrd="0" presId="urn:microsoft.com/office/officeart/2005/8/layout/target1"/>
    <dgm:cxn modelId="{F7B19613-2AB0-874B-A548-AADFF57FD9AB}" type="presParOf" srcId="{2BBA9190-68D5-4F43-9357-58FC492857AA}" destId="{8813BA1C-EDEE-354C-BC01-D3E157D1FCE8}" srcOrd="3" destOrd="0" presId="urn:microsoft.com/office/officeart/2005/8/layout/target1"/>
    <dgm:cxn modelId="{EF14A63A-426F-2646-A2CA-916C93FC12CC}" type="presParOf" srcId="{2BBA9190-68D5-4F43-9357-58FC492857AA}" destId="{A890CAD2-8629-FC41-ADD8-F8D100CEBF4D}" srcOrd="4" destOrd="0" presId="urn:microsoft.com/office/officeart/2005/8/layout/target1"/>
    <dgm:cxn modelId="{09EB57CC-00FA-C249-8216-4C00EFC41E2B}" type="presParOf" srcId="{2BBA9190-68D5-4F43-9357-58FC492857AA}" destId="{AAAE1219-076F-7540-A965-EB4E10AA79CE}" srcOrd="5" destOrd="0" presId="urn:microsoft.com/office/officeart/2005/8/layout/target1"/>
    <dgm:cxn modelId="{59D097EB-6221-6946-A346-C4B36B93721E}" type="presParOf" srcId="{2BBA9190-68D5-4F43-9357-58FC492857AA}" destId="{048DBD84-DB47-C141-93BE-BD0010E2BBE3}" srcOrd="6" destOrd="0" presId="urn:microsoft.com/office/officeart/2005/8/layout/target1"/>
    <dgm:cxn modelId="{D070D515-98F5-764A-A589-2A22E67FDE85}" type="presParOf" srcId="{2BBA9190-68D5-4F43-9357-58FC492857AA}" destId="{960CB39E-7863-CD4A-AE54-AC338BE3F6BD}" srcOrd="7" destOrd="0" presId="urn:microsoft.com/office/officeart/2005/8/layout/target1"/>
    <dgm:cxn modelId="{9F5F8266-04E4-DB41-9AF6-778DA1CE443A}" type="presParOf" srcId="{2BBA9190-68D5-4F43-9357-58FC492857AA}" destId="{85FA8C73-1EB1-1649-866B-041582E75CFD}" srcOrd="8" destOrd="0" presId="urn:microsoft.com/office/officeart/2005/8/layout/target1"/>
    <dgm:cxn modelId="{84A042E4-A3AF-FC41-B305-0A3418ECC469}" type="presParOf" srcId="{2BBA9190-68D5-4F43-9357-58FC492857AA}" destId="{D3B248CB-3539-6C4E-93D7-E6C0FFFC49BC}" srcOrd="9" destOrd="0" presId="urn:microsoft.com/office/officeart/2005/8/layout/target1"/>
    <dgm:cxn modelId="{E82600BC-E2F0-BA49-877B-501836E74704}" type="presParOf" srcId="{2BBA9190-68D5-4F43-9357-58FC492857AA}" destId="{803BAC3F-133C-E24E-A6F0-B993EBC8EF18}" srcOrd="10" destOrd="0" presId="urn:microsoft.com/office/officeart/2005/8/layout/target1"/>
    <dgm:cxn modelId="{FE4FBBDA-3979-054A-8273-3183E55E0368}" type="presParOf" srcId="{2BBA9190-68D5-4F43-9357-58FC492857AA}" destId="{737F8CF9-863A-F149-A146-8F807179D452}" srcOrd="11" destOrd="0" presId="urn:microsoft.com/office/officeart/2005/8/layout/target1"/>
    <dgm:cxn modelId="{6C9F4113-5EEE-5C4D-88DD-79B449A74E6E}" type="presParOf" srcId="{2BBA9190-68D5-4F43-9357-58FC492857AA}" destId="{32F44663-D7DE-F641-AE9C-316F333386FC}" srcOrd="12" destOrd="0" presId="urn:microsoft.com/office/officeart/2005/8/layout/target1"/>
    <dgm:cxn modelId="{C8EBC10C-68F2-6C4C-9E1C-396173B75772}" type="presParOf" srcId="{2BBA9190-68D5-4F43-9357-58FC492857AA}" destId="{FB632445-343E-5641-8FF5-93BE3BD7E474}" srcOrd="13" destOrd="0" presId="urn:microsoft.com/office/officeart/2005/8/layout/target1"/>
    <dgm:cxn modelId="{D9CE6BE1-D18E-5E4F-8BCE-DFB68E478481}" type="presParOf" srcId="{2BBA9190-68D5-4F43-9357-58FC492857AA}" destId="{DFC6B3E9-8D79-BF4B-A553-671BD4D64B0C}" srcOrd="14" destOrd="0" presId="urn:microsoft.com/office/officeart/2005/8/layout/target1"/>
    <dgm:cxn modelId="{AA4F4193-6649-F340-9EA0-CE665402B240}" type="presParOf" srcId="{2BBA9190-68D5-4F43-9357-58FC492857AA}" destId="{1B52EA7E-1BD5-8E45-BBF1-6865F1986CC1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44663-D7DE-F641-AE9C-316F333386FC}">
      <dsp:nvSpPr>
        <dsp:cNvPr id="0" name=""/>
        <dsp:cNvSpPr/>
      </dsp:nvSpPr>
      <dsp:spPr>
        <a:xfrm>
          <a:off x="1019513" y="1288076"/>
          <a:ext cx="3864228" cy="3864228"/>
        </a:xfrm>
        <a:prstGeom prst="ellipse">
          <a:avLst/>
        </a:prstGeom>
        <a:solidFill>
          <a:schemeClr val="accent1">
            <a:shade val="90000"/>
            <a:hueOff val="350916"/>
            <a:satOff val="-3215"/>
            <a:lumOff val="27754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FA8C73-1EB1-1649-866B-041582E75CFD}">
      <dsp:nvSpPr>
        <dsp:cNvPr id="0" name=""/>
        <dsp:cNvSpPr/>
      </dsp:nvSpPr>
      <dsp:spPr>
        <a:xfrm>
          <a:off x="1571776" y="1840338"/>
          <a:ext cx="2759703" cy="2759703"/>
        </a:xfrm>
        <a:prstGeom prst="ellipse">
          <a:avLst/>
        </a:prstGeom>
        <a:solidFill>
          <a:schemeClr val="accent1">
            <a:shade val="90000"/>
            <a:hueOff val="233944"/>
            <a:satOff val="-2143"/>
            <a:lumOff val="18503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90CAD2-8629-FC41-ADD8-F8D100CEBF4D}">
      <dsp:nvSpPr>
        <dsp:cNvPr id="0" name=""/>
        <dsp:cNvSpPr/>
      </dsp:nvSpPr>
      <dsp:spPr>
        <a:xfrm>
          <a:off x="2123716" y="2392279"/>
          <a:ext cx="1655822" cy="1655822"/>
        </a:xfrm>
        <a:prstGeom prst="ellipse">
          <a:avLst/>
        </a:prstGeom>
        <a:solidFill>
          <a:schemeClr val="accent1">
            <a:shade val="90000"/>
            <a:hueOff val="116972"/>
            <a:satOff val="-1072"/>
            <a:lumOff val="9251"/>
            <a:alphaOff val="-1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162376-BB2D-EB40-B0C5-C9C7324E83DD}">
      <dsp:nvSpPr>
        <dsp:cNvPr id="0" name=""/>
        <dsp:cNvSpPr/>
      </dsp:nvSpPr>
      <dsp:spPr>
        <a:xfrm>
          <a:off x="2675657" y="2944220"/>
          <a:ext cx="551940" cy="551940"/>
        </a:xfrm>
        <a:prstGeom prst="ellipse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BFC7CC-0EFE-6D48-A468-433C391BFB33}">
      <dsp:nvSpPr>
        <dsp:cNvPr id="0" name=""/>
        <dsp:cNvSpPr/>
      </dsp:nvSpPr>
      <dsp:spPr>
        <a:xfrm>
          <a:off x="5493784" y="148730"/>
          <a:ext cx="2625144" cy="92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2.084</a:t>
          </a:r>
          <a:br>
            <a:rPr lang="en-US" sz="1600" b="1" kern="1200" dirty="0" smtClean="0"/>
          </a:br>
          <a:r>
            <a:rPr lang="en-US" sz="1600" b="0" kern="1200" dirty="0" err="1" smtClean="0"/>
            <a:t>Compraron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Moda</a:t>
          </a:r>
          <a:r>
            <a:rPr lang="en-US" sz="1600" b="0" kern="1200" dirty="0" smtClean="0"/>
            <a:t> en </a:t>
          </a:r>
          <a:r>
            <a:rPr lang="en-US" sz="1600" b="0" kern="1200" dirty="0" err="1" smtClean="0"/>
            <a:t>Tienda</a:t>
          </a:r>
          <a:endParaRPr lang="en-US" sz="1600" b="0" kern="1200" dirty="0"/>
        </a:p>
      </dsp:txBody>
      <dsp:txXfrm>
        <a:off x="5493784" y="148730"/>
        <a:ext cx="2625144" cy="924194"/>
      </dsp:txXfrm>
    </dsp:sp>
    <dsp:sp modelId="{9AE7656D-0BC7-B040-827E-66A0954A0136}">
      <dsp:nvSpPr>
        <dsp:cNvPr id="0" name=""/>
        <dsp:cNvSpPr/>
      </dsp:nvSpPr>
      <dsp:spPr>
        <a:xfrm>
          <a:off x="5044751" y="462097"/>
          <a:ext cx="483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13BA1C-EDEE-354C-BC01-D3E157D1FCE8}">
      <dsp:nvSpPr>
        <dsp:cNvPr id="0" name=""/>
        <dsp:cNvSpPr/>
      </dsp:nvSpPr>
      <dsp:spPr>
        <a:xfrm rot="5400000">
          <a:off x="2616727" y="766405"/>
          <a:ext cx="2730721" cy="212532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AE1219-076F-7540-A965-EB4E10AA79CE}">
      <dsp:nvSpPr>
        <dsp:cNvPr id="0" name=""/>
        <dsp:cNvSpPr/>
      </dsp:nvSpPr>
      <dsp:spPr>
        <a:xfrm>
          <a:off x="5547883" y="1075550"/>
          <a:ext cx="2625144" cy="92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6.173*</a:t>
          </a:r>
          <a:br>
            <a:rPr lang="en-US" sz="1800" b="1" kern="1200" dirty="0" smtClean="0"/>
          </a:br>
          <a:r>
            <a:rPr lang="en-US" sz="1800" b="0" kern="1200" dirty="0" smtClean="0"/>
            <a:t>Son </a:t>
          </a:r>
          <a:r>
            <a:rPr lang="en-US" sz="1800" b="0" kern="1200" dirty="0" err="1" smtClean="0"/>
            <a:t>identificados</a:t>
          </a:r>
          <a:r>
            <a:rPr lang="en-US" sz="1800" b="0" kern="1200" dirty="0" smtClean="0"/>
            <a:t> con RUT</a:t>
          </a:r>
          <a:endParaRPr lang="en-US" sz="1800" kern="1200" dirty="0"/>
        </a:p>
      </dsp:txBody>
      <dsp:txXfrm>
        <a:off x="5547883" y="1075550"/>
        <a:ext cx="2625144" cy="924194"/>
      </dsp:txXfrm>
    </dsp:sp>
    <dsp:sp modelId="{048DBD84-DB47-C141-93BE-BD0010E2BBE3}">
      <dsp:nvSpPr>
        <dsp:cNvPr id="0" name=""/>
        <dsp:cNvSpPr/>
      </dsp:nvSpPr>
      <dsp:spPr>
        <a:xfrm>
          <a:off x="5044751" y="1386292"/>
          <a:ext cx="483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0CB39E-7863-CD4A-AE54-AC338BE3F6BD}">
      <dsp:nvSpPr>
        <dsp:cNvPr id="0" name=""/>
        <dsp:cNvSpPr/>
      </dsp:nvSpPr>
      <dsp:spPr>
        <a:xfrm rot="5400000">
          <a:off x="3089451" y="1675465"/>
          <a:ext cx="2242540" cy="166483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3B248CB-3539-6C4E-93D7-E6C0FFFC49BC}">
      <dsp:nvSpPr>
        <dsp:cNvPr id="0" name=""/>
        <dsp:cNvSpPr/>
      </dsp:nvSpPr>
      <dsp:spPr>
        <a:xfrm>
          <a:off x="5543884" y="1970078"/>
          <a:ext cx="2911290" cy="92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8.863</a:t>
          </a:r>
          <a:br>
            <a:rPr lang="en-US" sz="2400" b="1" kern="1200" dirty="0" smtClean="0"/>
          </a:br>
          <a:r>
            <a:rPr lang="en-US" sz="2400" kern="1200" dirty="0" err="1" smtClean="0"/>
            <a:t>Vieron</a:t>
          </a:r>
          <a:r>
            <a:rPr lang="en-US" sz="2400" kern="1200" dirty="0" smtClean="0"/>
            <a:t> MODA</a:t>
          </a:r>
          <a:endParaRPr lang="en-US" sz="2400" kern="1200" dirty="0"/>
        </a:p>
      </dsp:txBody>
      <dsp:txXfrm>
        <a:off x="5543884" y="1970078"/>
        <a:ext cx="2911290" cy="924194"/>
      </dsp:txXfrm>
    </dsp:sp>
    <dsp:sp modelId="{803BAC3F-133C-E24E-A6F0-B993EBC8EF18}">
      <dsp:nvSpPr>
        <dsp:cNvPr id="0" name=""/>
        <dsp:cNvSpPr/>
      </dsp:nvSpPr>
      <dsp:spPr>
        <a:xfrm>
          <a:off x="5044751" y="2310486"/>
          <a:ext cx="483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7F8CF9-863A-F149-A146-8F807179D452}">
      <dsp:nvSpPr>
        <dsp:cNvPr id="0" name=""/>
        <dsp:cNvSpPr/>
      </dsp:nvSpPr>
      <dsp:spPr>
        <a:xfrm rot="5400000">
          <a:off x="3547040" y="2522697"/>
          <a:ext cx="1710565" cy="12848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632445-343E-5641-8FF5-93BE3BD7E474}">
      <dsp:nvSpPr>
        <dsp:cNvPr id="0" name=""/>
        <dsp:cNvSpPr/>
      </dsp:nvSpPr>
      <dsp:spPr>
        <a:xfrm>
          <a:off x="5541304" y="2975398"/>
          <a:ext cx="1932114" cy="92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b="1" kern="1200" dirty="0" smtClean="0"/>
            <a:t>351.878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Visitantes</a:t>
          </a:r>
          <a:endParaRPr lang="en-US" sz="3000" kern="1200" dirty="0"/>
        </a:p>
      </dsp:txBody>
      <dsp:txXfrm>
        <a:off x="5541304" y="2975398"/>
        <a:ext cx="1932114" cy="924194"/>
      </dsp:txXfrm>
    </dsp:sp>
    <dsp:sp modelId="{DFC6B3E9-8D79-BF4B-A553-671BD4D64B0C}">
      <dsp:nvSpPr>
        <dsp:cNvPr id="0" name=""/>
        <dsp:cNvSpPr/>
      </dsp:nvSpPr>
      <dsp:spPr>
        <a:xfrm>
          <a:off x="5044751" y="3234681"/>
          <a:ext cx="483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52EA7E-1BD5-8E45-BBF1-6865F1986CC1}">
      <dsp:nvSpPr>
        <dsp:cNvPr id="0" name=""/>
        <dsp:cNvSpPr/>
      </dsp:nvSpPr>
      <dsp:spPr>
        <a:xfrm rot="5400000">
          <a:off x="4005724" y="3373278"/>
          <a:ext cx="1175756" cy="8977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CFC76-FDD2-A646-ABD8-00B7C2B5B4F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8BF6-90EF-D341-A38A-71E410C92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650A-0B5F-4734-A339-65AEFD7F6E8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7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sin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/>
          <p:cNvCxnSpPr/>
          <p:nvPr/>
        </p:nvCxnSpPr>
        <p:spPr>
          <a:xfrm>
            <a:off x="0" y="674204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Marcador de número de diapositiva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Marcador de texto 21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6453810"/>
            <a:ext cx="9276521" cy="4041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x-none" dirty="0" smtClean="0"/>
              <a:t>Nota o fuente</a:t>
            </a:r>
          </a:p>
        </p:txBody>
      </p:sp>
      <p:sp>
        <p:nvSpPr>
          <p:cNvPr id="7" name="Título 1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674204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x-none" dirty="0" smtClean="0"/>
              <a:t>TÍTULO CON MAYUSCULAS</a:t>
            </a:r>
            <a:br>
              <a:rPr lang="x-none" dirty="0" smtClean="0"/>
            </a:br>
            <a:r>
              <a:rPr lang="x-none" dirty="0" smtClean="0"/>
              <a:t>Subtítulo con minúsculas (opcional)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2420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D8E05-4F9C-E54A-A047-AF00F6A86C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445D-604D-3E4F-8451-4130183E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357" y="2036763"/>
            <a:ext cx="9144000" cy="2387600"/>
          </a:xfrm>
        </p:spPr>
        <p:txBody>
          <a:bodyPr/>
          <a:lstStyle/>
          <a:p>
            <a:r>
              <a:rPr lang="en-US" dirty="0" smtClean="0"/>
              <a:t> La </a:t>
            </a:r>
            <a:r>
              <a:rPr lang="en-US" dirty="0" err="1" smtClean="0"/>
              <a:t>problemática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Ripley.com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Equipo</a:t>
            </a:r>
            <a:r>
              <a:rPr lang="en-US" dirty="0" smtClean="0"/>
              <a:t> de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Formación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ultidisciplinaria</a:t>
            </a:r>
            <a:endParaRPr lang="en-US" dirty="0" smtClean="0"/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habilidades</a:t>
            </a:r>
            <a:r>
              <a:rPr lang="en-US" dirty="0" smtClean="0"/>
              <a:t> que son </a:t>
            </a:r>
            <a:r>
              <a:rPr lang="en-US" dirty="0" err="1" smtClean="0"/>
              <a:t>necesarias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a la </a:t>
            </a:r>
            <a:r>
              <a:rPr lang="en-US" dirty="0" err="1" smtClean="0"/>
              <a:t>amplia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que </a:t>
            </a:r>
            <a:r>
              <a:rPr lang="en-US" dirty="0" err="1" smtClean="0"/>
              <a:t>tenemos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van </a:t>
            </a:r>
            <a:r>
              <a:rPr lang="en-US" dirty="0" err="1" smtClean="0"/>
              <a:t>allá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TI.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revolución</a:t>
            </a:r>
            <a:r>
              <a:rPr lang="en-US" dirty="0" smtClean="0"/>
              <a:t> de </a:t>
            </a:r>
            <a:r>
              <a:rPr lang="en-US" b="1" dirty="0" smtClean="0"/>
              <a:t>Big Data </a:t>
            </a:r>
            <a:r>
              <a:rPr lang="en-US" dirty="0" err="1" smtClean="0"/>
              <a:t>va</a:t>
            </a:r>
            <a:r>
              <a:rPr lang="en-US" dirty="0" smtClean="0"/>
              <a:t> de la </a:t>
            </a:r>
            <a:r>
              <a:rPr lang="en-US" dirty="0" err="1" smtClean="0"/>
              <a:t>mano</a:t>
            </a:r>
            <a:r>
              <a:rPr lang="en-US" dirty="0" smtClean="0"/>
              <a:t> con el </a:t>
            </a:r>
            <a:r>
              <a:rPr lang="en-US" dirty="0" err="1" smtClean="0"/>
              <a:t>reconomimiento</a:t>
            </a:r>
            <a:r>
              <a:rPr lang="en-US" dirty="0" smtClean="0"/>
              <a:t> de que para que </a:t>
            </a:r>
            <a:r>
              <a:rPr lang="en-US" dirty="0" err="1" smtClean="0"/>
              <a:t>esta</a:t>
            </a:r>
            <a:r>
              <a:rPr lang="en-US" dirty="0" smtClean="0"/>
              <a:t> sea </a:t>
            </a:r>
            <a:r>
              <a:rPr lang="en-US" dirty="0" err="1" smtClean="0"/>
              <a:t>util</a:t>
            </a:r>
            <a:r>
              <a:rPr lang="en-US" dirty="0" smtClean="0"/>
              <a:t>,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extraer</a:t>
            </a:r>
            <a:r>
              <a:rPr lang="en-US" dirty="0" smtClean="0"/>
              <a:t> de la base de </a:t>
            </a:r>
            <a:r>
              <a:rPr lang="en-US" dirty="0" err="1" smtClean="0"/>
              <a:t>conocimientos</a:t>
            </a:r>
            <a:r>
              <a:rPr lang="en-US" dirty="0" smtClean="0"/>
              <a:t> que las </a:t>
            </a:r>
            <a:r>
              <a:rPr lang="en-US" dirty="0" err="1" smtClean="0"/>
              <a:t>ciencias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amasado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cuantitativas</a:t>
            </a:r>
            <a:r>
              <a:rPr lang="en-US" dirty="0" smtClean="0"/>
              <a:t> para resolver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cientifico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91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”A word </a:t>
            </a:r>
            <a:r>
              <a:rPr lang="en-US" dirty="0"/>
              <a:t>of warning for the business: A successful lab environment can’t be achieved through lip-service. The business must set aside time </a:t>
            </a:r>
            <a:r>
              <a:rPr lang="en-US" dirty="0" smtClean="0"/>
              <a:t>for </a:t>
            </a:r>
            <a:r>
              <a:rPr lang="en-US" dirty="0"/>
              <a:t>Data Scientists to develop the future analytic solutions that are increasingly becoming central to the success of the modern business.”</a:t>
            </a:r>
          </a:p>
        </p:txBody>
      </p:sp>
    </p:spTree>
    <p:extLst>
      <p:ext uri="{BB962C8B-B14F-4D97-AF65-F5344CB8AC3E}">
        <p14:creationId xmlns:p14="http://schemas.microsoft.com/office/powerpoint/2010/main" val="15473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4-12-02 11.57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" y="261257"/>
            <a:ext cx="5712344" cy="3012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r="1836" b="6666"/>
          <a:stretch/>
        </p:blipFill>
        <p:spPr>
          <a:xfrm>
            <a:off x="5355771" y="261257"/>
            <a:ext cx="6836229" cy="3772189"/>
          </a:xfrm>
          <a:prstGeom prst="rect">
            <a:avLst/>
          </a:prstGeom>
        </p:spPr>
      </p:pic>
      <p:pic>
        <p:nvPicPr>
          <p:cNvPr id="8" name="Picture 7" descr="Rplot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68" y="3834584"/>
            <a:ext cx="4094887" cy="2963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8" y="3218532"/>
            <a:ext cx="5535406" cy="36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195943"/>
            <a:ext cx="6419654" cy="4718957"/>
          </a:xfrm>
          <a:prstGeom prst="rect">
            <a:avLst/>
          </a:prstGeom>
        </p:spPr>
      </p:pic>
      <p:pic>
        <p:nvPicPr>
          <p:cNvPr id="5" name="Picture 4" descr="mix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4" r="20995" b="18051"/>
          <a:stretch/>
        </p:blipFill>
        <p:spPr>
          <a:xfrm>
            <a:off x="5747044" y="2922814"/>
            <a:ext cx="6205469" cy="3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5702710" y="1044840"/>
            <a:ext cx="4895957" cy="237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b="1" dirty="0" err="1"/>
              <a:t>Efecto</a:t>
            </a:r>
            <a:r>
              <a:rPr lang="fi-FI" sz="1500" b="1" dirty="0"/>
              <a:t> de </a:t>
            </a:r>
            <a:r>
              <a:rPr lang="fi-FI" sz="1500" b="1" dirty="0" err="1"/>
              <a:t>Campa</a:t>
            </a:r>
            <a:r>
              <a:rPr lang="en-US" sz="1500" b="1" dirty="0" err="1"/>
              <a:t>ña</a:t>
            </a:r>
            <a:r>
              <a:rPr lang="en-US" sz="1500" b="1" dirty="0"/>
              <a:t> (</a:t>
            </a:r>
            <a:r>
              <a:rPr lang="en-US" sz="1500" b="1" dirty="0" err="1"/>
              <a:t>Nivel</a:t>
            </a:r>
            <a:r>
              <a:rPr lang="en-US" sz="1500" b="1" dirty="0"/>
              <a:t> </a:t>
            </a:r>
            <a:r>
              <a:rPr lang="en-US" sz="1500" b="1" dirty="0" err="1"/>
              <a:t>Cadena</a:t>
            </a:r>
            <a:r>
              <a:rPr lang="en-US" sz="1500" b="1" dirty="0"/>
              <a:t>)</a:t>
            </a:r>
          </a:p>
          <a:p>
            <a:pPr lvl="1"/>
            <a:r>
              <a:rPr lang="en-US" sz="1500" dirty="0" err="1"/>
              <a:t>Venta</a:t>
            </a:r>
            <a:r>
              <a:rPr lang="en-US" sz="1500" dirty="0"/>
              <a:t> </a:t>
            </a:r>
            <a:r>
              <a:rPr lang="en-US" sz="1500" dirty="0" err="1"/>
              <a:t>promedio</a:t>
            </a:r>
            <a:r>
              <a:rPr lang="en-US" sz="1500" dirty="0"/>
              <a:t> </a:t>
            </a:r>
            <a:r>
              <a:rPr lang="en-US" sz="1500" dirty="0" err="1"/>
              <a:t>grupo</a:t>
            </a:r>
            <a:r>
              <a:rPr lang="en-US" sz="1500" dirty="0"/>
              <a:t> de </a:t>
            </a:r>
            <a:r>
              <a:rPr lang="en-US" sz="1500" dirty="0" err="1"/>
              <a:t>tratamiento</a:t>
            </a:r>
            <a:r>
              <a:rPr lang="en-US" sz="1500" dirty="0"/>
              <a:t>= $19.325,19</a:t>
            </a:r>
          </a:p>
          <a:p>
            <a:pPr lvl="1"/>
            <a:r>
              <a:rPr lang="en-US" sz="1500" dirty="0" err="1"/>
              <a:t>Venta</a:t>
            </a:r>
            <a:r>
              <a:rPr lang="en-US" sz="1500" dirty="0"/>
              <a:t> </a:t>
            </a:r>
            <a:r>
              <a:rPr lang="en-US" sz="1500" dirty="0" err="1"/>
              <a:t>promedio</a:t>
            </a:r>
            <a:r>
              <a:rPr lang="en-US" sz="1500" dirty="0"/>
              <a:t> </a:t>
            </a:r>
            <a:r>
              <a:rPr lang="en-US" sz="1500" dirty="0" err="1"/>
              <a:t>grupo</a:t>
            </a:r>
            <a:r>
              <a:rPr lang="en-US" sz="1500" dirty="0"/>
              <a:t> de control= $17.403,47 </a:t>
            </a:r>
          </a:p>
          <a:p>
            <a:pPr lvl="1"/>
            <a:r>
              <a:rPr lang="en-US" sz="1500" dirty="0"/>
              <a:t>Test de welch (Valor-p) = 0,04834</a:t>
            </a:r>
          </a:p>
          <a:p>
            <a:pPr lvl="1"/>
            <a:r>
              <a:rPr lang="en-US" sz="1500" dirty="0" err="1"/>
              <a:t>Diferencial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persona</a:t>
            </a:r>
            <a:r>
              <a:rPr lang="en-US" sz="1500" b="1" dirty="0"/>
              <a:t> = $1.921,7</a:t>
            </a:r>
          </a:p>
          <a:p>
            <a:pPr lvl="1"/>
            <a:r>
              <a:rPr lang="en-US" sz="1500" dirty="0" err="1"/>
              <a:t>Número</a:t>
            </a:r>
            <a:r>
              <a:rPr lang="en-US" sz="1500" dirty="0"/>
              <a:t> de </a:t>
            </a:r>
            <a:r>
              <a:rPr lang="en-US" sz="1500" dirty="0" err="1"/>
              <a:t>envios</a:t>
            </a:r>
            <a:r>
              <a:rPr lang="en-US" sz="1500" dirty="0"/>
              <a:t> = 32.197</a:t>
            </a:r>
          </a:p>
          <a:p>
            <a:pPr lvl="1"/>
            <a:r>
              <a:rPr lang="fi-FI" sz="1500" b="1" dirty="0" err="1"/>
              <a:t>Efecto</a:t>
            </a:r>
            <a:r>
              <a:rPr lang="fi-FI" sz="1500" b="1" dirty="0"/>
              <a:t> </a:t>
            </a:r>
            <a:r>
              <a:rPr lang="fi-FI" sz="1500" b="1" dirty="0" err="1"/>
              <a:t>total</a:t>
            </a:r>
            <a:r>
              <a:rPr lang="fi-FI" sz="1500" b="1" dirty="0"/>
              <a:t> = $61.873.598</a:t>
            </a:r>
            <a:endParaRPr lang="fi-FI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0414000" y="2726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99616" y="3464206"/>
            <a:ext cx="4899050" cy="275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b="1" dirty="0" err="1"/>
              <a:t>Efecto</a:t>
            </a:r>
            <a:r>
              <a:rPr lang="fi-FI" sz="1500" b="1" dirty="0"/>
              <a:t> de </a:t>
            </a:r>
            <a:r>
              <a:rPr lang="fi-FI" sz="1500" b="1" dirty="0" err="1"/>
              <a:t>Campa</a:t>
            </a:r>
            <a:r>
              <a:rPr lang="en-US" sz="1500" b="1" dirty="0" err="1"/>
              <a:t>ña</a:t>
            </a:r>
            <a:r>
              <a:rPr lang="en-US" sz="1500" b="1" dirty="0"/>
              <a:t> (</a:t>
            </a:r>
            <a:r>
              <a:rPr lang="en-US" sz="1500" b="1" dirty="0" err="1"/>
              <a:t>Nivel</a:t>
            </a:r>
            <a:r>
              <a:rPr lang="en-US" sz="1500" b="1" dirty="0"/>
              <a:t> Alto Las </a:t>
            </a:r>
            <a:r>
              <a:rPr lang="en-US" sz="1500" b="1" dirty="0" err="1"/>
              <a:t>Condes</a:t>
            </a:r>
            <a:r>
              <a:rPr lang="en-US" sz="1500" b="1" dirty="0"/>
              <a:t>)</a:t>
            </a:r>
          </a:p>
          <a:p>
            <a:pPr lvl="1"/>
            <a:r>
              <a:rPr lang="en-US" sz="1500" dirty="0" err="1"/>
              <a:t>Venta</a:t>
            </a:r>
            <a:r>
              <a:rPr lang="en-US" sz="1500" dirty="0"/>
              <a:t> </a:t>
            </a:r>
            <a:r>
              <a:rPr lang="en-US" sz="1500" dirty="0" err="1"/>
              <a:t>promedio</a:t>
            </a:r>
            <a:r>
              <a:rPr lang="en-US" sz="1500" dirty="0"/>
              <a:t> </a:t>
            </a:r>
            <a:r>
              <a:rPr lang="en-US" sz="1500" dirty="0" err="1"/>
              <a:t>grupo</a:t>
            </a:r>
            <a:r>
              <a:rPr lang="en-US" sz="1500" dirty="0"/>
              <a:t> de </a:t>
            </a:r>
            <a:r>
              <a:rPr lang="en-US" sz="1500" dirty="0" err="1"/>
              <a:t>tratamiento</a:t>
            </a:r>
            <a:r>
              <a:rPr lang="en-US" sz="1500" dirty="0"/>
              <a:t>= $2.565,72</a:t>
            </a:r>
          </a:p>
          <a:p>
            <a:pPr lvl="1"/>
            <a:r>
              <a:rPr lang="en-US" sz="1500" dirty="0" err="1"/>
              <a:t>Venta</a:t>
            </a:r>
            <a:r>
              <a:rPr lang="en-US" sz="1500" dirty="0"/>
              <a:t> </a:t>
            </a:r>
            <a:r>
              <a:rPr lang="en-US" sz="1500" dirty="0" err="1"/>
              <a:t>promedio</a:t>
            </a:r>
            <a:r>
              <a:rPr lang="en-US" sz="1500" dirty="0"/>
              <a:t> </a:t>
            </a:r>
            <a:r>
              <a:rPr lang="en-US" sz="1500" dirty="0" err="1"/>
              <a:t>grupo</a:t>
            </a:r>
            <a:r>
              <a:rPr lang="en-US" sz="1500" dirty="0"/>
              <a:t> de control= $2.037,46</a:t>
            </a:r>
          </a:p>
          <a:p>
            <a:pPr lvl="1"/>
            <a:r>
              <a:rPr lang="en-US" sz="1500" dirty="0"/>
              <a:t>Test de welch (Valor-p) = 0,02015</a:t>
            </a:r>
          </a:p>
          <a:p>
            <a:pPr lvl="1"/>
            <a:r>
              <a:rPr lang="en-US" sz="1500" dirty="0" err="1"/>
              <a:t>Diferencial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persona</a:t>
            </a:r>
            <a:r>
              <a:rPr lang="en-US" sz="1500" b="1" dirty="0"/>
              <a:t> = $528,2</a:t>
            </a:r>
          </a:p>
          <a:p>
            <a:pPr lvl="1"/>
            <a:r>
              <a:rPr lang="en-US" sz="1500" dirty="0" err="1"/>
              <a:t>Número</a:t>
            </a:r>
            <a:r>
              <a:rPr lang="en-US" sz="1500" dirty="0"/>
              <a:t> de </a:t>
            </a:r>
            <a:r>
              <a:rPr lang="en-US" sz="1500" dirty="0" err="1"/>
              <a:t>envios</a:t>
            </a:r>
            <a:r>
              <a:rPr lang="en-US" sz="1500" dirty="0"/>
              <a:t> = 32.197</a:t>
            </a:r>
          </a:p>
          <a:p>
            <a:pPr lvl="1"/>
            <a:r>
              <a:rPr lang="fi-FI" sz="1500" b="1" dirty="0" err="1"/>
              <a:t>Efecto</a:t>
            </a:r>
            <a:r>
              <a:rPr lang="fi-FI" sz="1500" b="1" dirty="0"/>
              <a:t> </a:t>
            </a:r>
            <a:r>
              <a:rPr lang="fi-FI" sz="1500" b="1" dirty="0" err="1"/>
              <a:t>total</a:t>
            </a:r>
            <a:r>
              <a:rPr lang="fi-FI" sz="1500" b="1" dirty="0"/>
              <a:t> = $17.007.315</a:t>
            </a:r>
          </a:p>
          <a:p>
            <a:pPr lvl="1"/>
            <a:r>
              <a:rPr lang="fi-FI" sz="1500" b="1" dirty="0" err="1"/>
              <a:t>Costo</a:t>
            </a:r>
            <a:r>
              <a:rPr lang="fi-FI" sz="1500" b="1" dirty="0"/>
              <a:t> de </a:t>
            </a:r>
            <a:r>
              <a:rPr lang="fi-FI" sz="1500" b="1" dirty="0" err="1"/>
              <a:t>cupones</a:t>
            </a:r>
            <a:r>
              <a:rPr lang="fi-FI" sz="1500" b="1" dirty="0"/>
              <a:t>: $620.000</a:t>
            </a:r>
            <a:endParaRPr lang="fi-FI" sz="1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99" y="1005316"/>
            <a:ext cx="3512110" cy="255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99" y="3651784"/>
            <a:ext cx="3512110" cy="255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4564" y="66012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776570" y="66638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63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2207568" y="652614"/>
            <a:ext cx="7776864" cy="6088754"/>
            <a:chOff x="683568" y="652614"/>
            <a:chExt cx="7776864" cy="6088754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683568" y="652614"/>
              <a:ext cx="0" cy="58326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8388424" y="652614"/>
              <a:ext cx="0" cy="58326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683568" y="6485262"/>
              <a:ext cx="77048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683568" y="652614"/>
              <a:ext cx="21602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6176" y="652614"/>
              <a:ext cx="22322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572" y="6053214"/>
              <a:ext cx="1658860" cy="688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CuadroTexto 31"/>
          <p:cNvSpPr txBox="1"/>
          <p:nvPr/>
        </p:nvSpPr>
        <p:spPr>
          <a:xfrm>
            <a:off x="4367808" y="332657"/>
            <a:ext cx="33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>
                <a:latin typeface="Andale Mono" charset="0"/>
                <a:ea typeface="Andale Mono" charset="0"/>
                <a:cs typeface="Andale Mono" charset="0"/>
              </a:rPr>
              <a:t>ESTRATEGIA CRM</a:t>
            </a:r>
          </a:p>
          <a:p>
            <a:pPr algn="ctr"/>
            <a:r>
              <a:rPr lang="es-ES_tradnl" sz="1600" dirty="0">
                <a:latin typeface="Andale Mono" charset="0"/>
                <a:ea typeface="Andale Mono" charset="0"/>
                <a:cs typeface="Andale Mono" charset="0"/>
              </a:rPr>
              <a:t>ESTRUCTURA Y FOCO CLIENTES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2855640" y="1201400"/>
            <a:ext cx="2449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latin typeface="Andale Mono" charset="0"/>
                <a:ea typeface="Andale Mono" charset="0"/>
                <a:cs typeface="Andale Mono" charset="0"/>
              </a:rPr>
              <a:t>FABRICA CAMPAÑAS</a:t>
            </a:r>
          </a:p>
          <a:p>
            <a:pPr algn="ctr"/>
            <a:r>
              <a:rPr lang="es-ES_tradnl" sz="1100" dirty="0">
                <a:latin typeface="Andale Mono" charset="0"/>
                <a:ea typeface="Andale Mono" charset="0"/>
                <a:cs typeface="Andale Mono" charset="0"/>
              </a:rPr>
              <a:t>RETAIL Y .COM</a:t>
            </a:r>
          </a:p>
        </p:txBody>
      </p:sp>
      <p:sp>
        <p:nvSpPr>
          <p:cNvPr id="18" name="Elipse 17"/>
          <p:cNvSpPr/>
          <p:nvPr/>
        </p:nvSpPr>
        <p:spPr>
          <a:xfrm>
            <a:off x="2361405" y="1201401"/>
            <a:ext cx="432048" cy="412025"/>
          </a:xfrm>
          <a:prstGeom prst="ellipse">
            <a:avLst/>
          </a:prstGeom>
          <a:solidFill>
            <a:srgbClr val="1C2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L" sz="105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3 Marcador de contenido"/>
          <p:cNvSpPr>
            <a:spLocks noGrp="1"/>
          </p:cNvSpPr>
          <p:nvPr>
            <p:ph sz="half" idx="1"/>
          </p:nvPr>
        </p:nvSpPr>
        <p:spPr>
          <a:xfrm>
            <a:off x="2361405" y="1782183"/>
            <a:ext cx="7272331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b="1" dirty="0">
                <a:latin typeface="Andale Mono" charset="0"/>
                <a:ea typeface="Andale Mono" charset="0"/>
                <a:cs typeface="Andale Mono" charset="0"/>
              </a:rPr>
              <a:t>CAMPAÑAS BLAST.COM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326.646.543 de </a:t>
            </a:r>
            <a:r>
              <a:rPr lang="es-ES" sz="1400" b="1" dirty="0" err="1">
                <a:latin typeface="Andale Mono" charset="0"/>
                <a:ea typeface="Andale Mono" charset="0"/>
                <a:cs typeface="Andale Mono" charset="0"/>
              </a:rPr>
              <a:t>envios</a:t>
            </a: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 (663 Campañas) durante el 2015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22.3% De Apertura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Ventas: $4.129.741.532 ($12,6 por mail enviado)</a:t>
            </a:r>
          </a:p>
          <a:p>
            <a:pPr marL="0" indent="0">
              <a:buNone/>
            </a:pPr>
            <a:endParaRPr lang="es-ES" sz="1400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s-ES" sz="1600" b="1" dirty="0">
                <a:latin typeface="Andale Mono" charset="0"/>
                <a:ea typeface="Andale Mono" charset="0"/>
                <a:cs typeface="Andale Mono" charset="0"/>
              </a:rPr>
              <a:t>NUMERO CAMPAÑA RETAIL</a:t>
            </a:r>
          </a:p>
          <a:p>
            <a:pPr marL="0" indent="0">
              <a:buNone/>
            </a:pPr>
            <a:r>
              <a:rPr lang="es-ES" sz="1600" b="1" dirty="0">
                <a:latin typeface="Andale Mono" charset="0"/>
                <a:ea typeface="Andale Mono" charset="0"/>
                <a:cs typeface="Andale Mono" charset="0"/>
              </a:rPr>
              <a:t>1,890,784 de </a:t>
            </a:r>
            <a:r>
              <a:rPr lang="es-ES" sz="1600" b="1" dirty="0" err="1">
                <a:latin typeface="Andale Mono" charset="0"/>
                <a:ea typeface="Andale Mono" charset="0"/>
                <a:cs typeface="Andale Mono" charset="0"/>
              </a:rPr>
              <a:t>envios</a:t>
            </a:r>
            <a:r>
              <a:rPr lang="es-ES" sz="1600" b="1" dirty="0">
                <a:latin typeface="Andale Mono" charset="0"/>
                <a:ea typeface="Andale Mono" charset="0"/>
                <a:cs typeface="Andale Mono" charset="0"/>
              </a:rPr>
              <a:t> (23 Campañas) durante el 2015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28,4% De Apertura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Ventas: $ 443.199.769</a:t>
            </a:r>
            <a:r>
              <a:rPr lang="en-US" sz="1400" dirty="0"/>
              <a:t> </a:t>
            </a: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($234,4 por mail enviado)</a:t>
            </a:r>
          </a:p>
          <a:p>
            <a:pPr marL="0" indent="0">
              <a:buNone/>
            </a:pPr>
            <a:endParaRPr lang="es-ES" sz="1400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s-ES" sz="1600" b="1" dirty="0">
                <a:latin typeface="Andale Mono" charset="0"/>
                <a:ea typeface="Andale Mono" charset="0"/>
                <a:cs typeface="Andale Mono" charset="0"/>
              </a:rPr>
              <a:t>CAMPAÑAS AUTOMATIZADAS (CARRO ABANDONADO, CUMPLEAÑOS,BAJA DE PRECIO, PRODUCTO MÁS VISTO, ETC.)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2.021.317 de </a:t>
            </a:r>
            <a:r>
              <a:rPr lang="es-ES" sz="1400" b="1" dirty="0" err="1">
                <a:latin typeface="Andale Mono" charset="0"/>
                <a:ea typeface="Andale Mono" charset="0"/>
                <a:cs typeface="Andale Mono" charset="0"/>
              </a:rPr>
              <a:t>envios</a:t>
            </a: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 (n=1) durante el 2015.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38.7% TASA DE APERTURA</a:t>
            </a:r>
          </a:p>
          <a:p>
            <a:pPr marL="0" indent="0">
              <a:buNone/>
            </a:pPr>
            <a:r>
              <a:rPr lang="es-ES" sz="1400" b="1" dirty="0">
                <a:latin typeface="Andale Mono" charset="0"/>
                <a:ea typeface="Andale Mono" charset="0"/>
                <a:cs typeface="Andale Mono" charset="0"/>
              </a:rPr>
              <a:t>Ventas: $2.073.050.775 ($1.025,5 por mail enviado)</a:t>
            </a:r>
          </a:p>
          <a:p>
            <a:pPr marL="0" indent="0">
              <a:buNone/>
            </a:pPr>
            <a:endParaRPr lang="es-ES" sz="1400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s-ES" sz="1400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s-ES" sz="14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Automatización</a:t>
            </a:r>
            <a:r>
              <a:rPr lang="en-US" dirty="0" smtClean="0"/>
              <a:t> y </a:t>
            </a:r>
            <a:r>
              <a:rPr lang="en-US" dirty="0" err="1" smtClean="0"/>
              <a:t>Relevancia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57" y="1511685"/>
            <a:ext cx="2471057" cy="32920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7700" y="48037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is-IS" sz="2400" dirty="0" smtClean="0"/>
              <a:t>Envios: 7.720 </a:t>
            </a:r>
          </a:p>
          <a:p>
            <a:pPr lvl="1"/>
            <a:r>
              <a:rPr lang="is-IS" sz="2400" dirty="0" smtClean="0"/>
              <a:t>Ventas: $ 5.306.260 </a:t>
            </a:r>
          </a:p>
          <a:p>
            <a:pPr lvl="1"/>
            <a:r>
              <a:rPr lang="fi-FI" sz="2400" dirty="0" err="1" smtClean="0"/>
              <a:t>Venta</a:t>
            </a:r>
            <a:r>
              <a:rPr lang="fi-FI" sz="2400" dirty="0" smtClean="0"/>
              <a:t>/</a:t>
            </a:r>
            <a:r>
              <a:rPr lang="fi-FI" sz="2400" dirty="0" err="1" smtClean="0"/>
              <a:t>mail</a:t>
            </a:r>
            <a:r>
              <a:rPr lang="fi-FI" sz="2400" dirty="0" smtClean="0"/>
              <a:t> $</a:t>
            </a:r>
            <a:r>
              <a:rPr lang="en-US" sz="2400" dirty="0" smtClean="0"/>
              <a:t>﻿ 687.34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2" y="1511685"/>
            <a:ext cx="2201861" cy="3292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59" y="3550543"/>
            <a:ext cx="2296886" cy="1253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43700" y="4803718"/>
            <a:ext cx="4920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s-IS" sz="2400" dirty="0" smtClean="0"/>
              <a:t>Envios: 8.628 </a:t>
            </a:r>
          </a:p>
          <a:p>
            <a:pPr lvl="1"/>
            <a:r>
              <a:rPr lang="is-IS" sz="2400" dirty="0" smtClean="0"/>
              <a:t>Ventas: $ 6.204.760 </a:t>
            </a:r>
          </a:p>
          <a:p>
            <a:pPr lvl="1"/>
            <a:r>
              <a:rPr lang="fi-FI" sz="2400" dirty="0" err="1" smtClean="0"/>
              <a:t>Venta</a:t>
            </a:r>
            <a:r>
              <a:rPr lang="fi-FI" sz="2400" dirty="0" smtClean="0"/>
              <a:t>/</a:t>
            </a:r>
            <a:r>
              <a:rPr lang="fi-FI" sz="2400" dirty="0" err="1" smtClean="0"/>
              <a:t>mail</a:t>
            </a:r>
            <a:r>
              <a:rPr lang="fi-FI" sz="2400" dirty="0" smtClean="0"/>
              <a:t>: </a:t>
            </a:r>
            <a:r>
              <a:rPr lang="en-US" sz="2400" dirty="0" smtClean="0"/>
              <a:t>$ 719.14</a:t>
            </a:r>
            <a:endParaRPr lang="fi-FI" sz="2800" dirty="0" smtClean="0"/>
          </a:p>
        </p:txBody>
      </p:sp>
    </p:spTree>
    <p:extLst>
      <p:ext uri="{BB962C8B-B14F-4D97-AF65-F5344CB8AC3E}">
        <p14:creationId xmlns:p14="http://schemas.microsoft.com/office/powerpoint/2010/main" val="2055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Estudios ROPO (Research Online, Purchase Offline)</a:t>
            </a:r>
            <a:endParaRPr lang="es-CL" u="sng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095557" y="404665"/>
          <a:ext cx="8968996" cy="5152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3847" y="5589241"/>
            <a:ext cx="6897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s-ES_tradnl" sz="1600" b="1" dirty="0"/>
              <a:t>Venta Offline (Estimada): </a:t>
            </a:r>
          </a:p>
          <a:p>
            <a:pPr marL="2571750" lvl="5" indent="-285750">
              <a:buFont typeface="Arial"/>
              <a:buChar char="•"/>
            </a:pPr>
            <a:r>
              <a:rPr lang="es-ES_tradnl" sz="1600" b="1" dirty="0"/>
              <a:t>$99.640.750</a:t>
            </a:r>
          </a:p>
          <a:p>
            <a:pPr marL="2571750" lvl="5" indent="-285750">
              <a:buFont typeface="Arial"/>
              <a:buChar char="•"/>
            </a:pPr>
            <a:r>
              <a:rPr lang="es-ES_tradnl" sz="1600" b="1" dirty="0"/>
              <a:t>$34.874 promedio</a:t>
            </a:r>
          </a:p>
          <a:p>
            <a:pPr algn="r"/>
            <a:r>
              <a:rPr lang="es-ES_tradnl" sz="1200" dirty="0"/>
              <a:t>* Estimación </a:t>
            </a:r>
            <a:r>
              <a:rPr lang="es-ES_tradnl" sz="1200" dirty="0" err="1"/>
              <a:t>seg</a:t>
            </a:r>
            <a:r>
              <a:rPr lang="sk-SK" sz="1200" dirty="0"/>
              <a:t>ú</a:t>
            </a:r>
            <a:r>
              <a:rPr lang="es-ES_tradnl" sz="1200" dirty="0"/>
              <a:t>n sub muestra de 2500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03512" y="908720"/>
            <a:ext cx="28083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CL" sz="1600" u="sng" dirty="0"/>
              <a:t>Ejemplo Campaña MyLife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96" y="1368425"/>
            <a:ext cx="6771891" cy="38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7826" y="1027906"/>
            <a:ext cx="4829176" cy="4114800"/>
          </a:xfrm>
          <a:prstGeom prst="ellipse">
            <a:avLst/>
          </a:prstGeom>
          <a:solidFill>
            <a:srgbClr val="00B0F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71893" y="1027906"/>
            <a:ext cx="4866120" cy="41148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3228" y="5355770"/>
            <a:ext cx="3298371" cy="1477328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Scientist</a:t>
            </a:r>
          </a:p>
          <a:p>
            <a:endParaRPr lang="en-US" dirty="0"/>
          </a:p>
          <a:p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capacidad</a:t>
            </a:r>
            <a:r>
              <a:rPr lang="en-US" dirty="0" smtClean="0"/>
              <a:t> </a:t>
            </a:r>
            <a:r>
              <a:rPr lang="en-US" dirty="0" err="1" smtClean="0"/>
              <a:t>tecnica</a:t>
            </a:r>
            <a:r>
              <a:rPr lang="en-US" dirty="0" smtClean="0"/>
              <a:t> y </a:t>
            </a:r>
            <a:r>
              <a:rPr lang="en-US" dirty="0" err="1" smtClean="0"/>
              <a:t>analítica</a:t>
            </a:r>
            <a:r>
              <a:rPr lang="en-US" dirty="0" smtClean="0"/>
              <a:t> para </a:t>
            </a:r>
            <a:r>
              <a:rPr lang="en-US" dirty="0" err="1" smtClean="0"/>
              <a:t>extraer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insights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siignificativos</a:t>
            </a:r>
            <a:r>
              <a:rPr lang="en-US" dirty="0" smtClean="0"/>
              <a:t> de la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5768" y="5355770"/>
            <a:ext cx="3298371" cy="1477328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Engineer</a:t>
            </a:r>
          </a:p>
          <a:p>
            <a:endParaRPr lang="en-US" dirty="0"/>
          </a:p>
          <a:p>
            <a:r>
              <a:rPr lang="en-US" dirty="0" err="1" smtClean="0"/>
              <a:t>Aseguran</a:t>
            </a:r>
            <a:r>
              <a:rPr lang="en-US" dirty="0" smtClean="0"/>
              <a:t> el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ininterrumpido</a:t>
            </a:r>
            <a:r>
              <a:rPr lang="en-US" dirty="0" smtClean="0"/>
              <a:t> de data entre </a:t>
            </a:r>
            <a:r>
              <a:rPr lang="en-US" dirty="0" err="1" smtClean="0"/>
              <a:t>servidores</a:t>
            </a:r>
            <a:r>
              <a:rPr lang="en-US" dirty="0" smtClean="0"/>
              <a:t> y </a:t>
            </a:r>
            <a:r>
              <a:rPr lang="en-US" dirty="0" err="1" smtClean="0"/>
              <a:t>aplicaciones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3228" y="1903752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Visualización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7008" y="3060638"/>
            <a:ext cx="15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Modelamiento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1341" y="3818036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Estadísticas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2761" y="2064073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Programación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9695" y="2045329"/>
            <a:ext cx="218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BBDD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39857" y="2963058"/>
            <a:ext cx="1833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Almacenamiento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7335" y="2459601"/>
            <a:ext cx="10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Narrativa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52782" y="2963058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Algoritmos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1376" y="3782529"/>
            <a:ext cx="163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Visión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48647" y="404247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39857" y="4002702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Infraestructura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447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Andale Mono</vt:lpstr>
      <vt:lpstr>Calibri</vt:lpstr>
      <vt:lpstr>Calibri Light</vt:lpstr>
      <vt:lpstr>Wingdings</vt:lpstr>
      <vt:lpstr>Arial</vt:lpstr>
      <vt:lpstr>Office Theme</vt:lpstr>
      <vt:lpstr> La problemática del cliente en Ripley.com</vt:lpstr>
      <vt:lpstr>PowerPoint Presentation</vt:lpstr>
      <vt:lpstr>PowerPoint Presentation</vt:lpstr>
      <vt:lpstr>PowerPoint Presentation</vt:lpstr>
      <vt:lpstr>PowerPoint Presentation</vt:lpstr>
      <vt:lpstr>Automatización y Relevancia</vt:lpstr>
      <vt:lpstr>Estudios ROPO (Research Online, Purchase Offline)</vt:lpstr>
      <vt:lpstr>PowerPoint Presentation</vt:lpstr>
      <vt:lpstr>Roles</vt:lpstr>
      <vt:lpstr>Equipo de data science</vt:lpstr>
      <vt:lpstr>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Armijo Keller</cp:lastModifiedBy>
  <cp:revision>21</cp:revision>
  <dcterms:created xsi:type="dcterms:W3CDTF">2017-01-18T02:23:39Z</dcterms:created>
  <dcterms:modified xsi:type="dcterms:W3CDTF">2017-01-19T13:28:05Z</dcterms:modified>
</cp:coreProperties>
</file>