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83" r:id="rId5"/>
    <p:sldId id="270" r:id="rId6"/>
    <p:sldId id="259" r:id="rId7"/>
    <p:sldId id="285" r:id="rId8"/>
    <p:sldId id="263" r:id="rId9"/>
    <p:sldId id="276" r:id="rId10"/>
    <p:sldId id="258" r:id="rId11"/>
    <p:sldId id="262" r:id="rId12"/>
    <p:sldId id="266" r:id="rId13"/>
    <p:sldId id="264" r:id="rId14"/>
    <p:sldId id="286" r:id="rId15"/>
    <p:sldId id="265" r:id="rId16"/>
    <p:sldId id="28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08"/>
  </p:normalViewPr>
  <p:slideViewPr>
    <p:cSldViewPr snapToGrid="0" snapToObjects="1">
      <p:cViewPr varScale="1">
        <p:scale>
          <a:sx n="99" d="100"/>
          <a:sy n="99" d="100"/>
        </p:scale>
        <p:origin x="14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06B3-F251-924B-9E0E-0864A0BA36E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EDE7-A348-E840-B541-F2EA34870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9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06B3-F251-924B-9E0E-0864A0BA36E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EDE7-A348-E840-B541-F2EA34870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2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06B3-F251-924B-9E0E-0864A0BA36E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EDE7-A348-E840-B541-F2EA34870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06B3-F251-924B-9E0E-0864A0BA36E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EDE7-A348-E840-B541-F2EA34870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3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06B3-F251-924B-9E0E-0864A0BA36E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EDE7-A348-E840-B541-F2EA34870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8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06B3-F251-924B-9E0E-0864A0BA36E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EDE7-A348-E840-B541-F2EA34870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6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06B3-F251-924B-9E0E-0864A0BA36E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EDE7-A348-E840-B541-F2EA34870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2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06B3-F251-924B-9E0E-0864A0BA36E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EDE7-A348-E840-B541-F2EA34870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6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06B3-F251-924B-9E0E-0864A0BA36E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EDE7-A348-E840-B541-F2EA34870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3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06B3-F251-924B-9E0E-0864A0BA36E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EDE7-A348-E840-B541-F2EA34870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06B3-F251-924B-9E0E-0864A0BA36E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EDE7-A348-E840-B541-F2EA34870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0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506B3-F251-924B-9E0E-0864A0BA36E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BEDE7-A348-E840-B541-F2EA34870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Segmentación</a:t>
            </a:r>
            <a:r>
              <a:rPr lang="en-US" dirty="0"/>
              <a:t> y </a:t>
            </a:r>
            <a:r>
              <a:rPr lang="en-US" dirty="0" err="1"/>
              <a:t>Predicción</a:t>
            </a:r>
            <a:r>
              <a:rPr lang="en-US" dirty="0"/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Patrones</a:t>
            </a:r>
            <a:r>
              <a:rPr lang="en-US" dirty="0"/>
              <a:t> de </a:t>
            </a:r>
            <a:r>
              <a:rPr lang="en-US" dirty="0" err="1"/>
              <a:t>compra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816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Predicción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Tomando</a:t>
            </a:r>
            <a:r>
              <a:rPr lang="en-US" dirty="0"/>
              <a:t>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patrones</a:t>
            </a:r>
            <a:r>
              <a:rPr lang="en-US" dirty="0"/>
              <a:t> de </a:t>
            </a:r>
            <a:r>
              <a:rPr lang="en-US" dirty="0" err="1"/>
              <a:t>compra</a:t>
            </a:r>
            <a:r>
              <a:rPr lang="en-US" dirty="0"/>
              <a:t> se </a:t>
            </a:r>
            <a:r>
              <a:rPr lang="en-US" dirty="0" err="1"/>
              <a:t>definen</a:t>
            </a:r>
            <a:r>
              <a:rPr lang="en-US" dirty="0"/>
              <a:t> </a:t>
            </a:r>
            <a:r>
              <a:rPr lang="en-US" dirty="0" err="1"/>
              <a:t>segmentos</a:t>
            </a:r>
            <a:r>
              <a:rPr lang="en-US" dirty="0"/>
              <a:t> y se </a:t>
            </a:r>
            <a:r>
              <a:rPr lang="en-US" dirty="0" err="1"/>
              <a:t>usan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entrenamiento</a:t>
            </a:r>
            <a:r>
              <a:rPr lang="en-US" dirty="0"/>
              <a:t> </a:t>
            </a:r>
          </a:p>
          <a:p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segmentar</a:t>
            </a:r>
            <a:r>
              <a:rPr lang="en-US" dirty="0"/>
              <a:t> a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todavía</a:t>
            </a:r>
            <a:r>
              <a:rPr lang="en-US" dirty="0"/>
              <a:t> no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comprado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patrones</a:t>
            </a:r>
            <a:r>
              <a:rPr lang="en-US" dirty="0"/>
              <a:t> de </a:t>
            </a:r>
            <a:r>
              <a:rPr lang="en-US" dirty="0" err="1"/>
              <a:t>comportamiento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Carros</a:t>
            </a:r>
            <a:r>
              <a:rPr lang="en-US" dirty="0"/>
              <a:t> </a:t>
            </a:r>
            <a:r>
              <a:rPr lang="en-US" dirty="0" err="1"/>
              <a:t>abandonados</a:t>
            </a:r>
            <a:endParaRPr lang="en-US" dirty="0"/>
          </a:p>
          <a:p>
            <a:pPr lvl="1"/>
            <a:r>
              <a:rPr lang="en-US" dirty="0" err="1"/>
              <a:t>Productos</a:t>
            </a:r>
            <a:r>
              <a:rPr lang="en-US" dirty="0"/>
              <a:t> </a:t>
            </a:r>
            <a:r>
              <a:rPr lang="en-US" dirty="0" err="1"/>
              <a:t>vistos</a:t>
            </a:r>
            <a:endParaRPr lang="en-US" dirty="0"/>
          </a:p>
          <a:p>
            <a:pPr lvl="1"/>
            <a:r>
              <a:rPr lang="en-US" dirty="0"/>
              <a:t>Variables </a:t>
            </a:r>
            <a:r>
              <a:rPr lang="en-US" dirty="0" err="1"/>
              <a:t>demográficas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3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Regla</a:t>
            </a:r>
            <a:r>
              <a:rPr lang="en-US" dirty="0"/>
              <a:t> de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2800" dirty="0" err="1"/>
              <a:t>Probabilidades</a:t>
            </a:r>
            <a:r>
              <a:rPr lang="en-US" sz="2800" dirty="0"/>
              <a:t> </a:t>
            </a:r>
            <a:r>
              <a:rPr lang="en-US" sz="2800" dirty="0" err="1"/>
              <a:t>previas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</a:t>
            </a:r>
            <a:r>
              <a:rPr lang="en-US" sz="2800" dirty="0" err="1"/>
              <a:t>punto</a:t>
            </a:r>
            <a:r>
              <a:rPr lang="en-US" sz="2800" dirty="0"/>
              <a:t> de </a:t>
            </a:r>
            <a:r>
              <a:rPr lang="en-US" sz="2800" dirty="0" err="1"/>
              <a:t>partida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Actualización</a:t>
            </a:r>
            <a:r>
              <a:rPr lang="en-US" sz="2800" dirty="0"/>
              <a:t> de </a:t>
            </a:r>
            <a:r>
              <a:rPr lang="en-US" sz="2800" dirty="0" err="1"/>
              <a:t>probabilidades</a:t>
            </a:r>
            <a:r>
              <a:rPr lang="en-US" sz="2800" dirty="0"/>
              <a:t> dada la </a:t>
            </a:r>
            <a:r>
              <a:rPr lang="en-US" sz="2800" dirty="0" err="1"/>
              <a:t>evidencia</a:t>
            </a:r>
            <a:r>
              <a:rPr lang="en-US" sz="2800" dirty="0"/>
              <a:t>.</a:t>
            </a:r>
          </a:p>
          <a:p>
            <a:r>
              <a:rPr lang="en-US" sz="2800" dirty="0"/>
              <a:t>No </a:t>
            </a:r>
            <a:r>
              <a:rPr lang="en-US" sz="2800" dirty="0" err="1"/>
              <a:t>necesita</a:t>
            </a:r>
            <a:r>
              <a:rPr lang="en-US" sz="2800" dirty="0"/>
              <a:t> </a:t>
            </a:r>
            <a:r>
              <a:rPr lang="en-US" sz="2800" dirty="0" err="1"/>
              <a:t>información</a:t>
            </a:r>
            <a:r>
              <a:rPr lang="en-US" sz="2800" dirty="0"/>
              <a:t> </a:t>
            </a:r>
            <a:r>
              <a:rPr lang="en-US" sz="2800" dirty="0" err="1"/>
              <a:t>completa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  <p:pic>
        <p:nvPicPr>
          <p:cNvPr id="5" name="Picture 4" descr="Screenshot 2015-01-15 11.11.2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85"/>
          <a:stretch/>
        </p:blipFill>
        <p:spPr>
          <a:xfrm>
            <a:off x="1622985" y="4057175"/>
            <a:ext cx="4666045" cy="147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5672017"/>
            <a:ext cx="228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Probabilidad</a:t>
            </a:r>
            <a:r>
              <a:rPr lang="en-US" dirty="0"/>
              <a:t> posterior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9578" y="3664084"/>
            <a:ext cx="143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Verosimilitud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40758" y="3479418"/>
            <a:ext cx="200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Probabilidad</a:t>
            </a:r>
            <a:r>
              <a:rPr lang="en-US" dirty="0"/>
              <a:t> </a:t>
            </a:r>
            <a:r>
              <a:rPr lang="en-US" dirty="0" err="1"/>
              <a:t>previa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92612" y="5741046"/>
            <a:ext cx="23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Verosimilitud</a:t>
            </a:r>
            <a:r>
              <a:rPr lang="en-US" dirty="0"/>
              <a:t> marginal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100106" y="4033417"/>
            <a:ext cx="628848" cy="327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564497" y="5285456"/>
            <a:ext cx="421775" cy="386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592612" y="5313068"/>
            <a:ext cx="696418" cy="4012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716855" y="3890704"/>
            <a:ext cx="779795" cy="327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13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Ejemplo</a:t>
            </a:r>
            <a:r>
              <a:rPr lang="en-US" dirty="0"/>
              <a:t> 1: </a:t>
            </a:r>
            <a:r>
              <a:rPr lang="en-US" dirty="0" err="1"/>
              <a:t>Probabilidad</a:t>
            </a:r>
            <a:r>
              <a:rPr lang="en-US" dirty="0"/>
              <a:t> posterior en </a:t>
            </a:r>
            <a:r>
              <a:rPr lang="en-US" dirty="0" err="1"/>
              <a:t>segmento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Probabilidad</a:t>
            </a:r>
            <a:r>
              <a:rPr lang="en-US" dirty="0"/>
              <a:t> </a:t>
            </a:r>
            <a:r>
              <a:rPr lang="en-US" dirty="0" err="1"/>
              <a:t>previa</a:t>
            </a:r>
            <a:r>
              <a:rPr lang="en-US" dirty="0"/>
              <a:t> de </a:t>
            </a:r>
            <a:r>
              <a:rPr lang="en-US" dirty="0" err="1"/>
              <a:t>caer</a:t>
            </a:r>
            <a:r>
              <a:rPr lang="en-US" dirty="0"/>
              <a:t> en </a:t>
            </a:r>
            <a:r>
              <a:rPr lang="en-US" dirty="0" err="1"/>
              <a:t>segmento</a:t>
            </a:r>
            <a:r>
              <a:rPr lang="en-US" dirty="0"/>
              <a:t>: 20%</a:t>
            </a:r>
          </a:p>
          <a:p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ser</a:t>
            </a:r>
            <a:r>
              <a:rPr lang="en-US" dirty="0"/>
              <a:t> hombre: 50%</a:t>
            </a:r>
          </a:p>
          <a:p>
            <a:r>
              <a:rPr lang="en-US" dirty="0" err="1"/>
              <a:t>Proporcion</a:t>
            </a:r>
            <a:r>
              <a:rPr lang="en-US" dirty="0"/>
              <a:t> de hombres en </a:t>
            </a:r>
            <a:r>
              <a:rPr lang="en-US" dirty="0" err="1"/>
              <a:t>segmento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entrenamiento</a:t>
            </a:r>
            <a:r>
              <a:rPr lang="en-US" dirty="0"/>
              <a:t>: 60%</a:t>
            </a:r>
          </a:p>
          <a:p>
            <a:r>
              <a:rPr lang="en-US" dirty="0" err="1"/>
              <a:t>Probabilidad</a:t>
            </a:r>
            <a:r>
              <a:rPr lang="en-US" dirty="0"/>
              <a:t> posterior: (60% * 20%)/50%= 24%</a:t>
            </a:r>
          </a:p>
        </p:txBody>
      </p:sp>
    </p:spTree>
    <p:extLst>
      <p:ext uri="{BB962C8B-B14F-4D97-AF65-F5344CB8AC3E}">
        <p14:creationId xmlns:p14="http://schemas.microsoft.com/office/powerpoint/2010/main" val="2081368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</a:t>
            </a:r>
            <a:r>
              <a:rPr lang="en-US" dirty="0" err="1"/>
              <a:t>demográficas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8732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Se </a:t>
            </a:r>
            <a:r>
              <a:rPr lang="en-US" dirty="0" err="1"/>
              <a:t>clasifica</a:t>
            </a:r>
            <a:r>
              <a:rPr lang="en-US" dirty="0"/>
              <a:t>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individuo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ha </a:t>
            </a:r>
            <a:r>
              <a:rPr lang="en-US" dirty="0" err="1"/>
              <a:t>comprado</a:t>
            </a:r>
            <a:r>
              <a:rPr lang="en-US" dirty="0"/>
              <a:t> en el </a:t>
            </a:r>
            <a:r>
              <a:rPr lang="en-US" dirty="0" err="1"/>
              <a:t>segmento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el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carga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obteniendo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probabilidades</a:t>
            </a:r>
            <a:r>
              <a:rPr lang="en-US" dirty="0"/>
              <a:t> </a:t>
            </a:r>
            <a:r>
              <a:rPr lang="en-US" dirty="0" err="1"/>
              <a:t>previas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 descr="Screenshot 2015-03-24 02.03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64001"/>
            <a:ext cx="8416915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6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</a:t>
            </a:r>
            <a:r>
              <a:rPr lang="en-US" dirty="0" err="1"/>
              <a:t>demográficas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Se </a:t>
            </a:r>
            <a:r>
              <a:rPr lang="en-US" dirty="0" err="1"/>
              <a:t>determina</a:t>
            </a:r>
            <a:r>
              <a:rPr lang="en-US" dirty="0"/>
              <a:t> la </a:t>
            </a:r>
            <a:r>
              <a:rPr lang="en-US" dirty="0" err="1"/>
              <a:t>distribución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variable </a:t>
            </a:r>
            <a:r>
              <a:rPr lang="en-US" dirty="0" err="1"/>
              <a:t>demográfica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categoría</a:t>
            </a:r>
            <a:r>
              <a:rPr lang="en-US" dirty="0"/>
              <a:t> y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actualizar</a:t>
            </a:r>
            <a:r>
              <a:rPr lang="en-US" dirty="0"/>
              <a:t> las </a:t>
            </a:r>
            <a:r>
              <a:rPr lang="en-US" dirty="0" err="1"/>
              <a:t>probabilidades</a:t>
            </a:r>
            <a:r>
              <a:rPr lang="en-US" dirty="0"/>
              <a:t> con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9" name="Picture 8" descr="Screenshot 2015-03-24 01.57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3782310"/>
            <a:ext cx="4165600" cy="1843790"/>
          </a:xfrm>
          <a:prstGeom prst="rect">
            <a:avLst/>
          </a:prstGeom>
        </p:spPr>
      </p:pic>
      <p:pic>
        <p:nvPicPr>
          <p:cNvPr id="11" name="Picture 10" descr="Screenshot 2015-03-24 01.58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4597400"/>
            <a:ext cx="47117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55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Variables </a:t>
            </a:r>
            <a:r>
              <a:rPr lang="en-US" dirty="0" err="1"/>
              <a:t>demográficas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4524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 </a:t>
            </a:r>
            <a:r>
              <a:rPr lang="en-US" dirty="0" err="1"/>
              <a:t>toma</a:t>
            </a:r>
            <a:r>
              <a:rPr lang="en-US" dirty="0"/>
              <a:t> la base de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clientes</a:t>
            </a:r>
            <a:r>
              <a:rPr lang="en-US" dirty="0"/>
              <a:t> </a:t>
            </a:r>
          </a:p>
          <a:p>
            <a:r>
              <a:rPr lang="en-US" dirty="0" err="1"/>
              <a:t>Partiendo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probabilidad</a:t>
            </a:r>
            <a:r>
              <a:rPr lang="en-US" dirty="0"/>
              <a:t> </a:t>
            </a:r>
            <a:r>
              <a:rPr lang="en-US" dirty="0" err="1"/>
              <a:t>previa</a:t>
            </a:r>
            <a:r>
              <a:rPr lang="en-US" dirty="0"/>
              <a:t>, se </a:t>
            </a:r>
            <a:r>
              <a:rPr lang="en-US" dirty="0" err="1"/>
              <a:t>actualizan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probabilidades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segmento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variables </a:t>
            </a:r>
            <a:r>
              <a:rPr lang="en-US" dirty="0" err="1"/>
              <a:t>demográficas</a:t>
            </a:r>
            <a:r>
              <a:rPr lang="en-US" dirty="0"/>
              <a:t> de </a:t>
            </a:r>
            <a:r>
              <a:rPr lang="en-US" dirty="0" err="1"/>
              <a:t>dicho</a:t>
            </a:r>
            <a:r>
              <a:rPr lang="en-US" dirty="0"/>
              <a:t> </a:t>
            </a:r>
            <a:r>
              <a:rPr lang="en-US" dirty="0" err="1"/>
              <a:t>individuo</a:t>
            </a:r>
            <a:r>
              <a:rPr lang="en-US" dirty="0"/>
              <a:t> (V</a:t>
            </a:r>
            <a:r>
              <a:rPr lang="en-US" baseline="-25000" dirty="0"/>
              <a:t>i</a:t>
            </a:r>
            <a:r>
              <a:rPr lang="en-US" dirty="0"/>
              <a:t>).</a:t>
            </a:r>
          </a:p>
          <a:p>
            <a:r>
              <a:rPr lang="en-US" dirty="0"/>
              <a:t>Se </a:t>
            </a:r>
            <a:r>
              <a:rPr lang="en-US" dirty="0" err="1"/>
              <a:t>clasifica</a:t>
            </a:r>
            <a:r>
              <a:rPr lang="en-US" dirty="0"/>
              <a:t>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individuo</a:t>
            </a:r>
            <a:r>
              <a:rPr lang="en-US" dirty="0"/>
              <a:t> en el </a:t>
            </a:r>
            <a:r>
              <a:rPr lang="en-US" dirty="0" err="1"/>
              <a:t>segmento</a:t>
            </a:r>
            <a:r>
              <a:rPr lang="en-US" dirty="0"/>
              <a:t> al </a:t>
            </a:r>
            <a:r>
              <a:rPr lang="en-US" dirty="0" err="1"/>
              <a:t>cual</a:t>
            </a:r>
            <a:r>
              <a:rPr lang="en-US" dirty="0"/>
              <a:t> la </a:t>
            </a:r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pertenencia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alta.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818004"/>
              </p:ext>
            </p:extLst>
          </p:nvPr>
        </p:nvGraphicFramePr>
        <p:xfrm>
          <a:off x="798613" y="4735368"/>
          <a:ext cx="7579562" cy="1368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Document" r:id="rId3" imgW="5486400" imgH="990600" progId="Word.Document.12">
                  <p:embed/>
                </p:oleObj>
              </mc:Choice>
              <mc:Fallback>
                <p:oleObj name="Document" r:id="rId3" imgW="5486400" imgH="990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613" y="4735368"/>
                        <a:ext cx="7579562" cy="13685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6130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2015-03-24 02.01.1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" r="1088"/>
          <a:stretch>
            <a:fillRect/>
          </a:stretch>
        </p:blipFill>
        <p:spPr>
          <a:xfrm>
            <a:off x="546100" y="1417638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04398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Segmentación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536701"/>
            <a:ext cx="8369300" cy="3771900"/>
          </a:xfrm>
        </p:spPr>
        <p:txBody>
          <a:bodyPr>
            <a:normAutofit/>
          </a:bodyPr>
          <a:lstStyle/>
          <a:p>
            <a:r>
              <a:rPr lang="en-US" sz="2800" dirty="0" err="1"/>
              <a:t>Analisis</a:t>
            </a:r>
            <a:r>
              <a:rPr lang="en-US" sz="2800" dirty="0"/>
              <a:t> de </a:t>
            </a:r>
            <a:r>
              <a:rPr lang="en-US" sz="2800" dirty="0" err="1"/>
              <a:t>patrones</a:t>
            </a:r>
            <a:r>
              <a:rPr lang="en-US" sz="2800" dirty="0"/>
              <a:t> de </a:t>
            </a:r>
            <a:r>
              <a:rPr lang="en-US" sz="2800" dirty="0" err="1"/>
              <a:t>compras</a:t>
            </a:r>
            <a:endParaRPr lang="en-US" sz="2800" dirty="0"/>
          </a:p>
          <a:p>
            <a:pPr lvl="1"/>
            <a:r>
              <a:rPr lang="en-US" sz="2400" dirty="0" err="1"/>
              <a:t>Matriz</a:t>
            </a:r>
            <a:r>
              <a:rPr lang="en-US" sz="2400" dirty="0"/>
              <a:t> de </a:t>
            </a:r>
            <a:r>
              <a:rPr lang="en-US" sz="2400" dirty="0" err="1"/>
              <a:t>compras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categoría</a:t>
            </a:r>
            <a:r>
              <a:rPr lang="en-US" sz="2400" dirty="0"/>
              <a:t> de </a:t>
            </a:r>
            <a:r>
              <a:rPr lang="en-US" sz="2400" dirty="0" err="1"/>
              <a:t>productos</a:t>
            </a:r>
            <a:r>
              <a:rPr lang="en-US" sz="2400" dirty="0"/>
              <a:t> </a:t>
            </a:r>
            <a:r>
              <a:rPr lang="en-US" sz="2400" dirty="0" err="1"/>
              <a:t>para</a:t>
            </a:r>
            <a:r>
              <a:rPr lang="en-US" sz="2400" dirty="0"/>
              <a:t>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cliente</a:t>
            </a:r>
            <a:r>
              <a:rPr lang="en-US" sz="2400" dirty="0"/>
              <a:t> (V [N,58])</a:t>
            </a:r>
          </a:p>
          <a:p>
            <a:pPr lvl="1"/>
            <a:endParaRPr lang="en-US" sz="2400" dirty="0"/>
          </a:p>
        </p:txBody>
      </p:sp>
      <p:pic>
        <p:nvPicPr>
          <p:cNvPr id="5" name="Picture 4" descr="Screenshot 2015-03-19 16.04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2997200"/>
            <a:ext cx="72696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8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900"/>
            <a:ext cx="8229600" cy="5910263"/>
          </a:xfrm>
        </p:spPr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Cuantos</a:t>
            </a:r>
            <a:r>
              <a:rPr lang="en-US" dirty="0"/>
              <a:t> </a:t>
            </a:r>
            <a:r>
              <a:rPr lang="en-US" dirty="0" err="1"/>
              <a:t>segmentos</a:t>
            </a:r>
            <a:r>
              <a:rPr lang="en-US" dirty="0"/>
              <a:t> se </a:t>
            </a:r>
            <a:r>
              <a:rPr lang="en-US" dirty="0" err="1"/>
              <a:t>necesitan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explicar</a:t>
            </a:r>
            <a:r>
              <a:rPr lang="en-US" dirty="0"/>
              <a:t> el </a:t>
            </a:r>
            <a:r>
              <a:rPr lang="en-US" dirty="0" err="1"/>
              <a:t>comportamiento</a:t>
            </a:r>
            <a:r>
              <a:rPr lang="en-US" dirty="0"/>
              <a:t> de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?</a:t>
            </a:r>
          </a:p>
          <a:p>
            <a:r>
              <a:rPr lang="en-US" dirty="0" err="1"/>
              <a:t>Tenemos</a:t>
            </a:r>
            <a:r>
              <a:rPr lang="en-US" dirty="0"/>
              <a:t> 58 </a:t>
            </a:r>
            <a:r>
              <a:rPr lang="en-US" dirty="0" err="1"/>
              <a:t>categorías</a:t>
            </a:r>
            <a:r>
              <a:rPr lang="en-US" dirty="0"/>
              <a:t> de </a:t>
            </a:r>
            <a:r>
              <a:rPr lang="en-US" dirty="0" err="1"/>
              <a:t>productos</a:t>
            </a:r>
            <a:endParaRPr lang="en-US" dirty="0"/>
          </a:p>
          <a:p>
            <a:r>
              <a:rPr lang="en-US" dirty="0" err="1"/>
              <a:t>Analsis</a:t>
            </a:r>
            <a:r>
              <a:rPr lang="en-US" dirty="0"/>
              <a:t> de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Principales</a:t>
            </a:r>
            <a:r>
              <a:rPr lang="en-US" dirty="0"/>
              <a:t>: </a:t>
            </a:r>
            <a:r>
              <a:rPr lang="en-US" dirty="0" err="1"/>
              <a:t>Técnica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reducir</a:t>
            </a:r>
            <a:r>
              <a:rPr lang="en-US" dirty="0"/>
              <a:t> la </a:t>
            </a:r>
            <a:r>
              <a:rPr lang="en-US" dirty="0" err="1"/>
              <a:t>dimensionalidad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base de </a:t>
            </a:r>
            <a:r>
              <a:rPr lang="en-US" dirty="0" err="1"/>
              <a:t>datos</a:t>
            </a:r>
            <a:r>
              <a:rPr lang="en-US" dirty="0"/>
              <a:t>.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correlaciones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de variables.</a:t>
            </a:r>
          </a:p>
        </p:txBody>
      </p:sp>
    </p:spTree>
    <p:extLst>
      <p:ext uri="{BB962C8B-B14F-4D97-AF65-F5344CB8AC3E}">
        <p14:creationId xmlns:p14="http://schemas.microsoft.com/office/powerpoint/2010/main" val="30523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900"/>
            <a:ext cx="8229600" cy="5910263"/>
          </a:xfrm>
        </p:spPr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Cuantos</a:t>
            </a:r>
            <a:r>
              <a:rPr lang="en-US" dirty="0"/>
              <a:t> </a:t>
            </a:r>
            <a:r>
              <a:rPr lang="en-US" dirty="0" err="1"/>
              <a:t>segmentos</a:t>
            </a:r>
            <a:r>
              <a:rPr lang="en-US" dirty="0"/>
              <a:t> se </a:t>
            </a:r>
            <a:r>
              <a:rPr lang="en-US" dirty="0" err="1"/>
              <a:t>necesitan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explicar</a:t>
            </a:r>
            <a:r>
              <a:rPr lang="en-US" dirty="0"/>
              <a:t> el </a:t>
            </a:r>
            <a:r>
              <a:rPr lang="en-US" dirty="0" err="1"/>
              <a:t>comportamiento</a:t>
            </a:r>
            <a:r>
              <a:rPr lang="en-US" dirty="0"/>
              <a:t> de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588" b="2377"/>
          <a:stretch/>
        </p:blipFill>
        <p:spPr>
          <a:xfrm>
            <a:off x="1308100" y="2095500"/>
            <a:ext cx="6565900" cy="423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3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Segmentación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536701"/>
            <a:ext cx="8369300" cy="3771900"/>
          </a:xfrm>
        </p:spPr>
        <p:txBody>
          <a:bodyPr>
            <a:normAutofit/>
          </a:bodyPr>
          <a:lstStyle/>
          <a:p>
            <a:r>
              <a:rPr lang="en-US" sz="2800" dirty="0" err="1"/>
              <a:t>Metodo</a:t>
            </a:r>
            <a:r>
              <a:rPr lang="en-US" sz="2800" dirty="0"/>
              <a:t> NMF </a:t>
            </a:r>
            <a:r>
              <a:rPr lang="en-US" sz="2000" dirty="0"/>
              <a:t>(</a:t>
            </a:r>
            <a:r>
              <a:rPr lang="en-US" sz="2000" dirty="0" err="1"/>
              <a:t>Factorización</a:t>
            </a:r>
            <a:r>
              <a:rPr lang="en-US" sz="2000" dirty="0"/>
              <a:t> de matrices no </a:t>
            </a:r>
            <a:r>
              <a:rPr lang="en-US" sz="2000" dirty="0" err="1"/>
              <a:t>negativas</a:t>
            </a:r>
            <a:r>
              <a:rPr lang="en-US" sz="2000" dirty="0"/>
              <a:t>)</a:t>
            </a:r>
          </a:p>
          <a:p>
            <a:pPr lvl="1"/>
            <a:r>
              <a:rPr lang="en-US" sz="2400" dirty="0" err="1"/>
              <a:t>Serie</a:t>
            </a:r>
            <a:r>
              <a:rPr lang="en-US" sz="2400" dirty="0"/>
              <a:t> de </a:t>
            </a:r>
            <a:r>
              <a:rPr lang="en-US" sz="2400" dirty="0" err="1"/>
              <a:t>algoritmos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permite</a:t>
            </a:r>
            <a:r>
              <a:rPr lang="en-US" sz="2400" dirty="0"/>
              <a:t> </a:t>
            </a:r>
            <a:r>
              <a:rPr lang="en-US" sz="2400" dirty="0" err="1"/>
              <a:t>extraer</a:t>
            </a:r>
            <a:r>
              <a:rPr lang="en-US" sz="2400" dirty="0"/>
              <a:t> W y H a </a:t>
            </a:r>
            <a:r>
              <a:rPr lang="en-US" sz="2400" dirty="0" err="1"/>
              <a:t>partir</a:t>
            </a:r>
            <a:r>
              <a:rPr lang="en-US" sz="2400" dirty="0"/>
              <a:t> de de V </a:t>
            </a:r>
            <a:r>
              <a:rPr lang="en-US" sz="2400" dirty="0" err="1"/>
              <a:t>para</a:t>
            </a:r>
            <a:r>
              <a:rPr lang="en-US" sz="2400" dirty="0"/>
              <a:t> un </a:t>
            </a:r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arbitrario</a:t>
            </a:r>
            <a:r>
              <a:rPr lang="en-US" sz="2400" dirty="0"/>
              <a:t> de </a:t>
            </a:r>
            <a:r>
              <a:rPr lang="en-US" sz="2400" dirty="0" err="1"/>
              <a:t>segmentos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Matriz</a:t>
            </a:r>
            <a:r>
              <a:rPr lang="en-US" sz="2400" dirty="0"/>
              <a:t> de </a:t>
            </a:r>
            <a:r>
              <a:rPr lang="en-US" sz="2400" dirty="0" err="1"/>
              <a:t>cargas</a:t>
            </a:r>
            <a:r>
              <a:rPr lang="en-US" sz="2400" dirty="0"/>
              <a:t> de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categoría</a:t>
            </a:r>
            <a:r>
              <a:rPr lang="en-US" sz="2400" dirty="0"/>
              <a:t> de </a:t>
            </a:r>
            <a:r>
              <a:rPr lang="en-US" sz="2400" dirty="0" err="1"/>
              <a:t>productos</a:t>
            </a:r>
            <a:r>
              <a:rPr lang="en-US" sz="2400" dirty="0"/>
              <a:t> </a:t>
            </a:r>
            <a:r>
              <a:rPr lang="en-US" sz="2400" dirty="0" err="1"/>
              <a:t>para</a:t>
            </a:r>
            <a:r>
              <a:rPr lang="en-US" sz="2400" dirty="0"/>
              <a:t>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segmento</a:t>
            </a:r>
            <a:r>
              <a:rPr lang="en-US" sz="2400" dirty="0"/>
              <a:t> (H)</a:t>
            </a:r>
          </a:p>
          <a:p>
            <a:pPr lvl="1"/>
            <a:r>
              <a:rPr lang="en-US" sz="2400" dirty="0" err="1"/>
              <a:t>Matriz</a:t>
            </a:r>
            <a:r>
              <a:rPr lang="en-US" sz="2400" dirty="0"/>
              <a:t> de </a:t>
            </a:r>
            <a:r>
              <a:rPr lang="en-US" sz="2400" dirty="0" err="1"/>
              <a:t>cargas</a:t>
            </a:r>
            <a:r>
              <a:rPr lang="en-US" sz="2400" dirty="0"/>
              <a:t> de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cliente</a:t>
            </a:r>
            <a:r>
              <a:rPr lang="en-US" sz="2400" dirty="0"/>
              <a:t> </a:t>
            </a:r>
            <a:r>
              <a:rPr lang="en-US" sz="2400" dirty="0" err="1"/>
              <a:t>para</a:t>
            </a:r>
            <a:r>
              <a:rPr lang="en-US" sz="2400" dirty="0"/>
              <a:t>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segmento</a:t>
            </a:r>
            <a:r>
              <a:rPr lang="en-US" sz="2400" dirty="0"/>
              <a:t> (W)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291" y="4622800"/>
            <a:ext cx="6113010" cy="152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9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Segmentación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1177628"/>
            <a:ext cx="5771153" cy="46553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5439460"/>
            <a:ext cx="7250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Eje</a:t>
            </a:r>
            <a:r>
              <a:rPr lang="en-US" dirty="0"/>
              <a:t> Horizontal: </a:t>
            </a:r>
            <a:r>
              <a:rPr lang="en-US" dirty="0" err="1"/>
              <a:t>Categorías</a:t>
            </a:r>
            <a:r>
              <a:rPr lang="en-US" dirty="0"/>
              <a:t> de </a:t>
            </a:r>
            <a:r>
              <a:rPr lang="en-US" dirty="0" err="1"/>
              <a:t>productos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Eje</a:t>
            </a:r>
            <a:r>
              <a:rPr lang="en-US" dirty="0"/>
              <a:t> Vertical: </a:t>
            </a:r>
            <a:r>
              <a:rPr lang="en-US" dirty="0" err="1"/>
              <a:t>Dimensiones</a:t>
            </a:r>
            <a:r>
              <a:rPr lang="en-US" dirty="0"/>
              <a:t> o </a:t>
            </a:r>
            <a:r>
              <a:rPr lang="en-US" dirty="0" err="1"/>
              <a:t>segmentos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Color de </a:t>
            </a:r>
            <a:r>
              <a:rPr lang="en-US" dirty="0" err="1"/>
              <a:t>cuadros</a:t>
            </a:r>
            <a:r>
              <a:rPr lang="en-US" dirty="0"/>
              <a:t>: </a:t>
            </a:r>
            <a:r>
              <a:rPr lang="en-US" dirty="0" err="1"/>
              <a:t>Cargas</a:t>
            </a:r>
            <a:r>
              <a:rPr lang="en-US" dirty="0"/>
              <a:t> o pesos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categoria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dimensión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36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shot 2015-03-24 01.40.59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67" b="11695"/>
          <a:stretch/>
        </p:blipFill>
        <p:spPr>
          <a:xfrm>
            <a:off x="457200" y="927100"/>
            <a:ext cx="8229600" cy="5059363"/>
          </a:xfrm>
        </p:spPr>
      </p:pic>
    </p:spTree>
    <p:extLst>
      <p:ext uri="{BB962C8B-B14F-4D97-AF65-F5344CB8AC3E}">
        <p14:creationId xmlns:p14="http://schemas.microsoft.com/office/powerpoint/2010/main" val="3463218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Segmentación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199" y="5642525"/>
            <a:ext cx="7908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Eje</a:t>
            </a:r>
            <a:r>
              <a:rPr lang="en-US" dirty="0"/>
              <a:t> Horizontal: </a:t>
            </a:r>
            <a:r>
              <a:rPr lang="en-US" dirty="0" err="1"/>
              <a:t>Dimensiones</a:t>
            </a:r>
            <a:r>
              <a:rPr lang="en-US" dirty="0"/>
              <a:t> o </a:t>
            </a:r>
            <a:r>
              <a:rPr lang="en-US" dirty="0" err="1"/>
              <a:t>segmentos</a:t>
            </a:r>
            <a:r>
              <a:rPr lang="en-US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Eje</a:t>
            </a:r>
            <a:r>
              <a:rPr lang="en-US" dirty="0"/>
              <a:t> Vertical: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individuales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Color de </a:t>
            </a:r>
            <a:r>
              <a:rPr lang="en-US" dirty="0" err="1"/>
              <a:t>cuadros</a:t>
            </a:r>
            <a:r>
              <a:rPr lang="en-US" dirty="0"/>
              <a:t>: </a:t>
            </a:r>
            <a:r>
              <a:rPr lang="en-US" dirty="0" err="1"/>
              <a:t>Cargas</a:t>
            </a:r>
            <a:r>
              <a:rPr lang="en-US" dirty="0"/>
              <a:t> o pesos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individuo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dimensión</a:t>
            </a:r>
            <a:r>
              <a:rPr lang="en-US" dirty="0"/>
              <a:t>.</a:t>
            </a:r>
          </a:p>
        </p:txBody>
      </p:sp>
      <p:pic>
        <p:nvPicPr>
          <p:cNvPr id="4" name="Picture 3" descr="Rplot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456" y="1121517"/>
            <a:ext cx="5605944" cy="405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1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FF0000"/>
                </a:solidFill>
              </a:rPr>
              <a:t>¿Como </a:t>
            </a:r>
            <a:r>
              <a:rPr lang="en-US" sz="4000" b="1" dirty="0" err="1">
                <a:solidFill>
                  <a:srgbClr val="FF0000"/>
                </a:solidFill>
              </a:rPr>
              <a:t>segmentamos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clientes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para</a:t>
            </a:r>
            <a:r>
              <a:rPr lang="en-US" sz="4000" b="1" dirty="0">
                <a:solidFill>
                  <a:srgbClr val="FF0000"/>
                </a:solidFill>
              </a:rPr>
              <a:t> los </a:t>
            </a:r>
            <a:r>
              <a:rPr lang="en-US" sz="4000" b="1" dirty="0" err="1">
                <a:solidFill>
                  <a:srgbClr val="FF0000"/>
                </a:solidFill>
              </a:rPr>
              <a:t>cuales</a:t>
            </a:r>
            <a:r>
              <a:rPr lang="en-US" sz="4000" b="1" dirty="0">
                <a:solidFill>
                  <a:srgbClr val="FF0000"/>
                </a:solidFill>
              </a:rPr>
              <a:t> no </a:t>
            </a:r>
            <a:r>
              <a:rPr lang="en-US" sz="4000" b="1" dirty="0" err="1">
                <a:solidFill>
                  <a:srgbClr val="FF0000"/>
                </a:solidFill>
              </a:rPr>
              <a:t>contamos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información</a:t>
            </a:r>
            <a:r>
              <a:rPr lang="en-US" sz="4000" b="1" dirty="0">
                <a:solidFill>
                  <a:srgbClr val="FF0000"/>
                </a:solidFill>
              </a:rPr>
              <a:t> de </a:t>
            </a:r>
            <a:r>
              <a:rPr lang="en-US" sz="4000" b="1" dirty="0" err="1">
                <a:solidFill>
                  <a:srgbClr val="FF0000"/>
                </a:solidFill>
              </a:rPr>
              <a:t>comportamiento</a:t>
            </a:r>
            <a:r>
              <a:rPr lang="en-US" sz="4000" b="1" dirty="0">
                <a:solidFill>
                  <a:srgbClr val="FF0000"/>
                </a:solidFill>
              </a:rPr>
              <a:t> de </a:t>
            </a:r>
            <a:r>
              <a:rPr lang="en-US" sz="4000" b="1" dirty="0" err="1">
                <a:solidFill>
                  <a:srgbClr val="FF0000"/>
                </a:solidFill>
              </a:rPr>
              <a:t>compra</a:t>
            </a:r>
            <a:r>
              <a:rPr lang="en-US" sz="40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25625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5665</TotalTime>
  <Words>428</Words>
  <Application>Microsoft Macintosh PowerPoint</Application>
  <PresentationFormat>On-screen Show (4:3)</PresentationFormat>
  <Paragraphs>50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Office Theme</vt:lpstr>
      <vt:lpstr>Document</vt:lpstr>
      <vt:lpstr>Segmentación y Predicción </vt:lpstr>
      <vt:lpstr>Segmentación</vt:lpstr>
      <vt:lpstr>PowerPoint Presentation</vt:lpstr>
      <vt:lpstr>PowerPoint Presentation</vt:lpstr>
      <vt:lpstr>Segmentación</vt:lpstr>
      <vt:lpstr>Segmentación</vt:lpstr>
      <vt:lpstr>PowerPoint Presentation</vt:lpstr>
      <vt:lpstr>Segmentación</vt:lpstr>
      <vt:lpstr>PowerPoint Presentation</vt:lpstr>
      <vt:lpstr>Predicción</vt:lpstr>
      <vt:lpstr>Regla de Bayes</vt:lpstr>
      <vt:lpstr>Ejemplo 1: Probabilidad posterior en segmento</vt:lpstr>
      <vt:lpstr>Variables demográficas</vt:lpstr>
      <vt:lpstr>Variables demográficas</vt:lpstr>
      <vt:lpstr>Ejemplo: Variables demográficas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robertoarmijokeller</dc:creator>
  <cp:lastModifiedBy>Roberto Armijo Keller</cp:lastModifiedBy>
  <cp:revision>45</cp:revision>
  <cp:lastPrinted>2019-03-26T02:57:10Z</cp:lastPrinted>
  <dcterms:created xsi:type="dcterms:W3CDTF">2015-01-15T13:10:26Z</dcterms:created>
  <dcterms:modified xsi:type="dcterms:W3CDTF">2019-03-27T03:17:47Z</dcterms:modified>
</cp:coreProperties>
</file>