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21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n-US" smtClean="0"/>
              <a:t>Clic para editar título</a:t>
            </a:r>
            <a:endParaRPr lang="es-ES_tradnl"/>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Haga clic para modificar el estilo de subtítulo del patrón</a:t>
            </a:r>
            <a:endParaRPr lang="es-ES_tradnl"/>
          </a:p>
        </p:txBody>
      </p:sp>
      <p:sp>
        <p:nvSpPr>
          <p:cNvPr id="4" name="Marcador de fecha 3"/>
          <p:cNvSpPr>
            <a:spLocks noGrp="1"/>
          </p:cNvSpPr>
          <p:nvPr>
            <p:ph type="dt" sz="half" idx="10"/>
          </p:nvPr>
        </p:nvSpPr>
        <p:spPr/>
        <p:txBody>
          <a:bodyPr/>
          <a:lstStyle/>
          <a:p>
            <a:fld id="{C2BA0B8F-1AB4-0A42-B670-5A16295F46A5}" type="datetimeFigureOut">
              <a:rPr lang="es-ES" smtClean="0"/>
              <a:t>4/26/15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179A9A4-6531-0242-B8E2-291D118FC8B5}" type="slidenum">
              <a:rPr lang="es-ES_tradnl" smtClean="0"/>
              <a:t>‹Nr.›</a:t>
            </a:fld>
            <a:endParaRPr lang="es-ES_tradnl"/>
          </a:p>
        </p:txBody>
      </p:sp>
    </p:spTree>
    <p:extLst>
      <p:ext uri="{BB962C8B-B14F-4D97-AF65-F5344CB8AC3E}">
        <p14:creationId xmlns:p14="http://schemas.microsoft.com/office/powerpoint/2010/main" val="265153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_tradnl"/>
          </a:p>
        </p:txBody>
      </p:sp>
      <p:sp>
        <p:nvSpPr>
          <p:cNvPr id="4" name="Marcador de fecha 3"/>
          <p:cNvSpPr>
            <a:spLocks noGrp="1"/>
          </p:cNvSpPr>
          <p:nvPr>
            <p:ph type="dt" sz="half" idx="10"/>
          </p:nvPr>
        </p:nvSpPr>
        <p:spPr/>
        <p:txBody>
          <a:bodyPr/>
          <a:lstStyle/>
          <a:p>
            <a:fld id="{C2BA0B8F-1AB4-0A42-B670-5A16295F46A5}" type="datetimeFigureOut">
              <a:rPr lang="es-ES" smtClean="0"/>
              <a:t>4/26/15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179A9A4-6531-0242-B8E2-291D118FC8B5}" type="slidenum">
              <a:rPr lang="es-ES_tradnl" smtClean="0"/>
              <a:t>‹Nr.›</a:t>
            </a:fld>
            <a:endParaRPr lang="es-ES_tradnl"/>
          </a:p>
        </p:txBody>
      </p:sp>
    </p:spTree>
    <p:extLst>
      <p:ext uri="{BB962C8B-B14F-4D97-AF65-F5344CB8AC3E}">
        <p14:creationId xmlns:p14="http://schemas.microsoft.com/office/powerpoint/2010/main" val="308673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n-US" smtClean="0"/>
              <a:t>Clic para editar título</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_tradnl"/>
          </a:p>
        </p:txBody>
      </p:sp>
      <p:sp>
        <p:nvSpPr>
          <p:cNvPr id="4" name="Marcador de fecha 3"/>
          <p:cNvSpPr>
            <a:spLocks noGrp="1"/>
          </p:cNvSpPr>
          <p:nvPr>
            <p:ph type="dt" sz="half" idx="10"/>
          </p:nvPr>
        </p:nvSpPr>
        <p:spPr/>
        <p:txBody>
          <a:bodyPr/>
          <a:lstStyle/>
          <a:p>
            <a:fld id="{C2BA0B8F-1AB4-0A42-B670-5A16295F46A5}" type="datetimeFigureOut">
              <a:rPr lang="es-ES" smtClean="0"/>
              <a:t>4/26/15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179A9A4-6531-0242-B8E2-291D118FC8B5}" type="slidenum">
              <a:rPr lang="es-ES_tradnl" smtClean="0"/>
              <a:t>‹Nr.›</a:t>
            </a:fld>
            <a:endParaRPr lang="es-ES_tradnl"/>
          </a:p>
        </p:txBody>
      </p:sp>
    </p:spTree>
    <p:extLst>
      <p:ext uri="{BB962C8B-B14F-4D97-AF65-F5344CB8AC3E}">
        <p14:creationId xmlns:p14="http://schemas.microsoft.com/office/powerpoint/2010/main" val="151176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_tradnl"/>
          </a:p>
        </p:txBody>
      </p:sp>
      <p:sp>
        <p:nvSpPr>
          <p:cNvPr id="3" name="Marcador de contenido 2"/>
          <p:cNvSpPr>
            <a:spLocks noGrp="1"/>
          </p:cNvSpPr>
          <p:nvPr>
            <p:ph idx="1"/>
          </p:nvPr>
        </p:nvSpPr>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_tradnl"/>
          </a:p>
        </p:txBody>
      </p:sp>
      <p:sp>
        <p:nvSpPr>
          <p:cNvPr id="4" name="Marcador de fecha 3"/>
          <p:cNvSpPr>
            <a:spLocks noGrp="1"/>
          </p:cNvSpPr>
          <p:nvPr>
            <p:ph type="dt" sz="half" idx="10"/>
          </p:nvPr>
        </p:nvSpPr>
        <p:spPr/>
        <p:txBody>
          <a:bodyPr/>
          <a:lstStyle/>
          <a:p>
            <a:fld id="{C2BA0B8F-1AB4-0A42-B670-5A16295F46A5}" type="datetimeFigureOut">
              <a:rPr lang="es-ES" smtClean="0"/>
              <a:t>4/26/15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179A9A4-6531-0242-B8E2-291D118FC8B5}" type="slidenum">
              <a:rPr lang="es-ES_tradnl" smtClean="0"/>
              <a:t>‹Nr.›</a:t>
            </a:fld>
            <a:endParaRPr lang="es-ES_tradnl"/>
          </a:p>
        </p:txBody>
      </p:sp>
    </p:spTree>
    <p:extLst>
      <p:ext uri="{BB962C8B-B14F-4D97-AF65-F5344CB8AC3E}">
        <p14:creationId xmlns:p14="http://schemas.microsoft.com/office/powerpoint/2010/main" val="413402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n-US" smtClean="0"/>
              <a:t>Clic para editar título</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Haga clic para modificar el estilo de texto del patrón</a:t>
            </a:r>
          </a:p>
        </p:txBody>
      </p:sp>
      <p:sp>
        <p:nvSpPr>
          <p:cNvPr id="4" name="Marcador de fecha 3"/>
          <p:cNvSpPr>
            <a:spLocks noGrp="1"/>
          </p:cNvSpPr>
          <p:nvPr>
            <p:ph type="dt" sz="half" idx="10"/>
          </p:nvPr>
        </p:nvSpPr>
        <p:spPr/>
        <p:txBody>
          <a:bodyPr/>
          <a:lstStyle/>
          <a:p>
            <a:fld id="{C2BA0B8F-1AB4-0A42-B670-5A16295F46A5}" type="datetimeFigureOut">
              <a:rPr lang="es-ES" smtClean="0"/>
              <a:t>4/26/15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179A9A4-6531-0242-B8E2-291D118FC8B5}" type="slidenum">
              <a:rPr lang="es-ES_tradnl" smtClean="0"/>
              <a:t>‹Nr.›</a:t>
            </a:fld>
            <a:endParaRPr lang="es-ES_tradnl"/>
          </a:p>
        </p:txBody>
      </p:sp>
    </p:spTree>
    <p:extLst>
      <p:ext uri="{BB962C8B-B14F-4D97-AF65-F5344CB8AC3E}">
        <p14:creationId xmlns:p14="http://schemas.microsoft.com/office/powerpoint/2010/main" val="398132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_tradnl"/>
          </a:p>
        </p:txBody>
      </p:sp>
      <p:sp>
        <p:nvSpPr>
          <p:cNvPr id="5" name="Marcador de fecha 4"/>
          <p:cNvSpPr>
            <a:spLocks noGrp="1"/>
          </p:cNvSpPr>
          <p:nvPr>
            <p:ph type="dt" sz="half" idx="10"/>
          </p:nvPr>
        </p:nvSpPr>
        <p:spPr/>
        <p:txBody>
          <a:bodyPr/>
          <a:lstStyle/>
          <a:p>
            <a:fld id="{C2BA0B8F-1AB4-0A42-B670-5A16295F46A5}" type="datetimeFigureOut">
              <a:rPr lang="es-ES" smtClean="0"/>
              <a:t>4/26/15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7179A9A4-6531-0242-B8E2-291D118FC8B5}" type="slidenum">
              <a:rPr lang="es-ES_tradnl" smtClean="0"/>
              <a:t>‹Nr.›</a:t>
            </a:fld>
            <a:endParaRPr lang="es-ES_tradnl"/>
          </a:p>
        </p:txBody>
      </p:sp>
    </p:spTree>
    <p:extLst>
      <p:ext uri="{BB962C8B-B14F-4D97-AF65-F5344CB8AC3E}">
        <p14:creationId xmlns:p14="http://schemas.microsoft.com/office/powerpoint/2010/main" val="311471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n-US" smtClean="0"/>
              <a:t>Clic para editar título</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_tradnl"/>
          </a:p>
        </p:txBody>
      </p:sp>
      <p:sp>
        <p:nvSpPr>
          <p:cNvPr id="7" name="Marcador de fecha 6"/>
          <p:cNvSpPr>
            <a:spLocks noGrp="1"/>
          </p:cNvSpPr>
          <p:nvPr>
            <p:ph type="dt" sz="half" idx="10"/>
          </p:nvPr>
        </p:nvSpPr>
        <p:spPr/>
        <p:txBody>
          <a:bodyPr/>
          <a:lstStyle/>
          <a:p>
            <a:fld id="{C2BA0B8F-1AB4-0A42-B670-5A16295F46A5}" type="datetimeFigureOut">
              <a:rPr lang="es-ES" smtClean="0"/>
              <a:t>4/26/15</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7179A9A4-6531-0242-B8E2-291D118FC8B5}" type="slidenum">
              <a:rPr lang="es-ES_tradnl" smtClean="0"/>
              <a:t>‹Nr.›</a:t>
            </a:fld>
            <a:endParaRPr lang="es-ES_tradnl"/>
          </a:p>
        </p:txBody>
      </p:sp>
    </p:spTree>
    <p:extLst>
      <p:ext uri="{BB962C8B-B14F-4D97-AF65-F5344CB8AC3E}">
        <p14:creationId xmlns:p14="http://schemas.microsoft.com/office/powerpoint/2010/main" val="3565735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_tradnl"/>
          </a:p>
        </p:txBody>
      </p:sp>
      <p:sp>
        <p:nvSpPr>
          <p:cNvPr id="3" name="Marcador de fecha 2"/>
          <p:cNvSpPr>
            <a:spLocks noGrp="1"/>
          </p:cNvSpPr>
          <p:nvPr>
            <p:ph type="dt" sz="half" idx="10"/>
          </p:nvPr>
        </p:nvSpPr>
        <p:spPr/>
        <p:txBody>
          <a:bodyPr/>
          <a:lstStyle/>
          <a:p>
            <a:fld id="{C2BA0B8F-1AB4-0A42-B670-5A16295F46A5}" type="datetimeFigureOut">
              <a:rPr lang="es-ES" smtClean="0"/>
              <a:t>4/26/15</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7179A9A4-6531-0242-B8E2-291D118FC8B5}" type="slidenum">
              <a:rPr lang="es-ES_tradnl" smtClean="0"/>
              <a:t>‹Nr.›</a:t>
            </a:fld>
            <a:endParaRPr lang="es-ES_tradnl"/>
          </a:p>
        </p:txBody>
      </p:sp>
    </p:spTree>
    <p:extLst>
      <p:ext uri="{BB962C8B-B14F-4D97-AF65-F5344CB8AC3E}">
        <p14:creationId xmlns:p14="http://schemas.microsoft.com/office/powerpoint/2010/main" val="360712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2BA0B8F-1AB4-0A42-B670-5A16295F46A5}" type="datetimeFigureOut">
              <a:rPr lang="es-ES" smtClean="0"/>
              <a:t>4/26/15</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7179A9A4-6531-0242-B8E2-291D118FC8B5}" type="slidenum">
              <a:rPr lang="es-ES_tradnl" smtClean="0"/>
              <a:t>‹Nr.›</a:t>
            </a:fld>
            <a:endParaRPr lang="es-ES_tradnl"/>
          </a:p>
        </p:txBody>
      </p:sp>
    </p:spTree>
    <p:extLst>
      <p:ext uri="{BB962C8B-B14F-4D97-AF65-F5344CB8AC3E}">
        <p14:creationId xmlns:p14="http://schemas.microsoft.com/office/powerpoint/2010/main" val="331479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n-US" smtClean="0"/>
              <a:t>Clic para editar título</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Marcador de fecha 4"/>
          <p:cNvSpPr>
            <a:spLocks noGrp="1"/>
          </p:cNvSpPr>
          <p:nvPr>
            <p:ph type="dt" sz="half" idx="10"/>
          </p:nvPr>
        </p:nvSpPr>
        <p:spPr/>
        <p:txBody>
          <a:bodyPr/>
          <a:lstStyle/>
          <a:p>
            <a:fld id="{C2BA0B8F-1AB4-0A42-B670-5A16295F46A5}" type="datetimeFigureOut">
              <a:rPr lang="es-ES" smtClean="0"/>
              <a:t>4/26/15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7179A9A4-6531-0242-B8E2-291D118FC8B5}" type="slidenum">
              <a:rPr lang="es-ES_tradnl" smtClean="0"/>
              <a:t>‹Nr.›</a:t>
            </a:fld>
            <a:endParaRPr lang="es-ES_tradnl"/>
          </a:p>
        </p:txBody>
      </p:sp>
    </p:spTree>
    <p:extLst>
      <p:ext uri="{BB962C8B-B14F-4D97-AF65-F5344CB8AC3E}">
        <p14:creationId xmlns:p14="http://schemas.microsoft.com/office/powerpoint/2010/main" val="216001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n-US" smtClean="0"/>
              <a:t>Clic para editar título</a:t>
            </a:r>
            <a:endParaRPr lang="es-ES_tradnl"/>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Marcador de fecha 4"/>
          <p:cNvSpPr>
            <a:spLocks noGrp="1"/>
          </p:cNvSpPr>
          <p:nvPr>
            <p:ph type="dt" sz="half" idx="10"/>
          </p:nvPr>
        </p:nvSpPr>
        <p:spPr/>
        <p:txBody>
          <a:bodyPr/>
          <a:lstStyle/>
          <a:p>
            <a:fld id="{C2BA0B8F-1AB4-0A42-B670-5A16295F46A5}" type="datetimeFigureOut">
              <a:rPr lang="es-ES" smtClean="0"/>
              <a:t>4/26/15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7179A9A4-6531-0242-B8E2-291D118FC8B5}" type="slidenum">
              <a:rPr lang="es-ES_tradnl" smtClean="0"/>
              <a:t>‹Nr.›</a:t>
            </a:fld>
            <a:endParaRPr lang="es-ES_tradnl"/>
          </a:p>
        </p:txBody>
      </p:sp>
    </p:spTree>
    <p:extLst>
      <p:ext uri="{BB962C8B-B14F-4D97-AF65-F5344CB8AC3E}">
        <p14:creationId xmlns:p14="http://schemas.microsoft.com/office/powerpoint/2010/main" val="36869226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 para editar título</a:t>
            </a:r>
            <a:endParaRPr lang="es-ES_tradnl"/>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_tradnl"/>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A0B8F-1AB4-0A42-B670-5A16295F46A5}" type="datetimeFigureOut">
              <a:rPr lang="es-ES" smtClean="0"/>
              <a:t>4/26/15</a:t>
            </a:fld>
            <a:endParaRPr lang="es-ES_tradn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9A9A4-6531-0242-B8E2-291D118FC8B5}" type="slidenum">
              <a:rPr lang="es-ES_tradnl" smtClean="0"/>
              <a:t>‹Nr.›</a:t>
            </a:fld>
            <a:endParaRPr lang="es-ES_tradnl"/>
          </a:p>
        </p:txBody>
      </p:sp>
    </p:spTree>
    <p:extLst>
      <p:ext uri="{BB962C8B-B14F-4D97-AF65-F5344CB8AC3E}">
        <p14:creationId xmlns:p14="http://schemas.microsoft.com/office/powerpoint/2010/main" val="2642166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ccount/ssh" TargetMode="External"/><Relationship Id="rId3" Type="http://schemas.openxmlformats.org/officeDocument/2006/relationships/hyperlink" Target="http://help.github.com/linux-set-up-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5 Imagen" descr="01-rail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Titre 1"/>
          <p:cNvSpPr>
            <a:spLocks noGrp="1"/>
          </p:cNvSpPr>
          <p:nvPr>
            <p:ph type="ctrTitle"/>
          </p:nvPr>
        </p:nvSpPr>
        <p:spPr>
          <a:xfrm>
            <a:off x="685800" y="4429125"/>
            <a:ext cx="7772400" cy="857250"/>
          </a:xfrm>
        </p:spPr>
        <p:txBody>
          <a:bodyPr/>
          <a:lstStyle/>
          <a:p>
            <a:pPr eaLnBrk="1" hangingPunct="1"/>
            <a:r>
              <a:rPr lang="en-US" sz="4200">
                <a:solidFill>
                  <a:schemeClr val="bg1"/>
                </a:solidFill>
                <a:latin typeface="Calibri" charset="0"/>
              </a:rPr>
              <a:t>Getting starting with Git</a:t>
            </a:r>
          </a:p>
        </p:txBody>
      </p:sp>
      <p:sp>
        <p:nvSpPr>
          <p:cNvPr id="35843" name="2 CuadroTexto"/>
          <p:cNvSpPr txBox="1">
            <a:spLocks noChangeArrowheads="1"/>
          </p:cNvSpPr>
          <p:nvPr/>
        </p:nvSpPr>
        <p:spPr bwMode="auto">
          <a:xfrm>
            <a:off x="5200650" y="5300663"/>
            <a:ext cx="210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s-CR" sz="1800">
                <a:solidFill>
                  <a:schemeClr val="bg1"/>
                </a:solidFill>
              </a:rPr>
              <a:t>Rodrigo Rodríguez</a:t>
            </a:r>
          </a:p>
        </p:txBody>
      </p:sp>
    </p:spTree>
    <p:extLst>
      <p:ext uri="{BB962C8B-B14F-4D97-AF65-F5344CB8AC3E}">
        <p14:creationId xmlns:p14="http://schemas.microsoft.com/office/powerpoint/2010/main" val="12493225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Título"/>
          <p:cNvSpPr>
            <a:spLocks noGrp="1"/>
          </p:cNvSpPr>
          <p:nvPr>
            <p:ph type="title"/>
          </p:nvPr>
        </p:nvSpPr>
        <p:spPr>
          <a:xfrm>
            <a:off x="457200" y="-100013"/>
            <a:ext cx="8229600" cy="1143001"/>
          </a:xfrm>
        </p:spPr>
        <p:txBody>
          <a:bodyPr/>
          <a:lstStyle/>
          <a:p>
            <a:pPr eaLnBrk="1" hangingPunct="1"/>
            <a:r>
              <a:rPr lang="es-CR">
                <a:latin typeface="Calibri" charset="0"/>
              </a:rPr>
              <a:t>Git Basic Commands </a:t>
            </a:r>
            <a:r>
              <a:rPr lang="es-CR" sz="2400">
                <a:latin typeface="Calibri" charset="0"/>
              </a:rPr>
              <a:t>(2/3)</a:t>
            </a:r>
            <a:endParaRPr lang="es-CR">
              <a:latin typeface="Calibri" charset="0"/>
            </a:endParaRPr>
          </a:p>
        </p:txBody>
      </p:sp>
      <p:sp>
        <p:nvSpPr>
          <p:cNvPr id="45058" name="2 Marcador de contenido"/>
          <p:cNvSpPr>
            <a:spLocks noGrp="1"/>
          </p:cNvSpPr>
          <p:nvPr>
            <p:ph idx="1"/>
          </p:nvPr>
        </p:nvSpPr>
        <p:spPr>
          <a:xfrm>
            <a:off x="457200" y="1196975"/>
            <a:ext cx="8229600" cy="4525963"/>
          </a:xfrm>
        </p:spPr>
        <p:txBody>
          <a:bodyPr>
            <a:normAutofit lnSpcReduction="10000"/>
          </a:bodyPr>
          <a:lstStyle/>
          <a:p>
            <a:pPr eaLnBrk="1" hangingPunct="1"/>
            <a:r>
              <a:rPr lang="en-US" b="1">
                <a:latin typeface="Calibri" charset="0"/>
              </a:rPr>
              <a:t>git rm:</a:t>
            </a:r>
            <a:r>
              <a:rPr lang="en-US">
                <a:latin typeface="Calibri" charset="0"/>
              </a:rPr>
              <a:t> Removes files from your index and your working directory so they will not be tracked.</a:t>
            </a:r>
          </a:p>
          <a:p>
            <a:pPr eaLnBrk="1" hangingPunct="1"/>
            <a:r>
              <a:rPr lang="en-US" b="1">
                <a:latin typeface="Calibri" charset="0"/>
              </a:rPr>
              <a:t>git commit: </a:t>
            </a:r>
            <a:r>
              <a:rPr lang="en-US">
                <a:latin typeface="Calibri" charset="0"/>
              </a:rPr>
              <a:t>Takes all of the changes written in the index, creates a new commit object pointing to it and sets the branch to point to that new commit.</a:t>
            </a:r>
          </a:p>
          <a:p>
            <a:pPr eaLnBrk="1" hangingPunct="1"/>
            <a:r>
              <a:rPr lang="en-US" b="1">
                <a:latin typeface="Calibri" charset="0"/>
              </a:rPr>
              <a:t>git status:</a:t>
            </a:r>
            <a:r>
              <a:rPr lang="en-US">
                <a:latin typeface="Calibri" charset="0"/>
              </a:rPr>
              <a:t> Shows you the status of files in the index versus the working directory</a:t>
            </a:r>
          </a:p>
          <a:p>
            <a:pPr eaLnBrk="1" hangingPunct="1"/>
            <a:r>
              <a:rPr lang="en-US" b="1">
                <a:latin typeface="Calibri" charset="0"/>
              </a:rPr>
              <a:t>git checkout:</a:t>
            </a:r>
            <a:r>
              <a:rPr lang="en-US">
                <a:latin typeface="Calibri" charset="0"/>
              </a:rPr>
              <a:t> Checks out a different branch</a:t>
            </a:r>
          </a:p>
          <a:p>
            <a:pPr eaLnBrk="1" hangingPunct="1"/>
            <a:endParaRPr lang="en-US">
              <a:latin typeface="Calibri" charset="0"/>
            </a:endParaRPr>
          </a:p>
          <a:p>
            <a:pPr eaLnBrk="1" hangingPunct="1"/>
            <a:endParaRPr lang="en-US">
              <a:latin typeface="Calibri" charset="0"/>
            </a:endParaRPr>
          </a:p>
          <a:p>
            <a:pPr eaLnBrk="1" hangingPunct="1"/>
            <a:endParaRPr lang="es-CR">
              <a:latin typeface="Calibri" charset="0"/>
            </a:endParaRPr>
          </a:p>
          <a:p>
            <a:pPr eaLnBrk="1" hangingPunct="1"/>
            <a:endParaRPr lang="en-US">
              <a:latin typeface="Calibri" charset="0"/>
            </a:endParaRPr>
          </a:p>
          <a:p>
            <a:pPr eaLnBrk="1" hangingPunct="1"/>
            <a:endParaRPr lang="es-CR">
              <a:latin typeface="Calibri" charset="0"/>
            </a:endParaRPr>
          </a:p>
          <a:p>
            <a:pPr eaLnBrk="1" hangingPunct="1"/>
            <a:endParaRPr lang="es-CR">
              <a:latin typeface="Calibri" charset="0"/>
            </a:endParaRPr>
          </a:p>
        </p:txBody>
      </p:sp>
    </p:spTree>
    <p:extLst>
      <p:ext uri="{BB962C8B-B14F-4D97-AF65-F5344CB8AC3E}">
        <p14:creationId xmlns:p14="http://schemas.microsoft.com/office/powerpoint/2010/main" val="294853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1 Título"/>
          <p:cNvSpPr>
            <a:spLocks noGrp="1"/>
          </p:cNvSpPr>
          <p:nvPr>
            <p:ph type="title"/>
          </p:nvPr>
        </p:nvSpPr>
        <p:spPr>
          <a:xfrm>
            <a:off x="457200" y="-100013"/>
            <a:ext cx="8229600" cy="1143001"/>
          </a:xfrm>
        </p:spPr>
        <p:txBody>
          <a:bodyPr/>
          <a:lstStyle/>
          <a:p>
            <a:pPr eaLnBrk="1" hangingPunct="1"/>
            <a:r>
              <a:rPr lang="es-CR">
                <a:latin typeface="Calibri" charset="0"/>
              </a:rPr>
              <a:t>Git Basic Commands </a:t>
            </a:r>
            <a:r>
              <a:rPr lang="es-CR" sz="2400">
                <a:latin typeface="Calibri" charset="0"/>
              </a:rPr>
              <a:t>(3/3)</a:t>
            </a:r>
            <a:endParaRPr lang="es-CR">
              <a:latin typeface="Calibri" charset="0"/>
            </a:endParaRPr>
          </a:p>
        </p:txBody>
      </p:sp>
      <p:sp>
        <p:nvSpPr>
          <p:cNvPr id="46082" name="2 Marcador de contenido"/>
          <p:cNvSpPr>
            <a:spLocks noGrp="1"/>
          </p:cNvSpPr>
          <p:nvPr>
            <p:ph idx="1"/>
          </p:nvPr>
        </p:nvSpPr>
        <p:spPr>
          <a:xfrm>
            <a:off x="457200" y="1196975"/>
            <a:ext cx="8229600" cy="4525963"/>
          </a:xfrm>
        </p:spPr>
        <p:txBody>
          <a:bodyPr>
            <a:normAutofit fontScale="92500"/>
          </a:bodyPr>
          <a:lstStyle/>
          <a:p>
            <a:pPr eaLnBrk="1" hangingPunct="1"/>
            <a:r>
              <a:rPr lang="en-US" b="1">
                <a:latin typeface="Calibri" charset="0"/>
              </a:rPr>
              <a:t>git branch:</a:t>
            </a:r>
            <a:r>
              <a:rPr lang="en-US">
                <a:latin typeface="Calibri" charset="0"/>
              </a:rPr>
              <a:t> Lists existing branches, including remote branches if ‘-a’ is provided.</a:t>
            </a:r>
          </a:p>
          <a:p>
            <a:pPr eaLnBrk="1" hangingPunct="1"/>
            <a:r>
              <a:rPr lang="en-US" b="1">
                <a:latin typeface="Calibri" charset="0"/>
              </a:rPr>
              <a:t>git merge:</a:t>
            </a:r>
            <a:r>
              <a:rPr lang="en-US">
                <a:latin typeface="Calibri" charset="0"/>
              </a:rPr>
              <a:t> Merges one or more branches into your current branch and automatically creates a new commit if there are no conflicts.</a:t>
            </a:r>
          </a:p>
          <a:p>
            <a:pPr eaLnBrk="1" hangingPunct="1"/>
            <a:r>
              <a:rPr lang="en-US" b="1">
                <a:latin typeface="Calibri" charset="0"/>
              </a:rPr>
              <a:t>git pull:</a:t>
            </a:r>
            <a:r>
              <a:rPr lang="en-US">
                <a:latin typeface="Calibri" charset="0"/>
              </a:rPr>
              <a:t> Fetches the files from the remote repository and merges it with your local one.</a:t>
            </a:r>
          </a:p>
          <a:p>
            <a:pPr eaLnBrk="1" hangingPunct="1"/>
            <a:r>
              <a:rPr lang="en-US" b="1">
                <a:latin typeface="Calibri" charset="0"/>
              </a:rPr>
              <a:t>git push:</a:t>
            </a:r>
            <a:r>
              <a:rPr lang="en-US">
                <a:latin typeface="Calibri" charset="0"/>
              </a:rPr>
              <a:t> Pushes all the modified local objects to the remote repository and advances its branches.</a:t>
            </a:r>
          </a:p>
          <a:p>
            <a:pPr eaLnBrk="1" hangingPunct="1"/>
            <a:endParaRPr lang="en-US">
              <a:latin typeface="Calibri" charset="0"/>
            </a:endParaRPr>
          </a:p>
          <a:p>
            <a:pPr eaLnBrk="1" hangingPunct="1"/>
            <a:endParaRPr lang="en-US">
              <a:latin typeface="Calibri" charset="0"/>
            </a:endParaRPr>
          </a:p>
          <a:p>
            <a:pPr eaLnBrk="1" hangingPunct="1"/>
            <a:endParaRPr lang="en-US">
              <a:latin typeface="Calibri" charset="0"/>
            </a:endParaRPr>
          </a:p>
          <a:p>
            <a:pPr eaLnBrk="1" hangingPunct="1"/>
            <a:endParaRPr lang="en-US">
              <a:latin typeface="Calibri" charset="0"/>
            </a:endParaRPr>
          </a:p>
          <a:p>
            <a:pPr eaLnBrk="1" hangingPunct="1"/>
            <a:endParaRPr lang="en-US">
              <a:latin typeface="Calibri" charset="0"/>
            </a:endParaRPr>
          </a:p>
          <a:p>
            <a:pPr eaLnBrk="1" hangingPunct="1"/>
            <a:endParaRPr lang="es-CR">
              <a:latin typeface="Calibri" charset="0"/>
            </a:endParaRPr>
          </a:p>
          <a:p>
            <a:pPr eaLnBrk="1" hangingPunct="1"/>
            <a:endParaRPr lang="en-US">
              <a:latin typeface="Calibri" charset="0"/>
            </a:endParaRPr>
          </a:p>
          <a:p>
            <a:pPr eaLnBrk="1" hangingPunct="1"/>
            <a:endParaRPr lang="es-CR">
              <a:latin typeface="Calibri" charset="0"/>
            </a:endParaRPr>
          </a:p>
          <a:p>
            <a:pPr eaLnBrk="1" hangingPunct="1"/>
            <a:endParaRPr lang="es-CR">
              <a:latin typeface="Calibri" charset="0"/>
            </a:endParaRPr>
          </a:p>
        </p:txBody>
      </p:sp>
    </p:spTree>
    <p:extLst>
      <p:ext uri="{BB962C8B-B14F-4D97-AF65-F5344CB8AC3E}">
        <p14:creationId xmlns:p14="http://schemas.microsoft.com/office/powerpoint/2010/main" val="112972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1 Título"/>
          <p:cNvSpPr>
            <a:spLocks noGrp="1"/>
          </p:cNvSpPr>
          <p:nvPr>
            <p:ph type="title"/>
          </p:nvPr>
        </p:nvSpPr>
        <p:spPr>
          <a:xfrm>
            <a:off x="457200" y="-100013"/>
            <a:ext cx="8229600" cy="1143001"/>
          </a:xfrm>
        </p:spPr>
        <p:txBody>
          <a:bodyPr/>
          <a:lstStyle/>
          <a:p>
            <a:pPr eaLnBrk="1" hangingPunct="1"/>
            <a:r>
              <a:rPr lang="es-CR">
                <a:latin typeface="Calibri" charset="0"/>
              </a:rPr>
              <a:t>Github</a:t>
            </a:r>
          </a:p>
        </p:txBody>
      </p:sp>
      <p:sp>
        <p:nvSpPr>
          <p:cNvPr id="47106" name="2 Marcador de contenido"/>
          <p:cNvSpPr>
            <a:spLocks noGrp="1"/>
          </p:cNvSpPr>
          <p:nvPr>
            <p:ph idx="1"/>
          </p:nvPr>
        </p:nvSpPr>
        <p:spPr>
          <a:xfrm>
            <a:off x="457200" y="1341438"/>
            <a:ext cx="8229600" cy="4525962"/>
          </a:xfrm>
        </p:spPr>
        <p:txBody>
          <a:bodyPr>
            <a:normAutofit lnSpcReduction="10000"/>
          </a:bodyPr>
          <a:lstStyle/>
          <a:p>
            <a:pPr eaLnBrk="1" hangingPunct="1"/>
            <a:r>
              <a:rPr lang="en-US">
                <a:latin typeface="Calibri" charset="0"/>
              </a:rPr>
              <a:t>GitHub, a social code site optimized for hosting and sharing Git repositories</a:t>
            </a:r>
          </a:p>
          <a:p>
            <a:pPr eaLnBrk="1" hangingPunct="1"/>
            <a:endParaRPr lang="en-US">
              <a:latin typeface="Calibri" charset="0"/>
            </a:endParaRPr>
          </a:p>
          <a:p>
            <a:pPr eaLnBrk="1" hangingPunct="1"/>
            <a:r>
              <a:rPr lang="en-US">
                <a:latin typeface="Calibri" charset="0"/>
              </a:rPr>
              <a:t>Full backup of code (including the full history of commits), and it makes any future collaboration much easier</a:t>
            </a:r>
          </a:p>
          <a:p>
            <a:pPr eaLnBrk="1" hangingPunct="1"/>
            <a:endParaRPr lang="en-US">
              <a:latin typeface="Calibri" charset="0"/>
            </a:endParaRPr>
          </a:p>
          <a:p>
            <a:pPr eaLnBrk="1" hangingPunct="1"/>
            <a:r>
              <a:rPr lang="en-US">
                <a:latin typeface="Calibri" charset="0"/>
              </a:rPr>
              <a:t>GitHub has a variety of paid plans, but for open source code their services are free</a:t>
            </a:r>
            <a:endParaRPr lang="es-CR">
              <a:latin typeface="Calibri" charset="0"/>
            </a:endParaRPr>
          </a:p>
        </p:txBody>
      </p:sp>
    </p:spTree>
    <p:extLst>
      <p:ext uri="{BB962C8B-B14F-4D97-AF65-F5344CB8AC3E}">
        <p14:creationId xmlns:p14="http://schemas.microsoft.com/office/powerpoint/2010/main" val="119141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1 Título"/>
          <p:cNvSpPr>
            <a:spLocks noGrp="1"/>
          </p:cNvSpPr>
          <p:nvPr>
            <p:ph type="title"/>
          </p:nvPr>
        </p:nvSpPr>
        <p:spPr>
          <a:xfrm>
            <a:off x="457200" y="-171450"/>
            <a:ext cx="8229600" cy="1143000"/>
          </a:xfrm>
        </p:spPr>
        <p:txBody>
          <a:bodyPr/>
          <a:lstStyle/>
          <a:p>
            <a:pPr eaLnBrk="1" hangingPunct="1"/>
            <a:r>
              <a:rPr lang="en-US">
                <a:latin typeface="Calibri" charset="0"/>
              </a:rPr>
              <a:t>Configuring Github</a:t>
            </a:r>
            <a:endParaRPr lang="es-CR">
              <a:latin typeface="Calibri" charset="0"/>
            </a:endParaRPr>
          </a:p>
        </p:txBody>
      </p:sp>
      <p:sp>
        <p:nvSpPr>
          <p:cNvPr id="48130" name="2 Marcador de contenido"/>
          <p:cNvSpPr>
            <a:spLocks noGrp="1"/>
          </p:cNvSpPr>
          <p:nvPr>
            <p:ph idx="1"/>
          </p:nvPr>
        </p:nvSpPr>
        <p:spPr>
          <a:xfrm>
            <a:off x="457200" y="1196975"/>
            <a:ext cx="8229600" cy="4525963"/>
          </a:xfrm>
        </p:spPr>
        <p:txBody>
          <a:bodyPr>
            <a:normAutofit lnSpcReduction="10000"/>
          </a:bodyPr>
          <a:lstStyle/>
          <a:p>
            <a:pPr eaLnBrk="1" hangingPunct="1"/>
            <a:r>
              <a:rPr lang="en-US">
                <a:latin typeface="Calibri" charset="0"/>
              </a:rPr>
              <a:t>It’s easy to configure Github, the first thing is to create a free account</a:t>
            </a:r>
          </a:p>
          <a:p>
            <a:pPr eaLnBrk="1" hangingPunct="1"/>
            <a:endParaRPr lang="en-US">
              <a:latin typeface="Calibri" charset="0"/>
            </a:endParaRPr>
          </a:p>
          <a:p>
            <a:pPr eaLnBrk="1" hangingPunct="1"/>
            <a:r>
              <a:rPr lang="en-US">
                <a:latin typeface="Calibri" charset="0"/>
              </a:rPr>
              <a:t>After that we need to set a valid SSH key</a:t>
            </a:r>
          </a:p>
          <a:p>
            <a:pPr lvl="1" eaLnBrk="1" hangingPunct="1"/>
            <a:r>
              <a:rPr lang="de-DE">
                <a:latin typeface="Calibri" charset="0"/>
              </a:rPr>
              <a:t>ssh-keygen -t rsa -C "</a:t>
            </a:r>
            <a:r>
              <a:rPr lang="de-DE" i="1">
                <a:latin typeface="Calibri" charset="0"/>
              </a:rPr>
              <a:t>your_email@youremail.com</a:t>
            </a:r>
            <a:r>
              <a:rPr lang="de-DE">
                <a:latin typeface="Calibri" charset="0"/>
              </a:rPr>
              <a:t>"</a:t>
            </a:r>
          </a:p>
          <a:p>
            <a:pPr lvl="1" eaLnBrk="1" hangingPunct="1"/>
            <a:endParaRPr lang="de-DE">
              <a:latin typeface="Calibri" charset="0"/>
            </a:endParaRPr>
          </a:p>
          <a:p>
            <a:pPr eaLnBrk="1" hangingPunct="1"/>
            <a:r>
              <a:rPr lang="de-DE">
                <a:latin typeface="Calibri" charset="0"/>
              </a:rPr>
              <a:t>Then we have to copy the generated public key to your github account at: </a:t>
            </a:r>
            <a:r>
              <a:rPr lang="de-DE">
                <a:latin typeface="Calibri" charset="0"/>
                <a:hlinkClick r:id="rId2"/>
              </a:rPr>
              <a:t>https://github.com/account/ssh</a:t>
            </a:r>
            <a:r>
              <a:rPr lang="de-DE">
                <a:latin typeface="Calibri" charset="0"/>
              </a:rPr>
              <a:t> </a:t>
            </a:r>
          </a:p>
          <a:p>
            <a:pPr eaLnBrk="1" hangingPunct="1"/>
            <a:endParaRPr lang="es-CR">
              <a:latin typeface="Calibri" charset="0"/>
            </a:endParaRPr>
          </a:p>
        </p:txBody>
      </p:sp>
      <p:sp>
        <p:nvSpPr>
          <p:cNvPr id="48131" name="3 CuadroTexto"/>
          <p:cNvSpPr txBox="1">
            <a:spLocks noChangeArrowheads="1"/>
          </p:cNvSpPr>
          <p:nvPr/>
        </p:nvSpPr>
        <p:spPr bwMode="auto">
          <a:xfrm>
            <a:off x="3589338" y="6308725"/>
            <a:ext cx="5575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s-CR" sz="1800"/>
              <a:t>You can visit: </a:t>
            </a:r>
            <a:r>
              <a:rPr lang="es-CR" sz="1800">
                <a:hlinkClick r:id="rId3"/>
              </a:rPr>
              <a:t>http://help.github.com/linux-set-up-git/</a:t>
            </a:r>
            <a:r>
              <a:rPr lang="es-CR" sz="1800"/>
              <a:t> </a:t>
            </a:r>
          </a:p>
        </p:txBody>
      </p:sp>
    </p:spTree>
    <p:extLst>
      <p:ext uri="{BB962C8B-B14F-4D97-AF65-F5344CB8AC3E}">
        <p14:creationId xmlns:p14="http://schemas.microsoft.com/office/powerpoint/2010/main" val="186782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1 Título"/>
          <p:cNvSpPr>
            <a:spLocks noGrp="1"/>
          </p:cNvSpPr>
          <p:nvPr>
            <p:ph type="title"/>
          </p:nvPr>
        </p:nvSpPr>
        <p:spPr>
          <a:xfrm>
            <a:off x="457200" y="-171450"/>
            <a:ext cx="8229600" cy="1143000"/>
          </a:xfrm>
        </p:spPr>
        <p:txBody>
          <a:bodyPr/>
          <a:lstStyle/>
          <a:p>
            <a:pPr eaLnBrk="1" hangingPunct="1"/>
            <a:r>
              <a:rPr lang="en-US">
                <a:latin typeface="Calibri" charset="0"/>
              </a:rPr>
              <a:t>Creating a new repository</a:t>
            </a:r>
            <a:endParaRPr lang="es-CR">
              <a:latin typeface="Calibri" charset="0"/>
            </a:endParaRPr>
          </a:p>
        </p:txBody>
      </p:sp>
      <p:sp>
        <p:nvSpPr>
          <p:cNvPr id="49154" name="2 Marcador de contenido"/>
          <p:cNvSpPr>
            <a:spLocks noGrp="1"/>
          </p:cNvSpPr>
          <p:nvPr>
            <p:ph idx="1"/>
          </p:nvPr>
        </p:nvSpPr>
        <p:spPr>
          <a:xfrm>
            <a:off x="457200" y="1412875"/>
            <a:ext cx="8229600" cy="4525963"/>
          </a:xfrm>
        </p:spPr>
        <p:txBody>
          <a:bodyPr/>
          <a:lstStyle/>
          <a:p>
            <a:pPr eaLnBrk="1" hangingPunct="1"/>
            <a:r>
              <a:rPr lang="en-US">
                <a:latin typeface="Calibri" charset="0"/>
              </a:rPr>
              <a:t>In order to create a new repository, we just need to visit this page and fill all the required fields:</a:t>
            </a:r>
          </a:p>
          <a:p>
            <a:pPr lvl="1" eaLnBrk="1" hangingPunct="1"/>
            <a:r>
              <a:rPr lang="es-CR">
                <a:latin typeface="Calibri" charset="0"/>
              </a:rPr>
              <a:t>https://github.com/repositories/new</a:t>
            </a:r>
          </a:p>
          <a:p>
            <a:pPr eaLnBrk="1" hangingPunct="1"/>
            <a:endParaRPr lang="es-CR">
              <a:latin typeface="Calibri" charset="0"/>
            </a:endParaRPr>
          </a:p>
        </p:txBody>
      </p:sp>
    </p:spTree>
    <p:extLst>
      <p:ext uri="{BB962C8B-B14F-4D97-AF65-F5344CB8AC3E}">
        <p14:creationId xmlns:p14="http://schemas.microsoft.com/office/powerpoint/2010/main" val="3137418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Título"/>
          <p:cNvSpPr>
            <a:spLocks noGrp="1"/>
          </p:cNvSpPr>
          <p:nvPr>
            <p:ph type="title"/>
          </p:nvPr>
        </p:nvSpPr>
        <p:spPr>
          <a:xfrm>
            <a:off x="457200" y="-171450"/>
            <a:ext cx="8229600" cy="1143000"/>
          </a:xfrm>
        </p:spPr>
        <p:txBody>
          <a:bodyPr/>
          <a:lstStyle/>
          <a:p>
            <a:pPr eaLnBrk="1" hangingPunct="1"/>
            <a:r>
              <a:rPr lang="en-US">
                <a:latin typeface="Calibri" charset="0"/>
              </a:rPr>
              <a:t>Pushing code to Github</a:t>
            </a:r>
            <a:endParaRPr lang="es-CR">
              <a:latin typeface="Calibri" charset="0"/>
            </a:endParaRPr>
          </a:p>
        </p:txBody>
      </p:sp>
      <p:sp>
        <p:nvSpPr>
          <p:cNvPr id="50178" name="2 Marcador de contenido"/>
          <p:cNvSpPr>
            <a:spLocks noGrp="1"/>
          </p:cNvSpPr>
          <p:nvPr>
            <p:ph idx="1"/>
          </p:nvPr>
        </p:nvSpPr>
        <p:spPr/>
        <p:txBody>
          <a:bodyPr/>
          <a:lstStyle/>
          <a:p>
            <a:pPr eaLnBrk="1" hangingPunct="1"/>
            <a:r>
              <a:rPr lang="es-CR">
                <a:latin typeface="Calibri" charset="0"/>
              </a:rPr>
              <a:t>After creating the repository, we just need to configure the local git repository to use the github repository as a online storage.</a:t>
            </a:r>
          </a:p>
          <a:p>
            <a:pPr lvl="1" eaLnBrk="1" hangingPunct="1"/>
            <a:r>
              <a:rPr lang="en-US">
                <a:latin typeface="Calibri" charset="0"/>
              </a:rPr>
              <a:t>git remote add origin git@github.com:&lt;username&gt;/&lt;APP_NAME&gt;.git</a:t>
            </a:r>
            <a:endParaRPr lang="es-CR">
              <a:latin typeface="Calibri" charset="0"/>
            </a:endParaRPr>
          </a:p>
          <a:p>
            <a:pPr eaLnBrk="1" hangingPunct="1"/>
            <a:r>
              <a:rPr lang="en-US">
                <a:latin typeface="Calibri" charset="0"/>
              </a:rPr>
              <a:t>Finally, the only remaining thing is pushing the code to that repository, for that we should use</a:t>
            </a:r>
          </a:p>
          <a:p>
            <a:pPr lvl="1" eaLnBrk="1" hangingPunct="1"/>
            <a:r>
              <a:rPr lang="en-US">
                <a:latin typeface="Calibri" charset="0"/>
              </a:rPr>
              <a:t>git push origin master</a:t>
            </a:r>
            <a:endParaRPr lang="es-CR">
              <a:latin typeface="Calibri" charset="0"/>
            </a:endParaRPr>
          </a:p>
          <a:p>
            <a:pPr eaLnBrk="1" hangingPunct="1"/>
            <a:endParaRPr lang="es-CR">
              <a:latin typeface="Calibri" charset="0"/>
            </a:endParaRPr>
          </a:p>
        </p:txBody>
      </p:sp>
    </p:spTree>
    <p:extLst>
      <p:ext uri="{BB962C8B-B14F-4D97-AF65-F5344CB8AC3E}">
        <p14:creationId xmlns:p14="http://schemas.microsoft.com/office/powerpoint/2010/main" val="1487175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1 Título"/>
          <p:cNvSpPr>
            <a:spLocks noGrp="1"/>
          </p:cNvSpPr>
          <p:nvPr>
            <p:ph type="title"/>
          </p:nvPr>
        </p:nvSpPr>
        <p:spPr>
          <a:xfrm>
            <a:off x="250825" y="-100013"/>
            <a:ext cx="8229600" cy="1143001"/>
          </a:xfrm>
        </p:spPr>
        <p:txBody>
          <a:bodyPr/>
          <a:lstStyle/>
          <a:p>
            <a:pPr eaLnBrk="1" hangingPunct="1"/>
            <a:r>
              <a:rPr lang="es-CR">
                <a:latin typeface="Calibri" charset="0"/>
              </a:rPr>
              <a:t>Creating a new Remote Branch</a:t>
            </a:r>
          </a:p>
        </p:txBody>
      </p:sp>
      <p:sp>
        <p:nvSpPr>
          <p:cNvPr id="51202" name="2 Marcador de contenido"/>
          <p:cNvSpPr>
            <a:spLocks noGrp="1"/>
          </p:cNvSpPr>
          <p:nvPr>
            <p:ph idx="1"/>
          </p:nvPr>
        </p:nvSpPr>
        <p:spPr/>
        <p:txBody>
          <a:bodyPr/>
          <a:lstStyle/>
          <a:p>
            <a:pPr eaLnBrk="1" hangingPunct="1"/>
            <a:r>
              <a:rPr lang="en-US">
                <a:latin typeface="Calibri" charset="0"/>
              </a:rPr>
              <a:t>Creating local branches in Git is very simple, we just need to use:</a:t>
            </a:r>
          </a:p>
          <a:p>
            <a:pPr lvl="1" eaLnBrk="1" hangingPunct="1"/>
            <a:r>
              <a:rPr lang="en-US">
                <a:latin typeface="Calibri" charset="0"/>
              </a:rPr>
              <a:t>git branch [name of your new branch]</a:t>
            </a:r>
          </a:p>
          <a:p>
            <a:pPr eaLnBrk="1" hangingPunct="1"/>
            <a:endParaRPr lang="en-US">
              <a:latin typeface="Calibri" charset="0"/>
            </a:endParaRPr>
          </a:p>
          <a:p>
            <a:pPr eaLnBrk="1" hangingPunct="1"/>
            <a:r>
              <a:rPr lang="en-US">
                <a:latin typeface="Calibri" charset="0"/>
              </a:rPr>
              <a:t>If you want to push the branch to a remote repository (github), we may do that by using:</a:t>
            </a:r>
          </a:p>
          <a:p>
            <a:pPr lvl="1" eaLnBrk="1" hangingPunct="1"/>
            <a:r>
              <a:rPr lang="en-US">
                <a:latin typeface="Calibri" charset="0"/>
              </a:rPr>
              <a:t>git push origin [new-remote]</a:t>
            </a:r>
          </a:p>
          <a:p>
            <a:pPr eaLnBrk="1" hangingPunct="1"/>
            <a:endParaRPr lang="en-US">
              <a:latin typeface="Calibri" charset="0"/>
            </a:endParaRPr>
          </a:p>
        </p:txBody>
      </p:sp>
    </p:spTree>
    <p:extLst>
      <p:ext uri="{BB962C8B-B14F-4D97-AF65-F5344CB8AC3E}">
        <p14:creationId xmlns:p14="http://schemas.microsoft.com/office/powerpoint/2010/main" val="312146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Título"/>
          <p:cNvSpPr>
            <a:spLocks noGrp="1"/>
          </p:cNvSpPr>
          <p:nvPr>
            <p:ph type="title"/>
          </p:nvPr>
        </p:nvSpPr>
        <p:spPr>
          <a:xfrm>
            <a:off x="457200" y="-171450"/>
            <a:ext cx="8229600" cy="1143000"/>
          </a:xfrm>
        </p:spPr>
        <p:txBody>
          <a:bodyPr/>
          <a:lstStyle/>
          <a:p>
            <a:pPr eaLnBrk="1" hangingPunct="1"/>
            <a:r>
              <a:rPr lang="es-CR">
                <a:latin typeface="Calibri" charset="0"/>
              </a:rPr>
              <a:t>What’s git?</a:t>
            </a:r>
          </a:p>
        </p:txBody>
      </p:sp>
      <p:sp>
        <p:nvSpPr>
          <p:cNvPr id="36866" name="2 Marcador de contenido"/>
          <p:cNvSpPr>
            <a:spLocks noGrp="1"/>
          </p:cNvSpPr>
          <p:nvPr>
            <p:ph idx="1"/>
          </p:nvPr>
        </p:nvSpPr>
        <p:spPr>
          <a:xfrm>
            <a:off x="457200" y="1196975"/>
            <a:ext cx="8229600" cy="4525963"/>
          </a:xfrm>
        </p:spPr>
        <p:txBody>
          <a:bodyPr>
            <a:normAutofit fontScale="92500"/>
          </a:bodyPr>
          <a:lstStyle/>
          <a:p>
            <a:pPr eaLnBrk="1" hangingPunct="1"/>
            <a:r>
              <a:rPr lang="en-US" b="1">
                <a:latin typeface="Calibri" charset="0"/>
              </a:rPr>
              <a:t>Free &amp; open source, distributed version control system</a:t>
            </a:r>
            <a:r>
              <a:rPr lang="en-US">
                <a:latin typeface="Calibri" charset="0"/>
              </a:rPr>
              <a:t> designed to handle everything from small to very large projects with speed and efficiency</a:t>
            </a:r>
          </a:p>
          <a:p>
            <a:pPr eaLnBrk="1" hangingPunct="1"/>
            <a:endParaRPr lang="en-US">
              <a:latin typeface="Calibri" charset="0"/>
            </a:endParaRPr>
          </a:p>
          <a:p>
            <a:pPr eaLnBrk="1" hangingPunct="1"/>
            <a:r>
              <a:rPr lang="en-US" b="1">
                <a:latin typeface="Calibri" charset="0"/>
              </a:rPr>
              <a:t>Every Git clone is a full-fledged repository</a:t>
            </a:r>
            <a:r>
              <a:rPr lang="en-US">
                <a:latin typeface="Calibri" charset="0"/>
              </a:rPr>
              <a:t> with complete history and full revision tracking capabilities, not dependent on network access or a central server. </a:t>
            </a:r>
            <a:r>
              <a:rPr lang="en-US" b="1">
                <a:latin typeface="Calibri" charset="0"/>
              </a:rPr>
              <a:t>Branching and merging are fast</a:t>
            </a:r>
            <a:r>
              <a:rPr lang="en-US">
                <a:latin typeface="Calibri" charset="0"/>
              </a:rPr>
              <a:t> and easy to do.</a:t>
            </a:r>
            <a:endParaRPr lang="es-CR">
              <a:latin typeface="Calibri" charset="0"/>
            </a:endParaRPr>
          </a:p>
        </p:txBody>
      </p:sp>
      <p:sp>
        <p:nvSpPr>
          <p:cNvPr id="36867" name="3 CuadroTexto"/>
          <p:cNvSpPr txBox="1">
            <a:spLocks noChangeArrowheads="1"/>
          </p:cNvSpPr>
          <p:nvPr/>
        </p:nvSpPr>
        <p:spPr bwMode="auto">
          <a:xfrm>
            <a:off x="7092950" y="6308725"/>
            <a:ext cx="206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s-CR" sz="1800"/>
              <a:t>http://git-scm.com/</a:t>
            </a:r>
          </a:p>
        </p:txBody>
      </p:sp>
    </p:spTree>
    <p:extLst>
      <p:ext uri="{BB962C8B-B14F-4D97-AF65-F5344CB8AC3E}">
        <p14:creationId xmlns:p14="http://schemas.microsoft.com/office/powerpoint/2010/main" val="5371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Título"/>
          <p:cNvSpPr>
            <a:spLocks noGrp="1"/>
          </p:cNvSpPr>
          <p:nvPr>
            <p:ph type="title"/>
          </p:nvPr>
        </p:nvSpPr>
        <p:spPr>
          <a:xfrm>
            <a:off x="457200" y="-171450"/>
            <a:ext cx="8229600" cy="1143000"/>
          </a:xfrm>
        </p:spPr>
        <p:txBody>
          <a:bodyPr/>
          <a:lstStyle/>
          <a:p>
            <a:pPr eaLnBrk="1" hangingPunct="1"/>
            <a:r>
              <a:rPr lang="es-CR">
                <a:latin typeface="Calibri" charset="0"/>
              </a:rPr>
              <a:t>About Git</a:t>
            </a:r>
          </a:p>
        </p:txBody>
      </p:sp>
      <p:sp>
        <p:nvSpPr>
          <p:cNvPr id="37890" name="2 Marcador de contenido"/>
          <p:cNvSpPr>
            <a:spLocks noGrp="1"/>
          </p:cNvSpPr>
          <p:nvPr>
            <p:ph idx="1"/>
          </p:nvPr>
        </p:nvSpPr>
        <p:spPr/>
        <p:txBody>
          <a:bodyPr/>
          <a:lstStyle/>
          <a:p>
            <a:pPr eaLnBrk="1" hangingPunct="1">
              <a:lnSpc>
                <a:spcPct val="150000"/>
              </a:lnSpc>
            </a:pPr>
            <a:r>
              <a:rPr lang="en-US">
                <a:latin typeface="Calibri" charset="0"/>
              </a:rPr>
              <a:t>Distributed development. </a:t>
            </a:r>
          </a:p>
          <a:p>
            <a:pPr eaLnBrk="1" hangingPunct="1">
              <a:lnSpc>
                <a:spcPct val="150000"/>
              </a:lnSpc>
            </a:pPr>
            <a:r>
              <a:rPr lang="en-US">
                <a:latin typeface="Calibri" charset="0"/>
              </a:rPr>
              <a:t>Strong support for non-linear development. </a:t>
            </a:r>
          </a:p>
          <a:p>
            <a:pPr eaLnBrk="1" hangingPunct="1">
              <a:lnSpc>
                <a:spcPct val="150000"/>
              </a:lnSpc>
            </a:pPr>
            <a:r>
              <a:rPr lang="en-US">
                <a:latin typeface="Calibri" charset="0"/>
              </a:rPr>
              <a:t>Efficient handling of large projects. </a:t>
            </a:r>
          </a:p>
          <a:p>
            <a:pPr eaLnBrk="1" hangingPunct="1">
              <a:lnSpc>
                <a:spcPct val="150000"/>
              </a:lnSpc>
            </a:pPr>
            <a:r>
              <a:rPr lang="en-US">
                <a:latin typeface="Calibri" charset="0"/>
              </a:rPr>
              <a:t>Cryptographic authentication of history. </a:t>
            </a:r>
          </a:p>
          <a:p>
            <a:pPr eaLnBrk="1" hangingPunct="1">
              <a:lnSpc>
                <a:spcPct val="150000"/>
              </a:lnSpc>
            </a:pPr>
            <a:r>
              <a:rPr lang="en-US">
                <a:latin typeface="Calibri" charset="0"/>
              </a:rPr>
              <a:t>Toolkit design. </a:t>
            </a:r>
          </a:p>
        </p:txBody>
      </p:sp>
    </p:spTree>
    <p:extLst>
      <p:ext uri="{BB962C8B-B14F-4D97-AF65-F5344CB8AC3E}">
        <p14:creationId xmlns:p14="http://schemas.microsoft.com/office/powerpoint/2010/main" val="242909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Título"/>
          <p:cNvSpPr>
            <a:spLocks noGrp="1"/>
          </p:cNvSpPr>
          <p:nvPr>
            <p:ph type="title"/>
          </p:nvPr>
        </p:nvSpPr>
        <p:spPr>
          <a:xfrm>
            <a:off x="457200" y="-242888"/>
            <a:ext cx="8229600" cy="1143001"/>
          </a:xfrm>
        </p:spPr>
        <p:txBody>
          <a:bodyPr/>
          <a:lstStyle/>
          <a:p>
            <a:pPr eaLnBrk="1" hangingPunct="1"/>
            <a:r>
              <a:rPr lang="es-CR">
                <a:latin typeface="Calibri" charset="0"/>
              </a:rPr>
              <a:t>Installing git</a:t>
            </a:r>
          </a:p>
        </p:txBody>
      </p:sp>
      <p:sp>
        <p:nvSpPr>
          <p:cNvPr id="38914" name="2 Marcador de contenido"/>
          <p:cNvSpPr>
            <a:spLocks noGrp="1"/>
          </p:cNvSpPr>
          <p:nvPr>
            <p:ph idx="1"/>
          </p:nvPr>
        </p:nvSpPr>
        <p:spPr/>
        <p:txBody>
          <a:bodyPr/>
          <a:lstStyle/>
          <a:p>
            <a:pPr eaLnBrk="1" hangingPunct="1"/>
            <a:r>
              <a:rPr lang="es-CR">
                <a:latin typeface="Calibri" charset="0"/>
              </a:rPr>
              <a:t>On Windows it’s necessary to find and install msysgit</a:t>
            </a:r>
          </a:p>
          <a:p>
            <a:pPr eaLnBrk="1" hangingPunct="1"/>
            <a:r>
              <a:rPr lang="es-CR">
                <a:latin typeface="Calibri" charset="0"/>
              </a:rPr>
              <a:t>On Linux/Mac it’s possible to install Git just by using the app installer</a:t>
            </a:r>
          </a:p>
          <a:p>
            <a:pPr lvl="1" eaLnBrk="1" hangingPunct="1"/>
            <a:r>
              <a:rPr lang="es-CR">
                <a:latin typeface="Calibri" charset="0"/>
              </a:rPr>
              <a:t>yum install git-core</a:t>
            </a:r>
          </a:p>
          <a:p>
            <a:pPr lvl="1" eaLnBrk="1" hangingPunct="1"/>
            <a:r>
              <a:rPr lang="es-CR">
                <a:latin typeface="Calibri" charset="0"/>
              </a:rPr>
              <a:t>apt-get install git-core</a:t>
            </a:r>
          </a:p>
          <a:p>
            <a:pPr lvl="1" eaLnBrk="1" hangingPunct="1"/>
            <a:r>
              <a:rPr lang="es-CR">
                <a:latin typeface="Calibri" charset="0"/>
              </a:rPr>
              <a:t>sudo port install git-core +svn +doc +bash_completion +gitweb</a:t>
            </a:r>
          </a:p>
        </p:txBody>
      </p:sp>
    </p:spTree>
    <p:extLst>
      <p:ext uri="{BB962C8B-B14F-4D97-AF65-F5344CB8AC3E}">
        <p14:creationId xmlns:p14="http://schemas.microsoft.com/office/powerpoint/2010/main" val="8764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Título"/>
          <p:cNvSpPr>
            <a:spLocks noGrp="1"/>
          </p:cNvSpPr>
          <p:nvPr>
            <p:ph type="title"/>
          </p:nvPr>
        </p:nvSpPr>
        <p:spPr>
          <a:xfrm>
            <a:off x="457200" y="-171450"/>
            <a:ext cx="8229600" cy="1143000"/>
          </a:xfrm>
        </p:spPr>
        <p:txBody>
          <a:bodyPr/>
          <a:lstStyle/>
          <a:p>
            <a:pPr eaLnBrk="1" hangingPunct="1"/>
            <a:r>
              <a:rPr lang="es-CR">
                <a:latin typeface="Calibri" charset="0"/>
              </a:rPr>
              <a:t>Configuring git</a:t>
            </a:r>
          </a:p>
        </p:txBody>
      </p:sp>
      <p:sp>
        <p:nvSpPr>
          <p:cNvPr id="39938" name="2 Marcador de contenido"/>
          <p:cNvSpPr>
            <a:spLocks noGrp="1"/>
          </p:cNvSpPr>
          <p:nvPr>
            <p:ph idx="1"/>
          </p:nvPr>
        </p:nvSpPr>
        <p:spPr>
          <a:xfrm>
            <a:off x="457200" y="1341438"/>
            <a:ext cx="8229600" cy="4784725"/>
          </a:xfrm>
        </p:spPr>
        <p:txBody>
          <a:bodyPr/>
          <a:lstStyle/>
          <a:p>
            <a:pPr eaLnBrk="1" hangingPunct="1"/>
            <a:r>
              <a:rPr lang="es-CR">
                <a:latin typeface="Calibri" charset="0"/>
              </a:rPr>
              <a:t>Git requires to do an special first time configuration, for that it’s necessary to use the commands:</a:t>
            </a:r>
          </a:p>
          <a:p>
            <a:pPr lvl="1" eaLnBrk="1" hangingPunct="1"/>
            <a:r>
              <a:rPr lang="en-US">
                <a:latin typeface="Calibri" charset="0"/>
              </a:rPr>
              <a:t>git config --global user.name "Your Name“</a:t>
            </a:r>
          </a:p>
          <a:p>
            <a:pPr lvl="1" eaLnBrk="1" hangingPunct="1"/>
            <a:r>
              <a:rPr lang="en-US">
                <a:latin typeface="Calibri" charset="0"/>
              </a:rPr>
              <a:t>git config --global user.email youremail@example.com</a:t>
            </a:r>
          </a:p>
          <a:p>
            <a:pPr eaLnBrk="1" hangingPunct="1"/>
            <a:r>
              <a:rPr lang="en-US">
                <a:latin typeface="Calibri" charset="0"/>
              </a:rPr>
              <a:t>Also it’s possible to config more attributes by using the command:</a:t>
            </a:r>
          </a:p>
          <a:p>
            <a:pPr lvl="1" eaLnBrk="1" hangingPunct="1"/>
            <a:r>
              <a:rPr lang="en-US">
                <a:latin typeface="Calibri" charset="0"/>
              </a:rPr>
              <a:t>git config --global {VARIABLE} {VALUE}</a:t>
            </a:r>
          </a:p>
          <a:p>
            <a:pPr lvl="1" eaLnBrk="1" hangingPunct="1"/>
            <a:endParaRPr lang="es-CR">
              <a:latin typeface="Calibri" charset="0"/>
            </a:endParaRPr>
          </a:p>
        </p:txBody>
      </p:sp>
    </p:spTree>
    <p:extLst>
      <p:ext uri="{BB962C8B-B14F-4D97-AF65-F5344CB8AC3E}">
        <p14:creationId xmlns:p14="http://schemas.microsoft.com/office/powerpoint/2010/main" val="38377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Título"/>
          <p:cNvSpPr>
            <a:spLocks noGrp="1"/>
          </p:cNvSpPr>
          <p:nvPr>
            <p:ph type="title"/>
          </p:nvPr>
        </p:nvSpPr>
        <p:spPr>
          <a:xfrm>
            <a:off x="457200" y="-171450"/>
            <a:ext cx="8229600" cy="1143000"/>
          </a:xfrm>
        </p:spPr>
        <p:txBody>
          <a:bodyPr/>
          <a:lstStyle/>
          <a:p>
            <a:pPr eaLnBrk="1" hangingPunct="1"/>
            <a:r>
              <a:rPr lang="es-CR">
                <a:latin typeface="Calibri" charset="0"/>
              </a:rPr>
              <a:t>Creating a git repository</a:t>
            </a:r>
          </a:p>
        </p:txBody>
      </p:sp>
      <p:sp>
        <p:nvSpPr>
          <p:cNvPr id="40962" name="2 Marcador de contenido"/>
          <p:cNvSpPr>
            <a:spLocks noGrp="1"/>
          </p:cNvSpPr>
          <p:nvPr>
            <p:ph idx="1"/>
          </p:nvPr>
        </p:nvSpPr>
        <p:spPr>
          <a:xfrm>
            <a:off x="457200" y="1196975"/>
            <a:ext cx="8229600" cy="4525963"/>
          </a:xfrm>
        </p:spPr>
        <p:txBody>
          <a:bodyPr>
            <a:normAutofit fontScale="92500"/>
          </a:bodyPr>
          <a:lstStyle/>
          <a:p>
            <a:pPr eaLnBrk="1" hangingPunct="1"/>
            <a:r>
              <a:rPr lang="en-US">
                <a:latin typeface="Calibri" charset="0"/>
              </a:rPr>
              <a:t>First is necessary to init the repository by using:</a:t>
            </a:r>
          </a:p>
          <a:p>
            <a:pPr lvl="1" eaLnBrk="1" hangingPunct="1"/>
            <a:r>
              <a:rPr lang="en-US">
                <a:latin typeface="Calibri" charset="0"/>
              </a:rPr>
              <a:t>git init</a:t>
            </a:r>
          </a:p>
          <a:p>
            <a:pPr eaLnBrk="1" hangingPunct="1"/>
            <a:r>
              <a:rPr lang="en-US">
                <a:latin typeface="Calibri" charset="0"/>
              </a:rPr>
              <a:t>Then it’s necessary to configure the files that we don’t want to store by adding elements to the file .gitignore</a:t>
            </a:r>
          </a:p>
          <a:p>
            <a:pPr lvl="1" eaLnBrk="1" hangingPunct="1"/>
            <a:r>
              <a:rPr lang="en-US">
                <a:latin typeface="Calibri" charset="0"/>
              </a:rPr>
              <a:t>.bundle </a:t>
            </a:r>
          </a:p>
          <a:p>
            <a:pPr lvl="1" eaLnBrk="1" hangingPunct="1"/>
            <a:r>
              <a:rPr lang="en-US">
                <a:latin typeface="Calibri" charset="0"/>
              </a:rPr>
              <a:t>db/*.sqlite3 </a:t>
            </a:r>
          </a:p>
          <a:p>
            <a:pPr lvl="1" eaLnBrk="1" hangingPunct="1"/>
            <a:r>
              <a:rPr lang="en-US">
                <a:latin typeface="Calibri" charset="0"/>
              </a:rPr>
              <a:t>log/*.log </a:t>
            </a:r>
          </a:p>
          <a:p>
            <a:pPr lvl="1" eaLnBrk="1" hangingPunct="1"/>
            <a:r>
              <a:rPr lang="en-US">
                <a:latin typeface="Calibri" charset="0"/>
              </a:rPr>
              <a:t>tmp/**/*</a:t>
            </a:r>
          </a:p>
        </p:txBody>
      </p:sp>
    </p:spTree>
    <p:extLst>
      <p:ext uri="{BB962C8B-B14F-4D97-AF65-F5344CB8AC3E}">
        <p14:creationId xmlns:p14="http://schemas.microsoft.com/office/powerpoint/2010/main" val="49817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1 Título"/>
          <p:cNvSpPr>
            <a:spLocks noGrp="1"/>
          </p:cNvSpPr>
          <p:nvPr>
            <p:ph type="title"/>
          </p:nvPr>
        </p:nvSpPr>
        <p:spPr>
          <a:xfrm>
            <a:off x="457200" y="-171450"/>
            <a:ext cx="8229600" cy="1143000"/>
          </a:xfrm>
        </p:spPr>
        <p:txBody>
          <a:bodyPr/>
          <a:lstStyle/>
          <a:p>
            <a:pPr eaLnBrk="1" hangingPunct="1"/>
            <a:r>
              <a:rPr lang="es-CR">
                <a:latin typeface="Calibri" charset="0"/>
              </a:rPr>
              <a:t>Adding files to the repository</a:t>
            </a:r>
          </a:p>
        </p:txBody>
      </p:sp>
      <p:sp>
        <p:nvSpPr>
          <p:cNvPr id="41986" name="2 Marcador de contenido"/>
          <p:cNvSpPr>
            <a:spLocks noGrp="1"/>
          </p:cNvSpPr>
          <p:nvPr>
            <p:ph idx="1"/>
          </p:nvPr>
        </p:nvSpPr>
        <p:spPr>
          <a:xfrm>
            <a:off x="457200" y="1341438"/>
            <a:ext cx="8229600" cy="4640262"/>
          </a:xfrm>
        </p:spPr>
        <p:txBody>
          <a:bodyPr/>
          <a:lstStyle/>
          <a:p>
            <a:pPr eaLnBrk="1" hangingPunct="1"/>
            <a:r>
              <a:rPr lang="en-US">
                <a:latin typeface="Calibri" charset="0"/>
              </a:rPr>
              <a:t>After doing changes on some files, it’s necessary to tell the git repository that we changed some files, and we will like to include them in the version control, for that we may use:</a:t>
            </a:r>
          </a:p>
          <a:p>
            <a:pPr lvl="1" eaLnBrk="1" hangingPunct="1"/>
            <a:r>
              <a:rPr lang="en-US" b="1" i="1">
                <a:latin typeface="Calibri" charset="0"/>
              </a:rPr>
              <a:t>git add .</a:t>
            </a:r>
            <a:r>
              <a:rPr lang="en-US" i="1">
                <a:latin typeface="Calibri" charset="0"/>
              </a:rPr>
              <a:t> </a:t>
            </a:r>
            <a:r>
              <a:rPr lang="en-US">
                <a:latin typeface="Calibri" charset="0"/>
              </a:rPr>
              <a:t>add all the files to the version control</a:t>
            </a:r>
          </a:p>
          <a:p>
            <a:pPr lvl="1" eaLnBrk="1" hangingPunct="1"/>
            <a:r>
              <a:rPr lang="en-US" b="1" i="1">
                <a:latin typeface="Calibri" charset="0"/>
              </a:rPr>
              <a:t>git add my_file.txt</a:t>
            </a:r>
            <a:r>
              <a:rPr lang="en-US">
                <a:latin typeface="Calibri" charset="0"/>
              </a:rPr>
              <a:t> add the file to the version control.</a:t>
            </a:r>
          </a:p>
          <a:p>
            <a:pPr eaLnBrk="1" hangingPunct="1"/>
            <a:endParaRPr lang="en-US">
              <a:latin typeface="Calibri" charset="0"/>
            </a:endParaRPr>
          </a:p>
        </p:txBody>
      </p:sp>
    </p:spTree>
    <p:extLst>
      <p:ext uri="{BB962C8B-B14F-4D97-AF65-F5344CB8AC3E}">
        <p14:creationId xmlns:p14="http://schemas.microsoft.com/office/powerpoint/2010/main" val="1072492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Título"/>
          <p:cNvSpPr>
            <a:spLocks noGrp="1"/>
          </p:cNvSpPr>
          <p:nvPr>
            <p:ph type="title"/>
          </p:nvPr>
        </p:nvSpPr>
        <p:spPr>
          <a:xfrm>
            <a:off x="457200" y="-171450"/>
            <a:ext cx="8229600" cy="1143000"/>
          </a:xfrm>
        </p:spPr>
        <p:txBody>
          <a:bodyPr/>
          <a:lstStyle/>
          <a:p>
            <a:pPr eaLnBrk="1" hangingPunct="1"/>
            <a:r>
              <a:rPr lang="es-CR">
                <a:latin typeface="Calibri" charset="0"/>
              </a:rPr>
              <a:t>Commiting changes</a:t>
            </a:r>
          </a:p>
        </p:txBody>
      </p:sp>
      <p:sp>
        <p:nvSpPr>
          <p:cNvPr id="43010" name="2 Marcador de contenido"/>
          <p:cNvSpPr>
            <a:spLocks noGrp="1"/>
          </p:cNvSpPr>
          <p:nvPr>
            <p:ph idx="1"/>
          </p:nvPr>
        </p:nvSpPr>
        <p:spPr>
          <a:xfrm>
            <a:off x="457200" y="1268413"/>
            <a:ext cx="8229600" cy="4525962"/>
          </a:xfrm>
        </p:spPr>
        <p:txBody>
          <a:bodyPr>
            <a:normAutofit fontScale="92500" lnSpcReduction="10000"/>
          </a:bodyPr>
          <a:lstStyle/>
          <a:p>
            <a:pPr eaLnBrk="1" hangingPunct="1"/>
            <a:r>
              <a:rPr lang="en-US">
                <a:latin typeface="Calibri" charset="0"/>
              </a:rPr>
              <a:t>Adding the files will just tell git, which are the files that we want to add to the version control, checking those files may require:</a:t>
            </a:r>
          </a:p>
          <a:p>
            <a:pPr lvl="1" eaLnBrk="1" hangingPunct="1"/>
            <a:r>
              <a:rPr lang="en-US" b="1">
                <a:latin typeface="Calibri" charset="0"/>
              </a:rPr>
              <a:t>git status</a:t>
            </a:r>
          </a:p>
          <a:p>
            <a:pPr eaLnBrk="1" hangingPunct="1"/>
            <a:r>
              <a:rPr lang="en-US">
                <a:latin typeface="Calibri" charset="0"/>
              </a:rPr>
              <a:t>Finally, after checking the files we need to commit the changes, for that we should use:</a:t>
            </a:r>
          </a:p>
          <a:p>
            <a:pPr lvl="1" eaLnBrk="1" hangingPunct="1"/>
            <a:r>
              <a:rPr lang="en-US" b="1">
                <a:latin typeface="Calibri" charset="0"/>
              </a:rPr>
              <a:t>git commit –m “COMMIT MESSAGE”</a:t>
            </a:r>
          </a:p>
          <a:p>
            <a:pPr eaLnBrk="1" hangingPunct="1"/>
            <a:r>
              <a:rPr lang="en-US">
                <a:latin typeface="Calibri" charset="0"/>
              </a:rPr>
              <a:t>All commits are stored locally, so them will be stored just in the computer where the commit was done</a:t>
            </a:r>
            <a:endParaRPr lang="es-CR">
              <a:latin typeface="Calibri" charset="0"/>
            </a:endParaRPr>
          </a:p>
        </p:txBody>
      </p:sp>
    </p:spTree>
    <p:extLst>
      <p:ext uri="{BB962C8B-B14F-4D97-AF65-F5344CB8AC3E}">
        <p14:creationId xmlns:p14="http://schemas.microsoft.com/office/powerpoint/2010/main" val="98566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Título"/>
          <p:cNvSpPr>
            <a:spLocks noGrp="1"/>
          </p:cNvSpPr>
          <p:nvPr>
            <p:ph type="title"/>
          </p:nvPr>
        </p:nvSpPr>
        <p:spPr>
          <a:xfrm>
            <a:off x="457200" y="-100013"/>
            <a:ext cx="8229600" cy="1143001"/>
          </a:xfrm>
        </p:spPr>
        <p:txBody>
          <a:bodyPr/>
          <a:lstStyle/>
          <a:p>
            <a:pPr eaLnBrk="1" hangingPunct="1"/>
            <a:r>
              <a:rPr lang="es-CR">
                <a:latin typeface="Calibri" charset="0"/>
              </a:rPr>
              <a:t>Git Basic Commands </a:t>
            </a:r>
            <a:r>
              <a:rPr lang="es-CR" sz="2400">
                <a:latin typeface="Calibri" charset="0"/>
              </a:rPr>
              <a:t>(1/3)</a:t>
            </a:r>
            <a:endParaRPr lang="es-CR">
              <a:latin typeface="Calibri" charset="0"/>
            </a:endParaRPr>
          </a:p>
        </p:txBody>
      </p:sp>
      <p:sp>
        <p:nvSpPr>
          <p:cNvPr id="44034" name="2 Marcador de contenido"/>
          <p:cNvSpPr>
            <a:spLocks noGrp="1"/>
          </p:cNvSpPr>
          <p:nvPr>
            <p:ph idx="1"/>
          </p:nvPr>
        </p:nvSpPr>
        <p:spPr>
          <a:xfrm>
            <a:off x="457200" y="1341438"/>
            <a:ext cx="8229600" cy="4525962"/>
          </a:xfrm>
        </p:spPr>
        <p:txBody>
          <a:bodyPr/>
          <a:lstStyle/>
          <a:p>
            <a:pPr eaLnBrk="1" hangingPunct="1"/>
            <a:r>
              <a:rPr lang="en-US" b="1">
                <a:latin typeface="Calibri" charset="0"/>
              </a:rPr>
              <a:t>git config</a:t>
            </a:r>
            <a:r>
              <a:rPr lang="en-US">
                <a:latin typeface="Calibri" charset="0"/>
              </a:rPr>
              <a:t>: Sets configuration values for your user name, email, gpg key, preferred diff algorithm, file formats and more.</a:t>
            </a:r>
          </a:p>
          <a:p>
            <a:pPr eaLnBrk="1" hangingPunct="1"/>
            <a:r>
              <a:rPr lang="es-CR" b="1">
                <a:latin typeface="Calibri" charset="0"/>
              </a:rPr>
              <a:t>git init:</a:t>
            </a:r>
            <a:r>
              <a:rPr lang="es-CR">
                <a:latin typeface="Calibri" charset="0"/>
              </a:rPr>
              <a:t> Initializes a git repository</a:t>
            </a:r>
          </a:p>
          <a:p>
            <a:pPr eaLnBrk="1" hangingPunct="1"/>
            <a:r>
              <a:rPr lang="en-US" b="1">
                <a:latin typeface="Calibri" charset="0"/>
              </a:rPr>
              <a:t>git clone:</a:t>
            </a:r>
            <a:r>
              <a:rPr lang="en-US">
                <a:latin typeface="Calibri" charset="0"/>
              </a:rPr>
              <a:t> Makes a Git repository copy from a remote source.</a:t>
            </a:r>
          </a:p>
          <a:p>
            <a:pPr eaLnBrk="1" hangingPunct="1"/>
            <a:r>
              <a:rPr lang="en-US" b="1">
                <a:latin typeface="Calibri" charset="0"/>
              </a:rPr>
              <a:t>git add:</a:t>
            </a:r>
            <a:r>
              <a:rPr lang="en-US">
                <a:latin typeface="Calibri" charset="0"/>
              </a:rPr>
              <a:t> Adds files changes in your working directory to your index.</a:t>
            </a:r>
          </a:p>
          <a:p>
            <a:pPr eaLnBrk="1" hangingPunct="1"/>
            <a:endParaRPr lang="es-CR">
              <a:latin typeface="Calibri" charset="0"/>
            </a:endParaRPr>
          </a:p>
          <a:p>
            <a:pPr eaLnBrk="1" hangingPunct="1"/>
            <a:endParaRPr lang="en-US">
              <a:latin typeface="Calibri" charset="0"/>
            </a:endParaRPr>
          </a:p>
          <a:p>
            <a:pPr eaLnBrk="1" hangingPunct="1"/>
            <a:endParaRPr lang="es-CR">
              <a:latin typeface="Calibri" charset="0"/>
            </a:endParaRPr>
          </a:p>
          <a:p>
            <a:pPr eaLnBrk="1" hangingPunct="1"/>
            <a:endParaRPr lang="es-CR">
              <a:latin typeface="Calibri" charset="0"/>
            </a:endParaRPr>
          </a:p>
        </p:txBody>
      </p:sp>
    </p:spTree>
    <p:extLst>
      <p:ext uri="{BB962C8B-B14F-4D97-AF65-F5344CB8AC3E}">
        <p14:creationId xmlns:p14="http://schemas.microsoft.com/office/powerpoint/2010/main" val="42600478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951</Words>
  <Application>Microsoft Macintosh PowerPoint</Application>
  <PresentationFormat>Presentación en pantalla (4:3)</PresentationFormat>
  <Paragraphs>99</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Getting starting with Git</vt:lpstr>
      <vt:lpstr>What’s git?</vt:lpstr>
      <vt:lpstr>About Git</vt:lpstr>
      <vt:lpstr>Installing git</vt:lpstr>
      <vt:lpstr>Configuring git</vt:lpstr>
      <vt:lpstr>Creating a git repository</vt:lpstr>
      <vt:lpstr>Adding files to the repository</vt:lpstr>
      <vt:lpstr>Commiting changes</vt:lpstr>
      <vt:lpstr>Git Basic Commands (1/3)</vt:lpstr>
      <vt:lpstr>Git Basic Commands (2/3)</vt:lpstr>
      <vt:lpstr>Git Basic Commands (3/3)</vt:lpstr>
      <vt:lpstr>Github</vt:lpstr>
      <vt:lpstr>Configuring Github</vt:lpstr>
      <vt:lpstr>Creating a new repository</vt:lpstr>
      <vt:lpstr>Pushing code to Github</vt:lpstr>
      <vt:lpstr>Creating a new Remote Branch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starting with Git</dc:title>
  <dc:creator>Rodrigo Rodriguez</dc:creator>
  <cp:lastModifiedBy>Rodrigo Rodriguez</cp:lastModifiedBy>
  <cp:revision>1</cp:revision>
  <dcterms:created xsi:type="dcterms:W3CDTF">2015-04-27T03:35:13Z</dcterms:created>
  <dcterms:modified xsi:type="dcterms:W3CDTF">2015-04-27T03:40:22Z</dcterms:modified>
</cp:coreProperties>
</file>