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libri"/>
      <p:regular r:id="rId14"/>
      <p:bold r:id="rId15"/>
      <p:italic r:id="rId16"/>
      <p:boldItalic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libri-bold.fntdata"/><Relationship Id="rId14" Type="http://schemas.openxmlformats.org/officeDocument/2006/relationships/font" Target="fonts/Calibri-regular.fntdata"/><Relationship Id="rId17" Type="http://schemas.openxmlformats.org/officeDocument/2006/relationships/font" Target="fonts/Calibri-boldItalic.fntdata"/><Relationship Id="rId16" Type="http://schemas.openxmlformats.org/officeDocument/2006/relationships/font" Target="fonts/Calibr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agrantup.com/" TargetMode="External"/><Relationship Id="rId4" Type="http://schemas.openxmlformats.org/officeDocument/2006/relationships/hyperlink" Target="https://terraform.io/" TargetMode="External"/><Relationship Id="rId5" Type="http://schemas.openxmlformats.org/officeDocument/2006/relationships/hyperlink" Target="https://consul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Apache_HTTP_Server" TargetMode="External"/><Relationship Id="rId4" Type="http://schemas.openxmlformats.org/officeDocument/2006/relationships/hyperlink" Target="https://en.wikipedia.org/wiki/Apache_HTTP_Server" TargetMode="External"/><Relationship Id="rId5" Type="http://schemas.openxmlformats.org/officeDocument/2006/relationships/hyperlink" Target="https://en.wikipedia.org/wiki/MySQL" TargetMode="External"/><Relationship Id="rId6" Type="http://schemas.openxmlformats.org/officeDocument/2006/relationships/hyperlink" Target="https://en.wikipedia.org/wiki/MySQL" TargetMode="External"/><Relationship Id="rId7" Type="http://schemas.openxmlformats.org/officeDocument/2006/relationships/hyperlink" Target="https://en.wikipedia.org/wiki/Hadoop" TargetMode="External"/><Relationship Id="rId8" Type="http://schemas.openxmlformats.org/officeDocument/2006/relationships/hyperlink" Target="https://en.wikipedia.org/wiki/Hadoo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subTitle"/>
          </p:nvPr>
        </p:nvSpPr>
        <p:spPr>
          <a:xfrm>
            <a:off x="752400" y="3426700"/>
            <a:ext cx="7994399" cy="142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Raman Preet Singh (rpsingh2)</a:t>
            </a:r>
          </a:p>
          <a:p>
            <a:pPr rtl="0" algn="l">
              <a:spcBef>
                <a:spcPts val="0"/>
              </a:spcBef>
              <a:buNone/>
            </a:pPr>
            <a:r>
              <a:rPr lang="en" sz="1800"/>
              <a:t>                                     Rohit Arora  		     (rarora4)</a:t>
            </a:r>
          </a:p>
          <a:p>
            <a:pPr rtl="0" algn="l">
              <a:spcBef>
                <a:spcPts val="0"/>
              </a:spcBef>
              <a:buNone/>
            </a:pPr>
            <a:r>
              <a:rPr lang="en" sz="1800"/>
              <a:t>                                     Kumar Utsav            (kutsav)</a:t>
            </a:r>
          </a:p>
          <a:p>
            <a:pPr indent="457200" marL="1828800" algn="l">
              <a:spcBef>
                <a:spcPts val="0"/>
              </a:spcBef>
              <a:buNone/>
            </a:pPr>
            <a:r>
              <a:rPr lang="en" sz="1800"/>
              <a:t> Xavier Primus          (xjprimus)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86550" y="103700"/>
            <a:ext cx="8126099" cy="13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22740" l="45892" r="12108" t="24054"/>
          <a:stretch/>
        </p:blipFill>
        <p:spPr>
          <a:xfrm>
            <a:off x="3845425" y="2524825"/>
            <a:ext cx="1453150" cy="90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0" l="24572" r="26817" t="53799"/>
          <a:stretch/>
        </p:blipFill>
        <p:spPr>
          <a:xfrm>
            <a:off x="2278262" y="237975"/>
            <a:ext cx="4587474" cy="61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887" y="857350"/>
            <a:ext cx="2220225" cy="17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775" y="837100"/>
            <a:ext cx="5309574" cy="39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128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4343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Single solution to </a:t>
            </a:r>
            <a:r>
              <a:rPr b="1" lang="en">
                <a:solidFill>
                  <a:srgbClr val="34343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develop and deploy</a:t>
            </a:r>
            <a:r>
              <a:rPr lang="en">
                <a:solidFill>
                  <a:srgbClr val="34343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any application</a:t>
            </a:r>
            <a:r>
              <a:rPr lang="en">
                <a:solidFill>
                  <a:srgbClr val="596D6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on any cloud platform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596D6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Everything is controlled within a single consistent workflow to maximize the productivity.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596D6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Builds a development environment tailored specifically for your application, with zero or minimal configuration.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596D6F"/>
              </a:solidFill>
              <a:highlight>
                <a:srgbClr val="FFFFFF"/>
              </a:highlight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596D6F"/>
              </a:solidFill>
              <a:highlight>
                <a:srgbClr val="FFFFFF"/>
              </a:highlight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83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b="1" lang="en" sz="1400">
                <a:solidFill>
                  <a:srgbClr val="596D6F"/>
                </a:solidFill>
                <a:highlight>
                  <a:srgbClr val="FFFFFF"/>
                </a:highlight>
              </a:rPr>
              <a:t>Automatic development environments</a:t>
            </a: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: 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Detects your application type and builds a development environment tailored specifically for that application, with zero or minimal configuration.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Automatically configures any other services that your application may need.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96D6F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buClr>
                <a:srgbClr val="596D6F"/>
              </a:buClr>
              <a:buSzPct val="100000"/>
              <a:buChar char="-"/>
            </a:pPr>
            <a:r>
              <a:rPr b="1" lang="en" sz="1400">
                <a:solidFill>
                  <a:srgbClr val="596D6F"/>
                </a:solidFill>
                <a:highlight>
                  <a:srgbClr val="FFFFFF"/>
                </a:highlight>
              </a:rPr>
              <a:t>Built for Microservices</a:t>
            </a: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An application only needs to tell Otto its immediate dependencies; dependencies of dependencies are automatically detected and configured.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596D6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20375" y="6349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596D6F"/>
              </a:buClr>
              <a:buSzPct val="100000"/>
              <a:buChar char="-"/>
            </a:pPr>
            <a:r>
              <a:rPr b="1" lang="en" sz="1400">
                <a:solidFill>
                  <a:srgbClr val="596D6F"/>
                </a:solidFill>
                <a:highlight>
                  <a:srgbClr val="FFFFFF"/>
                </a:highlight>
              </a:rPr>
              <a:t>Deployment</a:t>
            </a: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 Otto can deploy your application to any environment.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96D6F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buClr>
                <a:srgbClr val="596D6F"/>
              </a:buClr>
              <a:buSzPct val="100000"/>
              <a:buChar char="-"/>
            </a:pPr>
            <a:r>
              <a:rPr b="1" lang="en" sz="1400">
                <a:solidFill>
                  <a:srgbClr val="596D6F"/>
                </a:solidFill>
                <a:highlight>
                  <a:srgbClr val="FFFFFF"/>
                </a:highlight>
              </a:rPr>
              <a:t>Docker</a:t>
            </a: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Use Docker to download and start dependencies for development to simplify microservices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596D6F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buClr>
                <a:srgbClr val="596D6F"/>
              </a:buClr>
              <a:buSzPct val="100000"/>
              <a:buChar char="-"/>
            </a:pPr>
            <a:r>
              <a:rPr b="1" lang="en" sz="1400">
                <a:solidFill>
                  <a:srgbClr val="596D6F"/>
                </a:solidFill>
                <a:highlight>
                  <a:srgbClr val="FFFFFF"/>
                </a:highlight>
              </a:rPr>
              <a:t>Production-hardened tooling</a:t>
            </a: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Otto uses production-hardened tooling to build development environments (</a:t>
            </a:r>
            <a:r>
              <a:rPr lang="en" sz="1400">
                <a:solidFill>
                  <a:srgbClr val="FF6D38"/>
                </a:solidFill>
                <a:highlight>
                  <a:srgbClr val="FFFFFF"/>
                </a:highlight>
                <a:hlinkClick r:id="rId3"/>
              </a:rPr>
              <a:t>Vagrant</a:t>
            </a: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), launch servers (</a:t>
            </a:r>
            <a:r>
              <a:rPr lang="en" sz="1400">
                <a:solidFill>
                  <a:srgbClr val="FF6D38"/>
                </a:solidFill>
                <a:highlight>
                  <a:srgbClr val="FFFFFF"/>
                </a:highlight>
                <a:hlinkClick r:id="rId4"/>
              </a:rPr>
              <a:t>Terraform</a:t>
            </a: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), configure services (</a:t>
            </a:r>
            <a:r>
              <a:rPr lang="en" sz="1400">
                <a:solidFill>
                  <a:srgbClr val="FF6D38"/>
                </a:solidFill>
                <a:highlight>
                  <a:srgbClr val="FFFFFF"/>
                </a:highlight>
                <a:hlinkClick r:id="rId5"/>
              </a:rPr>
              <a:t>Consul</a:t>
            </a:r>
            <a:r>
              <a:rPr lang="en" sz="1400">
                <a:solidFill>
                  <a:srgbClr val="596D6F"/>
                </a:solidFill>
                <a:highlight>
                  <a:srgbClr val="FFFFFF"/>
                </a:highlight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Otto vs Vagrant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9400"/>
            <a:ext cx="3612324" cy="27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125" y="1376725"/>
            <a:ext cx="4786050" cy="2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Otto vs Chef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writes "recipes" that describe how Chef manages server applications and utilities (such as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Apache HTTP Server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MySQL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Hadoop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how they are to be configured.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228600" lvl="0" marL="457200">
              <a:spcBef>
                <a:spcPts val="0"/>
              </a:spcBef>
              <a:buClr>
                <a:srgbClr val="252525"/>
              </a:buClr>
              <a:buFont typeface="Calibri"/>
              <a:buChar char="-"/>
            </a:pPr>
            <a:r>
              <a:rPr lang="en">
                <a:solidFill>
                  <a:srgbClr val="34343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Otto automatically builds development environments without any configuration; it can detect your project type and has built-in knowledge of industry-standard tools to setup a development environment that is ready to go.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future step we'll see how to configure things such as the version of Ruby installed.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our example, otto compile detected our application is Ruby and used opinionated defaults for the rest. In a future step, we'll write an Appfile to more precisely configure Otto.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only AWS but plans on supporting DigitalOcean in the future.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Vagrant is now obsolete (This class deprecated)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many headaches and different variable env’s based on Vagrant dependency management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process was too involved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Scripts installing pip3 for production and distributed dev env not updated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Post provisioning failed in windows not mac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