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1.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In the Model, we’ll need to store information about the entire restaurant.</a:t>
            </a:r>
          </a:p>
          <a:p>
            <a:pPr rtl="0">
              <a:spcBef>
                <a:spcPts val="0"/>
              </a:spcBef>
              <a:buNone/>
            </a:pPr>
            <a:r>
              <a:t/>
            </a:r>
            <a:endParaRPr/>
          </a:p>
          <a:p>
            <a:pPr rtl="0">
              <a:spcBef>
                <a:spcPts val="0"/>
              </a:spcBef>
              <a:buNone/>
            </a:pPr>
            <a:r>
              <a:rPr lang="en"/>
              <a:t>We’ll have a menu, so we’ll need to store what’s on it along with any specials the restaurant is running. This will include prices and availability.</a:t>
            </a:r>
          </a:p>
          <a:p>
            <a:pPr rtl="0">
              <a:spcBef>
                <a:spcPts val="0"/>
              </a:spcBef>
              <a:buNone/>
            </a:pPr>
            <a:r>
              <a:t/>
            </a:r>
            <a:endParaRPr/>
          </a:p>
          <a:p>
            <a:pPr rtl="0">
              <a:spcBef>
                <a:spcPts val="0"/>
              </a:spcBef>
              <a:buNone/>
            </a:pPr>
            <a:r>
              <a:rPr lang="en"/>
              <a:t>Along with the menu, we’ll need to keep an inventory of what ingredients are available; this will affect which items on the menu are available.</a:t>
            </a:r>
          </a:p>
          <a:p>
            <a:pPr rtl="0">
              <a:spcBef>
                <a:spcPts val="0"/>
              </a:spcBef>
              <a:buNone/>
            </a:pPr>
            <a:r>
              <a:t/>
            </a:r>
            <a:endParaRPr/>
          </a:p>
          <a:p>
            <a:pPr rtl="0">
              <a:spcBef>
                <a:spcPts val="0"/>
              </a:spcBef>
              <a:buNone/>
            </a:pPr>
            <a:r>
              <a:rPr lang="en"/>
              <a:t>We’ll need to track the restaurant seating, so we’ll store information about tables; which are open, how many they can seat, what orders have been placed from where, and payment status.</a:t>
            </a:r>
          </a:p>
          <a:p>
            <a:pPr rtl="0">
              <a:spcBef>
                <a:spcPts val="0"/>
              </a:spcBef>
              <a:buNone/>
            </a:pPr>
            <a:r>
              <a:t/>
            </a:r>
            <a:endParaRPr/>
          </a:p>
          <a:p>
            <a:pPr rtl="0">
              <a:spcBef>
                <a:spcPts val="0"/>
              </a:spcBef>
              <a:buNone/>
            </a:pPr>
            <a:r>
              <a:rPr lang="en"/>
              <a:t>The restaurant will revolve around orders; what menu items are included, from which table they came, and whether they’ve been fulfilled.</a:t>
            </a:r>
          </a:p>
          <a:p>
            <a:pPr rtl="0">
              <a:spcBef>
                <a:spcPts val="0"/>
              </a:spcBef>
              <a:buNone/>
            </a:pPr>
            <a:r>
              <a:t/>
            </a:r>
            <a:endParaRPr/>
          </a:p>
          <a:p>
            <a:pPr rtl="0">
              <a:spcBef>
                <a:spcPts val="0"/>
              </a:spcBef>
              <a:buNone/>
            </a:pPr>
            <a:r>
              <a:rPr lang="en"/>
              <a:t>The restaurant will certainly be interested in cash in versus cash out, so we’ll store information on inventory bought versus meals sold.</a:t>
            </a:r>
          </a:p>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The Menu class will track all Menu Items and Specials, each of which will have a description and price. Menu items will have a prep time and cost in ingredients.</a:t>
            </a:r>
          </a:p>
          <a:p>
            <a:pPr rtl="0">
              <a:spcBef>
                <a:spcPts val="0"/>
              </a:spcBef>
              <a:buNone/>
            </a:pPr>
            <a:r>
              <a:t/>
            </a:r>
            <a:endParaRPr/>
          </a:p>
          <a:p>
            <a:pPr rtl="0">
              <a:spcBef>
                <a:spcPts val="0"/>
              </a:spcBef>
              <a:buNone/>
            </a:pPr>
            <a:r>
              <a:rPr lang="en"/>
              <a:t>The Inventory class will track quantities of Ingredients, each of which will have a description and a cost per unit in dollars.</a:t>
            </a:r>
          </a:p>
          <a:p>
            <a:pPr rtl="0">
              <a:spcBef>
                <a:spcPts val="0"/>
              </a:spcBef>
              <a:buNone/>
            </a:pPr>
            <a:r>
              <a:t/>
            </a:r>
            <a:endParaRPr/>
          </a:p>
          <a:p>
            <a:pPr rtl="0">
              <a:spcBef>
                <a:spcPts val="0"/>
              </a:spcBef>
              <a:buNone/>
            </a:pPr>
            <a:r>
              <a:rPr lang="en"/>
              <a:t>The Floor class will track the Tables in the restaurant, each of which will store number of seats, availability, orders placed, and payment status.</a:t>
            </a:r>
          </a:p>
          <a:p>
            <a:pPr rtl="0">
              <a:spcBef>
                <a:spcPts val="0"/>
              </a:spcBef>
              <a:buNone/>
            </a:pPr>
            <a:r>
              <a:t/>
            </a:r>
            <a:endParaRPr/>
          </a:p>
          <a:p>
            <a:pPr rtl="0">
              <a:spcBef>
                <a:spcPts val="0"/>
              </a:spcBef>
              <a:buNone/>
            </a:pPr>
            <a:r>
              <a:rPr lang="en"/>
              <a:t>The Order class will store source Table, Menu Items included, and fulfillment status.</a:t>
            </a:r>
          </a:p>
          <a:p>
            <a:pPr rtl="0">
              <a:spcBef>
                <a:spcPts val="0"/>
              </a:spcBef>
              <a:buNone/>
            </a:pPr>
            <a:r>
              <a:t/>
            </a:r>
            <a:endParaRPr/>
          </a:p>
          <a:p>
            <a:pPr rtl="0">
              <a:spcBef>
                <a:spcPts val="0"/>
              </a:spcBef>
              <a:buNone/>
            </a:pPr>
            <a:r>
              <a:rPr lang="en"/>
              <a:t>The Account class will keep track of the cash in versus cash out.</a:t>
            </a:r>
          </a:p>
          <a:p>
            <a:pPr rtl="0">
              <a:spcBef>
                <a:spcPts val="0"/>
              </a:spcBef>
              <a:buNone/>
            </a:pPr>
            <a:r>
              <a:t/>
            </a:r>
            <a:endParaRPr/>
          </a:p>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The MenuView class will display the restaurant menu. It will display Menu Items using an Instance of the MenuItemDisplay class and allow orders to be reviewed and placed using an instance of the OrderDisplay class. After placing an order, the bill will be available for review and payment using an instance of the BillDisplay class.</a:t>
            </a:r>
          </a:p>
          <a:p>
            <a:pPr rtl="0">
              <a:spcBef>
                <a:spcPts val="0"/>
              </a:spcBef>
              <a:buNone/>
            </a:pPr>
            <a:r>
              <a:t/>
            </a:r>
            <a:endParaRPr/>
          </a:p>
          <a:p>
            <a:pPr>
              <a:spcBef>
                <a:spcPts val="0"/>
              </a:spcBef>
              <a:buNone/>
            </a:pPr>
            <a:r>
              <a:rPr lang="en"/>
              <a:t>The KitchenView class will display a queue of orders placed, each of which displayed by an Instance of the QueueDisplay class, which will allow for orders to be accepted and processed. Upon accepting an order from the order queue, an instance of the CurrentOrderDisplay will display Menu Items included and estimated preparation time. Each Menu Item will be displayed using the KitchenItemDisplay class, which will show ingredients required and individual item preparation time.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 name="Shape 61"/>
        <p:cNvGrpSpPr/>
        <p:nvPr/>
      </p:nvGrpSpPr>
      <p:grpSpPr>
        <a:xfrm>
          <a:off y="0" x="0"/>
          <a:ext cy="0" cx="0"/>
          <a:chOff y="0" x="0"/>
          <a:chExt cy="0" cx="0"/>
        </a:xfrm>
      </p:grpSpPr>
      <p:sp>
        <p:nvSpPr>
          <p:cNvPr id="62" name="Shape 6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3" name="Shape 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The OrderHandler class will create orders, populate the kitchen order queue, and mark orders as fulfilled.</a:t>
            </a:r>
          </a:p>
          <a:p>
            <a:pPr rtl="0">
              <a:spcBef>
                <a:spcPts val="0"/>
              </a:spcBef>
              <a:buNone/>
            </a:pPr>
            <a:r>
              <a:t/>
            </a:r>
            <a:endParaRPr/>
          </a:p>
          <a:p>
            <a:pPr rtl="0">
              <a:spcBef>
                <a:spcPts val="0"/>
              </a:spcBef>
              <a:buNone/>
            </a:pPr>
            <a:r>
              <a:rPr lang="en"/>
              <a:t>The MenuHandler class will populate the MenuView with available Menu Items and adjust after orders accordingly.</a:t>
            </a:r>
          </a:p>
          <a:p>
            <a:pPr rtl="0">
              <a:spcBef>
                <a:spcPts val="0"/>
              </a:spcBef>
              <a:buNone/>
            </a:pPr>
            <a:r>
              <a:t/>
            </a:r>
            <a:endParaRPr/>
          </a:p>
          <a:p>
            <a:pPr>
              <a:spcBef>
                <a:spcPts val="0"/>
              </a:spcBef>
              <a:buNone/>
            </a:pPr>
            <a:r>
              <a:rPr lang="en"/>
              <a:t>The AccountHandler class will process bill payments and edit restaurant accounting information.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9" name="Shape 9"/>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0" name="Shape 10"/>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a:noFill/>
          <a:ln>
            <a:noFill/>
          </a:ln>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a:noFill/>
          <a:ln>
            <a:noFill/>
          </a:ln>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5.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2.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300757" x="685800"/>
            <a:ext cy="1684199" cx="7772400"/>
          </a:xfrm>
          <a:prstGeom prst="rect">
            <a:avLst/>
          </a:prstGeom>
        </p:spPr>
        <p:txBody>
          <a:bodyPr bIns="91425" rIns="91425" lIns="91425" tIns="91425" anchor="b" anchorCtr="0">
            <a:noAutofit/>
          </a:bodyPr>
          <a:lstStyle/>
          <a:p>
            <a:pPr>
              <a:spcBef>
                <a:spcPts val="0"/>
              </a:spcBef>
              <a:buNone/>
            </a:pPr>
            <a:r>
              <a:rPr lang="en"/>
              <a:t>eCafe</a:t>
            </a:r>
          </a:p>
        </p:txBody>
      </p:sp>
      <p:sp>
        <p:nvSpPr>
          <p:cNvPr id="29" name="Shape 29"/>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spcBef>
                <a:spcPts val="0"/>
              </a:spcBef>
              <a:buNone/>
            </a:pPr>
            <a:r>
              <a:rPr sz="1400" lang="en"/>
              <a:t>Laura Aquino, Keith Cruz, Tuan Dinh, Ryan Roseman, and Michael Schappel</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idx="1" type="body"/>
          </p:nvPr>
        </p:nvSpPr>
        <p:spPr>
          <a:xfrm>
            <a:off y="4406309" x="457200"/>
            <a:ext cy="519599" cx="8229600"/>
          </a:xfrm>
          <a:prstGeom prst="rect">
            <a:avLst/>
          </a:prstGeom>
        </p:spPr>
        <p:txBody>
          <a:bodyPr bIns="91425" rIns="91425" lIns="91425" tIns="91425" anchor="ctr" anchorCtr="0">
            <a:noAutofit/>
          </a:bodyPr>
          <a:lstStyle/>
          <a:p>
            <a:pPr>
              <a:spcBef>
                <a:spcPts val="0"/>
              </a:spcBef>
              <a:buNone/>
            </a:pPr>
            <a:r>
              <a:rPr lang="en"/>
              <a:t>Questions?</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The Model</a:t>
            </a:r>
          </a:p>
        </p:txBody>
      </p:sp>
      <p:sp>
        <p:nvSpPr>
          <p:cNvPr id="35" name="Shape 35"/>
          <p:cNvSpPr txBox="1"/>
          <p:nvPr>
            <p:ph idx="1" type="body"/>
          </p:nvPr>
        </p:nvSpPr>
        <p:spPr>
          <a:xfrm>
            <a:off y="1460499" x="457200"/>
            <a:ext cy="3465299" cx="8229600"/>
          </a:xfrm>
          <a:prstGeom prst="rect">
            <a:avLst/>
          </a:prstGeom>
        </p:spPr>
        <p:txBody>
          <a:bodyPr bIns="91425" rIns="91425" lIns="91425" tIns="91425" anchor="ctr" anchorCtr="0">
            <a:noAutofit/>
          </a:bodyPr>
          <a:lstStyle/>
          <a:p>
            <a:pPr algn="just" rtl="0" lvl="0" indent="-419100" marL="457200">
              <a:spcBef>
                <a:spcPts val="0"/>
              </a:spcBef>
              <a:buClr>
                <a:schemeClr val="dk2"/>
              </a:buClr>
              <a:buSzPct val="100000"/>
              <a:buFont typeface="Arial"/>
              <a:buChar char="●"/>
            </a:pPr>
            <a:r>
              <a:rPr lang="en"/>
              <a:t>Menu</a:t>
            </a:r>
          </a:p>
          <a:p>
            <a:pPr algn="just" rtl="0" lvl="0" indent="-419100" marL="457200">
              <a:spcBef>
                <a:spcPts val="0"/>
              </a:spcBef>
              <a:buClr>
                <a:schemeClr val="dk2"/>
              </a:buClr>
              <a:buSzPct val="100000"/>
              <a:buFont typeface="Arial"/>
              <a:buChar char="●"/>
            </a:pPr>
            <a:r>
              <a:rPr lang="en"/>
              <a:t>Inventory</a:t>
            </a:r>
          </a:p>
          <a:p>
            <a:pPr algn="just" rtl="0" lvl="0" indent="-419100" marL="457200">
              <a:spcBef>
                <a:spcPts val="0"/>
              </a:spcBef>
              <a:buClr>
                <a:schemeClr val="dk2"/>
              </a:buClr>
              <a:buSzPct val="100000"/>
              <a:buFont typeface="Arial"/>
              <a:buChar char="●"/>
            </a:pPr>
            <a:r>
              <a:rPr lang="en"/>
              <a:t>Tables</a:t>
            </a:r>
          </a:p>
          <a:p>
            <a:pPr algn="just" rtl="0" lvl="0" indent="-419100" marL="457200">
              <a:spcBef>
                <a:spcPts val="0"/>
              </a:spcBef>
              <a:buClr>
                <a:schemeClr val="dk2"/>
              </a:buClr>
              <a:buSzPct val="100000"/>
              <a:buFont typeface="Arial"/>
              <a:buChar char="●"/>
            </a:pPr>
            <a:r>
              <a:rPr lang="en"/>
              <a:t>Orders</a:t>
            </a:r>
          </a:p>
          <a:p>
            <a:pPr algn="just" rtl="0" lvl="0" indent="-419100" marL="457200">
              <a:spcBef>
                <a:spcPts val="0"/>
              </a:spcBef>
              <a:buClr>
                <a:schemeClr val="dk2"/>
              </a:buClr>
              <a:buSzPct val="100000"/>
              <a:buFont typeface="Arial"/>
              <a:buChar char="●"/>
            </a:pPr>
            <a:r>
              <a:rPr lang="en"/>
              <a:t>Accounting</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The Model</a:t>
            </a:r>
          </a:p>
        </p:txBody>
      </p:sp>
      <p:sp>
        <p:nvSpPr>
          <p:cNvPr id="41" name="Shape 41"/>
          <p:cNvSpPr txBox="1"/>
          <p:nvPr>
            <p:ph idx="1" type="body"/>
          </p:nvPr>
        </p:nvSpPr>
        <p:spPr>
          <a:xfrm>
            <a:off y="1460499" x="457200"/>
            <a:ext cy="3465299" cx="8229600"/>
          </a:xfrm>
          <a:prstGeom prst="rect">
            <a:avLst/>
          </a:prstGeom>
        </p:spPr>
        <p:txBody>
          <a:bodyPr bIns="91425" rIns="91425" lIns="91425" tIns="91425" anchor="ctr" anchorCtr="0">
            <a:noAutofit/>
          </a:bodyPr>
          <a:lstStyle/>
          <a:p>
            <a:pPr rtl="0" lvl="0" indent="-342900" marL="457200">
              <a:spcBef>
                <a:spcPts val="0"/>
              </a:spcBef>
              <a:buClr>
                <a:schemeClr val="dk2"/>
              </a:buClr>
              <a:buSzPct val="100000"/>
              <a:buFont typeface="Arial"/>
              <a:buChar char="●"/>
            </a:pPr>
            <a:r>
              <a:rPr sz="1800" lang="en"/>
              <a:t>Menu</a:t>
            </a:r>
          </a:p>
          <a:p>
            <a:pPr rtl="0" lvl="0" indent="-342900" marL="457200">
              <a:spcBef>
                <a:spcPts val="0"/>
              </a:spcBef>
              <a:buClr>
                <a:schemeClr val="dk2"/>
              </a:buClr>
              <a:buSzPct val="100000"/>
              <a:buFont typeface="Arial"/>
              <a:buChar char="●"/>
            </a:pPr>
            <a:r>
              <a:rPr sz="1800" lang="en"/>
              <a:t>Menu Item</a:t>
            </a:r>
          </a:p>
          <a:p>
            <a:pPr rtl="0" lvl="0" indent="-342900" marL="457200">
              <a:spcBef>
                <a:spcPts val="0"/>
              </a:spcBef>
              <a:buClr>
                <a:schemeClr val="dk2"/>
              </a:buClr>
              <a:buSzPct val="100000"/>
              <a:buFont typeface="Arial"/>
              <a:buChar char="●"/>
            </a:pPr>
            <a:r>
              <a:rPr sz="1800" lang="en"/>
              <a:t>Special</a:t>
            </a:r>
          </a:p>
          <a:p>
            <a:pPr rtl="0" lvl="0" indent="-342900" marL="457200">
              <a:spcBef>
                <a:spcPts val="0"/>
              </a:spcBef>
              <a:buClr>
                <a:schemeClr val="dk2"/>
              </a:buClr>
              <a:buSzPct val="100000"/>
              <a:buFont typeface="Arial"/>
              <a:buChar char="●"/>
            </a:pPr>
            <a:r>
              <a:rPr sz="1800" lang="en"/>
              <a:t>Inventory</a:t>
            </a:r>
          </a:p>
          <a:p>
            <a:pPr rtl="0" lvl="0" indent="-342900" marL="457200">
              <a:spcBef>
                <a:spcPts val="0"/>
              </a:spcBef>
              <a:buClr>
                <a:schemeClr val="dk2"/>
              </a:buClr>
              <a:buSzPct val="100000"/>
              <a:buFont typeface="Arial"/>
              <a:buChar char="●"/>
            </a:pPr>
            <a:r>
              <a:rPr sz="1800" lang="en"/>
              <a:t>Ingredient</a:t>
            </a:r>
          </a:p>
          <a:p>
            <a:pPr rtl="0" lvl="0" indent="-342900" marL="457200">
              <a:spcBef>
                <a:spcPts val="0"/>
              </a:spcBef>
              <a:buClr>
                <a:schemeClr val="dk2"/>
              </a:buClr>
              <a:buSzPct val="100000"/>
              <a:buFont typeface="Arial"/>
              <a:buChar char="●"/>
            </a:pPr>
            <a:r>
              <a:rPr sz="1800" lang="en"/>
              <a:t>Floor</a:t>
            </a:r>
          </a:p>
          <a:p>
            <a:pPr rtl="0" lvl="0" indent="-342900" marL="457200">
              <a:spcBef>
                <a:spcPts val="0"/>
              </a:spcBef>
              <a:buClr>
                <a:schemeClr val="dk2"/>
              </a:buClr>
              <a:buSzPct val="100000"/>
              <a:buFont typeface="Arial"/>
              <a:buChar char="●"/>
            </a:pPr>
            <a:r>
              <a:rPr sz="1800" lang="en"/>
              <a:t>Table</a:t>
            </a:r>
          </a:p>
          <a:p>
            <a:pPr rtl="0" lvl="0" indent="-342900" marL="457200">
              <a:spcBef>
                <a:spcPts val="0"/>
              </a:spcBef>
              <a:buClr>
                <a:schemeClr val="dk2"/>
              </a:buClr>
              <a:buSzPct val="100000"/>
              <a:buFont typeface="Arial"/>
              <a:buChar char="●"/>
            </a:pPr>
            <a:r>
              <a:rPr sz="1800" lang="en"/>
              <a:t>Order</a:t>
            </a:r>
          </a:p>
          <a:p>
            <a:pPr lvl="0" indent="-342900" marL="457200">
              <a:spcBef>
                <a:spcPts val="0"/>
              </a:spcBef>
              <a:buClr>
                <a:schemeClr val="dk2"/>
              </a:buClr>
              <a:buSzPct val="100000"/>
              <a:buFont typeface="Arial"/>
              <a:buChar char="●"/>
            </a:pPr>
            <a:r>
              <a:rPr sz="1800" lang="en"/>
              <a:t>Account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The View</a:t>
            </a:r>
          </a:p>
        </p:txBody>
      </p:sp>
      <p:sp>
        <p:nvSpPr>
          <p:cNvPr id="47" name="Shape 47"/>
          <p:cNvSpPr txBox="1"/>
          <p:nvPr>
            <p:ph idx="1" type="body"/>
          </p:nvPr>
        </p:nvSpPr>
        <p:spPr>
          <a:xfrm>
            <a:off y="1460499" x="457200"/>
            <a:ext cy="3465299" cx="8229600"/>
          </a:xfrm>
          <a:prstGeom prst="rect">
            <a:avLst/>
          </a:prstGeom>
        </p:spPr>
        <p:txBody>
          <a:bodyPr bIns="91425" rIns="91425" lIns="91425" tIns="91425" anchor="ctr" anchorCtr="0">
            <a:noAutofit/>
          </a:bodyPr>
          <a:lstStyle/>
          <a:p>
            <a:pPr rtl="0" lvl="0" indent="-342900" marL="457200">
              <a:spcBef>
                <a:spcPts val="0"/>
              </a:spcBef>
              <a:buClr>
                <a:schemeClr val="dk2"/>
              </a:buClr>
              <a:buSzPct val="100000"/>
              <a:buFont typeface="Arial"/>
              <a:buChar char="●"/>
            </a:pPr>
            <a:r>
              <a:rPr sz="1800" lang="en"/>
              <a:t>MenuView</a:t>
            </a:r>
          </a:p>
          <a:p>
            <a:pPr rtl="0" lvl="1" indent="-342900" marL="914400">
              <a:spcBef>
                <a:spcPts val="0"/>
              </a:spcBef>
              <a:buClr>
                <a:schemeClr val="dk2"/>
              </a:buClr>
              <a:buSzPct val="100000"/>
              <a:buFont typeface="Courier New"/>
              <a:buChar char="o"/>
            </a:pPr>
            <a:r>
              <a:rPr sz="1800" lang="en"/>
              <a:t>MenuItemDisplay</a:t>
            </a:r>
          </a:p>
          <a:p>
            <a:pPr rtl="0" lvl="1" indent="-342900" marL="914400">
              <a:spcBef>
                <a:spcPts val="0"/>
              </a:spcBef>
              <a:buClr>
                <a:schemeClr val="dk2"/>
              </a:buClr>
              <a:buSzPct val="100000"/>
              <a:buFont typeface="Courier New"/>
              <a:buChar char="o"/>
            </a:pPr>
            <a:r>
              <a:rPr sz="1800" lang="en"/>
              <a:t>OrderDisplay</a:t>
            </a:r>
          </a:p>
          <a:p>
            <a:pPr rtl="0" lvl="1" indent="-342900" marL="914400">
              <a:spcBef>
                <a:spcPts val="0"/>
              </a:spcBef>
              <a:buClr>
                <a:schemeClr val="dk2"/>
              </a:buClr>
              <a:buSzPct val="100000"/>
              <a:buFont typeface="Courier New"/>
              <a:buChar char="o"/>
            </a:pPr>
            <a:r>
              <a:rPr sz="1800" lang="en"/>
              <a:t>BillDisplay</a:t>
            </a:r>
          </a:p>
          <a:p>
            <a:pPr rtl="0" lvl="0" indent="-342900" marL="457200">
              <a:spcBef>
                <a:spcPts val="0"/>
              </a:spcBef>
              <a:buClr>
                <a:schemeClr val="dk2"/>
              </a:buClr>
              <a:buSzPct val="100000"/>
              <a:buFont typeface="Arial"/>
              <a:buChar char="●"/>
            </a:pPr>
            <a:r>
              <a:rPr sz="1800" lang="en"/>
              <a:t>KitchenView</a:t>
            </a:r>
          </a:p>
          <a:p>
            <a:pPr rtl="0" lvl="1" indent="-342900" marL="914400">
              <a:spcBef>
                <a:spcPts val="0"/>
              </a:spcBef>
              <a:buClr>
                <a:schemeClr val="dk2"/>
              </a:buClr>
              <a:buSzPct val="100000"/>
              <a:buFont typeface="Courier New"/>
              <a:buChar char="o"/>
            </a:pPr>
            <a:r>
              <a:rPr sz="1800" lang="en"/>
              <a:t>QueueDisplay</a:t>
            </a:r>
          </a:p>
          <a:p>
            <a:pPr rtl="0" lvl="1" indent="-342900" marL="914400">
              <a:spcBef>
                <a:spcPts val="0"/>
              </a:spcBef>
              <a:buClr>
                <a:schemeClr val="dk2"/>
              </a:buClr>
              <a:buSzPct val="100000"/>
              <a:buFont typeface="Courier New"/>
              <a:buChar char="o"/>
            </a:pPr>
            <a:r>
              <a:rPr sz="1800" lang="en"/>
              <a:t>CurrentOrderDisplay</a:t>
            </a:r>
          </a:p>
          <a:p>
            <a:pPr lvl="2" indent="-342900" marL="1371600">
              <a:spcBef>
                <a:spcPts val="0"/>
              </a:spcBef>
              <a:buClr>
                <a:schemeClr val="dk2"/>
              </a:buClr>
              <a:buSzPct val="100000"/>
              <a:buFont typeface="Wingdings"/>
              <a:buChar char="§"/>
            </a:pPr>
            <a:r>
              <a:rPr sz="1800" lang="en"/>
              <a:t>KitchenItemDisplay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The View</a:t>
            </a:r>
          </a:p>
        </p:txBody>
      </p:sp>
      <p:pic>
        <p:nvPicPr>
          <p:cNvPr id="53" name="Shape 53"/>
          <p:cNvPicPr preferRelativeResize="0"/>
          <p:nvPr/>
        </p:nvPicPr>
        <p:blipFill>
          <a:blip r:embed="rId3">
            <a:alphaModFix/>
          </a:blip>
          <a:stretch>
            <a:fillRect/>
          </a:stretch>
        </p:blipFill>
        <p:spPr>
          <a:xfrm>
            <a:off y="1684813" x="5311150"/>
            <a:ext cy="3160324" cx="3024950"/>
          </a:xfrm>
          <a:prstGeom prst="rect">
            <a:avLst/>
          </a:prstGeom>
          <a:noFill/>
          <a:ln>
            <a:noFill/>
          </a:ln>
        </p:spPr>
      </p:pic>
      <p:pic>
        <p:nvPicPr>
          <p:cNvPr id="54" name="Shape 54"/>
          <p:cNvPicPr preferRelativeResize="0"/>
          <p:nvPr/>
        </p:nvPicPr>
        <p:blipFill>
          <a:blip r:embed="rId4">
            <a:alphaModFix/>
          </a:blip>
          <a:stretch>
            <a:fillRect/>
          </a:stretch>
        </p:blipFill>
        <p:spPr>
          <a:xfrm>
            <a:off y="1886138" x="761125"/>
            <a:ext cy="2757711" cx="40921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The View</a:t>
            </a:r>
          </a:p>
        </p:txBody>
      </p:sp>
      <p:pic>
        <p:nvPicPr>
          <p:cNvPr id="60" name="Shape 60"/>
          <p:cNvPicPr preferRelativeResize="0"/>
          <p:nvPr/>
        </p:nvPicPr>
        <p:blipFill>
          <a:blip r:embed="rId3">
            <a:alphaModFix/>
          </a:blip>
          <a:stretch>
            <a:fillRect/>
          </a:stretch>
        </p:blipFill>
        <p:spPr>
          <a:xfrm>
            <a:off y="1486637" x="3244504"/>
            <a:ext cy="3553275" cx="265499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y="0" x="0"/>
          <a:ext cy="0" cx="0"/>
          <a:chOff y="0" x="0"/>
          <a:chExt cy="0" cx="0"/>
        </a:xfrm>
      </p:grpSpPr>
      <p:sp>
        <p:nvSpPr>
          <p:cNvPr id="65" name="Shape 65"/>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The Controller</a:t>
            </a:r>
          </a:p>
        </p:txBody>
      </p:sp>
      <p:sp>
        <p:nvSpPr>
          <p:cNvPr id="66" name="Shape 66"/>
          <p:cNvSpPr txBox="1"/>
          <p:nvPr>
            <p:ph idx="1" type="body"/>
          </p:nvPr>
        </p:nvSpPr>
        <p:spPr>
          <a:xfrm>
            <a:off y="1460499" x="457200"/>
            <a:ext cy="3465299" cx="8229600"/>
          </a:xfrm>
          <a:prstGeom prst="rect">
            <a:avLst/>
          </a:prstGeom>
        </p:spPr>
        <p:txBody>
          <a:bodyPr bIns="91425" rIns="91425" lIns="91425" tIns="91425" anchor="ctr" anchorCtr="0">
            <a:noAutofit/>
          </a:bodyPr>
          <a:lstStyle/>
          <a:p>
            <a:pPr rtl="0" lvl="0" indent="-381000" marL="457200">
              <a:spcBef>
                <a:spcPts val="0"/>
              </a:spcBef>
              <a:buClr>
                <a:schemeClr val="dk2"/>
              </a:buClr>
              <a:buSzPct val="100000"/>
              <a:buFont typeface="Arial"/>
              <a:buChar char="●"/>
            </a:pPr>
            <a:r>
              <a:rPr sz="2400" lang="en"/>
              <a:t>OrderHandler</a:t>
            </a:r>
          </a:p>
          <a:p>
            <a:pPr rtl="0" lvl="0" indent="-381000" marL="457200">
              <a:spcBef>
                <a:spcPts val="0"/>
              </a:spcBef>
              <a:buClr>
                <a:schemeClr val="dk2"/>
              </a:buClr>
              <a:buSzPct val="100000"/>
              <a:buFont typeface="Arial"/>
              <a:buChar char="●"/>
            </a:pPr>
            <a:r>
              <a:rPr sz="2400" lang="en"/>
              <a:t>MenuHandler</a:t>
            </a:r>
          </a:p>
          <a:p>
            <a:pPr lvl="0" indent="-381000" marL="457200">
              <a:spcBef>
                <a:spcPts val="0"/>
              </a:spcBef>
              <a:buClr>
                <a:schemeClr val="dk2"/>
              </a:buClr>
              <a:buSzPct val="100000"/>
              <a:buFont typeface="Arial"/>
              <a:buChar char="●"/>
            </a:pPr>
            <a:r>
              <a:rPr sz="2400" lang="en"/>
              <a:t>AccountHandler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Milestone</a:t>
            </a:r>
          </a:p>
        </p:txBody>
      </p:sp>
      <p:sp>
        <p:nvSpPr>
          <p:cNvPr id="72" name="Shape 72"/>
          <p:cNvSpPr txBox="1"/>
          <p:nvPr>
            <p:ph idx="1" type="body"/>
          </p:nvPr>
        </p:nvSpPr>
        <p:spPr>
          <a:xfrm>
            <a:off y="1460499" x="457200"/>
            <a:ext cy="3465299" cx="8229600"/>
          </a:xfrm>
          <a:prstGeom prst="rect">
            <a:avLst/>
          </a:prstGeom>
        </p:spPr>
        <p:txBody>
          <a:bodyPr bIns="91425" rIns="91425" lIns="91425" tIns="91425" anchor="ctr" anchorCtr="0">
            <a:noAutofit/>
          </a:bodyPr>
          <a:lstStyle/>
          <a:p>
            <a:pPr algn="ctr">
              <a:spcBef>
                <a:spcPts val="0"/>
              </a:spcBef>
              <a:buNone/>
            </a:pPr>
            <a:r>
              <a:rPr lang="en"/>
              <a:t>To have all of our model classes completed.</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Milestone</a:t>
            </a:r>
          </a:p>
        </p:txBody>
      </p:sp>
      <p:sp>
        <p:nvSpPr>
          <p:cNvPr id="78" name="Shape 78"/>
          <p:cNvSpPr txBox="1"/>
          <p:nvPr>
            <p:ph idx="1" type="body"/>
          </p:nvPr>
        </p:nvSpPr>
        <p:spPr>
          <a:xfrm>
            <a:off y="1460499" x="457200"/>
            <a:ext cy="3465299" cx="8229600"/>
          </a:xfrm>
          <a:prstGeom prst="rect">
            <a:avLst/>
          </a:prstGeom>
        </p:spPr>
        <p:txBody>
          <a:bodyPr bIns="91425" rIns="91425" lIns="91425" tIns="91425" anchor="ctr" anchorCtr="0">
            <a:noAutofit/>
          </a:bodyPr>
          <a:lstStyle/>
          <a:p>
            <a:pPr algn="ctr">
              <a:spcBef>
                <a:spcPts val="0"/>
              </a:spcBef>
              <a:buNone/>
            </a:pPr>
            <a:r>
              <a:rPr lang="en"/>
              <a:t>To implement our controller classes using network communication.</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