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4" r:id="rId3"/>
    <p:sldId id="265" r:id="rId4"/>
    <p:sldId id="267" r:id="rId5"/>
    <p:sldId id="258" r:id="rId6"/>
    <p:sldId id="266" r:id="rId7"/>
    <p:sldId id="268" r:id="rId8"/>
    <p:sldId id="263" r:id="rId9"/>
    <p:sldId id="262" r:id="rId10"/>
    <p:sldId id="261" r:id="rId11"/>
    <p:sldId id="260" r:id="rId12"/>
    <p:sldId id="259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 autoAdjust="0"/>
    <p:restoredTop sz="92743" autoAdjust="0"/>
  </p:normalViewPr>
  <p:slideViewPr>
    <p:cSldViewPr snapToGrid="0" snapToObjects="1">
      <p:cViewPr varScale="1">
        <p:scale>
          <a:sx n="106" d="100"/>
          <a:sy n="106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E4767-D2CA-5844-BF3E-AEB6150C0B2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E0ED-4675-7147-B781-32FFCF5026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79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4E0ED-4675-7147-B781-32FFCF5026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77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3BFA5-2714-0343-805F-077910659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EEE14C-03E7-1F4E-9FDA-19DCC6AC6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9204C-2B27-0D48-B2E9-923A1221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6A346-F4DE-E343-B18F-9BF82B1F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E2AA9-F62B-384B-9FE0-D42C9781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49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D6A8E-274A-644A-97DD-22016593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DE5F29-4BF5-A94F-B061-2FC48538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B43002-67B6-FA40-9071-88AAB099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B68CF0-058F-4447-876F-62424A52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24CFC6-B88D-B543-A2E9-EC4257B3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CD7210-1014-624E-B445-8B1A97BB6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ECB9FD-7AE7-2B44-B926-2B03B8550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ACE5EE-C140-654E-AAE6-30C6990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65E3C-F2B1-634A-A510-DEB7A1EB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0A716-A538-CE4F-921B-DE5E3F39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72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105C6-FFE5-B54E-908B-09DE4650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16C508-8154-D549-BFE0-762121F29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8E2EE-F73C-0848-AE70-19DC95C6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2E067-B27A-814D-872D-454BE8FD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46AFA-E1BA-1B43-93AB-D68234C1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2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3FB0F-F880-9545-9110-0EFB5656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089746-0CA6-574B-A5A6-34971F218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1C149-31B1-8644-AB21-A2292045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5DB17-2405-D046-9695-21575C69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7A6A3-F6A4-574A-8AF2-AF11ECA9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8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517C4-963F-AB47-9A5E-5D5F0DBB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26FC7-7141-C441-8FF2-F81FEA88B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137488-0CDA-0241-9E2C-57229922F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A9DCCC-72DA-8546-85F5-1FE6DF04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E8E03-9383-A94E-8596-2024166D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7D2695-3981-4E4E-824D-6CA3709C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9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4D056-0DD8-8C4D-832D-D6785491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80C9FD-F7FF-364B-AD01-5263BAB0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74A8ED-9487-3640-8837-335749C8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C1E728-5336-7945-B24F-C7FCAAF6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4EDD87-00ED-4B47-B0DD-B7EAB153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BC73E3-C9F3-AB42-BC7A-87B1C5B7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E7C0E9-36E3-D948-85E7-523ED12C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DBD6C4-FD36-5F4C-9B53-56FFE0A4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9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EA21-9ECC-3E47-8E48-A98C039D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E07617-9F70-114E-80C6-9FE1C0B9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2F4BFA-8131-6F43-BF9B-7C1466BD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BC0B52-785B-D646-AC01-77891E7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4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07509A-4902-BB41-8A12-81ACE605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13043F-958B-A24C-8C0D-A7682D2D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B6A57D-3E4C-A64E-954E-7F9C6632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9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0C396-5928-B84E-AEEF-7C7C67B2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2861F-E6FA-B34B-909C-9EAB529E9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395B8D-15DE-7B4B-8D3E-93134E58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96F1D-B27D-D445-988A-F5F08FFA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CFF065-6E0E-E546-BFE5-3724FCFF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16C215-734B-F74D-AEAF-1989B306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8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51420-652B-4542-9E0C-5510D25F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3BCB29-673E-5449-85F7-239BF19CE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263E14-B357-514E-96DE-C1031CEE7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614DFF-1F6C-F44A-8454-0450520C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5DD0D9-5DAC-AA46-BE90-CB7E6511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776FD-2A47-7F4F-898E-2E6C68C5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1F98B-DD78-7D48-889E-5DA12F8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39BD3-ADDB-E94B-AB12-DE7958B6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EF0CE-9960-1341-B9A2-0FCBA1901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8EE2-0D9D-F24A-8C01-F8886F4FCD3D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679E9C-F859-8C45-85B9-E17D79E4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B82049-A62F-EE40-99F3-CB15FA567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BF55-D7FA-C546-9133-490CD581B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2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1C9AB-3DD5-C74E-93D8-2517B388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Связи между таблицами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6752E-8C01-7D4D-9CAC-951D1118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Один ко многим</a:t>
            </a:r>
            <a:r>
              <a:rPr lang="en-US" sz="3200" dirty="0"/>
              <a:t> (one2many)</a:t>
            </a:r>
            <a:endParaRPr lang="ru-RU" sz="3200" dirty="0"/>
          </a:p>
          <a:p>
            <a:pPr>
              <a:lnSpc>
                <a:spcPct val="150000"/>
              </a:lnSpc>
            </a:pPr>
            <a:r>
              <a:rPr lang="ru-RU" sz="3200" dirty="0"/>
              <a:t>Многие ко многим</a:t>
            </a:r>
            <a:r>
              <a:rPr lang="en-US" sz="3200" dirty="0"/>
              <a:t> (many2many)</a:t>
            </a:r>
            <a:endParaRPr lang="ru-RU" sz="3200" dirty="0"/>
          </a:p>
          <a:p>
            <a:pPr>
              <a:lnSpc>
                <a:spcPct val="150000"/>
              </a:lnSpc>
            </a:pPr>
            <a:r>
              <a:rPr lang="ru-RU" sz="3200" dirty="0"/>
              <a:t>Один к одному</a:t>
            </a:r>
            <a:r>
              <a:rPr lang="en-US" sz="3200" dirty="0"/>
              <a:t> (one2one)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5687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6B3DA-3E5A-5641-A369-A4FCF6C8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INNER JOIN (JOIN)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196A2-43B8-BB4F-BBA7-AA081488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SELECT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    таблица1 </a:t>
            </a:r>
            <a:r>
              <a:rPr lang="en-US" dirty="0"/>
              <a:t>INNER JOIN </a:t>
            </a:r>
            <a:r>
              <a:rPr lang="ru-RU" dirty="0"/>
              <a:t>таблица2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    </a:t>
            </a:r>
            <a:r>
              <a:rPr lang="en-US" dirty="0"/>
              <a:t>ON </a:t>
            </a:r>
            <a:r>
              <a:rPr lang="ru-RU" dirty="0"/>
              <a:t>условие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3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7038D-BA41-6845-B756-1C06525A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713C4-41CF-0D4C-B069-F5083D73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EC8C66-7702-CD4F-8461-6922D9DD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552700" cy="1727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D3F3E0-A98F-8D48-BF87-7A46FD65C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963" y="1825625"/>
            <a:ext cx="5041900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8DEC3-947E-1B4A-8851-C0A5D99FCC18}"/>
              </a:ext>
            </a:extLst>
          </p:cNvPr>
          <p:cNvSpPr txBox="1"/>
          <p:nvPr/>
        </p:nvSpPr>
        <p:spPr>
          <a:xfrm>
            <a:off x="838200" y="1518506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Vendor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48A44-822A-3F4F-8220-EA580D87B596}"/>
              </a:ext>
            </a:extLst>
          </p:cNvPr>
          <p:cNvSpPr txBox="1"/>
          <p:nvPr/>
        </p:nvSpPr>
        <p:spPr>
          <a:xfrm>
            <a:off x="3786363" y="1506022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Notebook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8B804-5B28-C141-9A6E-63A396711081}"/>
              </a:ext>
            </a:extLst>
          </p:cNvPr>
          <p:cNvSpPr txBox="1"/>
          <p:nvPr/>
        </p:nvSpPr>
        <p:spPr>
          <a:xfrm>
            <a:off x="722509" y="3751262"/>
            <a:ext cx="5336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vendor.name</a:t>
            </a:r>
            <a:r>
              <a:rPr lang="en-US" dirty="0"/>
              <a:t>, </a:t>
            </a:r>
            <a:r>
              <a:rPr lang="en-US" dirty="0" err="1"/>
              <a:t>notebook.model</a:t>
            </a:r>
            <a:r>
              <a:rPr lang="en-US" dirty="0"/>
              <a:t>, </a:t>
            </a:r>
            <a:r>
              <a:rPr lang="en-US" dirty="0" err="1"/>
              <a:t>notebook.price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    vendor JOIN notebook</a:t>
            </a:r>
          </a:p>
          <a:p>
            <a:r>
              <a:rPr lang="en-US" dirty="0"/>
              <a:t>    ON </a:t>
            </a:r>
            <a:r>
              <a:rPr lang="en-US" dirty="0" err="1"/>
              <a:t>vendor.vendor_id</a:t>
            </a:r>
            <a:r>
              <a:rPr lang="en-US" dirty="0"/>
              <a:t> = </a:t>
            </a:r>
            <a:r>
              <a:rPr lang="en-US" dirty="0" err="1"/>
              <a:t>notebook.vendor_id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C3439-DEF5-374A-98A0-362A42B58C98}"/>
              </a:ext>
            </a:extLst>
          </p:cNvPr>
          <p:cNvSpPr txBox="1"/>
          <p:nvPr/>
        </p:nvSpPr>
        <p:spPr>
          <a:xfrm>
            <a:off x="6223000" y="3668991"/>
            <a:ext cx="11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D90F3C-5487-5C42-B7B1-217604E4A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962" y="4001294"/>
            <a:ext cx="47371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2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8F795-2894-E84D-AF1F-587AF6E6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LEFT/RIGHT OUTER JOIN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D1D887-9E31-8549-AEF5-BE8C64EFA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7303"/>
            <a:ext cx="3886200" cy="2209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34450-CCFB-6C42-A0DA-2E1DC9C21F69}"/>
              </a:ext>
            </a:extLst>
          </p:cNvPr>
          <p:cNvSpPr txBox="1"/>
          <p:nvPr/>
        </p:nvSpPr>
        <p:spPr>
          <a:xfrm>
            <a:off x="680236" y="1572779"/>
            <a:ext cx="5336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vendor.name</a:t>
            </a:r>
            <a:r>
              <a:rPr lang="en-US" dirty="0"/>
              <a:t>, </a:t>
            </a:r>
            <a:r>
              <a:rPr lang="en-US" dirty="0" err="1"/>
              <a:t>notebook.model</a:t>
            </a:r>
            <a:r>
              <a:rPr lang="en-US" dirty="0"/>
              <a:t>, </a:t>
            </a:r>
            <a:r>
              <a:rPr lang="en-US" dirty="0" err="1"/>
              <a:t>notebook.price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    vendor LEFT JOIN notebook</a:t>
            </a:r>
          </a:p>
          <a:p>
            <a:r>
              <a:rPr lang="en-US" dirty="0"/>
              <a:t>    ON </a:t>
            </a:r>
            <a:r>
              <a:rPr lang="en-US" dirty="0" err="1"/>
              <a:t>vendor.vendor_id</a:t>
            </a:r>
            <a:r>
              <a:rPr lang="en-US" dirty="0"/>
              <a:t> = </a:t>
            </a:r>
            <a:r>
              <a:rPr lang="en-US" dirty="0" err="1"/>
              <a:t>notebook.vendor_id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990F0-42A2-3842-9A76-77AFFE52CF43}"/>
              </a:ext>
            </a:extLst>
          </p:cNvPr>
          <p:cNvSpPr txBox="1"/>
          <p:nvPr/>
        </p:nvSpPr>
        <p:spPr>
          <a:xfrm>
            <a:off x="6174982" y="1562244"/>
            <a:ext cx="5336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vendor.name</a:t>
            </a:r>
            <a:r>
              <a:rPr lang="en-US" dirty="0"/>
              <a:t>, </a:t>
            </a:r>
            <a:r>
              <a:rPr lang="en-US" dirty="0" err="1"/>
              <a:t>notebook.model</a:t>
            </a:r>
            <a:r>
              <a:rPr lang="en-US" dirty="0"/>
              <a:t>, </a:t>
            </a:r>
            <a:r>
              <a:rPr lang="en-US" dirty="0" err="1"/>
              <a:t>notebook.price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    vendor RIGHT JOIN notebook</a:t>
            </a:r>
          </a:p>
          <a:p>
            <a:r>
              <a:rPr lang="en-US" dirty="0"/>
              <a:t>    ON </a:t>
            </a:r>
            <a:r>
              <a:rPr lang="en-US" dirty="0" err="1"/>
              <a:t>vendor.vendor_id</a:t>
            </a:r>
            <a:r>
              <a:rPr lang="en-US" dirty="0"/>
              <a:t> = </a:t>
            </a:r>
            <a:r>
              <a:rPr lang="en-US" dirty="0" err="1"/>
              <a:t>notebook.vendor_id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212054-23FB-A44B-B6F7-9FA4867F1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82" y="3127303"/>
            <a:ext cx="36830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5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6B3DA-3E5A-5641-A369-A4FCF6C8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JOIN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196A2-43B8-BB4F-BBA7-AA081488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Перекрестное соединение – каждая строка первой таблицы соединяется с каждой строкой второй таблицы, в результате формируются все возможные сочетания строк двух таблиц.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7038D-BA41-6845-B756-1C06525A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713C4-41CF-0D4C-B069-F5083D73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8B804-5B28-C141-9A6E-63A396711081}"/>
              </a:ext>
            </a:extLst>
          </p:cNvPr>
          <p:cNvSpPr txBox="1"/>
          <p:nvPr/>
        </p:nvSpPr>
        <p:spPr>
          <a:xfrm>
            <a:off x="473127" y="1825625"/>
            <a:ext cx="5336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vendor.name</a:t>
            </a:r>
            <a:r>
              <a:rPr lang="en-US" dirty="0"/>
              <a:t>, </a:t>
            </a:r>
            <a:r>
              <a:rPr lang="en-US" dirty="0" err="1"/>
              <a:t>notebook.model</a:t>
            </a:r>
            <a:r>
              <a:rPr lang="en-US" dirty="0"/>
              <a:t>, </a:t>
            </a:r>
            <a:r>
              <a:rPr lang="en-US" dirty="0" err="1"/>
              <a:t>notebook.price</a:t>
            </a:r>
            <a:endParaRPr lang="en-US" dirty="0"/>
          </a:p>
          <a:p>
            <a:r>
              <a:rPr lang="en-US" dirty="0"/>
              <a:t>FROM vendor CROSS JOIN notebook;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2BAE81-DD70-F644-A52A-3E4E0231CBC6}"/>
              </a:ext>
            </a:extLst>
          </p:cNvPr>
          <p:cNvSpPr/>
          <p:nvPr/>
        </p:nvSpPr>
        <p:spPr>
          <a:xfrm>
            <a:off x="473127" y="29986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vendor.name</a:t>
            </a:r>
            <a:r>
              <a:rPr lang="en-US" dirty="0"/>
              <a:t>, </a:t>
            </a:r>
            <a:r>
              <a:rPr lang="en-US" dirty="0" err="1"/>
              <a:t>notebook.model</a:t>
            </a:r>
            <a:r>
              <a:rPr lang="en-US" dirty="0"/>
              <a:t>, </a:t>
            </a:r>
            <a:r>
              <a:rPr lang="en-US" dirty="0" err="1"/>
              <a:t>notebook.price</a:t>
            </a:r>
            <a:endParaRPr lang="en-US" dirty="0"/>
          </a:p>
          <a:p>
            <a:r>
              <a:rPr lang="en-US" dirty="0"/>
              <a:t>FROM vendor,</a:t>
            </a:r>
            <a:r>
              <a:rPr lang="ru-RU" dirty="0"/>
              <a:t> </a:t>
            </a:r>
            <a:r>
              <a:rPr lang="en-US" dirty="0"/>
              <a:t>notebook;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BE5320-65FB-314B-B51E-45E4506C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757" y="1325788"/>
            <a:ext cx="4492977" cy="53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3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7038D-BA41-6845-B756-1C06525A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Еще немного о синтаксисе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713C4-41CF-0D4C-B069-F5083D73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Если поля разные, то можно не указывать название таблицы.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Так же как и в запросах с </a:t>
            </a:r>
            <a:r>
              <a:rPr lang="en-US" dirty="0"/>
              <a:t>SELECT, </a:t>
            </a:r>
            <a:r>
              <a:rPr lang="ru-RU" dirty="0"/>
              <a:t>соединяемым таблицам можно давать </a:t>
            </a:r>
            <a:r>
              <a:rPr lang="ru-RU" dirty="0" err="1"/>
              <a:t>алиасы</a:t>
            </a:r>
            <a:r>
              <a:rPr lang="ru-RU" dirty="0"/>
              <a:t> (псевдонимы):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v.name</a:t>
            </a:r>
            <a:r>
              <a:rPr lang="en-US" dirty="0"/>
              <a:t>, </a:t>
            </a:r>
            <a:r>
              <a:rPr lang="en-US" dirty="0" err="1"/>
              <a:t>n.model</a:t>
            </a:r>
            <a:r>
              <a:rPr lang="en-US" dirty="0"/>
              <a:t>, </a:t>
            </a:r>
            <a:r>
              <a:rPr lang="en-US" dirty="0" err="1"/>
              <a:t>n.price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vendor v JOIN notebook n</a:t>
            </a:r>
          </a:p>
          <a:p>
            <a:pPr marL="0" indent="0">
              <a:buNone/>
            </a:pPr>
            <a:r>
              <a:rPr lang="en-US" dirty="0"/>
              <a:t>    ON </a:t>
            </a:r>
            <a:r>
              <a:rPr lang="en-US" dirty="0" err="1"/>
              <a:t>v.vendor_id</a:t>
            </a:r>
            <a:r>
              <a:rPr lang="en-US" dirty="0"/>
              <a:t> = </a:t>
            </a:r>
            <a:r>
              <a:rPr lang="en-US" dirty="0" err="1"/>
              <a:t>n.vendor_id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76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7038D-BA41-6845-B756-1C06525A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Еще немного о синтаксисе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713C4-41CF-0D4C-B069-F5083D73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В том случае, если в соединяемых таблицах поля, используемые в условии, одинаковы, то вместо оператора </a:t>
            </a:r>
            <a:r>
              <a:rPr lang="en-US" dirty="0"/>
              <a:t>ON </a:t>
            </a:r>
            <a:r>
              <a:rPr lang="ru-RU" dirty="0"/>
              <a:t>можно воспользоваться оператором </a:t>
            </a:r>
            <a:r>
              <a:rPr lang="en-US" dirty="0"/>
              <a:t>USING:</a:t>
            </a:r>
            <a:endParaRPr lang="ru-RU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v.name</a:t>
            </a:r>
            <a:r>
              <a:rPr lang="en-US" dirty="0"/>
              <a:t>, </a:t>
            </a:r>
            <a:r>
              <a:rPr lang="en-US" dirty="0" err="1"/>
              <a:t>n.model</a:t>
            </a:r>
            <a:r>
              <a:rPr lang="en-US" dirty="0"/>
              <a:t>, </a:t>
            </a:r>
            <a:r>
              <a:rPr lang="en-US" dirty="0" err="1"/>
              <a:t>n.price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vendor v JOIN notebook n</a:t>
            </a:r>
          </a:p>
          <a:p>
            <a:pPr marL="0" indent="0">
              <a:buNone/>
            </a:pPr>
            <a:r>
              <a:rPr lang="en-US" dirty="0"/>
              <a:t>    using (vendor</a:t>
            </a:r>
            <a:r>
              <a:rPr lang="ru-RU" dirty="0"/>
              <a:t>_</a:t>
            </a:r>
            <a:r>
              <a:rPr lang="en-US" dirty="0"/>
              <a:t>id);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12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1C3C9-95FC-5C46-9FB7-9D5FDE3A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Связь один ко многим (</a:t>
            </a:r>
            <a:r>
              <a:rPr lang="en-US" b="1" dirty="0"/>
              <a:t>one2many</a:t>
            </a:r>
            <a:r>
              <a:rPr lang="ru-RU" b="1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59ECB-4289-084B-A2B2-7462FECC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dirty="0"/>
              <a:t>Одна запись таблицы 1 может быть связана с 0, 1 или множеством записей в таблице 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200" dirty="0"/>
              <a:t>Пример: телефон и его владелец, у владельца может быть множество телефонов, но один телефон может быть только у одного владельца.</a:t>
            </a:r>
          </a:p>
          <a:p>
            <a:pPr>
              <a:lnSpc>
                <a:spcPct val="150000"/>
              </a:lnSpc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1859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B174-183C-F843-9170-EEB6CCEA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Связь один ко многим (</a:t>
            </a:r>
            <a:r>
              <a:rPr lang="en-US" b="1" dirty="0"/>
              <a:t>one2many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1E1CD6-9EA7-3D4F-8B2D-F44FB0183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С обязательной связью: родители и дети, если человек является родителем, то у него есть как минимум один ребенок</a:t>
            </a:r>
          </a:p>
          <a:p>
            <a:pPr>
              <a:lnSpc>
                <a:spcPct val="150000"/>
              </a:lnSpc>
            </a:pPr>
            <a:r>
              <a:rPr lang="ru-RU" dirty="0"/>
              <a:t>С необязательной связью: у каждого человека может быть ребенок, а может и не быть</a:t>
            </a:r>
          </a:p>
        </p:txBody>
      </p:sp>
    </p:spTree>
    <p:extLst>
      <p:ext uri="{BB962C8B-B14F-4D97-AF65-F5344CB8AC3E}">
        <p14:creationId xmlns:p14="http://schemas.microsoft.com/office/powerpoint/2010/main" val="31822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B7B00F7F-3035-8444-848C-5E65B5F05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19" y="1690688"/>
            <a:ext cx="3963890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F7254-22E8-3E4E-9385-DFBA691FD0DA}"/>
              </a:ext>
            </a:extLst>
          </p:cNvPr>
          <p:cNvSpPr txBox="1"/>
          <p:nvPr/>
        </p:nvSpPr>
        <p:spPr>
          <a:xfrm>
            <a:off x="2524664" y="136416"/>
            <a:ext cx="7158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FOREIGN KEY (</a:t>
            </a:r>
            <a:r>
              <a:rPr lang="ru-RU" sz="3200" dirty="0"/>
              <a:t>поле зависимой таблицы</a:t>
            </a:r>
            <a:r>
              <a:rPr lang="en-US" sz="3200" dirty="0"/>
              <a:t>)</a:t>
            </a:r>
            <a:endParaRPr lang="ru-RU" sz="3200" dirty="0"/>
          </a:p>
          <a:p>
            <a:r>
              <a:rPr lang="en-US" sz="3200" dirty="0"/>
              <a:t>REFERENCES </a:t>
            </a:r>
            <a:r>
              <a:rPr lang="ru-RU" sz="3200" dirty="0"/>
              <a:t>таблица </a:t>
            </a:r>
            <a:r>
              <a:rPr lang="en-US" sz="3200" dirty="0"/>
              <a:t>(</a:t>
            </a:r>
            <a:r>
              <a:rPr lang="ru-RU" sz="3200" dirty="0"/>
              <a:t>поле таблицы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B0BE6CC-3E8E-DA4A-9D16-5DBD6C000980}"/>
              </a:ext>
            </a:extLst>
          </p:cNvPr>
          <p:cNvSpPr/>
          <p:nvPr/>
        </p:nvSpPr>
        <p:spPr>
          <a:xfrm>
            <a:off x="5225618" y="1807166"/>
            <a:ext cx="6782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CREATE TABLE Vendor(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vendor_id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INT PK AI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name VARCHAR(30)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28D08-47ED-8C4C-B86E-B53C652F6955}"/>
              </a:ext>
            </a:extLst>
          </p:cNvPr>
          <p:cNvSpPr txBox="1"/>
          <p:nvPr/>
        </p:nvSpPr>
        <p:spPr>
          <a:xfrm>
            <a:off x="5225618" y="3842685"/>
            <a:ext cx="61281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CREATE TABLE Notebook(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notebook_id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INT PK AI,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vendor_name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INT NOT NULL,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price DECIMAL(8,2),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FOREIGN KEY (</a:t>
            </a: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vendor_name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REFERENCES vendor (</a:t>
            </a: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vendor_id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5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B9CD7-1BC1-7C44-BFC6-0B8BEDAA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Связь многие ко многим (</a:t>
            </a:r>
            <a:r>
              <a:rPr lang="en-US" b="1" dirty="0"/>
              <a:t>many2many</a:t>
            </a:r>
            <a:r>
              <a:rPr lang="ru-RU" b="1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72287-A9B4-8D4B-92FB-964F309D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Многие записи таблицы 1 могут быть связаны со многими записями таблицы 2.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Пример: ученики и учителя, у каждого учителя может быть множество учеников, при этом у каждого ученика может быть множество учителей.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36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0566F-F9A6-5246-800B-E52BD971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Связь многие ко многим (</a:t>
            </a:r>
            <a:r>
              <a:rPr lang="en-US" b="1" dirty="0"/>
              <a:t>many2many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78816-EE38-6F43-8AA7-93034060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Создается </a:t>
            </a:r>
            <a:r>
              <a:rPr lang="en-US" dirty="0"/>
              <a:t>“</a:t>
            </a:r>
            <a:r>
              <a:rPr lang="ru-RU" dirty="0"/>
              <a:t>промежуточная</a:t>
            </a:r>
            <a:r>
              <a:rPr lang="en-US" dirty="0"/>
              <a:t>”</a:t>
            </a:r>
            <a:r>
              <a:rPr lang="ru-RU" dirty="0"/>
              <a:t> таблица</a:t>
            </a:r>
            <a:r>
              <a:rPr lang="en-US" dirty="0"/>
              <a:t> </a:t>
            </a:r>
            <a:r>
              <a:rPr lang="ru-RU" dirty="0"/>
              <a:t>между двумя таблицами.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Обычно называется путем сложения названий этих таблиц.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Например: есть таблица с книгами </a:t>
            </a:r>
            <a:r>
              <a:rPr lang="en-US" dirty="0"/>
              <a:t>book</a:t>
            </a:r>
            <a:r>
              <a:rPr lang="ru-RU" dirty="0"/>
              <a:t> и таблица с авторами</a:t>
            </a:r>
            <a:r>
              <a:rPr lang="en-US" dirty="0"/>
              <a:t> author</a:t>
            </a:r>
            <a:r>
              <a:rPr lang="ru-RU" dirty="0"/>
              <a:t>. Тогда промежуточную для них можно назвать </a:t>
            </a:r>
            <a:r>
              <a:rPr lang="en-US" dirty="0" err="1"/>
              <a:t>book_author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7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78F8A-7DED-2B47-B190-837FA614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Связь многие ко многим (</a:t>
            </a:r>
            <a:r>
              <a:rPr lang="en-US" b="1" dirty="0"/>
              <a:t>many2many</a:t>
            </a:r>
            <a:r>
              <a:rPr lang="ru-RU" b="1" dirty="0"/>
              <a:t>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C615FD-F3BE-1B4C-B5E7-C6E1B12D2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18" y="1265755"/>
            <a:ext cx="7360095" cy="4351338"/>
          </a:xfrm>
        </p:spPr>
      </p:pic>
      <p:sp>
        <p:nvSpPr>
          <p:cNvPr id="3" name="Прямоугольник 2"/>
          <p:cNvSpPr/>
          <p:nvPr/>
        </p:nvSpPr>
        <p:spPr>
          <a:xfrm>
            <a:off x="2968977" y="5557284"/>
            <a:ext cx="100555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FOREIGN KEY (</a:t>
            </a:r>
            <a:r>
              <a:rPr lang="ru-RU" sz="2800" dirty="0"/>
              <a:t>поле зависимой таблицы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REFERENCES </a:t>
            </a:r>
            <a:r>
              <a:rPr lang="ru-RU" sz="2800" dirty="0"/>
              <a:t>таблица </a:t>
            </a:r>
            <a:r>
              <a:rPr lang="en-US" sz="2800" dirty="0"/>
              <a:t>(</a:t>
            </a:r>
            <a:r>
              <a:rPr lang="ru-RU" sz="2800" dirty="0"/>
              <a:t>поле таблицы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6397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5F9F5-F631-9D4D-8620-8A5A3664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Связь один к одному (</a:t>
            </a:r>
            <a:r>
              <a:rPr lang="en-US" b="1" dirty="0"/>
              <a:t>one2one</a:t>
            </a:r>
            <a:r>
              <a:rPr lang="ru-RU" b="1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6F910-30C6-184B-8370-25D24969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Одна запись таблицы 1 может быть связана только с одной записью таблицы 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С обязательной связью: человек и его паспорт.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С необязательной связью: человек и его загранпаспорт.</a:t>
            </a:r>
          </a:p>
        </p:txBody>
      </p:sp>
    </p:spTree>
    <p:extLst>
      <p:ext uri="{BB962C8B-B14F-4D97-AF65-F5344CB8AC3E}">
        <p14:creationId xmlns:p14="http://schemas.microsoft.com/office/powerpoint/2010/main" val="52842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EB337-A4DE-FF40-8969-349687CE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Соединения </a:t>
            </a:r>
            <a:r>
              <a:rPr lang="en-US" b="1" dirty="0"/>
              <a:t>(JOIN)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6329C-D639-EA45-8A2F-0A59D6C0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INNER JOIN (JOIN) – </a:t>
            </a:r>
            <a:r>
              <a:rPr lang="ru-RU" dirty="0"/>
              <a:t>внутреннее соединение, порядок не важен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LEFT/RIGHT OUTER JOIN</a:t>
            </a:r>
            <a:r>
              <a:rPr lang="ru-RU" dirty="0"/>
              <a:t> – левое</a:t>
            </a:r>
            <a:r>
              <a:rPr lang="en-US" dirty="0"/>
              <a:t>/</a:t>
            </a:r>
            <a:r>
              <a:rPr lang="ru-RU" dirty="0"/>
              <a:t>правое внешнее соединение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CROSS JOIN</a:t>
            </a:r>
            <a:r>
              <a:rPr lang="ru-RU" dirty="0"/>
              <a:t> – перекрестное соединение</a:t>
            </a:r>
          </a:p>
        </p:txBody>
      </p:sp>
    </p:spTree>
    <p:extLst>
      <p:ext uri="{BB962C8B-B14F-4D97-AF65-F5344CB8AC3E}">
        <p14:creationId xmlns:p14="http://schemas.microsoft.com/office/powerpoint/2010/main" val="3164189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677</Words>
  <Application>Microsoft Office PowerPoint</Application>
  <PresentationFormat>Широкоэкранный</PresentationFormat>
  <Paragraphs>88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Связи между таблицами</vt:lpstr>
      <vt:lpstr>Связь один ко многим (one2many)</vt:lpstr>
      <vt:lpstr>Связь один ко многим (one2many)</vt:lpstr>
      <vt:lpstr>Презентация PowerPoint</vt:lpstr>
      <vt:lpstr>Связь многие ко многим (many2many)</vt:lpstr>
      <vt:lpstr>Связь многие ко многим (many2many)</vt:lpstr>
      <vt:lpstr>Связь многие ко многим (many2many)</vt:lpstr>
      <vt:lpstr>Связь один к одному (one2one)</vt:lpstr>
      <vt:lpstr>Соединения (JOIN)</vt:lpstr>
      <vt:lpstr>INNER JOIN (JOIN)</vt:lpstr>
      <vt:lpstr>Пример</vt:lpstr>
      <vt:lpstr>LEFT/RIGHT OUTER JOIN</vt:lpstr>
      <vt:lpstr>CROSS JOIN </vt:lpstr>
      <vt:lpstr>Пример</vt:lpstr>
      <vt:lpstr>Еще немного о синтаксисе</vt:lpstr>
      <vt:lpstr>Еще немного о синтаксисе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Администратор</cp:lastModifiedBy>
  <cp:revision>15</cp:revision>
  <dcterms:created xsi:type="dcterms:W3CDTF">2023-04-16T18:38:00Z</dcterms:created>
  <dcterms:modified xsi:type="dcterms:W3CDTF">2023-05-03T10:46:29Z</dcterms:modified>
</cp:coreProperties>
</file>