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60" r:id="rId4"/>
    <p:sldId id="259" r:id="rId5"/>
    <p:sldId id="261" r:id="rId6"/>
    <p:sldId id="262" r:id="rId7"/>
    <p:sldId id="276" r:id="rId8"/>
    <p:sldId id="277" r:id="rId9"/>
    <p:sldId id="278" r:id="rId10"/>
    <p:sldId id="263" r:id="rId11"/>
    <p:sldId id="279" r:id="rId12"/>
    <p:sldId id="265" r:id="rId13"/>
    <p:sldId id="266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o Arriaga" initials="RA" lastIdx="1" clrIdx="0">
    <p:extLst>
      <p:ext uri="{19B8F6BF-5375-455C-9EA6-DF929625EA0E}">
        <p15:presenceInfo xmlns:p15="http://schemas.microsoft.com/office/powerpoint/2012/main" userId="3a29bcf8787c49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>
      <p:cViewPr varScale="1">
        <p:scale>
          <a:sx n="86" d="100"/>
          <a:sy n="86" d="100"/>
        </p:scale>
        <p:origin x="504" y="43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430627-7E77-43DD-8BA3-8BAAC047B044}" type="doc">
      <dgm:prSet loTypeId="urn:microsoft.com/office/officeart/2008/layout/VerticalCircle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FB4084-73F0-42D2-9DF6-639089A07201}">
      <dgm:prSet/>
      <dgm:spPr/>
      <dgm:t>
        <a:bodyPr/>
        <a:lstStyle/>
        <a:p>
          <a:pPr rtl="0"/>
          <a:r>
            <a:rPr lang="en-US" dirty="0"/>
            <a:t>It can be seen that some of the venues are related to veterinaries (</a:t>
          </a:r>
          <a:r>
            <a:rPr lang="en-US" dirty="0">
              <a:solidFill>
                <a:srgbClr val="7030A0"/>
              </a:solidFill>
            </a:rPr>
            <a:t>animal</a:t>
          </a:r>
          <a:r>
            <a:rPr lang="en-US" dirty="0"/>
            <a:t>) and there are some ‘</a:t>
          </a:r>
          <a:r>
            <a:rPr lang="en-US" dirty="0">
              <a:solidFill>
                <a:srgbClr val="7030A0"/>
              </a:solidFill>
            </a:rPr>
            <a:t>hospitalities</a:t>
          </a:r>
          <a:r>
            <a:rPr lang="en-US" dirty="0"/>
            <a:t>’, this may be product of stating initial query limit of 100 venues [100 venues*40 neighborhoods*2 categories = 8000 possible, and near 519 were found, so the depth of the query was very high].  Instead of eliminating them, each case was analyzed in context.</a:t>
          </a:r>
          <a:br>
            <a:rPr lang="en-US" dirty="0"/>
          </a:br>
          <a:endParaRPr lang="en-US" dirty="0"/>
        </a:p>
      </dgm:t>
      <dgm:extLst>
        <a:ext uri="{E40237B7-FDA0-4F09-8148-C483321AD2D9}">
          <dgm14:cNvPr xmlns:dgm14="http://schemas.microsoft.com/office/drawing/2010/diagram" id="0" name="" title="List 1"/>
        </a:ext>
      </dgm:extLst>
    </dgm:pt>
    <dgm:pt modelId="{E5244260-43DD-4745-90F5-BB4F195A7701}" type="parTrans" cxnId="{A74BB204-9CBE-4B37-A04A-E080394D1A45}">
      <dgm:prSet/>
      <dgm:spPr/>
      <dgm:t>
        <a:bodyPr/>
        <a:lstStyle/>
        <a:p>
          <a:endParaRPr lang="en-US"/>
        </a:p>
      </dgm:t>
    </dgm:pt>
    <dgm:pt modelId="{5AE483D7-932C-4982-898B-A2C80465B3CF}" type="sibTrans" cxnId="{A74BB204-9CBE-4B37-A04A-E080394D1A45}">
      <dgm:prSet/>
      <dgm:spPr/>
      <dgm:t>
        <a:bodyPr/>
        <a:lstStyle/>
        <a:p>
          <a:endParaRPr lang="en-US"/>
        </a:p>
      </dgm:t>
    </dgm:pt>
    <dgm:pt modelId="{31929235-2914-44B2-81DB-D73BFD7203C1}">
      <dgm:prSet/>
      <dgm:spPr/>
      <dgm:t>
        <a:bodyPr/>
        <a:lstStyle/>
        <a:p>
          <a:pPr rtl="0"/>
          <a:r>
            <a: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Soho</a:t>
          </a:r>
          <a:r>
            <a:rPr lang="en-US" dirty="0"/>
            <a:t>, </a:t>
          </a:r>
          <a:r>
            <a: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Little</a:t>
          </a:r>
          <a:r>
            <a:rPr lang="en-US" dirty="0"/>
            <a:t> </a:t>
          </a:r>
          <a:r>
            <a: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Italy</a:t>
          </a:r>
          <a:r>
            <a:rPr lang="en-US" dirty="0"/>
            <a:t> and </a:t>
          </a:r>
          <a:r>
            <a: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Chinatown</a:t>
          </a:r>
          <a:r>
            <a:rPr lang="en-US" dirty="0"/>
            <a:t> are neighborhoods with </a:t>
          </a:r>
          <a:r>
            <a:rPr lang="en-US" b="1" i="1" dirty="0"/>
            <a:t>high access </a:t>
          </a:r>
          <a:r>
            <a:rPr lang="en-US" dirty="0"/>
            <a:t>to hospitals and pharmacies (&gt;50 venues).</a:t>
          </a:r>
        </a:p>
        <a:p>
          <a:pPr rtl="0"/>
          <a:r>
            <a: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Battery Park City </a:t>
          </a:r>
          <a:r>
            <a:rPr lang="en-US" dirty="0"/>
            <a:t>and </a:t>
          </a:r>
          <a:r>
            <a: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Hudson Yards </a:t>
          </a:r>
          <a:r>
            <a:rPr lang="en-US" dirty="0"/>
            <a:t>are the neighborhoods with the </a:t>
          </a:r>
          <a:r>
            <a:rPr lang="en-US" b="1" i="1" dirty="0"/>
            <a:t>least</a:t>
          </a:r>
          <a:r>
            <a:rPr lang="en-US" dirty="0"/>
            <a:t> </a:t>
          </a:r>
          <a:r>
            <a:rPr lang="en-US" b="1" i="1" dirty="0"/>
            <a:t>access</a:t>
          </a:r>
          <a:r>
            <a:rPr lang="en-US" dirty="0"/>
            <a:t> to healthcare facilities (each have 2 venues, but actually just a pharmacy each, as the other venue is an animal hospital).</a:t>
          </a:r>
        </a:p>
      </dgm:t>
      <dgm:extLst>
        <a:ext uri="{E40237B7-FDA0-4F09-8148-C483321AD2D9}">
          <dgm14:cNvPr xmlns:dgm14="http://schemas.microsoft.com/office/drawing/2010/diagram" id="0" name="" title="List 2"/>
        </a:ext>
      </dgm:extLst>
    </dgm:pt>
    <dgm:pt modelId="{46C81348-ADFB-4E47-A6B3-DC0CFDAED1A5}" type="parTrans" cxnId="{4789281B-7C23-4BB3-AEC4-EC5597665285}">
      <dgm:prSet/>
      <dgm:spPr/>
      <dgm:t>
        <a:bodyPr/>
        <a:lstStyle/>
        <a:p>
          <a:endParaRPr lang="en-US"/>
        </a:p>
      </dgm:t>
    </dgm:pt>
    <dgm:pt modelId="{D8B895FA-6F0B-418C-A7E0-77EADC9D0175}" type="sibTrans" cxnId="{4789281B-7C23-4BB3-AEC4-EC5597665285}">
      <dgm:prSet/>
      <dgm:spPr/>
      <dgm:t>
        <a:bodyPr/>
        <a:lstStyle/>
        <a:p>
          <a:endParaRPr lang="en-US"/>
        </a:p>
      </dgm:t>
    </dgm:pt>
    <dgm:pt modelId="{D74021AD-DC83-4D85-880F-495DC5804D10}" type="pres">
      <dgm:prSet presAssocID="{6C430627-7E77-43DD-8BA3-8BAAC047B044}" presName="Name0" presStyleCnt="0">
        <dgm:presLayoutVars>
          <dgm:dir/>
        </dgm:presLayoutVars>
      </dgm:prSet>
      <dgm:spPr/>
    </dgm:pt>
    <dgm:pt modelId="{CAF2D7BD-45E3-429A-95B9-21182D5F8B75}" type="pres">
      <dgm:prSet presAssocID="{01FB4084-73F0-42D2-9DF6-639089A07201}" presName="noChildren" presStyleCnt="0"/>
      <dgm:spPr/>
    </dgm:pt>
    <dgm:pt modelId="{0B4F2DD4-3D83-4DD4-A09E-5351FEA57ED5}" type="pres">
      <dgm:prSet presAssocID="{01FB4084-73F0-42D2-9DF6-639089A07201}" presName="gap" presStyleCnt="0"/>
      <dgm:spPr/>
    </dgm:pt>
    <dgm:pt modelId="{76391996-7ED4-43E5-8640-21857AA41712}" type="pres">
      <dgm:prSet presAssocID="{01FB4084-73F0-42D2-9DF6-639089A07201}" presName="medCircle2" presStyleLbl="vennNode1" presStyleIdx="0" presStyleCnt="2"/>
      <dgm:spPr/>
      <dgm:extLst>
        <a:ext uri="{E40237B7-FDA0-4F09-8148-C483321AD2D9}">
          <dgm14:cNvPr xmlns:dgm14="http://schemas.microsoft.com/office/drawing/2010/diagram" id="0" name="" title="Circle 1"/>
        </a:ext>
      </dgm:extLst>
    </dgm:pt>
    <dgm:pt modelId="{91F401F1-8638-4725-92FB-6701115C47E9}" type="pres">
      <dgm:prSet presAssocID="{01FB4084-73F0-42D2-9DF6-639089A07201}" presName="txLvlOnly1" presStyleLbl="revTx" presStyleIdx="0" presStyleCnt="2"/>
      <dgm:spPr/>
    </dgm:pt>
    <dgm:pt modelId="{30BFBBA6-4403-4138-9E15-6126AF239920}" type="pres">
      <dgm:prSet presAssocID="{31929235-2914-44B2-81DB-D73BFD7203C1}" presName="noChildren" presStyleCnt="0"/>
      <dgm:spPr/>
    </dgm:pt>
    <dgm:pt modelId="{82944538-A60E-42B8-8290-A07A709DFF84}" type="pres">
      <dgm:prSet presAssocID="{31929235-2914-44B2-81DB-D73BFD7203C1}" presName="gap" presStyleCnt="0"/>
      <dgm:spPr/>
    </dgm:pt>
    <dgm:pt modelId="{96F8B63C-B4AA-4C10-BC9E-FF3F8B796564}" type="pres">
      <dgm:prSet presAssocID="{31929235-2914-44B2-81DB-D73BFD7203C1}" presName="medCircle2" presStyleLbl="vennNode1" presStyleIdx="1" presStyleCnt="2"/>
      <dgm:spPr/>
      <dgm:extLst>
        <a:ext uri="{E40237B7-FDA0-4F09-8148-C483321AD2D9}">
          <dgm14:cNvPr xmlns:dgm14="http://schemas.microsoft.com/office/drawing/2010/diagram" id="0" name="" title="Circle 2"/>
        </a:ext>
      </dgm:extLst>
    </dgm:pt>
    <dgm:pt modelId="{88E02FD7-2467-4BA0-8E53-E3A004658C8D}" type="pres">
      <dgm:prSet presAssocID="{31929235-2914-44B2-81DB-D73BFD7203C1}" presName="txLvlOnly1" presStyleLbl="revTx" presStyleIdx="1" presStyleCnt="2"/>
      <dgm:spPr/>
    </dgm:pt>
  </dgm:ptLst>
  <dgm:cxnLst>
    <dgm:cxn modelId="{A74BB204-9CBE-4B37-A04A-E080394D1A45}" srcId="{6C430627-7E77-43DD-8BA3-8BAAC047B044}" destId="{01FB4084-73F0-42D2-9DF6-639089A07201}" srcOrd="0" destOrd="0" parTransId="{E5244260-43DD-4745-90F5-BB4F195A7701}" sibTransId="{5AE483D7-932C-4982-898B-A2C80465B3CF}"/>
    <dgm:cxn modelId="{4789281B-7C23-4BB3-AEC4-EC5597665285}" srcId="{6C430627-7E77-43DD-8BA3-8BAAC047B044}" destId="{31929235-2914-44B2-81DB-D73BFD7203C1}" srcOrd="1" destOrd="0" parTransId="{46C81348-ADFB-4E47-A6B3-DC0CFDAED1A5}" sibTransId="{D8B895FA-6F0B-418C-A7E0-77EADC9D0175}"/>
    <dgm:cxn modelId="{DE09764F-D8CF-48DE-A531-16477EA1CBFA}" type="presOf" srcId="{01FB4084-73F0-42D2-9DF6-639089A07201}" destId="{91F401F1-8638-4725-92FB-6701115C47E9}" srcOrd="0" destOrd="0" presId="urn:microsoft.com/office/officeart/2008/layout/VerticalCircleList"/>
    <dgm:cxn modelId="{E0D08FCF-F74E-412D-99BE-1F029DD2398C}" type="presOf" srcId="{6C430627-7E77-43DD-8BA3-8BAAC047B044}" destId="{D74021AD-DC83-4D85-880F-495DC5804D10}" srcOrd="0" destOrd="0" presId="urn:microsoft.com/office/officeart/2008/layout/VerticalCircleList"/>
    <dgm:cxn modelId="{4CC48FE0-0912-428F-9511-F1DF6FF17F09}" type="presOf" srcId="{31929235-2914-44B2-81DB-D73BFD7203C1}" destId="{88E02FD7-2467-4BA0-8E53-E3A004658C8D}" srcOrd="0" destOrd="0" presId="urn:microsoft.com/office/officeart/2008/layout/VerticalCircleList"/>
    <dgm:cxn modelId="{31178719-1AA5-4E5B-BF0E-982968197E3B}" type="presParOf" srcId="{D74021AD-DC83-4D85-880F-495DC5804D10}" destId="{CAF2D7BD-45E3-429A-95B9-21182D5F8B75}" srcOrd="0" destOrd="0" presId="urn:microsoft.com/office/officeart/2008/layout/VerticalCircleList"/>
    <dgm:cxn modelId="{FA0609BF-F5BB-4112-B0F2-6E7C8B07406E}" type="presParOf" srcId="{CAF2D7BD-45E3-429A-95B9-21182D5F8B75}" destId="{0B4F2DD4-3D83-4DD4-A09E-5351FEA57ED5}" srcOrd="0" destOrd="0" presId="urn:microsoft.com/office/officeart/2008/layout/VerticalCircleList"/>
    <dgm:cxn modelId="{471369D0-C4EE-497F-83D3-957B2A89FA73}" type="presParOf" srcId="{CAF2D7BD-45E3-429A-95B9-21182D5F8B75}" destId="{76391996-7ED4-43E5-8640-21857AA41712}" srcOrd="1" destOrd="0" presId="urn:microsoft.com/office/officeart/2008/layout/VerticalCircleList"/>
    <dgm:cxn modelId="{3B0B35EC-DCFC-48C6-82E6-346CDB3CF65B}" type="presParOf" srcId="{CAF2D7BD-45E3-429A-95B9-21182D5F8B75}" destId="{91F401F1-8638-4725-92FB-6701115C47E9}" srcOrd="2" destOrd="0" presId="urn:microsoft.com/office/officeart/2008/layout/VerticalCircleList"/>
    <dgm:cxn modelId="{1C731732-1F79-4C78-94FD-9ED939BDD7A8}" type="presParOf" srcId="{D74021AD-DC83-4D85-880F-495DC5804D10}" destId="{30BFBBA6-4403-4138-9E15-6126AF239920}" srcOrd="1" destOrd="0" presId="urn:microsoft.com/office/officeart/2008/layout/VerticalCircleList"/>
    <dgm:cxn modelId="{5937371C-DDAB-430B-9155-FE6D56A449D3}" type="presParOf" srcId="{30BFBBA6-4403-4138-9E15-6126AF239920}" destId="{82944538-A60E-42B8-8290-A07A709DFF84}" srcOrd="0" destOrd="0" presId="urn:microsoft.com/office/officeart/2008/layout/VerticalCircleList"/>
    <dgm:cxn modelId="{5180F6F4-7A53-4F26-B7C0-73DF6CCD0EB2}" type="presParOf" srcId="{30BFBBA6-4403-4138-9E15-6126AF239920}" destId="{96F8B63C-B4AA-4C10-BC9E-FF3F8B796564}" srcOrd="1" destOrd="0" presId="urn:microsoft.com/office/officeart/2008/layout/VerticalCircleList"/>
    <dgm:cxn modelId="{8D57E091-4BA8-4E45-93E3-AADFD9C78621}" type="presParOf" srcId="{30BFBBA6-4403-4138-9E15-6126AF239920}" destId="{88E02FD7-2467-4BA0-8E53-E3A004658C8D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430627-7E77-43DD-8BA3-8BAAC047B044}" type="doc">
      <dgm:prSet loTypeId="urn:microsoft.com/office/officeart/2008/layout/VerticalCircle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FB4084-73F0-42D2-9DF6-639089A07201}">
      <dgm:prSet/>
      <dgm:spPr/>
      <dgm:t>
        <a:bodyPr/>
        <a:lstStyle/>
        <a:p>
          <a:pPr rtl="0"/>
          <a:r>
            <a:rPr lang="en-US" dirty="0"/>
            <a:t>K-means included </a:t>
          </a:r>
          <a:r>
            <a:rPr lang="en-US" b="1" dirty="0"/>
            <a:t>Hudson Yards </a:t>
          </a:r>
          <a:r>
            <a:rPr lang="en-US" dirty="0"/>
            <a:t>as cluster 2; and </a:t>
          </a:r>
          <a:r>
            <a:rPr lang="en-US" b="1" dirty="0"/>
            <a:t>Battery Park City </a:t>
          </a:r>
          <a:r>
            <a:rPr lang="en-US" dirty="0"/>
            <a:t>as cluster 3, and definitely these two present interesting characteristics as being the ones with less access, both are coastal and really just 1 pharmacy.  It is possible that an algorithm such as DBSCAN would have clustered these two together.</a:t>
          </a:r>
          <a:br>
            <a:rPr lang="en-US" dirty="0"/>
          </a:br>
          <a:endParaRPr lang="en-US" dirty="0"/>
        </a:p>
      </dgm:t>
      <dgm:extLst>
        <a:ext uri="{E40237B7-FDA0-4F09-8148-C483321AD2D9}">
          <dgm14:cNvPr xmlns:dgm14="http://schemas.microsoft.com/office/drawing/2010/diagram" id="0" name="" title="List 1"/>
        </a:ext>
      </dgm:extLst>
    </dgm:pt>
    <dgm:pt modelId="{E5244260-43DD-4745-90F5-BB4F195A7701}" type="parTrans" cxnId="{A74BB204-9CBE-4B37-A04A-E080394D1A45}">
      <dgm:prSet/>
      <dgm:spPr/>
      <dgm:t>
        <a:bodyPr/>
        <a:lstStyle/>
        <a:p>
          <a:endParaRPr lang="en-US"/>
        </a:p>
      </dgm:t>
    </dgm:pt>
    <dgm:pt modelId="{5AE483D7-932C-4982-898B-A2C80465B3CF}" type="sibTrans" cxnId="{A74BB204-9CBE-4B37-A04A-E080394D1A45}">
      <dgm:prSet/>
      <dgm:spPr/>
      <dgm:t>
        <a:bodyPr/>
        <a:lstStyle/>
        <a:p>
          <a:endParaRPr lang="en-US"/>
        </a:p>
      </dgm:t>
    </dgm:pt>
    <dgm:pt modelId="{31929235-2914-44B2-81DB-D73BFD7203C1}">
      <dgm:prSet/>
      <dgm:spPr/>
      <dgm:t>
        <a:bodyPr/>
        <a:lstStyle/>
        <a:p>
          <a:pPr rtl="0"/>
          <a:r>
            <a:rPr lang="en-US" b="1" dirty="0"/>
            <a:t>Inwood</a:t>
          </a:r>
          <a:r>
            <a:rPr lang="en-US" dirty="0"/>
            <a:t>, or cluster 0, has also a relatively low access (5 venues), but they are all in the main category of </a:t>
          </a:r>
          <a:r>
            <a: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hospitals</a:t>
          </a:r>
          <a:r>
            <a:rPr lang="en-US" dirty="0"/>
            <a:t> or </a:t>
          </a:r>
          <a:r>
            <a:rPr lang="en-US" b="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pharmacies</a:t>
          </a:r>
        </a:p>
        <a:p>
          <a:pPr rtl="0"/>
          <a:r>
            <a:rPr lang="en-US" dirty="0"/>
            <a:t>By increasing k, eventually a set of clusters with neighborhoods from the lowest to the highest access, could be obtained.</a:t>
          </a:r>
        </a:p>
      </dgm:t>
      <dgm:extLst>
        <a:ext uri="{E40237B7-FDA0-4F09-8148-C483321AD2D9}">
          <dgm14:cNvPr xmlns:dgm14="http://schemas.microsoft.com/office/drawing/2010/diagram" id="0" name="" title="List 2"/>
        </a:ext>
      </dgm:extLst>
    </dgm:pt>
    <dgm:pt modelId="{46C81348-ADFB-4E47-A6B3-DC0CFDAED1A5}" type="parTrans" cxnId="{4789281B-7C23-4BB3-AEC4-EC5597665285}">
      <dgm:prSet/>
      <dgm:spPr/>
      <dgm:t>
        <a:bodyPr/>
        <a:lstStyle/>
        <a:p>
          <a:endParaRPr lang="en-US"/>
        </a:p>
      </dgm:t>
    </dgm:pt>
    <dgm:pt modelId="{D8B895FA-6F0B-418C-A7E0-77EADC9D0175}" type="sibTrans" cxnId="{4789281B-7C23-4BB3-AEC4-EC5597665285}">
      <dgm:prSet/>
      <dgm:spPr/>
      <dgm:t>
        <a:bodyPr/>
        <a:lstStyle/>
        <a:p>
          <a:endParaRPr lang="en-US"/>
        </a:p>
      </dgm:t>
    </dgm:pt>
    <dgm:pt modelId="{D74021AD-DC83-4D85-880F-495DC5804D10}" type="pres">
      <dgm:prSet presAssocID="{6C430627-7E77-43DD-8BA3-8BAAC047B044}" presName="Name0" presStyleCnt="0">
        <dgm:presLayoutVars>
          <dgm:dir/>
        </dgm:presLayoutVars>
      </dgm:prSet>
      <dgm:spPr/>
    </dgm:pt>
    <dgm:pt modelId="{CAF2D7BD-45E3-429A-95B9-21182D5F8B75}" type="pres">
      <dgm:prSet presAssocID="{01FB4084-73F0-42D2-9DF6-639089A07201}" presName="noChildren" presStyleCnt="0"/>
      <dgm:spPr/>
    </dgm:pt>
    <dgm:pt modelId="{0B4F2DD4-3D83-4DD4-A09E-5351FEA57ED5}" type="pres">
      <dgm:prSet presAssocID="{01FB4084-73F0-42D2-9DF6-639089A07201}" presName="gap" presStyleCnt="0"/>
      <dgm:spPr/>
    </dgm:pt>
    <dgm:pt modelId="{76391996-7ED4-43E5-8640-21857AA41712}" type="pres">
      <dgm:prSet presAssocID="{01FB4084-73F0-42D2-9DF6-639089A07201}" presName="medCircle2" presStyleLbl="vennNode1" presStyleIdx="0" presStyleCnt="2"/>
      <dgm:spPr/>
      <dgm:extLst>
        <a:ext uri="{E40237B7-FDA0-4F09-8148-C483321AD2D9}">
          <dgm14:cNvPr xmlns:dgm14="http://schemas.microsoft.com/office/drawing/2010/diagram" id="0" name="" title="Circle 1"/>
        </a:ext>
      </dgm:extLst>
    </dgm:pt>
    <dgm:pt modelId="{91F401F1-8638-4725-92FB-6701115C47E9}" type="pres">
      <dgm:prSet presAssocID="{01FB4084-73F0-42D2-9DF6-639089A07201}" presName="txLvlOnly1" presStyleLbl="revTx" presStyleIdx="0" presStyleCnt="2"/>
      <dgm:spPr/>
    </dgm:pt>
    <dgm:pt modelId="{30BFBBA6-4403-4138-9E15-6126AF239920}" type="pres">
      <dgm:prSet presAssocID="{31929235-2914-44B2-81DB-D73BFD7203C1}" presName="noChildren" presStyleCnt="0"/>
      <dgm:spPr/>
    </dgm:pt>
    <dgm:pt modelId="{82944538-A60E-42B8-8290-A07A709DFF84}" type="pres">
      <dgm:prSet presAssocID="{31929235-2914-44B2-81DB-D73BFD7203C1}" presName="gap" presStyleCnt="0"/>
      <dgm:spPr/>
    </dgm:pt>
    <dgm:pt modelId="{96F8B63C-B4AA-4C10-BC9E-FF3F8B796564}" type="pres">
      <dgm:prSet presAssocID="{31929235-2914-44B2-81DB-D73BFD7203C1}" presName="medCircle2" presStyleLbl="vennNode1" presStyleIdx="1" presStyleCnt="2"/>
      <dgm:spPr/>
      <dgm:extLst>
        <a:ext uri="{E40237B7-FDA0-4F09-8148-C483321AD2D9}">
          <dgm14:cNvPr xmlns:dgm14="http://schemas.microsoft.com/office/drawing/2010/diagram" id="0" name="" title="Circle 2"/>
        </a:ext>
      </dgm:extLst>
    </dgm:pt>
    <dgm:pt modelId="{88E02FD7-2467-4BA0-8E53-E3A004658C8D}" type="pres">
      <dgm:prSet presAssocID="{31929235-2914-44B2-81DB-D73BFD7203C1}" presName="txLvlOnly1" presStyleLbl="revTx" presStyleIdx="1" presStyleCnt="2"/>
      <dgm:spPr/>
    </dgm:pt>
  </dgm:ptLst>
  <dgm:cxnLst>
    <dgm:cxn modelId="{A74BB204-9CBE-4B37-A04A-E080394D1A45}" srcId="{6C430627-7E77-43DD-8BA3-8BAAC047B044}" destId="{01FB4084-73F0-42D2-9DF6-639089A07201}" srcOrd="0" destOrd="0" parTransId="{E5244260-43DD-4745-90F5-BB4F195A7701}" sibTransId="{5AE483D7-932C-4982-898B-A2C80465B3CF}"/>
    <dgm:cxn modelId="{4789281B-7C23-4BB3-AEC4-EC5597665285}" srcId="{6C430627-7E77-43DD-8BA3-8BAAC047B044}" destId="{31929235-2914-44B2-81DB-D73BFD7203C1}" srcOrd="1" destOrd="0" parTransId="{46C81348-ADFB-4E47-A6B3-DC0CFDAED1A5}" sibTransId="{D8B895FA-6F0B-418C-A7E0-77EADC9D0175}"/>
    <dgm:cxn modelId="{DE09764F-D8CF-48DE-A531-16477EA1CBFA}" type="presOf" srcId="{01FB4084-73F0-42D2-9DF6-639089A07201}" destId="{91F401F1-8638-4725-92FB-6701115C47E9}" srcOrd="0" destOrd="0" presId="urn:microsoft.com/office/officeart/2008/layout/VerticalCircleList"/>
    <dgm:cxn modelId="{E0D08FCF-F74E-412D-99BE-1F029DD2398C}" type="presOf" srcId="{6C430627-7E77-43DD-8BA3-8BAAC047B044}" destId="{D74021AD-DC83-4D85-880F-495DC5804D10}" srcOrd="0" destOrd="0" presId="urn:microsoft.com/office/officeart/2008/layout/VerticalCircleList"/>
    <dgm:cxn modelId="{4CC48FE0-0912-428F-9511-F1DF6FF17F09}" type="presOf" srcId="{31929235-2914-44B2-81DB-D73BFD7203C1}" destId="{88E02FD7-2467-4BA0-8E53-E3A004658C8D}" srcOrd="0" destOrd="0" presId="urn:microsoft.com/office/officeart/2008/layout/VerticalCircleList"/>
    <dgm:cxn modelId="{31178719-1AA5-4E5B-BF0E-982968197E3B}" type="presParOf" srcId="{D74021AD-DC83-4D85-880F-495DC5804D10}" destId="{CAF2D7BD-45E3-429A-95B9-21182D5F8B75}" srcOrd="0" destOrd="0" presId="urn:microsoft.com/office/officeart/2008/layout/VerticalCircleList"/>
    <dgm:cxn modelId="{FA0609BF-F5BB-4112-B0F2-6E7C8B07406E}" type="presParOf" srcId="{CAF2D7BD-45E3-429A-95B9-21182D5F8B75}" destId="{0B4F2DD4-3D83-4DD4-A09E-5351FEA57ED5}" srcOrd="0" destOrd="0" presId="urn:microsoft.com/office/officeart/2008/layout/VerticalCircleList"/>
    <dgm:cxn modelId="{471369D0-C4EE-497F-83D3-957B2A89FA73}" type="presParOf" srcId="{CAF2D7BD-45E3-429A-95B9-21182D5F8B75}" destId="{76391996-7ED4-43E5-8640-21857AA41712}" srcOrd="1" destOrd="0" presId="urn:microsoft.com/office/officeart/2008/layout/VerticalCircleList"/>
    <dgm:cxn modelId="{3B0B35EC-DCFC-48C6-82E6-346CDB3CF65B}" type="presParOf" srcId="{CAF2D7BD-45E3-429A-95B9-21182D5F8B75}" destId="{91F401F1-8638-4725-92FB-6701115C47E9}" srcOrd="2" destOrd="0" presId="urn:microsoft.com/office/officeart/2008/layout/VerticalCircleList"/>
    <dgm:cxn modelId="{1C731732-1F79-4C78-94FD-9ED939BDD7A8}" type="presParOf" srcId="{D74021AD-DC83-4D85-880F-495DC5804D10}" destId="{30BFBBA6-4403-4138-9E15-6126AF239920}" srcOrd="1" destOrd="0" presId="urn:microsoft.com/office/officeart/2008/layout/VerticalCircleList"/>
    <dgm:cxn modelId="{5937371C-DDAB-430B-9155-FE6D56A449D3}" type="presParOf" srcId="{30BFBBA6-4403-4138-9E15-6126AF239920}" destId="{82944538-A60E-42B8-8290-A07A709DFF84}" srcOrd="0" destOrd="0" presId="urn:microsoft.com/office/officeart/2008/layout/VerticalCircleList"/>
    <dgm:cxn modelId="{5180F6F4-7A53-4F26-B7C0-73DF6CCD0EB2}" type="presParOf" srcId="{30BFBBA6-4403-4138-9E15-6126AF239920}" destId="{96F8B63C-B4AA-4C10-BC9E-FF3F8B796564}" srcOrd="1" destOrd="0" presId="urn:microsoft.com/office/officeart/2008/layout/VerticalCircleList"/>
    <dgm:cxn modelId="{8D57E091-4BA8-4E45-93E3-AADFD9C78621}" type="presParOf" srcId="{30BFBBA6-4403-4138-9E15-6126AF239920}" destId="{88E02FD7-2467-4BA0-8E53-E3A004658C8D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91996-7ED4-43E5-8640-21857AA41712}">
      <dsp:nvSpPr>
        <dsp:cNvPr id="0" name=""/>
        <dsp:cNvSpPr/>
      </dsp:nvSpPr>
      <dsp:spPr>
        <a:xfrm>
          <a:off x="419404" y="572109"/>
          <a:ext cx="1599590" cy="15995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</dsp:sp>
    <dsp:sp modelId="{91F401F1-8638-4725-92FB-6701115C47E9}">
      <dsp:nvSpPr>
        <dsp:cNvPr id="0" name=""/>
        <dsp:cNvSpPr/>
      </dsp:nvSpPr>
      <dsp:spPr>
        <a:xfrm>
          <a:off x="1219200" y="572109"/>
          <a:ext cx="8534400" cy="1599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It can be seen that some of the venues are related to veterinaries (</a:t>
          </a:r>
          <a:r>
            <a:rPr lang="en-US" sz="1800" kern="1200" dirty="0">
              <a:solidFill>
                <a:srgbClr val="7030A0"/>
              </a:solidFill>
            </a:rPr>
            <a:t>animal</a:t>
          </a:r>
          <a:r>
            <a:rPr lang="en-US" sz="1800" kern="1200" dirty="0"/>
            <a:t>) and there are some ‘</a:t>
          </a:r>
          <a:r>
            <a:rPr lang="en-US" sz="1800" kern="1200" dirty="0">
              <a:solidFill>
                <a:srgbClr val="7030A0"/>
              </a:solidFill>
            </a:rPr>
            <a:t>hospitalities</a:t>
          </a:r>
          <a:r>
            <a:rPr lang="en-US" sz="1800" kern="1200" dirty="0"/>
            <a:t>’, this may be product of stating initial query limit of 100 venues [100 venues*40 neighborhoods*2 categories = 8000 possible, and near 519 were found, so the depth of the query was very high].  Instead of eliminating them, each case was analyzed in context.</a:t>
          </a:r>
          <a:br>
            <a:rPr lang="en-US" sz="1800" kern="1200" dirty="0"/>
          </a:br>
          <a:endParaRPr lang="en-US" sz="1800" kern="1200" dirty="0"/>
        </a:p>
      </dsp:txBody>
      <dsp:txXfrm>
        <a:off x="1219200" y="572109"/>
        <a:ext cx="8534400" cy="1599590"/>
      </dsp:txXfrm>
    </dsp:sp>
    <dsp:sp modelId="{96F8B63C-B4AA-4C10-BC9E-FF3F8B796564}">
      <dsp:nvSpPr>
        <dsp:cNvPr id="0" name=""/>
        <dsp:cNvSpPr/>
      </dsp:nvSpPr>
      <dsp:spPr>
        <a:xfrm>
          <a:off x="419404" y="2171700"/>
          <a:ext cx="1599590" cy="15995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</dsp:sp>
    <dsp:sp modelId="{88E02FD7-2467-4BA0-8E53-E3A004658C8D}">
      <dsp:nvSpPr>
        <dsp:cNvPr id="0" name=""/>
        <dsp:cNvSpPr/>
      </dsp:nvSpPr>
      <dsp:spPr>
        <a:xfrm>
          <a:off x="1219200" y="2171700"/>
          <a:ext cx="8534400" cy="1599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Soho</a:t>
          </a:r>
          <a:r>
            <a:rPr lang="en-US" sz="1800" kern="1200" dirty="0"/>
            <a:t>, </a:t>
          </a:r>
          <a:r>
            <a:rPr lang="en-US" sz="1800" b="1" kern="12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Little</a:t>
          </a:r>
          <a:r>
            <a:rPr lang="en-US" sz="1800" kern="1200" dirty="0"/>
            <a:t> </a:t>
          </a:r>
          <a:r>
            <a:rPr lang="en-US" sz="1800" b="1" kern="12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Italy</a:t>
          </a:r>
          <a:r>
            <a:rPr lang="en-US" sz="1800" kern="1200" dirty="0"/>
            <a:t> and </a:t>
          </a:r>
          <a:r>
            <a:rPr lang="en-US" sz="1800" b="1" kern="12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Chinatown</a:t>
          </a:r>
          <a:r>
            <a:rPr lang="en-US" sz="1800" kern="1200" dirty="0"/>
            <a:t> are neighborhoods with </a:t>
          </a:r>
          <a:r>
            <a:rPr lang="en-US" sz="1800" b="1" i="1" kern="1200" dirty="0"/>
            <a:t>high access </a:t>
          </a:r>
          <a:r>
            <a:rPr lang="en-US" sz="1800" kern="1200" dirty="0"/>
            <a:t>to hospitals and pharmacies (&gt;50 venues).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Battery Park City </a:t>
          </a:r>
          <a:r>
            <a:rPr lang="en-US" sz="1800" kern="1200" dirty="0"/>
            <a:t>and </a:t>
          </a:r>
          <a:r>
            <a:rPr lang="en-US" sz="18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Hudson Yards </a:t>
          </a:r>
          <a:r>
            <a:rPr lang="en-US" sz="1800" kern="1200" dirty="0"/>
            <a:t>are the neighborhoods with the </a:t>
          </a:r>
          <a:r>
            <a:rPr lang="en-US" sz="1800" b="1" i="1" kern="1200" dirty="0"/>
            <a:t>least</a:t>
          </a:r>
          <a:r>
            <a:rPr lang="en-US" sz="1800" kern="1200" dirty="0"/>
            <a:t> </a:t>
          </a:r>
          <a:r>
            <a:rPr lang="en-US" sz="1800" b="1" i="1" kern="1200" dirty="0"/>
            <a:t>access</a:t>
          </a:r>
          <a:r>
            <a:rPr lang="en-US" sz="1800" kern="1200" dirty="0"/>
            <a:t> to healthcare facilities (each have 2 venues, but actually just a pharmacy each, as the other venue is an animal hospital).</a:t>
          </a:r>
        </a:p>
      </dsp:txBody>
      <dsp:txXfrm>
        <a:off x="1219200" y="2171700"/>
        <a:ext cx="8534400" cy="15995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91996-7ED4-43E5-8640-21857AA41712}">
      <dsp:nvSpPr>
        <dsp:cNvPr id="0" name=""/>
        <dsp:cNvSpPr/>
      </dsp:nvSpPr>
      <dsp:spPr>
        <a:xfrm>
          <a:off x="419404" y="572109"/>
          <a:ext cx="1599590" cy="15995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</dsp:sp>
    <dsp:sp modelId="{91F401F1-8638-4725-92FB-6701115C47E9}">
      <dsp:nvSpPr>
        <dsp:cNvPr id="0" name=""/>
        <dsp:cNvSpPr/>
      </dsp:nvSpPr>
      <dsp:spPr>
        <a:xfrm>
          <a:off x="1219200" y="572109"/>
          <a:ext cx="8534400" cy="1599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K-means included </a:t>
          </a:r>
          <a:r>
            <a:rPr lang="en-US" sz="2000" b="1" kern="1200" dirty="0"/>
            <a:t>Hudson Yards </a:t>
          </a:r>
          <a:r>
            <a:rPr lang="en-US" sz="2000" kern="1200" dirty="0"/>
            <a:t>as cluster 2; and </a:t>
          </a:r>
          <a:r>
            <a:rPr lang="en-US" sz="2000" b="1" kern="1200" dirty="0"/>
            <a:t>Battery Park City </a:t>
          </a:r>
          <a:r>
            <a:rPr lang="en-US" sz="2000" kern="1200" dirty="0"/>
            <a:t>as cluster 3, and definitely these two present interesting characteristics as being the ones with less access, both are coastal and really just 1 pharmacy.  It is possible that an algorithm such as DBSCAN would have clustered these two together.</a:t>
          </a:r>
          <a:br>
            <a:rPr lang="en-US" sz="2000" kern="1200" dirty="0"/>
          </a:br>
          <a:endParaRPr lang="en-US" sz="2000" kern="1200" dirty="0"/>
        </a:p>
      </dsp:txBody>
      <dsp:txXfrm>
        <a:off x="1219200" y="572109"/>
        <a:ext cx="8534400" cy="1599590"/>
      </dsp:txXfrm>
    </dsp:sp>
    <dsp:sp modelId="{96F8B63C-B4AA-4C10-BC9E-FF3F8B796564}">
      <dsp:nvSpPr>
        <dsp:cNvPr id="0" name=""/>
        <dsp:cNvSpPr/>
      </dsp:nvSpPr>
      <dsp:spPr>
        <a:xfrm>
          <a:off x="419404" y="2171700"/>
          <a:ext cx="1599590" cy="15995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</dsp:sp>
    <dsp:sp modelId="{88E02FD7-2467-4BA0-8E53-E3A004658C8D}">
      <dsp:nvSpPr>
        <dsp:cNvPr id="0" name=""/>
        <dsp:cNvSpPr/>
      </dsp:nvSpPr>
      <dsp:spPr>
        <a:xfrm>
          <a:off x="1219200" y="2171700"/>
          <a:ext cx="8534400" cy="1599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Inwood</a:t>
          </a:r>
          <a:r>
            <a:rPr lang="en-US" sz="2000" kern="1200" dirty="0"/>
            <a:t>, or cluster 0, has also a relatively low access (5 venues), but they are all in the main category of </a:t>
          </a:r>
          <a:r>
            <a:rPr lang="en-US" sz="2000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hospitals</a:t>
          </a:r>
          <a:r>
            <a:rPr lang="en-US" sz="2000" kern="1200" dirty="0"/>
            <a:t> or </a:t>
          </a:r>
          <a:r>
            <a:rPr lang="en-US" sz="2000" b="0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pharmacies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By increasing k, eventually a set of clusters with neighborhoods from the lowest to the highest access, could be obtained.</a:t>
          </a:r>
        </a:p>
      </dsp:txBody>
      <dsp:txXfrm>
        <a:off x="1219200" y="2171700"/>
        <a:ext cx="8534400" cy="1599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8/1/2020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8/1/2020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89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91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35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71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70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6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03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63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42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69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75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8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6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92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1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B2C8-FED9-4752-B8D0-935D959144BB}" type="datetime1">
              <a:rPr lang="en-US" smtClean="0"/>
              <a:t>8/1/2020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65A1-D08F-4163-A48F-574F5A8B08BB}" type="datetime1">
              <a:rPr lang="en-US" smtClean="0"/>
              <a:t>8/1/2020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D15-6169-4F5B-A109-A869ED88167E}" type="datetime1">
              <a:rPr lang="en-US" smtClean="0"/>
              <a:t>8/1/2020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6EE-E4C7-4C54-AA33-D24FC6441998}" type="datetime1">
              <a:rPr lang="en-US" smtClean="0"/>
              <a:t>8/1/2020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45AF-672B-488A-881E-6E27F6156EAB}" type="datetime1">
              <a:rPr lang="en-US" smtClean="0"/>
              <a:t>8/1/2020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2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940-7F04-44EE-9ED5-BEC598359599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4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528F-0F96-4C65-B8AF-D2A1168FCCB5}" type="datetime1">
              <a:rPr lang="en-US" smtClean="0"/>
              <a:t>8/1/2020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3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8836" y="1828799"/>
            <a:ext cx="3108960" cy="8382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9"/>
          </p:nvPr>
        </p:nvSpPr>
        <p:spPr>
          <a:xfrm>
            <a:off x="1208836" y="2750600"/>
            <a:ext cx="3108959" cy="3421599"/>
          </a:xfrm>
        </p:spPr>
        <p:txBody>
          <a:bodyPr/>
          <a:lstStyle>
            <a:lvl1pPr marL="4572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539933" y="1828799"/>
            <a:ext cx="3108960" cy="8382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7"/>
          </p:nvPr>
        </p:nvSpPr>
        <p:spPr>
          <a:xfrm>
            <a:off x="4539933" y="2750600"/>
            <a:ext cx="3108959" cy="3421599"/>
          </a:xfrm>
        </p:spPr>
        <p:txBody>
          <a:bodyPr/>
          <a:lstStyle>
            <a:lvl1pPr marL="4572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/>
          </p:nvPr>
        </p:nvSpPr>
        <p:spPr>
          <a:xfrm>
            <a:off x="7862253" y="1828799"/>
            <a:ext cx="3108960" cy="8382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8"/>
          </p:nvPr>
        </p:nvSpPr>
        <p:spPr>
          <a:xfrm>
            <a:off x="7862253" y="2750600"/>
            <a:ext cx="3108959" cy="3421599"/>
          </a:xfrm>
        </p:spPr>
        <p:txBody>
          <a:bodyPr/>
          <a:lstStyle>
            <a:lvl1pPr marL="4572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8C9B-A0D4-429E-B220-795D09FEE865}" type="datetime1">
              <a:rPr lang="en-US" smtClean="0"/>
              <a:t>8/1/2020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2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3" pos="6911">
          <p15:clr>
            <a:srgbClr val="FBAE40"/>
          </p15:clr>
        </p15:guide>
        <p15:guide id="4" pos="76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FCA8-949B-4C4B-88E3-D1A67566DDFC}" type="datetime1">
              <a:rPr lang="en-US" smtClean="0"/>
              <a:t>8/1/2020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CA00-3225-4FE5-8887-17546E635ED0}" type="datetime1">
              <a:rPr lang="en-US" smtClean="0"/>
              <a:t>8/1/2020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0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F72E-C84C-4385-A47E-E3DFFC7623FA}" type="datetime1">
              <a:rPr lang="en-US" smtClean="0"/>
              <a:t>8/1/2020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0B4CC2D-5841-49B5-B101-95A01E3776A5}" type="datetime1">
              <a:rPr lang="en-US" smtClean="0"/>
              <a:t>8/1/2020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6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BATTLE OF THE NEIGHBORHOODS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FOURSQUARE’s DATA IN TIMES OF COVID 19</a:t>
            </a:r>
            <a:br>
              <a:rPr lang="en-US" dirty="0"/>
            </a:br>
            <a:r>
              <a:rPr lang="en-US" dirty="0"/>
              <a:t>Roberto Arriaga </a:t>
            </a:r>
            <a:r>
              <a:rPr lang="en-US" dirty="0" err="1"/>
              <a:t>Omacell</a:t>
            </a:r>
            <a:br>
              <a:rPr lang="en-US" dirty="0"/>
            </a:br>
            <a:r>
              <a:rPr lang="en-US" dirty="0"/>
              <a:t>August, 2020</a:t>
            </a:r>
          </a:p>
        </p:txBody>
      </p:sp>
    </p:spTree>
    <p:extLst>
      <p:ext uri="{BB962C8B-B14F-4D97-AF65-F5344CB8AC3E}">
        <p14:creationId xmlns:p14="http://schemas.microsoft.com/office/powerpoint/2010/main" val="1813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graphicFrame>
        <p:nvGraphicFramePr>
          <p:cNvPr id="5" name="Content Placeholder 4" descr="Vertical circle list showing two lis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681524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093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graphicFrame>
        <p:nvGraphicFramePr>
          <p:cNvPr id="5" name="Content Placeholder 4" descr="Vertical circle list showing two lis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949717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358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Or the answer to the question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17AB30-B61F-4EFC-A070-9244EF2B55BD}"/>
              </a:ext>
            </a:extLst>
          </p:cNvPr>
          <p:cNvSpPr txBox="1"/>
          <p:nvPr/>
        </p:nvSpPr>
        <p:spPr>
          <a:xfrm>
            <a:off x="5942012" y="821675"/>
            <a:ext cx="5867400" cy="525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FOURSQUARE (FS) data can be used to estimate the ‘accessibility’ of neighborhoods to healthcare venues, at least, with some considerations: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Some of the data in </a:t>
            </a:r>
            <a:r>
              <a:rPr lang="en-US" sz="2200" b="1" dirty="0"/>
              <a:t>FS</a:t>
            </a:r>
            <a:r>
              <a:rPr lang="en-US" sz="2200" dirty="0"/>
              <a:t> is tagged ‘ambiguously’ or wrong, and deep searches could bring these values, producing undesired noise.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There are other platforms more focused on the Health field with more current 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K-means worked well identifying 2 interesting data points.</a:t>
            </a:r>
          </a:p>
        </p:txBody>
      </p:sp>
    </p:spTree>
    <p:extLst>
      <p:ext uri="{BB962C8B-B14F-4D97-AF65-F5344CB8AC3E}">
        <p14:creationId xmlns:p14="http://schemas.microsoft.com/office/powerpoint/2010/main" val="34757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9812" y="762000"/>
            <a:ext cx="3886200" cy="32004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3884612" y="4267200"/>
            <a:ext cx="2667000" cy="1600200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6400" dirty="0"/>
              <a:t>🤗</a:t>
            </a:r>
          </a:p>
          <a:p>
            <a:pPr algn="ctr"/>
            <a:endParaRPr lang="en-US" sz="4800" dirty="0"/>
          </a:p>
          <a:p>
            <a:pPr algn="ctr"/>
            <a:r>
              <a:rPr lang="en-US" sz="4800" dirty="0"/>
              <a:t>And Keep Safe</a:t>
            </a:r>
          </a:p>
        </p:txBody>
      </p:sp>
    </p:spTree>
    <p:extLst>
      <p:ext uri="{BB962C8B-B14F-4D97-AF65-F5344CB8AC3E}">
        <p14:creationId xmlns:p14="http://schemas.microsoft.com/office/powerpoint/2010/main" val="127242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to the problem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8836" y="1828799"/>
            <a:ext cx="9381376" cy="4267201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Executive summary</a:t>
            </a:r>
            <a:r>
              <a:rPr lang="en-US" dirty="0"/>
              <a:t>: </a:t>
            </a:r>
          </a:p>
          <a:p>
            <a:endParaRPr lang="en-US" dirty="0"/>
          </a:p>
          <a:p>
            <a:pPr marL="457200" algn="just"/>
            <a:r>
              <a:rPr lang="en-US" dirty="0"/>
              <a:t>During 2020, COVID 19 epidemic has become a global concern. </a:t>
            </a:r>
          </a:p>
          <a:p>
            <a:pPr algn="just"/>
            <a:endParaRPr lang="en-US" dirty="0"/>
          </a:p>
          <a:p>
            <a:pPr marL="457200" algn="just"/>
            <a:r>
              <a:rPr lang="en-US" dirty="0"/>
              <a:t>Many countries have implemented different measures to try to stop contagion, mainly quarantine and social distancing.</a:t>
            </a:r>
          </a:p>
          <a:p>
            <a:pPr algn="just"/>
            <a:endParaRPr lang="en-US" dirty="0"/>
          </a:p>
          <a:p>
            <a:pPr marL="457200" algn="just"/>
            <a:r>
              <a:rPr lang="en-US" dirty="0"/>
              <a:t>ACCESS to health care venues, such as hospitals and pharmacies, is critical For any population. </a:t>
            </a:r>
          </a:p>
          <a:p>
            <a:pPr algn="just"/>
            <a:endParaRPr lang="en-US" dirty="0"/>
          </a:p>
          <a:p>
            <a:pPr marL="457200" algn="just"/>
            <a:r>
              <a:rPr lang="en-US" dirty="0"/>
              <a:t>During the first stages of the pandemic, in the US, the city of new York was one of the most affected, and have been working to get things under control.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9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the question is…?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2667000"/>
            <a:ext cx="8991598" cy="28194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70000"/>
              </a:lnSpc>
            </a:pPr>
            <a:r>
              <a:rPr lang="en-US" sz="2800" dirty="0"/>
              <a:t>Can we use data from FOURSUARE, a platform mostly focused on categories related to entertainment, leisure and shopping, to evaluate if a neighborhood has low or high access to healthcare venues?.</a:t>
            </a:r>
          </a:p>
        </p:txBody>
      </p:sp>
    </p:spTree>
    <p:extLst>
      <p:ext uri="{BB962C8B-B14F-4D97-AF65-F5344CB8AC3E}">
        <p14:creationId xmlns:p14="http://schemas.microsoft.com/office/powerpoint/2010/main" val="417697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en-US" dirty="0"/>
              <a:t>And scope delimitation.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DAD2DD-E107-4C42-B063-C3772A7CCE92}"/>
              </a:ext>
            </a:extLst>
          </p:cNvPr>
          <p:cNvSpPr txBox="1"/>
          <p:nvPr/>
        </p:nvSpPr>
        <p:spPr>
          <a:xfrm>
            <a:off x="5865812" y="609600"/>
            <a:ext cx="5410200" cy="404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This project will use information provided by </a:t>
            </a:r>
            <a:r>
              <a:rPr lang="en-US" sz="2200" b="1" dirty="0"/>
              <a:t>FOURSQUARE</a:t>
            </a:r>
            <a:r>
              <a:rPr lang="en-US" sz="2200" dirty="0"/>
              <a:t> regarding venues with tags like </a:t>
            </a:r>
            <a:r>
              <a:rPr lang="en-US" sz="2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'hospital' </a:t>
            </a:r>
            <a:r>
              <a:rPr lang="en-US" sz="2200" dirty="0"/>
              <a:t>(both, public and private) and </a:t>
            </a:r>
            <a:r>
              <a:rPr lang="en-US" sz="2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‘pharmacy’</a:t>
            </a:r>
            <a:r>
              <a:rPr lang="en-US" sz="2200" dirty="0"/>
              <a:t>.</a:t>
            </a:r>
            <a:r>
              <a:rPr lang="en-US" sz="2200" baseline="30000" dirty="0"/>
              <a:t>(≡)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focus will be New York City, USA; and using </a:t>
            </a:r>
            <a:r>
              <a:rPr lang="en-US" sz="2200" b="1" dirty="0">
                <a:solidFill>
                  <a:schemeClr val="accent1"/>
                </a:solidFill>
              </a:rPr>
              <a:t>Manhattan</a:t>
            </a:r>
            <a:r>
              <a:rPr lang="en-US" sz="2200" dirty="0"/>
              <a:t> for the first sample of neighborhoods (40).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Location information for the neighborhoods will be obtained from the NYU Spatial Data Repository (2014)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F43EFF-7139-4638-927B-6EEF12F8FC23}"/>
              </a:ext>
            </a:extLst>
          </p:cNvPr>
          <p:cNvSpPr txBox="1"/>
          <p:nvPr/>
        </p:nvSpPr>
        <p:spPr>
          <a:xfrm>
            <a:off x="5484812" y="6149269"/>
            <a:ext cx="6324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(≡) After a initial review of the site, tags like 'clinic' although related to health, were mostly associated with cosmetic and even veterinary, so will be out of this scope</a:t>
            </a:r>
          </a:p>
        </p:txBody>
      </p:sp>
    </p:spTree>
    <p:extLst>
      <p:ext uri="{BB962C8B-B14F-4D97-AF65-F5344CB8AC3E}">
        <p14:creationId xmlns:p14="http://schemas.microsoft.com/office/powerpoint/2010/main" val="133980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dirty="0"/>
              <a:t>Initial Data</a:t>
            </a:r>
          </a:p>
          <a:p>
            <a:pPr lvl="1" algn="just"/>
            <a:r>
              <a:rPr lang="en-US" dirty="0"/>
              <a:t>Data for NY City containing Borough’s Name, Neighborhood and location (latitude and longitude) were loaded from json file.</a:t>
            </a:r>
          </a:p>
          <a:p>
            <a:pPr lvl="1" algn="just"/>
            <a:r>
              <a:rPr lang="en-US" dirty="0"/>
              <a:t>After transforming to a panda, a slice for Borough=Manhattan was created.</a:t>
            </a:r>
          </a:p>
          <a:p>
            <a:pPr lvl="1" algn="just"/>
            <a:r>
              <a:rPr lang="en-US" dirty="0"/>
              <a:t>With the location information of Manhattan’s neighborhoods, FOURSQUARE was queried for venues using categories </a:t>
            </a:r>
            <a:r>
              <a:rPr lang="en-US" dirty="0">
                <a:solidFill>
                  <a:srgbClr val="00B050"/>
                </a:solidFill>
              </a:rPr>
              <a:t>‘hospital’ </a:t>
            </a:r>
            <a:r>
              <a:rPr lang="en-US" dirty="0"/>
              <a:t>and </a:t>
            </a:r>
            <a:r>
              <a:rPr lang="en-US" dirty="0">
                <a:solidFill>
                  <a:srgbClr val="00B050"/>
                </a:solidFill>
              </a:rPr>
              <a:t>‘pharmacy’</a:t>
            </a:r>
            <a:r>
              <a:rPr lang="en-US" dirty="0"/>
              <a:t>, radius </a:t>
            </a:r>
            <a:r>
              <a:rPr lang="en-US" dirty="0">
                <a:solidFill>
                  <a:srgbClr val="CC66FF"/>
                </a:solidFill>
              </a:rPr>
              <a:t>=</a:t>
            </a:r>
            <a:r>
              <a:rPr lang="en-US" dirty="0"/>
              <a:t> 500, limit </a:t>
            </a:r>
            <a:r>
              <a:rPr lang="en-US" dirty="0">
                <a:solidFill>
                  <a:srgbClr val="CC66FF"/>
                </a:solidFill>
              </a:rPr>
              <a:t>=</a:t>
            </a:r>
            <a:r>
              <a:rPr lang="en-US" dirty="0"/>
              <a:t> 100.</a:t>
            </a:r>
          </a:p>
          <a:p>
            <a:pPr lvl="0" algn="just"/>
            <a:r>
              <a:rPr lang="en-US" dirty="0"/>
              <a:t>Exploration</a:t>
            </a:r>
          </a:p>
          <a:p>
            <a:pPr lvl="1" algn="just"/>
            <a:r>
              <a:rPr lang="en-US" dirty="0"/>
              <a:t>The venue data was assigned to their respective neighborhoods, counted and estimated frequency.</a:t>
            </a:r>
          </a:p>
          <a:p>
            <a:pPr lvl="0" algn="just"/>
            <a:r>
              <a:rPr lang="en-US" dirty="0"/>
              <a:t>Clustering</a:t>
            </a:r>
          </a:p>
          <a:p>
            <a:pPr lvl="1" algn="just"/>
            <a:r>
              <a:rPr lang="en-US" dirty="0"/>
              <a:t>K-means technique was used, with k </a:t>
            </a:r>
            <a:r>
              <a:rPr lang="en-US" dirty="0">
                <a:solidFill>
                  <a:srgbClr val="CC66FF"/>
                </a:solidFill>
              </a:rPr>
              <a:t>= </a:t>
            </a:r>
            <a:r>
              <a:rPr lang="en-US" dirty="0"/>
              <a:t>4.</a:t>
            </a:r>
          </a:p>
          <a:p>
            <a:pPr lvl="1" algn="just"/>
            <a:r>
              <a:rPr lang="en-US" dirty="0"/>
              <a:t>The resulting clusters were mapped and each analyzed.</a:t>
            </a:r>
          </a:p>
        </p:txBody>
      </p:sp>
    </p:spTree>
    <p:extLst>
      <p:ext uri="{BB962C8B-B14F-4D97-AF65-F5344CB8AC3E}">
        <p14:creationId xmlns:p14="http://schemas.microsoft.com/office/powerpoint/2010/main" val="157054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94456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CAB96F-6AC9-48D5-9036-97C396EC9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12" y="1371600"/>
            <a:ext cx="7315200" cy="531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6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94456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F9958-91E0-43B7-B0D0-435092C2DD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1131206"/>
            <a:ext cx="8686800" cy="51362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939A76-8692-4932-AFA2-06CC545CD5BC}"/>
              </a:ext>
            </a:extLst>
          </p:cNvPr>
          <p:cNvSpPr txBox="1"/>
          <p:nvPr/>
        </p:nvSpPr>
        <p:spPr>
          <a:xfrm>
            <a:off x="2055812" y="6248400"/>
            <a:ext cx="81880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General Map of Manhattan showing clustered neighborhoods using K-Means</a:t>
            </a:r>
          </a:p>
        </p:txBody>
      </p:sp>
    </p:spTree>
    <p:extLst>
      <p:ext uri="{BB962C8B-B14F-4D97-AF65-F5344CB8AC3E}">
        <p14:creationId xmlns:p14="http://schemas.microsoft.com/office/powerpoint/2010/main" val="39325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94456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77719-5999-403A-9E84-252B627328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1257528"/>
            <a:ext cx="8042910" cy="48765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EA0B23-A31E-45E5-80B9-F81B150CC170}"/>
              </a:ext>
            </a:extLst>
          </p:cNvPr>
          <p:cNvSpPr txBox="1"/>
          <p:nvPr/>
        </p:nvSpPr>
        <p:spPr>
          <a:xfrm>
            <a:off x="3732212" y="6190923"/>
            <a:ext cx="45938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Detail of cluster 3: Battery Park City</a:t>
            </a:r>
          </a:p>
        </p:txBody>
      </p:sp>
    </p:spTree>
    <p:extLst>
      <p:ext uri="{BB962C8B-B14F-4D97-AF65-F5344CB8AC3E}">
        <p14:creationId xmlns:p14="http://schemas.microsoft.com/office/powerpoint/2010/main" val="397375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94456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71B418-24C8-4663-BC09-27CEDA90E4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685800"/>
            <a:ext cx="5951220" cy="5581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7F120F-3D18-409F-8D0D-B070667320E5}"/>
              </a:ext>
            </a:extLst>
          </p:cNvPr>
          <p:cNvSpPr txBox="1"/>
          <p:nvPr/>
        </p:nvSpPr>
        <p:spPr>
          <a:xfrm>
            <a:off x="4050554" y="6267069"/>
            <a:ext cx="4082913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Detail of cluster 2 Hudson Yards, </a:t>
            </a:r>
          </a:p>
          <a:p>
            <a:pPr>
              <a:lnSpc>
                <a:spcPct val="90000"/>
              </a:lnSpc>
            </a:pPr>
            <a:r>
              <a:rPr lang="en-US" dirty="0"/>
              <a:t>with Battery Park highlighted in the south</a:t>
            </a:r>
          </a:p>
        </p:txBody>
      </p:sp>
    </p:spTree>
    <p:extLst>
      <p:ext uri="{BB962C8B-B14F-4D97-AF65-F5344CB8AC3E}">
        <p14:creationId xmlns:p14="http://schemas.microsoft.com/office/powerpoint/2010/main" val="116762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ate histo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ate history report presentation.potx" id="{CE65B12B-E5CF-4B7F-891B-BF19DA46421A}" vid="{73D5F891-C0F2-461A-8D6B-932929F672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State history report presentation</Template>
  <TotalTime>245</TotalTime>
  <Words>746</Words>
  <Application>Microsoft Office PowerPoint</Application>
  <PresentationFormat>Custom</PresentationFormat>
  <Paragraphs>73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State history report presentation</vt:lpstr>
      <vt:lpstr>BATTLE OF THE NEIGHBORHOODS</vt:lpstr>
      <vt:lpstr>Getting to the problem</vt:lpstr>
      <vt:lpstr>So the question is…?</vt:lpstr>
      <vt:lpstr>Data</vt:lpstr>
      <vt:lpstr>Methodology</vt:lpstr>
      <vt:lpstr>Results</vt:lpstr>
      <vt:lpstr>Results</vt:lpstr>
      <vt:lpstr>Results</vt:lpstr>
      <vt:lpstr>Results</vt:lpstr>
      <vt:lpstr>Discussion</vt:lpstr>
      <vt:lpstr>Discussion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NEIGHBORHOODS</dc:title>
  <dc:creator>Roberto Arriaga</dc:creator>
  <cp:lastModifiedBy>Roberto Arriaga</cp:lastModifiedBy>
  <cp:revision>22</cp:revision>
  <dcterms:created xsi:type="dcterms:W3CDTF">2020-08-01T18:14:57Z</dcterms:created>
  <dcterms:modified xsi:type="dcterms:W3CDTF">2020-08-01T22:34:34Z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