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73" r:id="rId3"/>
    <p:sldId id="274" r:id="rId4"/>
    <p:sldId id="260" r:id="rId5"/>
    <p:sldId id="261" r:id="rId6"/>
    <p:sldId id="275" r:id="rId7"/>
    <p:sldId id="266" r:id="rId8"/>
    <p:sldId id="267" r:id="rId9"/>
    <p:sldId id="268" r:id="rId10"/>
    <p:sldId id="269" r:id="rId11"/>
    <p:sldId id="270" r:id="rId12"/>
    <p:sldId id="262" r:id="rId13"/>
    <p:sldId id="263" r:id="rId14"/>
    <p:sldId id="264" r:id="rId15"/>
    <p:sldId id="271" r:id="rId16"/>
    <p:sldId id="265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8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BB3D5-0523-48C5-B452-2F4E8100DA87}" type="datetimeFigureOut">
              <a:rPr lang="en-US" smtClean="0"/>
              <a:pPr/>
              <a:t>8/18/2017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37C476-A35C-4FBD-93CD-94E072F5B0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51043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7C476-A35C-4FBD-93CD-94E072F5B0A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97689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933D9B0-4E83-44FC-B722-8C0DC225B590}" type="datetimeFigureOut">
              <a:rPr lang="en-US" smtClean="0"/>
              <a:pPr/>
              <a:t>8/18/2017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86626E-9E66-41E3-A7B5-1428D3B987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3D9B0-4E83-44FC-B722-8C0DC225B590}" type="datetimeFigureOut">
              <a:rPr lang="en-US" smtClean="0"/>
              <a:pPr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626E-9E66-41E3-A7B5-1428D3B987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B933D9B0-4E83-44FC-B722-8C0DC225B590}" type="datetimeFigureOut">
              <a:rPr lang="en-US" smtClean="0"/>
              <a:pPr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D386626E-9E66-41E3-A7B5-1428D3B987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3D9B0-4E83-44FC-B722-8C0DC225B590}" type="datetimeFigureOut">
              <a:rPr lang="en-US" smtClean="0"/>
              <a:pPr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386626E-9E66-41E3-A7B5-1428D3B987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3D9B0-4E83-44FC-B722-8C0DC225B590}" type="datetimeFigureOut">
              <a:rPr lang="en-US" smtClean="0"/>
              <a:pPr/>
              <a:t>8/18/2017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D386626E-9E66-41E3-A7B5-1428D3B987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933D9B0-4E83-44FC-B722-8C0DC225B590}" type="datetimeFigureOut">
              <a:rPr lang="en-US" smtClean="0"/>
              <a:pPr/>
              <a:t>8/18/2017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386626E-9E66-41E3-A7B5-1428D3B987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933D9B0-4E83-44FC-B722-8C0DC225B590}" type="datetimeFigureOut">
              <a:rPr lang="en-US" smtClean="0"/>
              <a:pPr/>
              <a:t>8/18/2017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386626E-9E66-41E3-A7B5-1428D3B987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3D9B0-4E83-44FC-B722-8C0DC225B590}" type="datetimeFigureOut">
              <a:rPr lang="en-US" smtClean="0"/>
              <a:pPr/>
              <a:t>8/18/2017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386626E-9E66-41E3-A7B5-1428D3B987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3D9B0-4E83-44FC-B722-8C0DC225B590}" type="datetimeFigureOut">
              <a:rPr lang="en-US" smtClean="0"/>
              <a:pPr/>
              <a:t>8/18/2017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86626E-9E66-41E3-A7B5-1428D3B987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3D9B0-4E83-44FC-B722-8C0DC225B590}" type="datetimeFigureOut">
              <a:rPr lang="en-US" smtClean="0"/>
              <a:pPr/>
              <a:t>8/18/2017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386626E-9E66-41E3-A7B5-1428D3B987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B933D9B0-4E83-44FC-B722-8C0DC225B590}" type="datetimeFigureOut">
              <a:rPr lang="en-US" smtClean="0"/>
              <a:pPr/>
              <a:t>8/18/2017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D386626E-9E66-41E3-A7B5-1428D3B987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933D9B0-4E83-44FC-B722-8C0DC225B590}" type="datetimeFigureOut">
              <a:rPr lang="en-US" smtClean="0"/>
              <a:pPr/>
              <a:t>8/18/2017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386626E-9E66-41E3-A7B5-1428D3B987C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438400"/>
            <a:ext cx="6480048" cy="2987040"/>
          </a:xfrm>
        </p:spPr>
        <p:txBody>
          <a:bodyPr>
            <a:noAutofit/>
          </a:bodyPr>
          <a:lstStyle/>
          <a:p>
            <a:r>
              <a:rPr sz="3200" dirty="0"/>
              <a:t>Sistem notifikasi gangguan keamanan local area network (LAN) pada address resolution protocol (ARP)</a:t>
            </a:r>
            <a:br>
              <a:rPr sz="3200" dirty="0"/>
            </a:b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533400"/>
            <a:ext cx="3733800" cy="1752600"/>
          </a:xfrm>
        </p:spPr>
        <p:txBody>
          <a:bodyPr/>
          <a:lstStyle/>
          <a:p>
            <a:r>
              <a:rPr lang="en-US" dirty="0"/>
              <a:t>Ardika Rommy Sanjaya</a:t>
            </a:r>
          </a:p>
          <a:p>
            <a:r>
              <a:rPr lang="en-US" dirty="0"/>
              <a:t>(5130411060)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DF4CF4D-7392-43C3-A7F1-6C21E3902ADA}"/>
              </a:ext>
            </a:extLst>
          </p:cNvPr>
          <p:cNvSpPr txBox="1"/>
          <p:nvPr/>
        </p:nvSpPr>
        <p:spPr>
          <a:xfrm>
            <a:off x="0" y="6172200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2017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6333F9E-C6C3-4C1A-A104-736366057914}"/>
              </a:ext>
            </a:extLst>
          </p:cNvPr>
          <p:cNvSpPr txBox="1"/>
          <p:nvPr/>
        </p:nvSpPr>
        <p:spPr>
          <a:xfrm>
            <a:off x="2414954" y="61722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UNIVERSITAS TEKNOLOGI YOGYAKARTA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(Deteksi)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ID" dirty="0"/>
              <a:t>Jika </a:t>
            </a:r>
            <a:r>
              <a:rPr lang="en-ID" i="1" dirty="0"/>
              <a:t>IP</a:t>
            </a:r>
            <a:r>
              <a:rPr lang="en-ID" dirty="0"/>
              <a:t> dari paket </a:t>
            </a:r>
            <a:r>
              <a:rPr lang="en-ID" i="1" dirty="0"/>
              <a:t>ARP Reply</a:t>
            </a:r>
            <a:r>
              <a:rPr lang="en-ID" dirty="0"/>
              <a:t> tersebut sudah tersimpan di dalam tabel maka lakukan pengecekan apakah ada perubahan </a:t>
            </a:r>
            <a:r>
              <a:rPr lang="en-ID" i="1" dirty="0"/>
              <a:t>MAC Address </a:t>
            </a:r>
            <a:r>
              <a:rPr lang="en-ID" dirty="0"/>
              <a:t>dari </a:t>
            </a:r>
            <a:r>
              <a:rPr lang="en-ID" i="1" dirty="0"/>
              <a:t>IP</a:t>
            </a:r>
            <a:r>
              <a:rPr lang="en-ID" dirty="0"/>
              <a:t> tersebut. Jika terjadi perubahan yang menyebabkan ketidaksesuaian antara </a:t>
            </a:r>
            <a:r>
              <a:rPr lang="en-ID" i="1" dirty="0"/>
              <a:t>IP</a:t>
            </a:r>
            <a:r>
              <a:rPr lang="en-ID" dirty="0"/>
              <a:t> dan </a:t>
            </a:r>
            <a:r>
              <a:rPr lang="en-ID" i="1" dirty="0"/>
              <a:t>MAC Address</a:t>
            </a:r>
            <a:r>
              <a:rPr lang="en-ID" dirty="0"/>
              <a:t> maka jalankan modul deteksi </a:t>
            </a:r>
            <a:r>
              <a:rPr lang="en-ID" i="1" dirty="0"/>
              <a:t>IP Paket Routing</a:t>
            </a:r>
            <a:r>
              <a:rPr lang="en-ID" dirty="0"/>
              <a:t> menggunakan </a:t>
            </a:r>
            <a:r>
              <a:rPr lang="en-ID" i="1" dirty="0"/>
              <a:t>TCP</a:t>
            </a:r>
            <a:r>
              <a:rPr lang="en-ID" dirty="0"/>
              <a:t>.</a:t>
            </a:r>
            <a:endParaRPr lang="en-US" dirty="0"/>
          </a:p>
          <a:p>
            <a:pPr lvl="0"/>
            <a:r>
              <a:rPr lang="en-US" dirty="0"/>
              <a:t>Jika tidak terjadi perubahan </a:t>
            </a:r>
            <a:r>
              <a:rPr lang="en-US" i="1" dirty="0"/>
              <a:t>MAC Address</a:t>
            </a:r>
            <a:r>
              <a:rPr lang="en-US" dirty="0"/>
              <a:t> pada </a:t>
            </a:r>
            <a:r>
              <a:rPr lang="en-US" i="1" dirty="0"/>
              <a:t>IP </a:t>
            </a:r>
            <a:r>
              <a:rPr lang="en-US" dirty="0"/>
              <a:t>tersebut maka lakukan pengecekan pada </a:t>
            </a:r>
            <a:r>
              <a:rPr lang="en-US" i="1" dirty="0"/>
              <a:t>Ethernet frame</a:t>
            </a:r>
            <a:r>
              <a:rPr lang="en-US" dirty="0"/>
              <a:t>. Jika </a:t>
            </a:r>
            <a:r>
              <a:rPr lang="en-US" i="1" dirty="0"/>
              <a:t>Ethernet frame</a:t>
            </a:r>
            <a:r>
              <a:rPr lang="en-US" dirty="0"/>
              <a:t> memiliki ukuran lebih kecil dari 60 </a:t>
            </a:r>
            <a:r>
              <a:rPr lang="en-US" i="1" dirty="0"/>
              <a:t>bytes</a:t>
            </a:r>
            <a:r>
              <a:rPr lang="en-US" dirty="0"/>
              <a:t> dan </a:t>
            </a:r>
            <a:r>
              <a:rPr lang="en-US" i="1" dirty="0"/>
              <a:t>Sender Hardware Address</a:t>
            </a:r>
            <a:r>
              <a:rPr lang="en-US" dirty="0"/>
              <a:t> tidak terdapat di dalam daftar </a:t>
            </a:r>
            <a:r>
              <a:rPr lang="en-US" i="1" dirty="0"/>
              <a:t>Organization Unique Identifier (OUI)</a:t>
            </a:r>
            <a:r>
              <a:rPr lang="en-US" dirty="0"/>
              <a:t> maka jalankan modul </a:t>
            </a:r>
            <a:r>
              <a:rPr lang="en-ID" dirty="0"/>
              <a:t>deteksi </a:t>
            </a:r>
            <a:r>
              <a:rPr lang="en-ID" i="1" dirty="0"/>
              <a:t>IP Paket Routing</a:t>
            </a:r>
            <a:r>
              <a:rPr lang="en-ID" dirty="0"/>
              <a:t> menggunakan </a:t>
            </a:r>
            <a:r>
              <a:rPr lang="en-ID" i="1" dirty="0"/>
              <a:t>TCP</a:t>
            </a:r>
            <a:r>
              <a:rPr lang="en-US" dirty="0"/>
              <a:t>.</a:t>
            </a:r>
          </a:p>
          <a:p>
            <a:r>
              <a:rPr lang="en-US" dirty="0"/>
              <a:t>Selain dari itu </a:t>
            </a:r>
            <a:r>
              <a:rPr lang="en-US" i="1" dirty="0"/>
              <a:t>LAN </a:t>
            </a:r>
            <a:r>
              <a:rPr lang="en-US" dirty="0"/>
              <a:t>dianggap tidak mengalami gangguan.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Deteksi IP Packet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Kirimkan </a:t>
            </a:r>
            <a:r>
              <a:rPr lang="en-US" i="1" dirty="0"/>
              <a:t>TCP syn packet</a:t>
            </a:r>
            <a:r>
              <a:rPr lang="en-US" dirty="0"/>
              <a:t> kepada penyerang dengan </a:t>
            </a:r>
            <a:r>
              <a:rPr lang="en-US" i="1" dirty="0"/>
              <a:t>destination </a:t>
            </a:r>
            <a:r>
              <a:rPr lang="en-US" dirty="0"/>
              <a:t>adalah</a:t>
            </a:r>
            <a:r>
              <a:rPr lang="en-US" i="1" dirty="0"/>
              <a:t> IP Address</a:t>
            </a:r>
            <a:r>
              <a:rPr lang="en-US" dirty="0"/>
              <a:t> dari pengirim.</a:t>
            </a:r>
          </a:p>
          <a:p>
            <a:pPr lvl="0"/>
            <a:r>
              <a:rPr lang="en-US" dirty="0"/>
              <a:t>Jika paket yang dikirimkan di-</a:t>
            </a:r>
            <a:r>
              <a:rPr lang="en-US" i="1" dirty="0"/>
              <a:t>forward</a:t>
            </a:r>
            <a:r>
              <a:rPr lang="en-US" dirty="0"/>
              <a:t> oleh penyerang maka tampilkan pesan bahwa jaringan tidak aman dengan </a:t>
            </a:r>
            <a:r>
              <a:rPr lang="en-US" i="1" dirty="0"/>
              <a:t>IP Routing</a:t>
            </a:r>
            <a:r>
              <a:rPr lang="en-US" dirty="0"/>
              <a:t> yang diaktifkan oleh penyerang.</a:t>
            </a:r>
          </a:p>
          <a:p>
            <a:pPr lvl="0"/>
            <a:r>
              <a:rPr lang="en-US" dirty="0"/>
              <a:t>Jika paket yang dikirimkan tidak di-</a:t>
            </a:r>
            <a:r>
              <a:rPr lang="en-US" i="1" dirty="0"/>
              <a:t>forward</a:t>
            </a:r>
            <a:r>
              <a:rPr lang="en-US" dirty="0"/>
              <a:t> oleh penyerang maka tampilkan pesan bahwa jaringan tidak aman.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Konfigurasi</a:t>
            </a:r>
            <a:r>
              <a:rPr lang="en-US" dirty="0"/>
              <a:t> </a:t>
            </a:r>
            <a:r>
              <a:rPr lang="en-US" dirty="0" err="1"/>
              <a:t>Kartu</a:t>
            </a:r>
            <a:r>
              <a:rPr lang="en-US" dirty="0"/>
              <a:t> </a:t>
            </a:r>
            <a:r>
              <a:rPr lang="en-US" dirty="0" err="1"/>
              <a:t>Jaringan</a:t>
            </a:r>
            <a:endParaRPr lang="en-US" dirty="0"/>
          </a:p>
        </p:txBody>
      </p:sp>
      <p:pic>
        <p:nvPicPr>
          <p:cNvPr id="6" name="Content Placeholder 5" descr="impl_kartu_jaringan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782511"/>
            <a:ext cx="8153400" cy="413117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Serangan</a:t>
            </a:r>
            <a:endParaRPr lang="en-US" dirty="0"/>
          </a:p>
        </p:txBody>
      </p:sp>
      <p:pic>
        <p:nvPicPr>
          <p:cNvPr id="4" name="Content Placeholder 3" descr="impl_serangan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600200"/>
            <a:ext cx="8153399" cy="4876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Deteksi</a:t>
            </a:r>
            <a:r>
              <a:rPr lang="en-US" dirty="0"/>
              <a:t> </a:t>
            </a:r>
            <a:r>
              <a:rPr lang="en-US" dirty="0" err="1"/>
              <a:t>Serangan</a:t>
            </a:r>
            <a:endParaRPr lang="en-US" dirty="0"/>
          </a:p>
        </p:txBody>
      </p:sp>
      <p:pic>
        <p:nvPicPr>
          <p:cNvPr id="4" name="Content Placeholder 3" descr="impl_deteksi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859246"/>
            <a:ext cx="8153527" cy="469395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7192DF-66A0-4B8D-A314-DC7EFA47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325FEA0-4EF1-4951-8790-DB96B0328A4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6148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Kesimpulan </a:t>
            </a:r>
            <a:r>
              <a:rPr lang="en-US" dirty="0" err="1"/>
              <a:t>dan</a:t>
            </a:r>
            <a:r>
              <a:rPr lang="en-US" dirty="0"/>
              <a:t> Saran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3810000"/>
            <a:ext cx="8153400" cy="2286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dirty="0"/>
              <a:t>Saran</a:t>
            </a:r>
          </a:p>
          <a:p>
            <a:r>
              <a:rPr lang="en-US" dirty="0"/>
              <a:t>NDP</a:t>
            </a:r>
          </a:p>
          <a:p>
            <a:r>
              <a:rPr lang="en-US" dirty="0"/>
              <a:t>MITM Proxy (web proxy)</a:t>
            </a:r>
          </a:p>
          <a:p>
            <a:r>
              <a:rPr lang="en-US" dirty="0"/>
              <a:t>DNS Spoofing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981200"/>
            <a:ext cx="7696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Sistem dapat memberikan pemberitahuan kepada pengguna jika ada gangguang terhadap keamanan jaringan terkhusus pada </a:t>
            </a:r>
            <a:r>
              <a:rPr lang="en-US" sz="2800" i="1" dirty="0"/>
              <a:t>LAN</a:t>
            </a:r>
            <a:r>
              <a:rPr lang="en-US" sz="2800" dirty="0"/>
              <a:t>.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7245AC-42DF-48A5-90A0-7ADD947A4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Terima</a:t>
            </a:r>
            <a:r>
              <a:rPr lang="en-US" dirty="0"/>
              <a:t> Kasih!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9725912-BBB3-4494-A129-5CD80B89417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err="1"/>
              <a:t>Ardika</a:t>
            </a:r>
            <a:r>
              <a:rPr lang="en-US" dirty="0"/>
              <a:t> </a:t>
            </a:r>
            <a:r>
              <a:rPr lang="en-US" dirty="0" err="1"/>
              <a:t>Rommy</a:t>
            </a:r>
            <a:r>
              <a:rPr lang="en-US" dirty="0"/>
              <a:t> </a:t>
            </a:r>
            <a:r>
              <a:rPr lang="en-US" dirty="0" err="1"/>
              <a:t>Sanjaya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(UTY – 2017)</a:t>
            </a:r>
          </a:p>
        </p:txBody>
      </p:sp>
    </p:spTree>
    <p:extLst>
      <p:ext uri="{BB962C8B-B14F-4D97-AF65-F5344CB8AC3E}">
        <p14:creationId xmlns="" xmlns:p14="http://schemas.microsoft.com/office/powerpoint/2010/main" val="1635423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B8756C-BE77-4CC3-AA76-210437559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86D9816-4032-48F6-AA04-C365E615D31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Keamanan LAN</a:t>
            </a:r>
          </a:p>
          <a:p>
            <a:pPr>
              <a:buNone/>
            </a:pPr>
            <a:r>
              <a:rPr lang="en-US" dirty="0" smtClean="0"/>
              <a:t>	Spoofing (ARP Spoofing)</a:t>
            </a:r>
          </a:p>
          <a:p>
            <a:r>
              <a:rPr lang="en-US" dirty="0" smtClean="0"/>
              <a:t>Sistem Notifikasi</a:t>
            </a:r>
          </a:p>
          <a:p>
            <a:pPr algn="just">
              <a:buNone/>
            </a:pPr>
            <a:r>
              <a:rPr lang="en-US" dirty="0" smtClean="0"/>
              <a:t>	Sistem yang dapat digunakan untuk melakukan deteksi terhadap aktivitas yang mencurigakan dalam sebuah sistem atau jaringan yang dapat menggangu konfidensialitas, integritas dan ketersediaan data.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98113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BDA5430-537F-4F36-ABD4-7D0A70903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Proses </a:t>
            </a:r>
            <a:r>
              <a:rPr lang="en-US" dirty="0" err="1"/>
              <a:t>pemetaan</a:t>
            </a:r>
            <a:r>
              <a:rPr lang="en-US" dirty="0"/>
              <a:t> </a:t>
            </a:r>
            <a:r>
              <a:rPr lang="en-US" dirty="0" err="1"/>
              <a:t>alamat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11E5A9-18AC-47D5-99E3-71CEEE343F0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Ethernet, Ethernet Address (MAC Address)</a:t>
            </a:r>
          </a:p>
          <a:p>
            <a:r>
              <a:rPr lang="en-US" dirty="0"/>
              <a:t>IP, IP Address</a:t>
            </a:r>
          </a:p>
          <a:p>
            <a:r>
              <a:rPr lang="en-US" dirty="0"/>
              <a:t>ARP, ARP Cache</a:t>
            </a:r>
          </a:p>
          <a:p>
            <a:pPr marL="0" indent="0">
              <a:buNone/>
            </a:pPr>
            <a:r>
              <a:rPr lang="en-US" dirty="0"/>
              <a:t>                           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48C3797F-B4DF-4990-838C-2ADB6BF02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080691111"/>
              </p:ext>
            </p:extLst>
          </p:nvPr>
        </p:nvGraphicFramePr>
        <p:xfrm>
          <a:off x="709246" y="5487558"/>
          <a:ext cx="391351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1316">
                  <a:extLst>
                    <a:ext uri="{9D8B030D-6E8A-4147-A177-3AD203B41FA5}">
                      <a16:colId xmlns="" xmlns:a16="http://schemas.microsoft.com/office/drawing/2014/main" val="1973049642"/>
                    </a:ext>
                  </a:extLst>
                </a:gridCol>
                <a:gridCol w="2362200">
                  <a:extLst>
                    <a:ext uri="{9D8B030D-6E8A-4147-A177-3AD203B41FA5}">
                      <a16:colId xmlns="" xmlns:a16="http://schemas.microsoft.com/office/drawing/2014/main" val="3392557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IP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MAC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38879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37166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54751224"/>
                  </a:ext>
                </a:extLst>
              </a:tr>
            </a:tbl>
          </a:graphicData>
        </a:graphic>
      </p:graphicFrame>
      <p:pic>
        <p:nvPicPr>
          <p:cNvPr id="8" name="Graphic 7" descr="Computer">
            <a:extLst>
              <a:ext uri="{FF2B5EF4-FFF2-40B4-BE49-F238E27FC236}">
                <a16:creationId xmlns="" xmlns:a16="http://schemas.microsoft.com/office/drawing/2014/main" id="{CD79BEA0-63D2-4FAD-8A47-44E43E54C7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3497273"/>
            <a:ext cx="914400" cy="914400"/>
          </a:xfrm>
          <a:prstGeom prst="rect">
            <a:avLst/>
          </a:prstGeom>
        </p:spPr>
      </p:pic>
      <p:pic>
        <p:nvPicPr>
          <p:cNvPr id="10" name="Graphic 9" descr="Laptop">
            <a:extLst>
              <a:ext uri="{FF2B5EF4-FFF2-40B4-BE49-F238E27FC236}">
                <a16:creationId xmlns="" xmlns:a16="http://schemas.microsoft.com/office/drawing/2014/main" id="{40ADD482-C09A-4954-B694-38F7E14F7C9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05298" y="3497273"/>
            <a:ext cx="914400" cy="9144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050A90A4-BE6F-4057-8E61-2644ACD039FA}"/>
              </a:ext>
            </a:extLst>
          </p:cNvPr>
          <p:cNvCxnSpPr>
            <a:cxnSpLocks/>
          </p:cNvCxnSpPr>
          <p:nvPr/>
        </p:nvCxnSpPr>
        <p:spPr>
          <a:xfrm>
            <a:off x="1828801" y="3733800"/>
            <a:ext cx="5867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9EC770CD-A3AA-4003-8F41-13BD2FCFD51E}"/>
              </a:ext>
            </a:extLst>
          </p:cNvPr>
          <p:cNvCxnSpPr>
            <a:cxnSpLocks/>
          </p:cNvCxnSpPr>
          <p:nvPr/>
        </p:nvCxnSpPr>
        <p:spPr>
          <a:xfrm flipH="1">
            <a:off x="1828801" y="4114800"/>
            <a:ext cx="5867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EAB022E8-CB68-4961-BAE4-AE351909C601}"/>
              </a:ext>
            </a:extLst>
          </p:cNvPr>
          <p:cNvSpPr txBox="1"/>
          <p:nvPr/>
        </p:nvSpPr>
        <p:spPr>
          <a:xfrm>
            <a:off x="685800" y="4363944"/>
            <a:ext cx="3256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 Address : 192.168.1.2</a:t>
            </a:r>
            <a:br>
              <a:rPr lang="en-US" dirty="0"/>
            </a:br>
            <a:r>
              <a:rPr lang="en-US" dirty="0"/>
              <a:t>MAC Address : BB:BB:BB:BB:BB:BB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DF8C1EE5-A750-444F-9DD0-52D059E31DD7}"/>
              </a:ext>
            </a:extLst>
          </p:cNvPr>
          <p:cNvSpPr txBox="1"/>
          <p:nvPr/>
        </p:nvSpPr>
        <p:spPr>
          <a:xfrm>
            <a:off x="5168778" y="4359563"/>
            <a:ext cx="3544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IP Address : 192.168.1.3</a:t>
            </a:r>
            <a:br>
              <a:rPr lang="en-US" dirty="0"/>
            </a:br>
            <a:r>
              <a:rPr lang="en-US" dirty="0"/>
              <a:t>MAC Address : CC:CC:CC:CC:CC:CC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E83AB6A-ADC0-4B08-97C8-8FB07740D8F1}"/>
              </a:ext>
            </a:extLst>
          </p:cNvPr>
          <p:cNvSpPr txBox="1"/>
          <p:nvPr/>
        </p:nvSpPr>
        <p:spPr>
          <a:xfrm>
            <a:off x="2178334" y="3386884"/>
            <a:ext cx="5060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ARP Request (who has 192.168.1.3 tell 192.168.1.2)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9AF27842-945C-40E2-A497-5F8B957AA9D0}"/>
              </a:ext>
            </a:extLst>
          </p:cNvPr>
          <p:cNvSpPr txBox="1"/>
          <p:nvPr/>
        </p:nvSpPr>
        <p:spPr>
          <a:xfrm>
            <a:off x="2236593" y="3774763"/>
            <a:ext cx="4932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ARP Reply (192.168.1.3 is at CC:CC:CC:CC:CC:CC)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354DAC33-3308-41DC-A145-0B0EDC7ABE8B}"/>
              </a:ext>
            </a:extLst>
          </p:cNvPr>
          <p:cNvSpPr txBox="1"/>
          <p:nvPr/>
        </p:nvSpPr>
        <p:spPr>
          <a:xfrm>
            <a:off x="709246" y="5105400"/>
            <a:ext cx="3913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ARP Cache Host 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B1280849-284F-44EF-B343-BF6CC84F3843}"/>
              </a:ext>
            </a:extLst>
          </p:cNvPr>
          <p:cNvSpPr txBox="1"/>
          <p:nvPr/>
        </p:nvSpPr>
        <p:spPr>
          <a:xfrm>
            <a:off x="4952647" y="5105400"/>
            <a:ext cx="3913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ARP Cache Host C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="" xmlns:a16="http://schemas.microsoft.com/office/drawing/2014/main" id="{DA964127-E4B5-4B56-BC15-FF23326C94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51005348"/>
              </p:ext>
            </p:extLst>
          </p:nvPr>
        </p:nvGraphicFramePr>
        <p:xfrm>
          <a:off x="5002586" y="5486400"/>
          <a:ext cx="3913516" cy="1113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1316">
                  <a:extLst>
                    <a:ext uri="{9D8B030D-6E8A-4147-A177-3AD203B41FA5}">
                      <a16:colId xmlns="" xmlns:a16="http://schemas.microsoft.com/office/drawing/2014/main" val="1973049642"/>
                    </a:ext>
                  </a:extLst>
                </a:gridCol>
                <a:gridCol w="2362200">
                  <a:extLst>
                    <a:ext uri="{9D8B030D-6E8A-4147-A177-3AD203B41FA5}">
                      <a16:colId xmlns="" xmlns:a16="http://schemas.microsoft.com/office/drawing/2014/main" val="3392557871"/>
                    </a:ext>
                  </a:extLst>
                </a:gridCol>
              </a:tblGrid>
              <a:tr h="371998">
                <a:tc>
                  <a:txBody>
                    <a:bodyPr/>
                    <a:lstStyle/>
                    <a:p>
                      <a:r>
                        <a:rPr lang="en-US" dirty="0"/>
                        <a:t>IP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MAC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38879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37166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54751224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74D67E97-0C9A-47B9-9824-3BEDA54DE11C}"/>
              </a:ext>
            </a:extLst>
          </p:cNvPr>
          <p:cNvSpPr txBox="1"/>
          <p:nvPr/>
        </p:nvSpPr>
        <p:spPr>
          <a:xfrm>
            <a:off x="715108" y="5841303"/>
            <a:ext cx="3730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192.168.3.1      CC:CC:CC:CC:CC:CC</a:t>
            </a:r>
          </a:p>
        </p:txBody>
      </p:sp>
    </p:spTree>
    <p:extLst>
      <p:ext uri="{BB962C8B-B14F-4D97-AF65-F5344CB8AC3E}">
        <p14:creationId xmlns="" xmlns:p14="http://schemas.microsoft.com/office/powerpoint/2010/main" val="4170115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5" grpId="0"/>
      <p:bldP spid="26" grpId="0"/>
      <p:bldP spid="27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700px-Ethernet_Type_II_Frame_format.svg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33400" y="381000"/>
            <a:ext cx="8075007" cy="5562600"/>
          </a:xfrm>
        </p:spPr>
      </p:pic>
      <p:sp>
        <p:nvSpPr>
          <p:cNvPr id="7" name="TextBox 6"/>
          <p:cNvSpPr txBox="1"/>
          <p:nvPr/>
        </p:nvSpPr>
        <p:spPr>
          <a:xfrm>
            <a:off x="3200400" y="6096000"/>
            <a:ext cx="2834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(http://riotit.tistory.com/29)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diusulkan</a:t>
            </a:r>
            <a:endParaRPr lang="en-US" dirty="0"/>
          </a:p>
        </p:txBody>
      </p:sp>
      <p:pic>
        <p:nvPicPr>
          <p:cNvPr id="6" name="Content Placeholder 5" descr="mitm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4800" y="1600200"/>
            <a:ext cx="8382000" cy="5029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8D6C569-7C94-4894-AE51-494D6A2AD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Masalah</a:t>
            </a:r>
            <a:r>
              <a:rPr lang="en-US" dirty="0"/>
              <a:t>, </a:t>
            </a:r>
            <a:r>
              <a:rPr lang="en-US" dirty="0" err="1"/>
              <a:t>Tujuan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Batasan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="" xmlns:a16="http://schemas.microsoft.com/office/drawing/2014/main" id="{C43FC161-187A-4765-A6F1-2CD1E737A716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77" y="1656471"/>
            <a:ext cx="2286000" cy="1696329"/>
          </a:xfrm>
        </p:spPr>
      </p:pic>
      <p:sp>
        <p:nvSpPr>
          <p:cNvPr id="5" name="Title 7">
            <a:extLst>
              <a:ext uri="{FF2B5EF4-FFF2-40B4-BE49-F238E27FC236}">
                <a16:creationId xmlns="" xmlns:a16="http://schemas.microsoft.com/office/drawing/2014/main" id="{43275413-28C0-40BC-B20D-110C9DB7724B}"/>
              </a:ext>
            </a:extLst>
          </p:cNvPr>
          <p:cNvSpPr txBox="1">
            <a:spLocks/>
          </p:cNvSpPr>
          <p:nvPr/>
        </p:nvSpPr>
        <p:spPr>
          <a:xfrm>
            <a:off x="2743200" y="1828800"/>
            <a:ext cx="2819400" cy="2895600"/>
          </a:xfrm>
          <a:prstGeom prst="rect">
            <a:avLst/>
          </a:prstGeom>
        </p:spPr>
        <p:txBody>
          <a:bodyPr numCol="1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b="1" dirty="0" smtClean="0">
                <a:latin typeface="Tw Cen MT (Body)"/>
                <a:cs typeface="Times New Roman" panose="02020603050405020304" pitchFamily="18" charset="0"/>
              </a:rPr>
              <a:t>Rumusan Masalah:</a:t>
            </a:r>
          </a:p>
          <a:p>
            <a:pPr marL="342900" indent="-342900" algn="l">
              <a:buAutoNum type="arabicPeriod"/>
            </a:pPr>
            <a:r>
              <a:rPr lang="en-US" sz="1800" dirty="0" smtClean="0">
                <a:latin typeface="Tw Cen MT (Body)"/>
                <a:cs typeface="Times New Roman" panose="02020603050405020304" pitchFamily="18" charset="0"/>
              </a:rPr>
              <a:t>Apakah Sistem dapat memberikan notifikasi jika terdapat gangguan pada LAN?</a:t>
            </a:r>
            <a:endParaRPr lang="en-US" sz="1800" dirty="0">
              <a:latin typeface="Tw Cen MT (Body)"/>
              <a:cs typeface="Times New Roman" panose="02020603050405020304" pitchFamily="18" charset="0"/>
            </a:endParaRPr>
          </a:p>
          <a:p>
            <a:pPr marL="342900" indent="-342900" algn="l">
              <a:buAutoNum type="arabicPeriod"/>
            </a:pPr>
            <a:r>
              <a:rPr lang="en-US" sz="1800" dirty="0" smtClean="0">
                <a:latin typeface="Tw Cen MT (Body)"/>
                <a:cs typeface="Times New Roman" panose="02020603050405020304" pitchFamily="18" charset="0"/>
              </a:rPr>
              <a:t>Apakah Sistem dapat memberikan saran pada pengguna LAN ketika terdapat gangguan.</a:t>
            </a:r>
          </a:p>
        </p:txBody>
      </p:sp>
      <p:sp>
        <p:nvSpPr>
          <p:cNvPr id="9" name="Title 7">
            <a:extLst>
              <a:ext uri="{FF2B5EF4-FFF2-40B4-BE49-F238E27FC236}">
                <a16:creationId xmlns="" xmlns:a16="http://schemas.microsoft.com/office/drawing/2014/main" id="{3F3FF960-2C2A-44C9-8042-37708BF5FBD0}"/>
              </a:ext>
            </a:extLst>
          </p:cNvPr>
          <p:cNvSpPr txBox="1">
            <a:spLocks/>
          </p:cNvSpPr>
          <p:nvPr/>
        </p:nvSpPr>
        <p:spPr>
          <a:xfrm>
            <a:off x="5943600" y="4114800"/>
            <a:ext cx="2898098" cy="2362200"/>
          </a:xfrm>
          <a:prstGeom prst="rect">
            <a:avLst/>
          </a:prstGeom>
        </p:spPr>
        <p:txBody>
          <a:bodyPr numCol="1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b="1" dirty="0" smtClean="0"/>
              <a:t>Tujuan</a:t>
            </a:r>
          </a:p>
          <a:p>
            <a:pPr algn="l"/>
            <a:r>
              <a:rPr lang="en-US" sz="1800" dirty="0" smtClean="0"/>
              <a:t>Mengembangkan sistem yang dapat melakukan deteksi serangan pada </a:t>
            </a:r>
            <a:r>
              <a:rPr lang="en-US" sz="1800" i="1" dirty="0" smtClean="0"/>
              <a:t>Address Resolution Protocol (ARP)</a:t>
            </a:r>
            <a:r>
              <a:rPr lang="en-US" sz="1800" dirty="0" smtClean="0"/>
              <a:t>  dan dapat menghasilkan </a:t>
            </a:r>
            <a:r>
              <a:rPr lang="en-US" sz="1800" i="1" dirty="0" smtClean="0"/>
              <a:t>output </a:t>
            </a:r>
            <a:r>
              <a:rPr lang="en-US" sz="1800" dirty="0" smtClean="0"/>
              <a:t>berupa notifikasi.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816EA471-6EFE-4837-B26C-7B230B1E9C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05000"/>
            <a:ext cx="2466975" cy="1847850"/>
          </a:xfrm>
          <a:prstGeom prst="rect">
            <a:avLst/>
          </a:prstGeom>
        </p:spPr>
      </p:pic>
      <p:sp>
        <p:nvSpPr>
          <p:cNvPr id="13" name="Title 7">
            <a:extLst>
              <a:ext uri="{FF2B5EF4-FFF2-40B4-BE49-F238E27FC236}">
                <a16:creationId xmlns="" xmlns:a16="http://schemas.microsoft.com/office/drawing/2014/main" id="{47D43E59-2C61-48DE-AB4B-B906E5E1F067}"/>
              </a:ext>
            </a:extLst>
          </p:cNvPr>
          <p:cNvSpPr txBox="1">
            <a:spLocks/>
          </p:cNvSpPr>
          <p:nvPr/>
        </p:nvSpPr>
        <p:spPr>
          <a:xfrm>
            <a:off x="2743200" y="4800600"/>
            <a:ext cx="2756488" cy="1551094"/>
          </a:xfrm>
          <a:prstGeom prst="rect">
            <a:avLst/>
          </a:prstGeom>
        </p:spPr>
        <p:txBody>
          <a:bodyPr numCol="1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b="1" dirty="0" smtClean="0">
                <a:latin typeface="Tw Cen MT (Body)"/>
                <a:cs typeface="Times New Roman" panose="02020603050405020304" pitchFamily="18" charset="0"/>
              </a:rPr>
              <a:t>Batasan Masalah:</a:t>
            </a:r>
          </a:p>
          <a:p>
            <a:pPr marL="342900" indent="-342900" algn="l">
              <a:buAutoNum type="arabicPeriod"/>
            </a:pPr>
            <a:r>
              <a:rPr lang="en-US" sz="1800" dirty="0" smtClean="0">
                <a:latin typeface="Tw Cen MT (Body)"/>
                <a:cs typeface="Times New Roman" panose="02020603050405020304" pitchFamily="18" charset="0"/>
              </a:rPr>
              <a:t>Sistem Operasi yang dapat digunakan.</a:t>
            </a:r>
          </a:p>
          <a:p>
            <a:pPr marL="342900" indent="-342900" algn="l">
              <a:buAutoNum type="arabicPeriod"/>
            </a:pPr>
            <a:r>
              <a:rPr lang="en-US" sz="1800" dirty="0" smtClean="0">
                <a:latin typeface="Tw Cen MT (Body)"/>
                <a:cs typeface="Times New Roman" panose="02020603050405020304" pitchFamily="18" charset="0"/>
              </a:rPr>
              <a:t>Notifikasi.</a:t>
            </a:r>
          </a:p>
          <a:p>
            <a:pPr marL="342900" indent="-342900" algn="l">
              <a:buAutoNum type="arabicPeriod"/>
            </a:pPr>
            <a:r>
              <a:rPr lang="en-US" sz="1800" dirty="0" smtClean="0">
                <a:latin typeface="Tw Cen MT (Body)"/>
                <a:cs typeface="Times New Roman" panose="02020603050405020304" pitchFamily="18" charset="0"/>
              </a:rPr>
              <a:t>Saran.</a:t>
            </a:r>
          </a:p>
          <a:p>
            <a:pPr marL="342900" indent="-342900" algn="l"/>
            <a:endParaRPr lang="en-US" sz="1800" dirty="0">
              <a:latin typeface="Tw Cen MT (Body)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B1F5041A-5E14-45E5-AF19-1C77090155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4800600"/>
            <a:ext cx="2438400" cy="16192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7097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Pencarian MAC Address Router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76400"/>
            <a:ext cx="8153400" cy="4495800"/>
          </a:xfrm>
        </p:spPr>
        <p:txBody>
          <a:bodyPr>
            <a:normAutofit lnSpcReduction="10000"/>
          </a:bodyPr>
          <a:lstStyle/>
          <a:p>
            <a:pPr lvl="0"/>
            <a:r>
              <a:rPr lang="en-ID" dirty="0"/>
              <a:t>Kirim paket </a:t>
            </a:r>
            <a:r>
              <a:rPr lang="en-ID" i="1" dirty="0"/>
              <a:t>ARP Request </a:t>
            </a:r>
            <a:r>
              <a:rPr lang="en-ID" dirty="0" err="1"/>
              <a:t>kepada</a:t>
            </a:r>
            <a:r>
              <a:rPr lang="en-ID" dirty="0"/>
              <a:t> </a:t>
            </a:r>
            <a:r>
              <a:rPr lang="en-ID" i="1" dirty="0"/>
              <a:t>router.</a:t>
            </a:r>
            <a:endParaRPr lang="en-US" dirty="0"/>
          </a:p>
          <a:p>
            <a:pPr lvl="0"/>
            <a:r>
              <a:rPr lang="en-ID" i="1" dirty="0"/>
              <a:t>Capture </a:t>
            </a:r>
            <a:r>
              <a:rPr lang="en-ID" dirty="0"/>
              <a:t>paket </a:t>
            </a:r>
            <a:r>
              <a:rPr lang="en-ID" i="1" dirty="0"/>
              <a:t>ARP Reply.</a:t>
            </a:r>
            <a:endParaRPr lang="en-US" dirty="0"/>
          </a:p>
          <a:p>
            <a:pPr lvl="0"/>
            <a:r>
              <a:rPr lang="en-US" dirty="0"/>
              <a:t>Jika bukan merupakan paket </a:t>
            </a:r>
            <a:r>
              <a:rPr lang="en-US" i="1" dirty="0"/>
              <a:t>ARP Reply</a:t>
            </a:r>
            <a:r>
              <a:rPr lang="en-US" dirty="0"/>
              <a:t>, maka </a:t>
            </a:r>
            <a:r>
              <a:rPr lang="en-US" i="1" dirty="0"/>
              <a:t>capture </a:t>
            </a:r>
            <a:r>
              <a:rPr lang="en-US" dirty="0"/>
              <a:t>paket berikutnya.</a:t>
            </a:r>
          </a:p>
          <a:p>
            <a:r>
              <a:rPr lang="en-US" dirty="0"/>
              <a:t>Apabila paket merupakan </a:t>
            </a:r>
            <a:r>
              <a:rPr lang="en-US" i="1" dirty="0"/>
              <a:t>ARP Reply</a:t>
            </a:r>
            <a:r>
              <a:rPr lang="en-US" dirty="0"/>
              <a:t> maka lakukan pengecekan apakah paket</a:t>
            </a:r>
            <a:r>
              <a:rPr lang="en-US" i="1" dirty="0"/>
              <a:t> </a:t>
            </a:r>
            <a:r>
              <a:rPr lang="en-US" dirty="0"/>
              <a:t>tersebut merupakan paket balasan yang dikirim oleh </a:t>
            </a:r>
            <a:r>
              <a:rPr lang="en-US" i="1" dirty="0"/>
              <a:t>router</a:t>
            </a:r>
            <a:r>
              <a:rPr lang="en-US" dirty="0"/>
              <a:t>. Jika benar maka</a:t>
            </a:r>
            <a:r>
              <a:rPr lang="en-US" i="1" dirty="0"/>
              <a:t> </a:t>
            </a:r>
            <a:r>
              <a:rPr lang="en-US" dirty="0"/>
              <a:t>maka </a:t>
            </a:r>
            <a:r>
              <a:rPr lang="en-US" i="1" dirty="0"/>
              <a:t>MAC Address router </a:t>
            </a:r>
            <a:r>
              <a:rPr lang="en-US" dirty="0"/>
              <a:t>ditemukan di dalam paket tersebut. Jika tidak maka proses diulang dari poin pertama.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Penyerang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/>
              <a:t>Mengaktifkan </a:t>
            </a:r>
            <a:r>
              <a:rPr lang="en-US" i="1" dirty="0"/>
              <a:t>IP Packet Routing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Mengirimkan ARP Reply ke target dengan </a:t>
            </a:r>
            <a:r>
              <a:rPr lang="en-US" i="1" dirty="0"/>
              <a:t>Sender Hardware Address</a:t>
            </a:r>
            <a:r>
              <a:rPr lang="en-US" dirty="0"/>
              <a:t> </a:t>
            </a:r>
            <a:r>
              <a:rPr lang="en-US" i="1" dirty="0"/>
              <a:t>(MAC Address)</a:t>
            </a:r>
            <a:r>
              <a:rPr lang="en-US" dirty="0"/>
              <a:t> yang telah diubah.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(Deteksi)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i="1" dirty="0"/>
              <a:t>Capture</a:t>
            </a:r>
            <a:r>
              <a:rPr lang="en-US" dirty="0"/>
              <a:t> paket </a:t>
            </a:r>
            <a:r>
              <a:rPr lang="en-US" i="1" dirty="0"/>
              <a:t>ARP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Jika bukan merupakan paket </a:t>
            </a:r>
            <a:r>
              <a:rPr lang="en-US" i="1" dirty="0"/>
              <a:t>ARP Reply</a:t>
            </a:r>
            <a:r>
              <a:rPr lang="en-US" dirty="0"/>
              <a:t>, maka </a:t>
            </a:r>
            <a:r>
              <a:rPr lang="en-US" i="1" dirty="0"/>
              <a:t>capture </a:t>
            </a:r>
            <a:r>
              <a:rPr lang="en-US" dirty="0"/>
              <a:t>paket berikutnya.</a:t>
            </a:r>
          </a:p>
          <a:p>
            <a:r>
              <a:rPr lang="en-US" dirty="0"/>
              <a:t>Apabila paket merupakan </a:t>
            </a:r>
            <a:r>
              <a:rPr lang="en-US" i="1" dirty="0"/>
              <a:t>ARP Reply</a:t>
            </a:r>
            <a:r>
              <a:rPr lang="en-US" dirty="0"/>
              <a:t> maka lakukan pengecekan apakah </a:t>
            </a:r>
            <a:r>
              <a:rPr lang="en-US" i="1" dirty="0"/>
              <a:t>IP</a:t>
            </a:r>
            <a:r>
              <a:rPr lang="en-US" dirty="0"/>
              <a:t> sudah tersimpan dalam tabel. Jika </a:t>
            </a:r>
            <a:r>
              <a:rPr lang="en-US" i="1" dirty="0"/>
              <a:t>IP</a:t>
            </a:r>
            <a:r>
              <a:rPr lang="en-US" dirty="0"/>
              <a:t> belum tersimpan maka simpan </a:t>
            </a:r>
            <a:r>
              <a:rPr lang="en-US" i="1" dirty="0"/>
              <a:t>IP</a:t>
            </a:r>
            <a:r>
              <a:rPr lang="en-US" dirty="0"/>
              <a:t> berserta </a:t>
            </a:r>
            <a:r>
              <a:rPr lang="en-US" i="1" dirty="0"/>
              <a:t>MAC Address</a:t>
            </a:r>
            <a:r>
              <a:rPr lang="en-US" dirty="0"/>
              <a:t> yang terdapat pada paket tersebut.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449</TotalTime>
  <Words>526</Words>
  <Application>Microsoft Office PowerPoint</Application>
  <PresentationFormat>On-screen Show (4:3)</PresentationFormat>
  <Paragraphs>76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Median</vt:lpstr>
      <vt:lpstr>Sistem notifikasi gangguan keamanan local area network (LAN) pada address resolution protocol (ARP) </vt:lpstr>
      <vt:lpstr>Latar Belakang</vt:lpstr>
      <vt:lpstr>Proses pemetaan alamat</vt:lpstr>
      <vt:lpstr>Slide 4</vt:lpstr>
      <vt:lpstr>Sistem yang diusulkan</vt:lpstr>
      <vt:lpstr>Masalah, Tujuan, dan Batasan</vt:lpstr>
      <vt:lpstr>Pencarian MAC Address Router</vt:lpstr>
      <vt:lpstr>Penyerang</vt:lpstr>
      <vt:lpstr>Target (Deteksi)</vt:lpstr>
      <vt:lpstr>Target (Deteksi)</vt:lpstr>
      <vt:lpstr>Deteksi IP Packet Routing</vt:lpstr>
      <vt:lpstr>Konfigurasi Kartu Jaringan</vt:lpstr>
      <vt:lpstr>Contoh Serangan</vt:lpstr>
      <vt:lpstr>Deteksi Serangan</vt:lpstr>
      <vt:lpstr>DEMO</vt:lpstr>
      <vt:lpstr>Kesimpulan dan Saran</vt:lpstr>
      <vt:lpstr>Terima Kasih!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notifikasi gangguan keamanan local area network (LAN) pada address resolution protocol (ARP)</dc:title>
  <dc:creator>Windows</dc:creator>
  <cp:lastModifiedBy>Windows</cp:lastModifiedBy>
  <cp:revision>120</cp:revision>
  <dcterms:created xsi:type="dcterms:W3CDTF">2017-08-08T21:45:35Z</dcterms:created>
  <dcterms:modified xsi:type="dcterms:W3CDTF">2017-08-18T11:18:36Z</dcterms:modified>
</cp:coreProperties>
</file>