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348" r:id="rId3"/>
    <p:sldId id="289" r:id="rId4"/>
    <p:sldId id="269" r:id="rId5"/>
    <p:sldId id="290" r:id="rId6"/>
    <p:sldId id="267" r:id="rId7"/>
    <p:sldId id="286" r:id="rId8"/>
    <p:sldId id="344" r:id="rId9"/>
    <p:sldId id="345" r:id="rId10"/>
    <p:sldId id="274" r:id="rId11"/>
    <p:sldId id="281" r:id="rId12"/>
    <p:sldId id="291" r:id="rId13"/>
    <p:sldId id="349" r:id="rId14"/>
    <p:sldId id="314" r:id="rId15"/>
    <p:sldId id="312" r:id="rId16"/>
    <p:sldId id="313" r:id="rId17"/>
    <p:sldId id="292" r:id="rId18"/>
    <p:sldId id="303" r:id="rId19"/>
    <p:sldId id="293" r:id="rId20"/>
    <p:sldId id="350" r:id="rId21"/>
    <p:sldId id="294" r:id="rId22"/>
    <p:sldId id="295" r:id="rId23"/>
    <p:sldId id="296" r:id="rId24"/>
    <p:sldId id="340" r:id="rId25"/>
    <p:sldId id="273" r:id="rId26"/>
    <p:sldId id="318" r:id="rId27"/>
    <p:sldId id="284" r:id="rId28"/>
    <p:sldId id="285" r:id="rId29"/>
    <p:sldId id="297" r:id="rId30"/>
    <p:sldId id="341" r:id="rId31"/>
    <p:sldId id="305" r:id="rId32"/>
    <p:sldId id="308" r:id="rId33"/>
    <p:sldId id="334" r:id="rId34"/>
    <p:sldId id="306" r:id="rId35"/>
    <p:sldId id="332" r:id="rId36"/>
    <p:sldId id="307" r:id="rId37"/>
    <p:sldId id="333" r:id="rId38"/>
    <p:sldId id="335" r:id="rId39"/>
    <p:sldId id="271" r:id="rId40"/>
    <p:sldId id="300" r:id="rId41"/>
    <p:sldId id="301" r:id="rId42"/>
    <p:sldId id="309" r:id="rId43"/>
    <p:sldId id="325" r:id="rId44"/>
    <p:sldId id="315" r:id="rId45"/>
    <p:sldId id="280" r:id="rId46"/>
    <p:sldId id="337" r:id="rId47"/>
    <p:sldId id="339" r:id="rId48"/>
    <p:sldId id="338" r:id="rId49"/>
    <p:sldId id="327" r:id="rId50"/>
    <p:sldId id="329" r:id="rId51"/>
    <p:sldId id="330" r:id="rId52"/>
    <p:sldId id="336" r:id="rId53"/>
    <p:sldId id="331" r:id="rId54"/>
    <p:sldId id="275" r:id="rId55"/>
    <p:sldId id="279" r:id="rId56"/>
    <p:sldId id="342" r:id="rId57"/>
    <p:sldId id="343" r:id="rId58"/>
    <p:sldId id="268" r:id="rId59"/>
    <p:sldId id="347" r:id="rId6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8" autoAdjust="0"/>
    <p:restoredTop sz="94660"/>
  </p:normalViewPr>
  <p:slideViewPr>
    <p:cSldViewPr snapToGrid="0">
      <p:cViewPr varScale="1">
        <p:scale>
          <a:sx n="68" d="100"/>
          <a:sy n="68" d="100"/>
        </p:scale>
        <p:origin x="9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290B6D-7282-4642-B1E7-186B7D141D7F}"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s-CL"/>
        </a:p>
      </dgm:t>
    </dgm:pt>
    <dgm:pt modelId="{4CD0537F-C796-4C52-9B7D-050FA46C961F}">
      <dgm:prSet phldrT="[Texto]"/>
      <dgm:spPr/>
      <dgm:t>
        <a:bodyPr/>
        <a:lstStyle/>
        <a:p>
          <a:r>
            <a:rPr lang="es-CL" dirty="0"/>
            <a:t>Patrimonio</a:t>
          </a:r>
        </a:p>
      </dgm:t>
    </dgm:pt>
    <dgm:pt modelId="{99A3B0DE-5DCE-48E8-BB3E-BB031324CA43}" type="parTrans" cxnId="{13213572-E822-4164-90DA-DEFB9921D2C7}">
      <dgm:prSet/>
      <dgm:spPr/>
      <dgm:t>
        <a:bodyPr/>
        <a:lstStyle/>
        <a:p>
          <a:endParaRPr lang="es-CL"/>
        </a:p>
      </dgm:t>
    </dgm:pt>
    <dgm:pt modelId="{E13E3B31-79CB-4C54-A107-BE3EB36B758A}" type="sibTrans" cxnId="{13213572-E822-4164-90DA-DEFB9921D2C7}">
      <dgm:prSet/>
      <dgm:spPr/>
      <dgm:t>
        <a:bodyPr/>
        <a:lstStyle/>
        <a:p>
          <a:endParaRPr lang="es-CL"/>
        </a:p>
      </dgm:t>
    </dgm:pt>
    <dgm:pt modelId="{F142D58F-C78C-4D3F-805A-BC2E267D5067}">
      <dgm:prSet phldrT="[Texto]" custT="1"/>
      <dgm:spPr/>
      <dgm:t>
        <a:bodyPr/>
        <a:lstStyle/>
        <a:p>
          <a:pPr algn="just"/>
          <a:r>
            <a:rPr lang="es-CL" sz="2800" b="1" dirty="0"/>
            <a:t>Capital Pagado</a:t>
          </a:r>
          <a:r>
            <a:rPr lang="es-CL" sz="2800" dirty="0"/>
            <a:t> (aportado): </a:t>
          </a:r>
          <a:r>
            <a:rPr lang="es-CL" sz="2800" b="1" i="0" u="none" dirty="0">
              <a:solidFill>
                <a:srgbClr val="FF0000"/>
              </a:solidFill>
            </a:rPr>
            <a:t>contribución</a:t>
          </a:r>
          <a:r>
            <a:rPr lang="es-CL" sz="2800" dirty="0"/>
            <a:t> (generalmente) en dinero hecha por los accionistas por el derecho a administrar la empresa y recibir el resultado de su gestión.</a:t>
          </a:r>
        </a:p>
      </dgm:t>
    </dgm:pt>
    <dgm:pt modelId="{0DCBD2F2-C50D-4B51-B03E-760C8D5B06F6}" type="parTrans" cxnId="{DA30D642-F7FE-453D-88E2-D804D107255E}">
      <dgm:prSet/>
      <dgm:spPr/>
      <dgm:t>
        <a:bodyPr/>
        <a:lstStyle/>
        <a:p>
          <a:endParaRPr lang="es-CL"/>
        </a:p>
      </dgm:t>
    </dgm:pt>
    <dgm:pt modelId="{C39672EF-18C5-4118-AD26-6D44DB0CD794}" type="sibTrans" cxnId="{DA30D642-F7FE-453D-88E2-D804D107255E}">
      <dgm:prSet/>
      <dgm:spPr/>
      <dgm:t>
        <a:bodyPr/>
        <a:lstStyle/>
        <a:p>
          <a:endParaRPr lang="es-CL"/>
        </a:p>
      </dgm:t>
    </dgm:pt>
    <dgm:pt modelId="{98568E30-6BAE-4568-9334-BFE099B5FC6F}">
      <dgm:prSet phldrT="[Texto]" custT="1"/>
      <dgm:spPr/>
      <dgm:t>
        <a:bodyPr/>
        <a:lstStyle/>
        <a:p>
          <a:pPr algn="just"/>
          <a:r>
            <a:rPr lang="es-CL" sz="2800" b="1" dirty="0"/>
            <a:t>Utilidades</a:t>
          </a:r>
          <a:r>
            <a:rPr lang="es-CL" sz="2800" b="1" baseline="0" dirty="0"/>
            <a:t> retenidas</a:t>
          </a:r>
          <a:r>
            <a:rPr lang="es-CL" sz="2800" baseline="0" dirty="0"/>
            <a:t>: parte de las utilidades que ha obtenido la empresa desde su creación hasta la fecha del balance y que ha permanecido en ella como una </a:t>
          </a:r>
          <a:r>
            <a:rPr lang="es-CL" sz="2800" b="1" u="none" baseline="0" dirty="0">
              <a:solidFill>
                <a:srgbClr val="FF0000"/>
              </a:solidFill>
            </a:rPr>
            <a:t>reinversión</a:t>
          </a:r>
          <a:r>
            <a:rPr lang="es-CL" sz="2800" baseline="0" dirty="0"/>
            <a:t> por parte de los inversionistas</a:t>
          </a:r>
          <a:endParaRPr lang="es-CL" sz="2800" dirty="0"/>
        </a:p>
      </dgm:t>
    </dgm:pt>
    <dgm:pt modelId="{0D703C8D-5806-479F-A43E-360D2883F350}" type="parTrans" cxnId="{7AC8E40B-A56C-4CE2-90CC-473904FF4C4B}">
      <dgm:prSet/>
      <dgm:spPr/>
      <dgm:t>
        <a:bodyPr/>
        <a:lstStyle/>
        <a:p>
          <a:endParaRPr lang="es-CL"/>
        </a:p>
      </dgm:t>
    </dgm:pt>
    <dgm:pt modelId="{9A5690D7-53E7-47D4-BAEA-8A37383B47B7}" type="sibTrans" cxnId="{7AC8E40B-A56C-4CE2-90CC-473904FF4C4B}">
      <dgm:prSet/>
      <dgm:spPr/>
      <dgm:t>
        <a:bodyPr/>
        <a:lstStyle/>
        <a:p>
          <a:endParaRPr lang="es-CL"/>
        </a:p>
      </dgm:t>
    </dgm:pt>
    <dgm:pt modelId="{E38F0D8A-84C2-413C-AB79-3BF2FDE88EB1}" type="pres">
      <dgm:prSet presAssocID="{9E290B6D-7282-4642-B1E7-186B7D141D7F}" presName="Name0" presStyleCnt="0">
        <dgm:presLayoutVars>
          <dgm:chPref val="1"/>
          <dgm:dir/>
          <dgm:animOne val="branch"/>
          <dgm:animLvl val="lvl"/>
          <dgm:resizeHandles val="exact"/>
        </dgm:presLayoutVars>
      </dgm:prSet>
      <dgm:spPr/>
    </dgm:pt>
    <dgm:pt modelId="{87CE0CE4-81D2-4A58-8FE1-BF0BF1914AF0}" type="pres">
      <dgm:prSet presAssocID="{4CD0537F-C796-4C52-9B7D-050FA46C961F}" presName="root1" presStyleCnt="0"/>
      <dgm:spPr/>
    </dgm:pt>
    <dgm:pt modelId="{7F137689-51B0-4BF6-B1AF-6DB3F85E0E38}" type="pres">
      <dgm:prSet presAssocID="{4CD0537F-C796-4C52-9B7D-050FA46C961F}" presName="LevelOneTextNode" presStyleLbl="node0" presStyleIdx="0" presStyleCnt="1">
        <dgm:presLayoutVars>
          <dgm:chPref val="3"/>
        </dgm:presLayoutVars>
      </dgm:prSet>
      <dgm:spPr/>
    </dgm:pt>
    <dgm:pt modelId="{632664E7-D3B5-4A53-BFFF-9AF12354F65C}" type="pres">
      <dgm:prSet presAssocID="{4CD0537F-C796-4C52-9B7D-050FA46C961F}" presName="level2hierChild" presStyleCnt="0"/>
      <dgm:spPr/>
    </dgm:pt>
    <dgm:pt modelId="{C1357EAA-0B6A-4937-B1D9-6B1F4DC4535E}" type="pres">
      <dgm:prSet presAssocID="{0DCBD2F2-C50D-4B51-B03E-760C8D5B06F6}" presName="conn2-1" presStyleLbl="parChTrans1D2" presStyleIdx="0" presStyleCnt="2"/>
      <dgm:spPr/>
    </dgm:pt>
    <dgm:pt modelId="{939E8ECA-6694-4326-A40A-9FCD4EECA93B}" type="pres">
      <dgm:prSet presAssocID="{0DCBD2F2-C50D-4B51-B03E-760C8D5B06F6}" presName="connTx" presStyleLbl="parChTrans1D2" presStyleIdx="0" presStyleCnt="2"/>
      <dgm:spPr/>
    </dgm:pt>
    <dgm:pt modelId="{FC50F298-E83A-43C5-AEF9-721638FE0BF6}" type="pres">
      <dgm:prSet presAssocID="{F142D58F-C78C-4D3F-805A-BC2E267D5067}" presName="root2" presStyleCnt="0"/>
      <dgm:spPr/>
    </dgm:pt>
    <dgm:pt modelId="{E821229C-136E-4586-9F7C-2ABD78C347F1}" type="pres">
      <dgm:prSet presAssocID="{F142D58F-C78C-4D3F-805A-BC2E267D5067}" presName="LevelTwoTextNode" presStyleLbl="node2" presStyleIdx="0" presStyleCnt="2" custScaleX="311064" custScaleY="220574">
        <dgm:presLayoutVars>
          <dgm:chPref val="3"/>
        </dgm:presLayoutVars>
      </dgm:prSet>
      <dgm:spPr/>
    </dgm:pt>
    <dgm:pt modelId="{AB5BCD07-731B-432E-B7A3-FE69F591E577}" type="pres">
      <dgm:prSet presAssocID="{F142D58F-C78C-4D3F-805A-BC2E267D5067}" presName="level3hierChild" presStyleCnt="0"/>
      <dgm:spPr/>
    </dgm:pt>
    <dgm:pt modelId="{C70CCA23-0007-460B-8491-685B77E29F25}" type="pres">
      <dgm:prSet presAssocID="{0D703C8D-5806-479F-A43E-360D2883F350}" presName="conn2-1" presStyleLbl="parChTrans1D2" presStyleIdx="1" presStyleCnt="2"/>
      <dgm:spPr/>
    </dgm:pt>
    <dgm:pt modelId="{A64FF95D-84B0-4427-891A-D6112748D827}" type="pres">
      <dgm:prSet presAssocID="{0D703C8D-5806-479F-A43E-360D2883F350}" presName="connTx" presStyleLbl="parChTrans1D2" presStyleIdx="1" presStyleCnt="2"/>
      <dgm:spPr/>
    </dgm:pt>
    <dgm:pt modelId="{9C4BB796-B5F6-403D-AF48-2DD1A01A90DB}" type="pres">
      <dgm:prSet presAssocID="{98568E30-6BAE-4568-9334-BFE099B5FC6F}" presName="root2" presStyleCnt="0"/>
      <dgm:spPr/>
    </dgm:pt>
    <dgm:pt modelId="{37FB688B-4CA5-42B2-AE1E-00A7CCEB3313}" type="pres">
      <dgm:prSet presAssocID="{98568E30-6BAE-4568-9334-BFE099B5FC6F}" presName="LevelTwoTextNode" presStyleLbl="node2" presStyleIdx="1" presStyleCnt="2" custScaleX="311064" custScaleY="210433">
        <dgm:presLayoutVars>
          <dgm:chPref val="3"/>
        </dgm:presLayoutVars>
      </dgm:prSet>
      <dgm:spPr/>
    </dgm:pt>
    <dgm:pt modelId="{D9F2FB96-808B-498F-8D94-7A729B7457FB}" type="pres">
      <dgm:prSet presAssocID="{98568E30-6BAE-4568-9334-BFE099B5FC6F}" presName="level3hierChild" presStyleCnt="0"/>
      <dgm:spPr/>
    </dgm:pt>
  </dgm:ptLst>
  <dgm:cxnLst>
    <dgm:cxn modelId="{7AC8E40B-A56C-4CE2-90CC-473904FF4C4B}" srcId="{4CD0537F-C796-4C52-9B7D-050FA46C961F}" destId="{98568E30-6BAE-4568-9334-BFE099B5FC6F}" srcOrd="1" destOrd="0" parTransId="{0D703C8D-5806-479F-A43E-360D2883F350}" sibTransId="{9A5690D7-53E7-47D4-BAEA-8A37383B47B7}"/>
    <dgm:cxn modelId="{47B76134-8B62-4204-8259-9BF51EEA7408}" type="presOf" srcId="{4CD0537F-C796-4C52-9B7D-050FA46C961F}" destId="{7F137689-51B0-4BF6-B1AF-6DB3F85E0E38}" srcOrd="0" destOrd="0" presId="urn:microsoft.com/office/officeart/2008/layout/HorizontalMultiLevelHierarchy"/>
    <dgm:cxn modelId="{DA30D642-F7FE-453D-88E2-D804D107255E}" srcId="{4CD0537F-C796-4C52-9B7D-050FA46C961F}" destId="{F142D58F-C78C-4D3F-805A-BC2E267D5067}" srcOrd="0" destOrd="0" parTransId="{0DCBD2F2-C50D-4B51-B03E-760C8D5B06F6}" sibTransId="{C39672EF-18C5-4118-AD26-6D44DB0CD794}"/>
    <dgm:cxn modelId="{26D20167-6AE7-4836-B96B-DD6C32049FA5}" type="presOf" srcId="{0D703C8D-5806-479F-A43E-360D2883F350}" destId="{C70CCA23-0007-460B-8491-685B77E29F25}" srcOrd="0" destOrd="0" presId="urn:microsoft.com/office/officeart/2008/layout/HorizontalMultiLevelHierarchy"/>
    <dgm:cxn modelId="{B046484F-B14C-44FE-B712-5F184277A547}" type="presOf" srcId="{0DCBD2F2-C50D-4B51-B03E-760C8D5B06F6}" destId="{939E8ECA-6694-4326-A40A-9FCD4EECA93B}" srcOrd="1" destOrd="0" presId="urn:microsoft.com/office/officeart/2008/layout/HorizontalMultiLevelHierarchy"/>
    <dgm:cxn modelId="{13213572-E822-4164-90DA-DEFB9921D2C7}" srcId="{9E290B6D-7282-4642-B1E7-186B7D141D7F}" destId="{4CD0537F-C796-4C52-9B7D-050FA46C961F}" srcOrd="0" destOrd="0" parTransId="{99A3B0DE-5DCE-48E8-BB3E-BB031324CA43}" sibTransId="{E13E3B31-79CB-4C54-A107-BE3EB36B758A}"/>
    <dgm:cxn modelId="{F965D28D-30B9-4DF9-9D83-6B0301EE2CD3}" type="presOf" srcId="{0D703C8D-5806-479F-A43E-360D2883F350}" destId="{A64FF95D-84B0-4427-891A-D6112748D827}" srcOrd="1" destOrd="0" presId="urn:microsoft.com/office/officeart/2008/layout/HorizontalMultiLevelHierarchy"/>
    <dgm:cxn modelId="{47F58E8F-B531-433B-BB79-8E1E3B068AE0}" type="presOf" srcId="{F142D58F-C78C-4D3F-805A-BC2E267D5067}" destId="{E821229C-136E-4586-9F7C-2ABD78C347F1}" srcOrd="0" destOrd="0" presId="urn:microsoft.com/office/officeart/2008/layout/HorizontalMultiLevelHierarchy"/>
    <dgm:cxn modelId="{FB342DBE-8573-4B68-8A84-D4C927038672}" type="presOf" srcId="{0DCBD2F2-C50D-4B51-B03E-760C8D5B06F6}" destId="{C1357EAA-0B6A-4937-B1D9-6B1F4DC4535E}" srcOrd="0" destOrd="0" presId="urn:microsoft.com/office/officeart/2008/layout/HorizontalMultiLevelHierarchy"/>
    <dgm:cxn modelId="{14276FD2-D10B-4FA6-B7D1-02F2369C21F8}" type="presOf" srcId="{9E290B6D-7282-4642-B1E7-186B7D141D7F}" destId="{E38F0D8A-84C2-413C-AB79-3BF2FDE88EB1}" srcOrd="0" destOrd="0" presId="urn:microsoft.com/office/officeart/2008/layout/HorizontalMultiLevelHierarchy"/>
    <dgm:cxn modelId="{7E2799EA-609F-49B2-9734-6BCFFD5EB324}" type="presOf" srcId="{98568E30-6BAE-4568-9334-BFE099B5FC6F}" destId="{37FB688B-4CA5-42B2-AE1E-00A7CCEB3313}" srcOrd="0" destOrd="0" presId="urn:microsoft.com/office/officeart/2008/layout/HorizontalMultiLevelHierarchy"/>
    <dgm:cxn modelId="{3F5393F1-17D5-4B2B-A35F-8222198A3F75}" type="presParOf" srcId="{E38F0D8A-84C2-413C-AB79-3BF2FDE88EB1}" destId="{87CE0CE4-81D2-4A58-8FE1-BF0BF1914AF0}" srcOrd="0" destOrd="0" presId="urn:microsoft.com/office/officeart/2008/layout/HorizontalMultiLevelHierarchy"/>
    <dgm:cxn modelId="{74079191-B707-44E3-9328-77EB723BCF9E}" type="presParOf" srcId="{87CE0CE4-81D2-4A58-8FE1-BF0BF1914AF0}" destId="{7F137689-51B0-4BF6-B1AF-6DB3F85E0E38}" srcOrd="0" destOrd="0" presId="urn:microsoft.com/office/officeart/2008/layout/HorizontalMultiLevelHierarchy"/>
    <dgm:cxn modelId="{ED0660EB-7C0A-4990-89ED-F1A5E2359A5A}" type="presParOf" srcId="{87CE0CE4-81D2-4A58-8FE1-BF0BF1914AF0}" destId="{632664E7-D3B5-4A53-BFFF-9AF12354F65C}" srcOrd="1" destOrd="0" presId="urn:microsoft.com/office/officeart/2008/layout/HorizontalMultiLevelHierarchy"/>
    <dgm:cxn modelId="{53EE7582-35AB-4E27-B8A3-74F19EFD879D}" type="presParOf" srcId="{632664E7-D3B5-4A53-BFFF-9AF12354F65C}" destId="{C1357EAA-0B6A-4937-B1D9-6B1F4DC4535E}" srcOrd="0" destOrd="0" presId="urn:microsoft.com/office/officeart/2008/layout/HorizontalMultiLevelHierarchy"/>
    <dgm:cxn modelId="{C2C3330E-1CD7-4E09-9BF5-90D82BF57E4A}" type="presParOf" srcId="{C1357EAA-0B6A-4937-B1D9-6B1F4DC4535E}" destId="{939E8ECA-6694-4326-A40A-9FCD4EECA93B}" srcOrd="0" destOrd="0" presId="urn:microsoft.com/office/officeart/2008/layout/HorizontalMultiLevelHierarchy"/>
    <dgm:cxn modelId="{2D8B8AC9-4625-4BB5-9564-DB2D18215A3A}" type="presParOf" srcId="{632664E7-D3B5-4A53-BFFF-9AF12354F65C}" destId="{FC50F298-E83A-43C5-AEF9-721638FE0BF6}" srcOrd="1" destOrd="0" presId="urn:microsoft.com/office/officeart/2008/layout/HorizontalMultiLevelHierarchy"/>
    <dgm:cxn modelId="{E02A506B-4018-45F0-9A25-4E44B5CB645E}" type="presParOf" srcId="{FC50F298-E83A-43C5-AEF9-721638FE0BF6}" destId="{E821229C-136E-4586-9F7C-2ABD78C347F1}" srcOrd="0" destOrd="0" presId="urn:microsoft.com/office/officeart/2008/layout/HorizontalMultiLevelHierarchy"/>
    <dgm:cxn modelId="{DC1BDF75-54C7-4709-9D9F-A6CA6F24B814}" type="presParOf" srcId="{FC50F298-E83A-43C5-AEF9-721638FE0BF6}" destId="{AB5BCD07-731B-432E-B7A3-FE69F591E577}" srcOrd="1" destOrd="0" presId="urn:microsoft.com/office/officeart/2008/layout/HorizontalMultiLevelHierarchy"/>
    <dgm:cxn modelId="{F834BE9A-00AE-4A50-8383-6DD82C9C28BE}" type="presParOf" srcId="{632664E7-D3B5-4A53-BFFF-9AF12354F65C}" destId="{C70CCA23-0007-460B-8491-685B77E29F25}" srcOrd="2" destOrd="0" presId="urn:microsoft.com/office/officeart/2008/layout/HorizontalMultiLevelHierarchy"/>
    <dgm:cxn modelId="{D22F0CFE-7848-4CCB-B1D7-F8EDB4B945FB}" type="presParOf" srcId="{C70CCA23-0007-460B-8491-685B77E29F25}" destId="{A64FF95D-84B0-4427-891A-D6112748D827}" srcOrd="0" destOrd="0" presId="urn:microsoft.com/office/officeart/2008/layout/HorizontalMultiLevelHierarchy"/>
    <dgm:cxn modelId="{E5215EBE-7C6C-44F8-BD95-CF4EAC6F3DB9}" type="presParOf" srcId="{632664E7-D3B5-4A53-BFFF-9AF12354F65C}" destId="{9C4BB796-B5F6-403D-AF48-2DD1A01A90DB}" srcOrd="3" destOrd="0" presId="urn:microsoft.com/office/officeart/2008/layout/HorizontalMultiLevelHierarchy"/>
    <dgm:cxn modelId="{9076ABBD-DEA2-414D-B6B1-F91B2FB532FC}" type="presParOf" srcId="{9C4BB796-B5F6-403D-AF48-2DD1A01A90DB}" destId="{37FB688B-4CA5-42B2-AE1E-00A7CCEB3313}" srcOrd="0" destOrd="0" presId="urn:microsoft.com/office/officeart/2008/layout/HorizontalMultiLevelHierarchy"/>
    <dgm:cxn modelId="{505A3B78-E140-4675-ADD2-A446B873F3FA}" type="presParOf" srcId="{9C4BB796-B5F6-403D-AF48-2DD1A01A90DB}" destId="{D9F2FB96-808B-498F-8D94-7A729B7457F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01282F-FA74-497A-87D5-84B8263AC2CB}" type="doc">
      <dgm:prSet loTypeId="urn:microsoft.com/office/officeart/2005/8/layout/equation1" loCatId="process" qsTypeId="urn:microsoft.com/office/officeart/2005/8/quickstyle/simple1" qsCatId="simple" csTypeId="urn:microsoft.com/office/officeart/2005/8/colors/accent1_2" csCatId="accent1" phldr="1"/>
      <dgm:spPr/>
    </dgm:pt>
    <dgm:pt modelId="{782FA2CD-75A4-419D-91E3-8116A0476E99}">
      <dgm:prSet phldrT="[Texto]"/>
      <dgm:spPr/>
      <dgm:t>
        <a:bodyPr/>
        <a:lstStyle/>
        <a:p>
          <a:r>
            <a:rPr lang="es-CL" dirty="0"/>
            <a:t>Activos</a:t>
          </a:r>
        </a:p>
      </dgm:t>
    </dgm:pt>
    <dgm:pt modelId="{854E812C-6AA1-4A6A-A3D9-74E2FCCBA813}" type="parTrans" cxnId="{A09FF0BE-165D-4FE5-8265-43A32815A72C}">
      <dgm:prSet/>
      <dgm:spPr/>
      <dgm:t>
        <a:bodyPr/>
        <a:lstStyle/>
        <a:p>
          <a:endParaRPr lang="es-CL"/>
        </a:p>
      </dgm:t>
    </dgm:pt>
    <dgm:pt modelId="{2395E0CA-21F4-4DA2-8414-4B6598CFCDBD}" type="sibTrans" cxnId="{A09FF0BE-165D-4FE5-8265-43A32815A72C}">
      <dgm:prSet/>
      <dgm:spPr/>
      <dgm:t>
        <a:bodyPr/>
        <a:lstStyle/>
        <a:p>
          <a:endParaRPr lang="es-CL"/>
        </a:p>
      </dgm:t>
    </dgm:pt>
    <dgm:pt modelId="{18AE72A3-8C76-47AB-8B09-A52AD66BF6BE}">
      <dgm:prSet phldrT="[Texto]"/>
      <dgm:spPr/>
      <dgm:t>
        <a:bodyPr/>
        <a:lstStyle/>
        <a:p>
          <a:r>
            <a:rPr lang="es-CL" dirty="0"/>
            <a:t>Pasivos</a:t>
          </a:r>
        </a:p>
      </dgm:t>
    </dgm:pt>
    <dgm:pt modelId="{BCCB43AA-859C-4B68-AA2A-7F0EAB5F033A}" type="parTrans" cxnId="{E43C8476-DD40-43CF-AB32-D5D545A1A6F6}">
      <dgm:prSet/>
      <dgm:spPr/>
      <dgm:t>
        <a:bodyPr/>
        <a:lstStyle/>
        <a:p>
          <a:endParaRPr lang="es-CL"/>
        </a:p>
      </dgm:t>
    </dgm:pt>
    <dgm:pt modelId="{A8CF6300-9895-409C-9698-25D1710EECFB}" type="sibTrans" cxnId="{E43C8476-DD40-43CF-AB32-D5D545A1A6F6}">
      <dgm:prSet/>
      <dgm:spPr/>
      <dgm:t>
        <a:bodyPr/>
        <a:lstStyle/>
        <a:p>
          <a:endParaRPr lang="es-CL"/>
        </a:p>
      </dgm:t>
    </dgm:pt>
    <dgm:pt modelId="{D8CC7302-E467-465D-9697-535C5F3752AA}">
      <dgm:prSet phldrT="[Texto]"/>
      <dgm:spPr/>
      <dgm:t>
        <a:bodyPr/>
        <a:lstStyle/>
        <a:p>
          <a:r>
            <a:rPr lang="es-CL" dirty="0"/>
            <a:t>Patrimonio</a:t>
          </a:r>
        </a:p>
      </dgm:t>
    </dgm:pt>
    <dgm:pt modelId="{39C1A971-AFF2-4323-BAE1-DF866E64E8A6}" type="parTrans" cxnId="{6D8FFF97-1954-406C-AED0-7C9DD8E29712}">
      <dgm:prSet/>
      <dgm:spPr/>
      <dgm:t>
        <a:bodyPr/>
        <a:lstStyle/>
        <a:p>
          <a:endParaRPr lang="es-CL"/>
        </a:p>
      </dgm:t>
    </dgm:pt>
    <dgm:pt modelId="{D8FEEACF-15A8-460D-A008-FB5E1C4B8E48}" type="sibTrans" cxnId="{6D8FFF97-1954-406C-AED0-7C9DD8E29712}">
      <dgm:prSet/>
      <dgm:spPr/>
      <dgm:t>
        <a:bodyPr/>
        <a:lstStyle/>
        <a:p>
          <a:endParaRPr lang="es-CL"/>
        </a:p>
      </dgm:t>
    </dgm:pt>
    <dgm:pt modelId="{40C1B28B-61BD-4567-8FE1-E13B2121D164}" type="pres">
      <dgm:prSet presAssocID="{3301282F-FA74-497A-87D5-84B8263AC2CB}" presName="linearFlow" presStyleCnt="0">
        <dgm:presLayoutVars>
          <dgm:dir/>
          <dgm:resizeHandles val="exact"/>
        </dgm:presLayoutVars>
      </dgm:prSet>
      <dgm:spPr/>
    </dgm:pt>
    <dgm:pt modelId="{1598BEC0-721A-4732-B746-D171087DB3D5}" type="pres">
      <dgm:prSet presAssocID="{782FA2CD-75A4-419D-91E3-8116A0476E99}" presName="node" presStyleLbl="node1" presStyleIdx="0" presStyleCnt="3">
        <dgm:presLayoutVars>
          <dgm:bulletEnabled val="1"/>
        </dgm:presLayoutVars>
      </dgm:prSet>
      <dgm:spPr/>
    </dgm:pt>
    <dgm:pt modelId="{B3AE12D6-F514-4F66-A213-1880D79048D2}" type="pres">
      <dgm:prSet presAssocID="{2395E0CA-21F4-4DA2-8414-4B6598CFCDBD}" presName="spacerL" presStyleCnt="0"/>
      <dgm:spPr/>
    </dgm:pt>
    <dgm:pt modelId="{D669D9CA-933F-4574-8E38-392BCABEC84D}" type="pres">
      <dgm:prSet presAssocID="{2395E0CA-21F4-4DA2-8414-4B6598CFCDBD}" presName="sibTrans" presStyleLbl="sibTrans2D1" presStyleIdx="0" presStyleCnt="2" custLinFactX="257733" custLinFactNeighborX="300000" custLinFactNeighborY="2417"/>
      <dgm:spPr/>
    </dgm:pt>
    <dgm:pt modelId="{3FA28082-25D1-480F-B347-1F248AD9EA9F}" type="pres">
      <dgm:prSet presAssocID="{2395E0CA-21F4-4DA2-8414-4B6598CFCDBD}" presName="spacerR" presStyleCnt="0"/>
      <dgm:spPr/>
    </dgm:pt>
    <dgm:pt modelId="{BF14E073-7163-4DD3-ABB2-423E5779D5B8}" type="pres">
      <dgm:prSet presAssocID="{18AE72A3-8C76-47AB-8B09-A52AD66BF6BE}" presName="node" presStyleLbl="node1" presStyleIdx="1" presStyleCnt="3">
        <dgm:presLayoutVars>
          <dgm:bulletEnabled val="1"/>
        </dgm:presLayoutVars>
      </dgm:prSet>
      <dgm:spPr/>
    </dgm:pt>
    <dgm:pt modelId="{84748720-E16F-4DF7-9A63-30C615046904}" type="pres">
      <dgm:prSet presAssocID="{A8CF6300-9895-409C-9698-25D1710EECFB}" presName="spacerL" presStyleCnt="0"/>
      <dgm:spPr/>
    </dgm:pt>
    <dgm:pt modelId="{B7AAF602-43C6-40D9-9A30-243AB017F7B3}" type="pres">
      <dgm:prSet presAssocID="{A8CF6300-9895-409C-9698-25D1710EECFB}" presName="sibTrans" presStyleLbl="sibTrans2D1" presStyleIdx="1" presStyleCnt="2" custLinFactX="-255315" custLinFactNeighborX="-300000"/>
      <dgm:spPr/>
    </dgm:pt>
    <dgm:pt modelId="{EC8281DA-AA78-44CE-8C0A-FDB116B9182B}" type="pres">
      <dgm:prSet presAssocID="{A8CF6300-9895-409C-9698-25D1710EECFB}" presName="spacerR" presStyleCnt="0"/>
      <dgm:spPr/>
    </dgm:pt>
    <dgm:pt modelId="{C288CEBE-B61D-4301-918F-84F20E6E9293}" type="pres">
      <dgm:prSet presAssocID="{D8CC7302-E467-465D-9697-535C5F3752AA}" presName="node" presStyleLbl="node1" presStyleIdx="2" presStyleCnt="3">
        <dgm:presLayoutVars>
          <dgm:bulletEnabled val="1"/>
        </dgm:presLayoutVars>
      </dgm:prSet>
      <dgm:spPr/>
    </dgm:pt>
  </dgm:ptLst>
  <dgm:cxnLst>
    <dgm:cxn modelId="{4006DD42-C00A-427C-99CB-AAF4759465C8}" type="presOf" srcId="{D8CC7302-E467-465D-9697-535C5F3752AA}" destId="{C288CEBE-B61D-4301-918F-84F20E6E9293}" srcOrd="0" destOrd="0" presId="urn:microsoft.com/office/officeart/2005/8/layout/equation1"/>
    <dgm:cxn modelId="{71752D47-659B-4D76-B538-EF31621FA71B}" type="presOf" srcId="{782FA2CD-75A4-419D-91E3-8116A0476E99}" destId="{1598BEC0-721A-4732-B746-D171087DB3D5}" srcOrd="0" destOrd="0" presId="urn:microsoft.com/office/officeart/2005/8/layout/equation1"/>
    <dgm:cxn modelId="{1E5F476B-873F-4EA8-A144-8B6409D38CB0}" type="presOf" srcId="{A8CF6300-9895-409C-9698-25D1710EECFB}" destId="{B7AAF602-43C6-40D9-9A30-243AB017F7B3}" srcOrd="0" destOrd="0" presId="urn:microsoft.com/office/officeart/2005/8/layout/equation1"/>
    <dgm:cxn modelId="{DE012052-8F12-4F88-9E23-2DF9FE8CD751}" type="presOf" srcId="{3301282F-FA74-497A-87D5-84B8263AC2CB}" destId="{40C1B28B-61BD-4567-8FE1-E13B2121D164}" srcOrd="0" destOrd="0" presId="urn:microsoft.com/office/officeart/2005/8/layout/equation1"/>
    <dgm:cxn modelId="{82C27772-732C-4F52-9460-D453AEAE555D}" type="presOf" srcId="{2395E0CA-21F4-4DA2-8414-4B6598CFCDBD}" destId="{D669D9CA-933F-4574-8E38-392BCABEC84D}" srcOrd="0" destOrd="0" presId="urn:microsoft.com/office/officeart/2005/8/layout/equation1"/>
    <dgm:cxn modelId="{F2CB7476-FBEF-41A1-ADAD-6202A575A4CA}" type="presOf" srcId="{18AE72A3-8C76-47AB-8B09-A52AD66BF6BE}" destId="{BF14E073-7163-4DD3-ABB2-423E5779D5B8}" srcOrd="0" destOrd="0" presId="urn:microsoft.com/office/officeart/2005/8/layout/equation1"/>
    <dgm:cxn modelId="{E43C8476-DD40-43CF-AB32-D5D545A1A6F6}" srcId="{3301282F-FA74-497A-87D5-84B8263AC2CB}" destId="{18AE72A3-8C76-47AB-8B09-A52AD66BF6BE}" srcOrd="1" destOrd="0" parTransId="{BCCB43AA-859C-4B68-AA2A-7F0EAB5F033A}" sibTransId="{A8CF6300-9895-409C-9698-25D1710EECFB}"/>
    <dgm:cxn modelId="{6D8FFF97-1954-406C-AED0-7C9DD8E29712}" srcId="{3301282F-FA74-497A-87D5-84B8263AC2CB}" destId="{D8CC7302-E467-465D-9697-535C5F3752AA}" srcOrd="2" destOrd="0" parTransId="{39C1A971-AFF2-4323-BAE1-DF866E64E8A6}" sibTransId="{D8FEEACF-15A8-460D-A008-FB5E1C4B8E48}"/>
    <dgm:cxn modelId="{A09FF0BE-165D-4FE5-8265-43A32815A72C}" srcId="{3301282F-FA74-497A-87D5-84B8263AC2CB}" destId="{782FA2CD-75A4-419D-91E3-8116A0476E99}" srcOrd="0" destOrd="0" parTransId="{854E812C-6AA1-4A6A-A3D9-74E2FCCBA813}" sibTransId="{2395E0CA-21F4-4DA2-8414-4B6598CFCDBD}"/>
    <dgm:cxn modelId="{4A573E78-CDE7-41BD-B77A-0000F199EB38}" type="presParOf" srcId="{40C1B28B-61BD-4567-8FE1-E13B2121D164}" destId="{1598BEC0-721A-4732-B746-D171087DB3D5}" srcOrd="0" destOrd="0" presId="urn:microsoft.com/office/officeart/2005/8/layout/equation1"/>
    <dgm:cxn modelId="{7779ADB7-646E-40C9-A8CD-3CCE9EC6FEC8}" type="presParOf" srcId="{40C1B28B-61BD-4567-8FE1-E13B2121D164}" destId="{B3AE12D6-F514-4F66-A213-1880D79048D2}" srcOrd="1" destOrd="0" presId="urn:microsoft.com/office/officeart/2005/8/layout/equation1"/>
    <dgm:cxn modelId="{54ED0C84-FB0D-49B7-9771-6527D96AD472}" type="presParOf" srcId="{40C1B28B-61BD-4567-8FE1-E13B2121D164}" destId="{D669D9CA-933F-4574-8E38-392BCABEC84D}" srcOrd="2" destOrd="0" presId="urn:microsoft.com/office/officeart/2005/8/layout/equation1"/>
    <dgm:cxn modelId="{9DBCC037-A5AF-4EE5-8E0A-00012D2D3273}" type="presParOf" srcId="{40C1B28B-61BD-4567-8FE1-E13B2121D164}" destId="{3FA28082-25D1-480F-B347-1F248AD9EA9F}" srcOrd="3" destOrd="0" presId="urn:microsoft.com/office/officeart/2005/8/layout/equation1"/>
    <dgm:cxn modelId="{2398928C-80C3-4CCE-A91D-5E90F03B77AE}" type="presParOf" srcId="{40C1B28B-61BD-4567-8FE1-E13B2121D164}" destId="{BF14E073-7163-4DD3-ABB2-423E5779D5B8}" srcOrd="4" destOrd="0" presId="urn:microsoft.com/office/officeart/2005/8/layout/equation1"/>
    <dgm:cxn modelId="{47E81E40-3A8F-4A27-8B8A-DE52478702C0}" type="presParOf" srcId="{40C1B28B-61BD-4567-8FE1-E13B2121D164}" destId="{84748720-E16F-4DF7-9A63-30C615046904}" srcOrd="5" destOrd="0" presId="urn:microsoft.com/office/officeart/2005/8/layout/equation1"/>
    <dgm:cxn modelId="{095AA221-A5E9-440F-96F6-1ADBAFC335EE}" type="presParOf" srcId="{40C1B28B-61BD-4567-8FE1-E13B2121D164}" destId="{B7AAF602-43C6-40D9-9A30-243AB017F7B3}" srcOrd="6" destOrd="0" presId="urn:microsoft.com/office/officeart/2005/8/layout/equation1"/>
    <dgm:cxn modelId="{38AE28B9-5D9C-4B91-9CA0-83F39456A9B7}" type="presParOf" srcId="{40C1B28B-61BD-4567-8FE1-E13B2121D164}" destId="{EC8281DA-AA78-44CE-8C0A-FDB116B9182B}" srcOrd="7" destOrd="0" presId="urn:microsoft.com/office/officeart/2005/8/layout/equation1"/>
    <dgm:cxn modelId="{3288B689-0AE5-42C2-B82C-CA2DAEDA130A}" type="presParOf" srcId="{40C1B28B-61BD-4567-8FE1-E13B2121D164}" destId="{C288CEBE-B61D-4301-918F-84F20E6E9293}"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01282F-FA74-497A-87D5-84B8263AC2CB}" type="doc">
      <dgm:prSet loTypeId="urn:microsoft.com/office/officeart/2005/8/layout/equation1" loCatId="process" qsTypeId="urn:microsoft.com/office/officeart/2005/8/quickstyle/simple1" qsCatId="simple" csTypeId="urn:microsoft.com/office/officeart/2005/8/colors/accent1_2" csCatId="accent1" phldr="1"/>
      <dgm:spPr/>
    </dgm:pt>
    <dgm:pt modelId="{782FA2CD-75A4-419D-91E3-8116A0476E99}">
      <dgm:prSet phldrT="[Texto]"/>
      <dgm:spPr/>
      <dgm:t>
        <a:bodyPr/>
        <a:lstStyle/>
        <a:p>
          <a:r>
            <a:rPr lang="es-CL" dirty="0"/>
            <a:t>Activos</a:t>
          </a:r>
        </a:p>
      </dgm:t>
    </dgm:pt>
    <dgm:pt modelId="{854E812C-6AA1-4A6A-A3D9-74E2FCCBA813}" type="parTrans" cxnId="{A09FF0BE-165D-4FE5-8265-43A32815A72C}">
      <dgm:prSet/>
      <dgm:spPr/>
      <dgm:t>
        <a:bodyPr/>
        <a:lstStyle/>
        <a:p>
          <a:endParaRPr lang="es-CL"/>
        </a:p>
      </dgm:t>
    </dgm:pt>
    <dgm:pt modelId="{2395E0CA-21F4-4DA2-8414-4B6598CFCDBD}" type="sibTrans" cxnId="{A09FF0BE-165D-4FE5-8265-43A32815A72C}">
      <dgm:prSet/>
      <dgm:spPr/>
      <dgm:t>
        <a:bodyPr/>
        <a:lstStyle/>
        <a:p>
          <a:endParaRPr lang="es-CL"/>
        </a:p>
      </dgm:t>
    </dgm:pt>
    <dgm:pt modelId="{18AE72A3-8C76-47AB-8B09-A52AD66BF6BE}">
      <dgm:prSet phldrT="[Texto]"/>
      <dgm:spPr/>
      <dgm:t>
        <a:bodyPr/>
        <a:lstStyle/>
        <a:p>
          <a:r>
            <a:rPr lang="es-CL" dirty="0"/>
            <a:t>Pasivos</a:t>
          </a:r>
        </a:p>
      </dgm:t>
    </dgm:pt>
    <dgm:pt modelId="{BCCB43AA-859C-4B68-AA2A-7F0EAB5F033A}" type="parTrans" cxnId="{E43C8476-DD40-43CF-AB32-D5D545A1A6F6}">
      <dgm:prSet/>
      <dgm:spPr/>
      <dgm:t>
        <a:bodyPr/>
        <a:lstStyle/>
        <a:p>
          <a:endParaRPr lang="es-CL"/>
        </a:p>
      </dgm:t>
    </dgm:pt>
    <dgm:pt modelId="{A8CF6300-9895-409C-9698-25D1710EECFB}" type="sibTrans" cxnId="{E43C8476-DD40-43CF-AB32-D5D545A1A6F6}">
      <dgm:prSet/>
      <dgm:spPr/>
      <dgm:t>
        <a:bodyPr/>
        <a:lstStyle/>
        <a:p>
          <a:endParaRPr lang="es-CL"/>
        </a:p>
      </dgm:t>
    </dgm:pt>
    <dgm:pt modelId="{D8CC7302-E467-465D-9697-535C5F3752AA}">
      <dgm:prSet phldrT="[Texto]"/>
      <dgm:spPr/>
      <dgm:t>
        <a:bodyPr/>
        <a:lstStyle/>
        <a:p>
          <a:r>
            <a:rPr lang="es-CL" dirty="0"/>
            <a:t>Patrimonio</a:t>
          </a:r>
        </a:p>
      </dgm:t>
    </dgm:pt>
    <dgm:pt modelId="{39C1A971-AFF2-4323-BAE1-DF866E64E8A6}" type="parTrans" cxnId="{6D8FFF97-1954-406C-AED0-7C9DD8E29712}">
      <dgm:prSet/>
      <dgm:spPr/>
      <dgm:t>
        <a:bodyPr/>
        <a:lstStyle/>
        <a:p>
          <a:endParaRPr lang="es-CL"/>
        </a:p>
      </dgm:t>
    </dgm:pt>
    <dgm:pt modelId="{D8FEEACF-15A8-460D-A008-FB5E1C4B8E48}" type="sibTrans" cxnId="{6D8FFF97-1954-406C-AED0-7C9DD8E29712}">
      <dgm:prSet/>
      <dgm:spPr/>
      <dgm:t>
        <a:bodyPr/>
        <a:lstStyle/>
        <a:p>
          <a:endParaRPr lang="es-CL"/>
        </a:p>
      </dgm:t>
    </dgm:pt>
    <dgm:pt modelId="{40C1B28B-61BD-4567-8FE1-E13B2121D164}" type="pres">
      <dgm:prSet presAssocID="{3301282F-FA74-497A-87D5-84B8263AC2CB}" presName="linearFlow" presStyleCnt="0">
        <dgm:presLayoutVars>
          <dgm:dir/>
          <dgm:resizeHandles val="exact"/>
        </dgm:presLayoutVars>
      </dgm:prSet>
      <dgm:spPr/>
    </dgm:pt>
    <dgm:pt modelId="{1598BEC0-721A-4732-B746-D171087DB3D5}" type="pres">
      <dgm:prSet presAssocID="{782FA2CD-75A4-419D-91E3-8116A0476E99}" presName="node" presStyleLbl="node1" presStyleIdx="0" presStyleCnt="3">
        <dgm:presLayoutVars>
          <dgm:bulletEnabled val="1"/>
        </dgm:presLayoutVars>
      </dgm:prSet>
      <dgm:spPr/>
    </dgm:pt>
    <dgm:pt modelId="{B3AE12D6-F514-4F66-A213-1880D79048D2}" type="pres">
      <dgm:prSet presAssocID="{2395E0CA-21F4-4DA2-8414-4B6598CFCDBD}" presName="spacerL" presStyleCnt="0"/>
      <dgm:spPr/>
    </dgm:pt>
    <dgm:pt modelId="{D669D9CA-933F-4574-8E38-392BCABEC84D}" type="pres">
      <dgm:prSet presAssocID="{2395E0CA-21F4-4DA2-8414-4B6598CFCDBD}" presName="sibTrans" presStyleLbl="sibTrans2D1" presStyleIdx="0" presStyleCnt="2" custLinFactX="257733" custLinFactNeighborX="300000" custLinFactNeighborY="2417"/>
      <dgm:spPr/>
    </dgm:pt>
    <dgm:pt modelId="{3FA28082-25D1-480F-B347-1F248AD9EA9F}" type="pres">
      <dgm:prSet presAssocID="{2395E0CA-21F4-4DA2-8414-4B6598CFCDBD}" presName="spacerR" presStyleCnt="0"/>
      <dgm:spPr/>
    </dgm:pt>
    <dgm:pt modelId="{BF14E073-7163-4DD3-ABB2-423E5779D5B8}" type="pres">
      <dgm:prSet presAssocID="{18AE72A3-8C76-47AB-8B09-A52AD66BF6BE}" presName="node" presStyleLbl="node1" presStyleIdx="1" presStyleCnt="3">
        <dgm:presLayoutVars>
          <dgm:bulletEnabled val="1"/>
        </dgm:presLayoutVars>
      </dgm:prSet>
      <dgm:spPr/>
    </dgm:pt>
    <dgm:pt modelId="{84748720-E16F-4DF7-9A63-30C615046904}" type="pres">
      <dgm:prSet presAssocID="{A8CF6300-9895-409C-9698-25D1710EECFB}" presName="spacerL" presStyleCnt="0"/>
      <dgm:spPr/>
    </dgm:pt>
    <dgm:pt modelId="{B7AAF602-43C6-40D9-9A30-243AB017F7B3}" type="pres">
      <dgm:prSet presAssocID="{A8CF6300-9895-409C-9698-25D1710EECFB}" presName="sibTrans" presStyleLbl="sibTrans2D1" presStyleIdx="1" presStyleCnt="2" custLinFactX="-255315" custLinFactNeighborX="-300000"/>
      <dgm:spPr/>
    </dgm:pt>
    <dgm:pt modelId="{EC8281DA-AA78-44CE-8C0A-FDB116B9182B}" type="pres">
      <dgm:prSet presAssocID="{A8CF6300-9895-409C-9698-25D1710EECFB}" presName="spacerR" presStyleCnt="0"/>
      <dgm:spPr/>
    </dgm:pt>
    <dgm:pt modelId="{C288CEBE-B61D-4301-918F-84F20E6E9293}" type="pres">
      <dgm:prSet presAssocID="{D8CC7302-E467-465D-9697-535C5F3752AA}" presName="node" presStyleLbl="node1" presStyleIdx="2" presStyleCnt="3">
        <dgm:presLayoutVars>
          <dgm:bulletEnabled val="1"/>
        </dgm:presLayoutVars>
      </dgm:prSet>
      <dgm:spPr/>
    </dgm:pt>
  </dgm:ptLst>
  <dgm:cxnLst>
    <dgm:cxn modelId="{800BCA01-F5D2-4F4F-BA24-DA688CE3749B}" type="presOf" srcId="{782FA2CD-75A4-419D-91E3-8116A0476E99}" destId="{1598BEC0-721A-4732-B746-D171087DB3D5}" srcOrd="0" destOrd="0" presId="urn:microsoft.com/office/officeart/2005/8/layout/equation1"/>
    <dgm:cxn modelId="{098E4509-005B-4FE0-A5B8-9D876A1B7E0C}" type="presOf" srcId="{2395E0CA-21F4-4DA2-8414-4B6598CFCDBD}" destId="{D669D9CA-933F-4574-8E38-392BCABEC84D}" srcOrd="0" destOrd="0" presId="urn:microsoft.com/office/officeart/2005/8/layout/equation1"/>
    <dgm:cxn modelId="{A0716B45-F893-4B08-BE78-12636839E59B}" type="presOf" srcId="{18AE72A3-8C76-47AB-8B09-A52AD66BF6BE}" destId="{BF14E073-7163-4DD3-ABB2-423E5779D5B8}" srcOrd="0" destOrd="0" presId="urn:microsoft.com/office/officeart/2005/8/layout/equation1"/>
    <dgm:cxn modelId="{17B22E47-2B8F-4F29-B683-6B14661295C7}" type="presOf" srcId="{D8CC7302-E467-465D-9697-535C5F3752AA}" destId="{C288CEBE-B61D-4301-918F-84F20E6E9293}" srcOrd="0" destOrd="0" presId="urn:microsoft.com/office/officeart/2005/8/layout/equation1"/>
    <dgm:cxn modelId="{E43C8476-DD40-43CF-AB32-D5D545A1A6F6}" srcId="{3301282F-FA74-497A-87D5-84B8263AC2CB}" destId="{18AE72A3-8C76-47AB-8B09-A52AD66BF6BE}" srcOrd="1" destOrd="0" parTransId="{BCCB43AA-859C-4B68-AA2A-7F0EAB5F033A}" sibTransId="{A8CF6300-9895-409C-9698-25D1710EECFB}"/>
    <dgm:cxn modelId="{6D8FFF97-1954-406C-AED0-7C9DD8E29712}" srcId="{3301282F-FA74-497A-87D5-84B8263AC2CB}" destId="{D8CC7302-E467-465D-9697-535C5F3752AA}" srcOrd="2" destOrd="0" parTransId="{39C1A971-AFF2-4323-BAE1-DF866E64E8A6}" sibTransId="{D8FEEACF-15A8-460D-A008-FB5E1C4B8E48}"/>
    <dgm:cxn modelId="{02F214A0-D8B1-4E8B-AEA7-CE11A2F45958}" type="presOf" srcId="{3301282F-FA74-497A-87D5-84B8263AC2CB}" destId="{40C1B28B-61BD-4567-8FE1-E13B2121D164}" srcOrd="0" destOrd="0" presId="urn:microsoft.com/office/officeart/2005/8/layout/equation1"/>
    <dgm:cxn modelId="{DA96C3BA-36C6-4D2F-A48A-535186733887}" type="presOf" srcId="{A8CF6300-9895-409C-9698-25D1710EECFB}" destId="{B7AAF602-43C6-40D9-9A30-243AB017F7B3}" srcOrd="0" destOrd="0" presId="urn:microsoft.com/office/officeart/2005/8/layout/equation1"/>
    <dgm:cxn modelId="{A09FF0BE-165D-4FE5-8265-43A32815A72C}" srcId="{3301282F-FA74-497A-87D5-84B8263AC2CB}" destId="{782FA2CD-75A4-419D-91E3-8116A0476E99}" srcOrd="0" destOrd="0" parTransId="{854E812C-6AA1-4A6A-A3D9-74E2FCCBA813}" sibTransId="{2395E0CA-21F4-4DA2-8414-4B6598CFCDBD}"/>
    <dgm:cxn modelId="{704388E1-E329-491C-AAC6-E7890E62CE77}" type="presParOf" srcId="{40C1B28B-61BD-4567-8FE1-E13B2121D164}" destId="{1598BEC0-721A-4732-B746-D171087DB3D5}" srcOrd="0" destOrd="0" presId="urn:microsoft.com/office/officeart/2005/8/layout/equation1"/>
    <dgm:cxn modelId="{FCB7375C-28E2-40BC-81CE-B62DF059589F}" type="presParOf" srcId="{40C1B28B-61BD-4567-8FE1-E13B2121D164}" destId="{B3AE12D6-F514-4F66-A213-1880D79048D2}" srcOrd="1" destOrd="0" presId="urn:microsoft.com/office/officeart/2005/8/layout/equation1"/>
    <dgm:cxn modelId="{0CC3D24F-3F73-435A-A813-EDA36E14EB97}" type="presParOf" srcId="{40C1B28B-61BD-4567-8FE1-E13B2121D164}" destId="{D669D9CA-933F-4574-8E38-392BCABEC84D}" srcOrd="2" destOrd="0" presId="urn:microsoft.com/office/officeart/2005/8/layout/equation1"/>
    <dgm:cxn modelId="{92E7FAB8-0A02-4A88-B684-CE95B7C66AE9}" type="presParOf" srcId="{40C1B28B-61BD-4567-8FE1-E13B2121D164}" destId="{3FA28082-25D1-480F-B347-1F248AD9EA9F}" srcOrd="3" destOrd="0" presId="urn:microsoft.com/office/officeart/2005/8/layout/equation1"/>
    <dgm:cxn modelId="{3A0202E9-5D51-45A4-8160-F14D886D28AF}" type="presParOf" srcId="{40C1B28B-61BD-4567-8FE1-E13B2121D164}" destId="{BF14E073-7163-4DD3-ABB2-423E5779D5B8}" srcOrd="4" destOrd="0" presId="urn:microsoft.com/office/officeart/2005/8/layout/equation1"/>
    <dgm:cxn modelId="{079BCCD2-FFC4-4435-A81D-E757115B3B45}" type="presParOf" srcId="{40C1B28B-61BD-4567-8FE1-E13B2121D164}" destId="{84748720-E16F-4DF7-9A63-30C615046904}" srcOrd="5" destOrd="0" presId="urn:microsoft.com/office/officeart/2005/8/layout/equation1"/>
    <dgm:cxn modelId="{775C4C1E-B31D-49E7-B6D4-D7CA83324B56}" type="presParOf" srcId="{40C1B28B-61BD-4567-8FE1-E13B2121D164}" destId="{B7AAF602-43C6-40D9-9A30-243AB017F7B3}" srcOrd="6" destOrd="0" presId="urn:microsoft.com/office/officeart/2005/8/layout/equation1"/>
    <dgm:cxn modelId="{F0B56DA3-8258-42BC-B139-61DF431C0402}" type="presParOf" srcId="{40C1B28B-61BD-4567-8FE1-E13B2121D164}" destId="{EC8281DA-AA78-44CE-8C0A-FDB116B9182B}" srcOrd="7" destOrd="0" presId="urn:microsoft.com/office/officeart/2005/8/layout/equation1"/>
    <dgm:cxn modelId="{0E2950E3-D513-45C3-879D-6AEFDC2D364E}" type="presParOf" srcId="{40C1B28B-61BD-4567-8FE1-E13B2121D164}" destId="{C288CEBE-B61D-4301-918F-84F20E6E9293}"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CCA23-0007-460B-8491-685B77E29F25}">
      <dsp:nvSpPr>
        <dsp:cNvPr id="0" name=""/>
        <dsp:cNvSpPr/>
      </dsp:nvSpPr>
      <dsp:spPr>
        <a:xfrm>
          <a:off x="1190312" y="2175669"/>
          <a:ext cx="541292" cy="1013164"/>
        </a:xfrm>
        <a:custGeom>
          <a:avLst/>
          <a:gdLst/>
          <a:ahLst/>
          <a:cxnLst/>
          <a:rect l="0" t="0" r="0" b="0"/>
          <a:pathLst>
            <a:path>
              <a:moveTo>
                <a:pt x="0" y="0"/>
              </a:moveTo>
              <a:lnTo>
                <a:pt x="270646" y="0"/>
              </a:lnTo>
              <a:lnTo>
                <a:pt x="270646" y="1013164"/>
              </a:lnTo>
              <a:lnTo>
                <a:pt x="541292" y="101316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1432241" y="2653534"/>
        <a:ext cx="57434" cy="57434"/>
      </dsp:txXfrm>
    </dsp:sp>
    <dsp:sp modelId="{C1357EAA-0B6A-4937-B1D9-6B1F4DC4535E}">
      <dsp:nvSpPr>
        <dsp:cNvPr id="0" name=""/>
        <dsp:cNvSpPr/>
      </dsp:nvSpPr>
      <dsp:spPr>
        <a:xfrm>
          <a:off x="1190312" y="1204342"/>
          <a:ext cx="541292" cy="971326"/>
        </a:xfrm>
        <a:custGeom>
          <a:avLst/>
          <a:gdLst/>
          <a:ahLst/>
          <a:cxnLst/>
          <a:rect l="0" t="0" r="0" b="0"/>
          <a:pathLst>
            <a:path>
              <a:moveTo>
                <a:pt x="0" y="971326"/>
              </a:moveTo>
              <a:lnTo>
                <a:pt x="270646" y="971326"/>
              </a:lnTo>
              <a:lnTo>
                <a:pt x="270646" y="0"/>
              </a:lnTo>
              <a:lnTo>
                <a:pt x="54129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1433159" y="1662206"/>
        <a:ext cx="55598" cy="55598"/>
      </dsp:txXfrm>
    </dsp:sp>
    <dsp:sp modelId="{7F137689-51B0-4BF6-B1AF-6DB3F85E0E38}">
      <dsp:nvSpPr>
        <dsp:cNvPr id="0" name=""/>
        <dsp:cNvSpPr/>
      </dsp:nvSpPr>
      <dsp:spPr>
        <a:xfrm rot="16200000">
          <a:off x="-1393679" y="1763098"/>
          <a:ext cx="4342843" cy="8251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a:lnSpc>
              <a:spcPct val="90000"/>
            </a:lnSpc>
            <a:spcBef>
              <a:spcPct val="0"/>
            </a:spcBef>
            <a:spcAft>
              <a:spcPct val="35000"/>
            </a:spcAft>
            <a:buNone/>
          </a:pPr>
          <a:r>
            <a:rPr lang="es-CL" sz="5400" kern="1200" dirty="0"/>
            <a:t>Patrimonio</a:t>
          </a:r>
        </a:p>
      </dsp:txBody>
      <dsp:txXfrm>
        <a:off x="-1393679" y="1763098"/>
        <a:ext cx="4342843" cy="825140"/>
      </dsp:txXfrm>
    </dsp:sp>
    <dsp:sp modelId="{E821229C-136E-4586-9F7C-2ABD78C347F1}">
      <dsp:nvSpPr>
        <dsp:cNvPr id="0" name=""/>
        <dsp:cNvSpPr/>
      </dsp:nvSpPr>
      <dsp:spPr>
        <a:xfrm>
          <a:off x="1731604" y="294320"/>
          <a:ext cx="8418822" cy="182004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just" defTabSz="1244600">
            <a:lnSpc>
              <a:spcPct val="90000"/>
            </a:lnSpc>
            <a:spcBef>
              <a:spcPct val="0"/>
            </a:spcBef>
            <a:spcAft>
              <a:spcPct val="35000"/>
            </a:spcAft>
            <a:buNone/>
          </a:pPr>
          <a:r>
            <a:rPr lang="es-CL" sz="2800" b="1" kern="1200" dirty="0"/>
            <a:t>Capital Pagado</a:t>
          </a:r>
          <a:r>
            <a:rPr lang="es-CL" sz="2800" kern="1200" dirty="0"/>
            <a:t> (aportado): </a:t>
          </a:r>
          <a:r>
            <a:rPr lang="es-CL" sz="2800" b="1" i="0" u="none" kern="1200" dirty="0">
              <a:solidFill>
                <a:srgbClr val="FF0000"/>
              </a:solidFill>
            </a:rPr>
            <a:t>contribución</a:t>
          </a:r>
          <a:r>
            <a:rPr lang="es-CL" sz="2800" kern="1200" dirty="0"/>
            <a:t> (generalmente) en dinero hecha por los accionistas por el derecho a administrar la empresa y recibir el resultado de su gestión.</a:t>
          </a:r>
        </a:p>
      </dsp:txBody>
      <dsp:txXfrm>
        <a:off x="1731604" y="294320"/>
        <a:ext cx="8418822" cy="1820044"/>
      </dsp:txXfrm>
    </dsp:sp>
    <dsp:sp modelId="{37FB688B-4CA5-42B2-AE1E-00A7CCEB3313}">
      <dsp:nvSpPr>
        <dsp:cNvPr id="0" name=""/>
        <dsp:cNvSpPr/>
      </dsp:nvSpPr>
      <dsp:spPr>
        <a:xfrm>
          <a:off x="1731604" y="2320650"/>
          <a:ext cx="8418822" cy="1736367"/>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just" defTabSz="1244600">
            <a:lnSpc>
              <a:spcPct val="90000"/>
            </a:lnSpc>
            <a:spcBef>
              <a:spcPct val="0"/>
            </a:spcBef>
            <a:spcAft>
              <a:spcPct val="35000"/>
            </a:spcAft>
            <a:buNone/>
          </a:pPr>
          <a:r>
            <a:rPr lang="es-CL" sz="2800" b="1" kern="1200" dirty="0"/>
            <a:t>Utilidades</a:t>
          </a:r>
          <a:r>
            <a:rPr lang="es-CL" sz="2800" b="1" kern="1200" baseline="0" dirty="0"/>
            <a:t> retenidas</a:t>
          </a:r>
          <a:r>
            <a:rPr lang="es-CL" sz="2800" kern="1200" baseline="0" dirty="0"/>
            <a:t>: parte de las utilidades que ha obtenido la empresa desde su creación hasta la fecha del balance y que ha permanecido en ella como una </a:t>
          </a:r>
          <a:r>
            <a:rPr lang="es-CL" sz="2800" b="1" u="none" kern="1200" baseline="0" dirty="0">
              <a:solidFill>
                <a:srgbClr val="FF0000"/>
              </a:solidFill>
            </a:rPr>
            <a:t>reinversión</a:t>
          </a:r>
          <a:r>
            <a:rPr lang="es-CL" sz="2800" kern="1200" baseline="0" dirty="0"/>
            <a:t> por parte de los inversionistas</a:t>
          </a:r>
          <a:endParaRPr lang="es-CL" sz="2800" kern="1200" dirty="0"/>
        </a:p>
      </dsp:txBody>
      <dsp:txXfrm>
        <a:off x="1731604" y="2320650"/>
        <a:ext cx="8418822" cy="1736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8BEC0-721A-4732-B746-D171087DB3D5}">
      <dsp:nvSpPr>
        <dsp:cNvPr id="0" name=""/>
        <dsp:cNvSpPr/>
      </dsp:nvSpPr>
      <dsp:spPr>
        <a:xfrm>
          <a:off x="960467" y="136"/>
          <a:ext cx="1803127" cy="18031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s-CL" sz="2100" kern="1200" dirty="0"/>
            <a:t>Activos</a:t>
          </a:r>
        </a:p>
      </dsp:txBody>
      <dsp:txXfrm>
        <a:off x="1224529" y="264198"/>
        <a:ext cx="1275003" cy="1275003"/>
      </dsp:txXfrm>
    </dsp:sp>
    <dsp:sp modelId="{D669D9CA-933F-4574-8E38-392BCABEC84D}">
      <dsp:nvSpPr>
        <dsp:cNvPr id="0" name=""/>
        <dsp:cNvSpPr/>
      </dsp:nvSpPr>
      <dsp:spPr>
        <a:xfrm>
          <a:off x="6044657" y="404070"/>
          <a:ext cx="1045813" cy="104581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CL" sz="1700" kern="1200"/>
        </a:p>
      </dsp:txBody>
      <dsp:txXfrm>
        <a:off x="6183280" y="803989"/>
        <a:ext cx="768567" cy="245975"/>
      </dsp:txXfrm>
    </dsp:sp>
    <dsp:sp modelId="{BF14E073-7163-4DD3-ABB2-423E5779D5B8}">
      <dsp:nvSpPr>
        <dsp:cNvPr id="0" name=""/>
        <dsp:cNvSpPr/>
      </dsp:nvSpPr>
      <dsp:spPr>
        <a:xfrm>
          <a:off x="4102236" y="136"/>
          <a:ext cx="1803127" cy="18031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s-CL" sz="2100" kern="1200" dirty="0"/>
            <a:t>Pasivos</a:t>
          </a:r>
        </a:p>
      </dsp:txBody>
      <dsp:txXfrm>
        <a:off x="4366298" y="264198"/>
        <a:ext cx="1275003" cy="1275003"/>
      </dsp:txXfrm>
    </dsp:sp>
    <dsp:sp modelId="{B7AAF602-43C6-40D9-9A30-243AB017F7B3}">
      <dsp:nvSpPr>
        <dsp:cNvPr id="0" name=""/>
        <dsp:cNvSpPr/>
      </dsp:nvSpPr>
      <dsp:spPr>
        <a:xfrm>
          <a:off x="2942416" y="378793"/>
          <a:ext cx="1045813" cy="1045813"/>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CL" sz="1700" kern="1200"/>
        </a:p>
      </dsp:txBody>
      <dsp:txXfrm>
        <a:off x="3081039" y="594230"/>
        <a:ext cx="768567" cy="614939"/>
      </dsp:txXfrm>
    </dsp:sp>
    <dsp:sp modelId="{C288CEBE-B61D-4301-918F-84F20E6E9293}">
      <dsp:nvSpPr>
        <dsp:cNvPr id="0" name=""/>
        <dsp:cNvSpPr/>
      </dsp:nvSpPr>
      <dsp:spPr>
        <a:xfrm>
          <a:off x="7244005" y="136"/>
          <a:ext cx="1803127" cy="18031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s-CL" sz="2100" kern="1200" dirty="0"/>
            <a:t>Patrimonio</a:t>
          </a:r>
        </a:p>
      </dsp:txBody>
      <dsp:txXfrm>
        <a:off x="7508067" y="264198"/>
        <a:ext cx="1275003" cy="1275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8BEC0-721A-4732-B746-D171087DB3D5}">
      <dsp:nvSpPr>
        <dsp:cNvPr id="0" name=""/>
        <dsp:cNvSpPr/>
      </dsp:nvSpPr>
      <dsp:spPr>
        <a:xfrm>
          <a:off x="1544508" y="886"/>
          <a:ext cx="1338451" cy="13384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CL" sz="1500" kern="1200" dirty="0"/>
            <a:t>Activos</a:t>
          </a:r>
        </a:p>
      </dsp:txBody>
      <dsp:txXfrm>
        <a:off x="1740520" y="196898"/>
        <a:ext cx="946427" cy="946427"/>
      </dsp:txXfrm>
    </dsp:sp>
    <dsp:sp modelId="{D669D9CA-933F-4574-8E38-392BCABEC84D}">
      <dsp:nvSpPr>
        <dsp:cNvPr id="0" name=""/>
        <dsp:cNvSpPr/>
      </dsp:nvSpPr>
      <dsp:spPr>
        <a:xfrm>
          <a:off x="5318475" y="300724"/>
          <a:ext cx="776301" cy="776301"/>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CL" sz="1200" kern="1200"/>
        </a:p>
      </dsp:txBody>
      <dsp:txXfrm>
        <a:off x="5421374" y="597582"/>
        <a:ext cx="570503" cy="182585"/>
      </dsp:txXfrm>
    </dsp:sp>
    <dsp:sp modelId="{BF14E073-7163-4DD3-ABB2-423E5779D5B8}">
      <dsp:nvSpPr>
        <dsp:cNvPr id="0" name=""/>
        <dsp:cNvSpPr/>
      </dsp:nvSpPr>
      <dsp:spPr>
        <a:xfrm>
          <a:off x="3876626" y="886"/>
          <a:ext cx="1338451" cy="13384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CL" sz="1500" kern="1200" dirty="0"/>
            <a:t>Pasivos</a:t>
          </a:r>
        </a:p>
      </dsp:txBody>
      <dsp:txXfrm>
        <a:off x="4072638" y="196898"/>
        <a:ext cx="946427" cy="946427"/>
      </dsp:txXfrm>
    </dsp:sp>
    <dsp:sp modelId="{B7AAF602-43C6-40D9-9A30-243AB017F7B3}">
      <dsp:nvSpPr>
        <dsp:cNvPr id="0" name=""/>
        <dsp:cNvSpPr/>
      </dsp:nvSpPr>
      <dsp:spPr>
        <a:xfrm>
          <a:off x="3015698" y="281961"/>
          <a:ext cx="776301" cy="776301"/>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CL" sz="1200" kern="1200"/>
        </a:p>
      </dsp:txBody>
      <dsp:txXfrm>
        <a:off x="3118597" y="441879"/>
        <a:ext cx="570503" cy="456465"/>
      </dsp:txXfrm>
    </dsp:sp>
    <dsp:sp modelId="{C288CEBE-B61D-4301-918F-84F20E6E9293}">
      <dsp:nvSpPr>
        <dsp:cNvPr id="0" name=""/>
        <dsp:cNvSpPr/>
      </dsp:nvSpPr>
      <dsp:spPr>
        <a:xfrm>
          <a:off x="6208744" y="886"/>
          <a:ext cx="1338451" cy="13384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CL" sz="1500" kern="1200" dirty="0"/>
            <a:t>Patrimonio</a:t>
          </a:r>
        </a:p>
      </dsp:txBody>
      <dsp:txXfrm>
        <a:off x="6404756" y="196898"/>
        <a:ext cx="946427" cy="94642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p:cNvSpPr>
            <a:spLocks noGrp="1"/>
          </p:cNvSpPr>
          <p:nvPr>
            <p:ph type="dt" sz="half" idx="10"/>
          </p:nvPr>
        </p:nvSpPr>
        <p:spPr/>
        <p:txBody>
          <a:bodyPr/>
          <a:lstStyle/>
          <a:p>
            <a:fld id="{0833D577-87D0-4056-BFCB-5617EA5A3A5E}" type="datetimeFigureOut">
              <a:rPr lang="es-CL" smtClean="0"/>
              <a:t>29-06-2022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1497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0833D577-87D0-4056-BFCB-5617EA5A3A5E}" type="datetimeFigureOut">
              <a:rPr lang="es-CL" smtClean="0"/>
              <a:t>29-06-2022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124038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0833D577-87D0-4056-BFCB-5617EA5A3A5E}" type="datetimeFigureOut">
              <a:rPr lang="es-CL" smtClean="0"/>
              <a:t>29-06-2022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324803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0833D577-87D0-4056-BFCB-5617EA5A3A5E}" type="datetimeFigureOut">
              <a:rPr lang="es-CL" smtClean="0"/>
              <a:t>29-06-2022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312836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833D577-87D0-4056-BFCB-5617EA5A3A5E}" type="datetimeFigureOut">
              <a:rPr lang="es-CL" smtClean="0"/>
              <a:t>29-06-2022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48383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p:cNvSpPr>
            <a:spLocks noGrp="1"/>
          </p:cNvSpPr>
          <p:nvPr>
            <p:ph type="dt" sz="half" idx="10"/>
          </p:nvPr>
        </p:nvSpPr>
        <p:spPr/>
        <p:txBody>
          <a:bodyPr/>
          <a:lstStyle/>
          <a:p>
            <a:fld id="{0833D577-87D0-4056-BFCB-5617EA5A3A5E}" type="datetimeFigureOut">
              <a:rPr lang="es-CL" smtClean="0"/>
              <a:t>29-06-2022</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227352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p:cNvSpPr>
            <a:spLocks noGrp="1"/>
          </p:cNvSpPr>
          <p:nvPr>
            <p:ph type="dt" sz="half" idx="10"/>
          </p:nvPr>
        </p:nvSpPr>
        <p:spPr/>
        <p:txBody>
          <a:bodyPr/>
          <a:lstStyle/>
          <a:p>
            <a:fld id="{0833D577-87D0-4056-BFCB-5617EA5A3A5E}" type="datetimeFigureOut">
              <a:rPr lang="es-CL" smtClean="0"/>
              <a:t>29-06-2022</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241973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fecha 2"/>
          <p:cNvSpPr>
            <a:spLocks noGrp="1"/>
          </p:cNvSpPr>
          <p:nvPr>
            <p:ph type="dt" sz="half" idx="10"/>
          </p:nvPr>
        </p:nvSpPr>
        <p:spPr/>
        <p:txBody>
          <a:bodyPr/>
          <a:lstStyle/>
          <a:p>
            <a:fld id="{0833D577-87D0-4056-BFCB-5617EA5A3A5E}" type="datetimeFigureOut">
              <a:rPr lang="es-CL" smtClean="0"/>
              <a:t>29-06-2022</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392765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833D577-87D0-4056-BFCB-5617EA5A3A5E}" type="datetimeFigureOut">
              <a:rPr lang="es-CL" smtClean="0"/>
              <a:t>29-06-2022</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161940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833D577-87D0-4056-BFCB-5617EA5A3A5E}" type="datetimeFigureOut">
              <a:rPr lang="es-CL" smtClean="0"/>
              <a:t>29-06-2022</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248272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833D577-87D0-4056-BFCB-5617EA5A3A5E}" type="datetimeFigureOut">
              <a:rPr lang="es-CL" smtClean="0"/>
              <a:t>29-06-2022</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7C6BD788-67A7-47F4-A2A9-A2338DB61801}" type="slidenum">
              <a:rPr lang="es-CL" smtClean="0"/>
              <a:t>‹Nº›</a:t>
            </a:fld>
            <a:endParaRPr lang="es-CL"/>
          </a:p>
        </p:txBody>
      </p:sp>
    </p:spTree>
    <p:extLst>
      <p:ext uri="{BB962C8B-B14F-4D97-AF65-F5344CB8AC3E}">
        <p14:creationId xmlns:p14="http://schemas.microsoft.com/office/powerpoint/2010/main" val="423082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3D577-87D0-4056-BFCB-5617EA5A3A5E}" type="datetimeFigureOut">
              <a:rPr lang="es-CL" smtClean="0"/>
              <a:t>29-06-2022</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BD788-67A7-47F4-A2A9-A2338DB61801}" type="slidenum">
              <a:rPr lang="es-CL" smtClean="0"/>
              <a:t>‹Nº›</a:t>
            </a:fld>
            <a:endParaRPr lang="es-CL"/>
          </a:p>
        </p:txBody>
      </p:sp>
    </p:spTree>
    <p:extLst>
      <p:ext uri="{BB962C8B-B14F-4D97-AF65-F5344CB8AC3E}">
        <p14:creationId xmlns:p14="http://schemas.microsoft.com/office/powerpoint/2010/main" val="392016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5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904172"/>
          </a:xfrm>
        </p:spPr>
        <p:txBody>
          <a:bodyPr>
            <a:normAutofit/>
          </a:bodyPr>
          <a:lstStyle/>
          <a:p>
            <a:pPr algn="l">
              <a:lnSpc>
                <a:spcPts val="4800"/>
              </a:lnSpc>
            </a:pPr>
            <a:r>
              <a:rPr lang="es-CL" sz="4000" dirty="0"/>
              <a:t>Formulación y Evaluación de Proyectos</a:t>
            </a:r>
            <a:br>
              <a:rPr lang="es-CL" sz="4000" dirty="0"/>
            </a:br>
            <a:r>
              <a:rPr lang="es-CL" sz="4000" dirty="0"/>
              <a:t>Módulo 13 – Contabilidad Financiera</a:t>
            </a:r>
          </a:p>
        </p:txBody>
      </p:sp>
      <p:sp>
        <p:nvSpPr>
          <p:cNvPr id="3" name="Subtítulo 2"/>
          <p:cNvSpPr>
            <a:spLocks noGrp="1"/>
          </p:cNvSpPr>
          <p:nvPr>
            <p:ph type="subTitle" idx="1"/>
          </p:nvPr>
        </p:nvSpPr>
        <p:spPr>
          <a:xfrm>
            <a:off x="1524000" y="3402667"/>
            <a:ext cx="9144000" cy="1092060"/>
          </a:xfrm>
        </p:spPr>
        <p:txBody>
          <a:bodyPr/>
          <a:lstStyle/>
          <a:p>
            <a:pPr algn="l"/>
            <a:r>
              <a:rPr lang="es-CL" dirty="0">
                <a:latin typeface="+mj-lt"/>
              </a:rPr>
              <a:t>Profesor: Francisco Martínez Aguayo (franciscomartin@udec.cl)</a:t>
            </a:r>
          </a:p>
          <a:p>
            <a:pPr algn="l"/>
            <a:endParaRPr lang="es-CL" dirty="0">
              <a:latin typeface="+mj-lt"/>
            </a:endParaRPr>
          </a:p>
          <a:p>
            <a:pPr algn="l"/>
            <a:endParaRPr lang="es-CL" dirty="0">
              <a:latin typeface="+mj-lt"/>
            </a:endParaRPr>
          </a:p>
        </p:txBody>
      </p:sp>
      <p:cxnSp>
        <p:nvCxnSpPr>
          <p:cNvPr id="5" name="Conector recto 4"/>
          <p:cNvCxnSpPr/>
          <p:nvPr/>
        </p:nvCxnSpPr>
        <p:spPr>
          <a:xfrm>
            <a:off x="1524000" y="3284120"/>
            <a:ext cx="9144000" cy="12879"/>
          </a:xfrm>
          <a:prstGeom prst="line">
            <a:avLst/>
          </a:prstGeom>
        </p:spPr>
        <p:style>
          <a:lnRef idx="2">
            <a:schemeClr val="dk1"/>
          </a:lnRef>
          <a:fillRef idx="0">
            <a:schemeClr val="dk1"/>
          </a:fillRef>
          <a:effectRef idx="1">
            <a:schemeClr val="dk1"/>
          </a:effectRef>
          <a:fontRef idx="minor">
            <a:schemeClr val="tx1"/>
          </a:fontRef>
        </p:style>
      </p:cxnSp>
      <p:sp>
        <p:nvSpPr>
          <p:cNvPr id="10" name="Subtítulo 2"/>
          <p:cNvSpPr txBox="1">
            <a:spLocks/>
          </p:cNvSpPr>
          <p:nvPr/>
        </p:nvSpPr>
        <p:spPr>
          <a:xfrm>
            <a:off x="1521852" y="5733734"/>
            <a:ext cx="9144000" cy="76794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CL" dirty="0">
              <a:latin typeface="+mj-lt"/>
            </a:endParaRPr>
          </a:p>
          <a:p>
            <a:r>
              <a:rPr lang="es-CL" dirty="0">
                <a:latin typeface="+mj-lt"/>
              </a:rPr>
              <a:t>Ciudad Universitaria, junio de 2022</a:t>
            </a:r>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64" y="5215944"/>
            <a:ext cx="1295069" cy="1592297"/>
          </a:xfrm>
          <a:prstGeom prst="rect">
            <a:avLst/>
          </a:prstGeom>
        </p:spPr>
      </p:pic>
      <p:pic>
        <p:nvPicPr>
          <p:cNvPr id="11" name="Imagen 10"/>
          <p:cNvPicPr>
            <a:picLocks noChangeAspect="1"/>
          </p:cNvPicPr>
          <p:nvPr/>
        </p:nvPicPr>
        <p:blipFill>
          <a:blip r:embed="rId3"/>
          <a:stretch>
            <a:fillRect/>
          </a:stretch>
        </p:blipFill>
        <p:spPr>
          <a:xfrm>
            <a:off x="10703858" y="5175228"/>
            <a:ext cx="1330563" cy="1682771"/>
          </a:xfrm>
          <a:prstGeom prst="rect">
            <a:avLst/>
          </a:prstGeom>
        </p:spPr>
      </p:pic>
    </p:spTree>
    <p:extLst>
      <p:ext uri="{BB962C8B-B14F-4D97-AF65-F5344CB8AC3E}">
        <p14:creationId xmlns:p14="http://schemas.microsoft.com/office/powerpoint/2010/main" val="352725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Balance General</a:t>
            </a:r>
          </a:p>
        </p:txBody>
      </p:sp>
      <p:sp>
        <p:nvSpPr>
          <p:cNvPr id="3" name="Marcador de contenido 2"/>
          <p:cNvSpPr>
            <a:spLocks noGrp="1"/>
          </p:cNvSpPr>
          <p:nvPr>
            <p:ph idx="1"/>
          </p:nvPr>
        </p:nvSpPr>
        <p:spPr/>
        <p:txBody>
          <a:bodyPr>
            <a:normAutofit/>
          </a:bodyPr>
          <a:lstStyle/>
          <a:p>
            <a:pPr algn="just"/>
            <a:r>
              <a:rPr lang="es-CL" dirty="0"/>
              <a:t>El Balance es una enumeración de los recursos (activos) y obligaciones (pasivos y patrimonio) de una empresa a una fecha dada.</a:t>
            </a:r>
          </a:p>
          <a:p>
            <a:pPr algn="just"/>
            <a:r>
              <a:rPr lang="es-CL" dirty="0"/>
              <a:t>Tiene como objetivo presentar la posición financiera de la empresa.</a:t>
            </a:r>
          </a:p>
          <a:p>
            <a:pPr algn="just"/>
            <a:r>
              <a:rPr lang="es-CL" dirty="0"/>
              <a:t>Dicho de otra forma es una fotografía de la empresa en un determinado momento.</a:t>
            </a:r>
          </a:p>
        </p:txBody>
      </p:sp>
    </p:spTree>
    <p:extLst>
      <p:ext uri="{BB962C8B-B14F-4D97-AF65-F5344CB8AC3E}">
        <p14:creationId xmlns:p14="http://schemas.microsoft.com/office/powerpoint/2010/main" val="214467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304925" y="785812"/>
            <a:ext cx="9582150" cy="5286375"/>
          </a:xfrm>
          <a:prstGeom prst="rect">
            <a:avLst/>
          </a:prstGeom>
        </p:spPr>
      </p:pic>
    </p:spTree>
    <p:extLst>
      <p:ext uri="{BB962C8B-B14F-4D97-AF65-F5344CB8AC3E}">
        <p14:creationId xmlns:p14="http://schemas.microsoft.com/office/powerpoint/2010/main" val="175330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Balance General</a:t>
            </a:r>
          </a:p>
        </p:txBody>
      </p:sp>
      <p:sp>
        <p:nvSpPr>
          <p:cNvPr id="3" name="Marcador de contenido 2"/>
          <p:cNvSpPr>
            <a:spLocks noGrp="1"/>
          </p:cNvSpPr>
          <p:nvPr>
            <p:ph idx="1"/>
          </p:nvPr>
        </p:nvSpPr>
        <p:spPr>
          <a:xfrm>
            <a:off x="838200" y="1825624"/>
            <a:ext cx="10515600" cy="4752975"/>
          </a:xfrm>
        </p:spPr>
        <p:txBody>
          <a:bodyPr>
            <a:normAutofit fontScale="92500" lnSpcReduction="10000"/>
          </a:bodyPr>
          <a:lstStyle/>
          <a:p>
            <a:pPr algn="just"/>
            <a:r>
              <a:rPr lang="es-CL" b="1" dirty="0"/>
              <a:t>Activos</a:t>
            </a:r>
            <a:r>
              <a:rPr lang="es-CL" dirty="0"/>
              <a:t>: Recursos tangibles e intangibles que dispone la empresa en un momento del tiempo, cuya característica fundamental es la de constituir un recurso económico que tiene la potencialidad de generar un beneficio futuro a la empresa.</a:t>
            </a:r>
          </a:p>
          <a:p>
            <a:pPr algn="just"/>
            <a:r>
              <a:rPr lang="es-CL" b="1" dirty="0"/>
              <a:t>Pasivos</a:t>
            </a:r>
            <a:r>
              <a:rPr lang="es-CL" dirty="0"/>
              <a:t>: Obligaciones de la empresa con terceros </a:t>
            </a:r>
            <a:r>
              <a:rPr lang="es-CL" b="1" dirty="0">
                <a:solidFill>
                  <a:srgbClr val="FF0000"/>
                </a:solidFill>
              </a:rPr>
              <a:t>distintos a los dueños o deudas de la empresa con terceras personas</a:t>
            </a:r>
            <a:r>
              <a:rPr lang="es-CL" dirty="0"/>
              <a:t> en un determinado momento del tiempo, o, monto de los derechos de terceras personas sobre los recursos (activos) de la empresa en un momento del tiempo.</a:t>
            </a:r>
          </a:p>
          <a:p>
            <a:pPr algn="just"/>
            <a:r>
              <a:rPr lang="es-CL" b="1" dirty="0"/>
              <a:t>Patrimonio</a:t>
            </a:r>
            <a:r>
              <a:rPr lang="es-CL" dirty="0"/>
              <a:t>: Obligaciones o deuda de la empresa </a:t>
            </a:r>
            <a:r>
              <a:rPr lang="es-CL" b="1" dirty="0">
                <a:solidFill>
                  <a:srgbClr val="FF0000"/>
                </a:solidFill>
              </a:rPr>
              <a:t>con sus dueños</a:t>
            </a:r>
            <a:r>
              <a:rPr lang="es-CL" dirty="0"/>
              <a:t> en un determinado momento del tiempo, o, monto de los derechos de los accionistas o dueños de la empresa en un momento de tiempo </a:t>
            </a:r>
            <a:r>
              <a:rPr lang="es-CL" b="1" dirty="0"/>
              <a:t>sobre la diferencia de recursos que quedan después de pagar todos los pasivos</a:t>
            </a:r>
            <a:r>
              <a:rPr lang="es-CL" dirty="0"/>
              <a:t> de la empresa en dicho momento.</a:t>
            </a:r>
          </a:p>
          <a:p>
            <a:pPr marL="0" indent="0" algn="just">
              <a:buNone/>
            </a:pPr>
            <a:endParaRPr lang="es-CL" dirty="0"/>
          </a:p>
        </p:txBody>
      </p:sp>
    </p:spTree>
    <p:extLst>
      <p:ext uri="{BB962C8B-B14F-4D97-AF65-F5344CB8AC3E}">
        <p14:creationId xmlns:p14="http://schemas.microsoft.com/office/powerpoint/2010/main" val="290576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46C95-9451-3877-7E6D-28C9A781219C}"/>
              </a:ext>
            </a:extLst>
          </p:cNvPr>
          <p:cNvSpPr>
            <a:spLocks noGrp="1"/>
          </p:cNvSpPr>
          <p:nvPr>
            <p:ph type="title"/>
          </p:nvPr>
        </p:nvSpPr>
        <p:spPr/>
        <p:txBody>
          <a:bodyPr/>
          <a:lstStyle/>
          <a:p>
            <a:r>
              <a:rPr lang="es-ES" dirty="0"/>
              <a:t>Ejemplos de Activos, Pasivos y Patrimonio:</a:t>
            </a:r>
            <a:endParaRPr lang="es-CL" dirty="0"/>
          </a:p>
        </p:txBody>
      </p:sp>
      <p:sp>
        <p:nvSpPr>
          <p:cNvPr id="3" name="Marcador de contenido 2">
            <a:extLst>
              <a:ext uri="{FF2B5EF4-FFF2-40B4-BE49-F238E27FC236}">
                <a16:creationId xmlns:a16="http://schemas.microsoft.com/office/drawing/2014/main" id="{483437D9-7BCD-09D1-9654-C8DDAA6F1CAA}"/>
              </a:ext>
            </a:extLst>
          </p:cNvPr>
          <p:cNvSpPr>
            <a:spLocks noGrp="1"/>
          </p:cNvSpPr>
          <p:nvPr>
            <p:ph idx="1"/>
          </p:nvPr>
        </p:nvSpPr>
        <p:spPr/>
        <p:txBody>
          <a:bodyPr/>
          <a:lstStyle/>
          <a:p>
            <a:r>
              <a:rPr lang="es-ES" dirty="0"/>
              <a:t>Activos: Cuenta por cobrar, mercadería (stock), maquinaria o equipos, efectivo (caja)</a:t>
            </a:r>
          </a:p>
          <a:p>
            <a:endParaRPr lang="es-ES" dirty="0"/>
          </a:p>
          <a:p>
            <a:endParaRPr lang="es-ES" dirty="0"/>
          </a:p>
          <a:p>
            <a:r>
              <a:rPr lang="es-ES" dirty="0"/>
              <a:t>Pasivo: Cuentas por pagar (servicios), sueldos, cuota bancaria, impuestos a las utilidades</a:t>
            </a:r>
          </a:p>
          <a:p>
            <a:endParaRPr lang="es-ES" dirty="0"/>
          </a:p>
          <a:p>
            <a:endParaRPr lang="es-ES" dirty="0"/>
          </a:p>
          <a:p>
            <a:r>
              <a:rPr lang="es-ES" dirty="0"/>
              <a:t>Patrimonio: utilidades de la empresa, utilidades retenidas</a:t>
            </a:r>
            <a:endParaRPr lang="es-CL" dirty="0"/>
          </a:p>
        </p:txBody>
      </p:sp>
    </p:spTree>
    <p:extLst>
      <p:ext uri="{BB962C8B-B14F-4D97-AF65-F5344CB8AC3E}">
        <p14:creationId xmlns:p14="http://schemas.microsoft.com/office/powerpoint/2010/main" val="319236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Ejemplo de </a:t>
            </a:r>
            <a:br>
              <a:rPr lang="es-CL" dirty="0"/>
            </a:br>
            <a:r>
              <a:rPr lang="es-CL" dirty="0"/>
              <a:t>Balance General</a:t>
            </a:r>
          </a:p>
        </p:txBody>
      </p:sp>
      <p:pic>
        <p:nvPicPr>
          <p:cNvPr id="5" name="Imagen 4"/>
          <p:cNvPicPr>
            <a:picLocks noChangeAspect="1"/>
          </p:cNvPicPr>
          <p:nvPr/>
        </p:nvPicPr>
        <p:blipFill>
          <a:blip r:embed="rId2"/>
          <a:stretch>
            <a:fillRect/>
          </a:stretch>
        </p:blipFill>
        <p:spPr>
          <a:xfrm>
            <a:off x="5148486" y="237217"/>
            <a:ext cx="4354537" cy="6383566"/>
          </a:xfrm>
          <a:prstGeom prst="rect">
            <a:avLst/>
          </a:prstGeom>
        </p:spPr>
      </p:pic>
    </p:spTree>
    <p:extLst>
      <p:ext uri="{BB962C8B-B14F-4D97-AF65-F5344CB8AC3E}">
        <p14:creationId xmlns:p14="http://schemas.microsoft.com/office/powerpoint/2010/main" val="425678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85825" y="1252537"/>
            <a:ext cx="10420350" cy="4352925"/>
          </a:xfrm>
          <a:prstGeom prst="rect">
            <a:avLst/>
          </a:prstGeom>
        </p:spPr>
      </p:pic>
    </p:spTree>
    <p:extLst>
      <p:ext uri="{BB962C8B-B14F-4D97-AF65-F5344CB8AC3E}">
        <p14:creationId xmlns:p14="http://schemas.microsoft.com/office/powerpoint/2010/main" val="397355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idx="1"/>
          </p:nvPr>
        </p:nvSpPr>
        <p:spPr/>
        <p:txBody>
          <a:bodyPr/>
          <a:lstStyle/>
          <a:p>
            <a:endParaRPr lang="es-CL"/>
          </a:p>
        </p:txBody>
      </p:sp>
      <p:pic>
        <p:nvPicPr>
          <p:cNvPr id="5" name="Imagen 4"/>
          <p:cNvPicPr>
            <a:picLocks noChangeAspect="1"/>
          </p:cNvPicPr>
          <p:nvPr/>
        </p:nvPicPr>
        <p:blipFill>
          <a:blip r:embed="rId2"/>
          <a:stretch>
            <a:fillRect/>
          </a:stretch>
        </p:blipFill>
        <p:spPr>
          <a:xfrm>
            <a:off x="823912" y="438150"/>
            <a:ext cx="10544175" cy="5981700"/>
          </a:xfrm>
          <a:prstGeom prst="rect">
            <a:avLst/>
          </a:prstGeom>
        </p:spPr>
      </p:pic>
      <p:sp>
        <p:nvSpPr>
          <p:cNvPr id="6" name="Rectángulo 5"/>
          <p:cNvSpPr/>
          <p:nvPr/>
        </p:nvSpPr>
        <p:spPr>
          <a:xfrm flipV="1">
            <a:off x="1041149" y="5413971"/>
            <a:ext cx="8012316" cy="2987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724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2267" y="387158"/>
            <a:ext cx="10515600" cy="1325563"/>
          </a:xfrm>
        </p:spPr>
        <p:txBody>
          <a:bodyPr/>
          <a:lstStyle/>
          <a:p>
            <a:r>
              <a:rPr lang="es-CL" dirty="0"/>
              <a:t>Balance General</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6969814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0937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Balance General</a:t>
            </a:r>
          </a:p>
        </p:txBody>
      </p:sp>
      <p:sp>
        <p:nvSpPr>
          <p:cNvPr id="3" name="Marcador de contenido 2"/>
          <p:cNvSpPr>
            <a:spLocks noGrp="1"/>
          </p:cNvSpPr>
          <p:nvPr>
            <p:ph idx="1"/>
          </p:nvPr>
        </p:nvSpPr>
        <p:spPr/>
        <p:txBody>
          <a:bodyPr/>
          <a:lstStyle/>
          <a:p>
            <a:pPr algn="just"/>
            <a:r>
              <a:rPr lang="es-CL" dirty="0"/>
              <a:t>Podemos decir que el patrimonio cambia tanto por cambios en los activos aportados por los dueños (aportes o retiros) como por cambios que se generan como resultado de la gestión de la empresa (utilidad o pérdida).</a:t>
            </a:r>
          </a:p>
        </p:txBody>
      </p:sp>
    </p:spTree>
    <p:extLst>
      <p:ext uri="{BB962C8B-B14F-4D97-AF65-F5344CB8AC3E}">
        <p14:creationId xmlns:p14="http://schemas.microsoft.com/office/powerpoint/2010/main" val="2572550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Balance General</a:t>
            </a:r>
          </a:p>
        </p:txBody>
      </p:sp>
      <p:sp>
        <p:nvSpPr>
          <p:cNvPr id="3" name="Marcador de contenido 2"/>
          <p:cNvSpPr>
            <a:spLocks noGrp="1"/>
          </p:cNvSpPr>
          <p:nvPr>
            <p:ph idx="1"/>
          </p:nvPr>
        </p:nvSpPr>
        <p:spPr>
          <a:xfrm>
            <a:off x="838200" y="1825624"/>
            <a:ext cx="10515600" cy="4651375"/>
          </a:xfrm>
        </p:spPr>
        <p:txBody>
          <a:bodyPr/>
          <a:lstStyle/>
          <a:p>
            <a:pPr algn="just"/>
            <a:r>
              <a:rPr lang="es-CL" dirty="0"/>
              <a:t>Identidad Fundamental</a:t>
            </a:r>
          </a:p>
          <a:p>
            <a:pPr algn="just"/>
            <a:endParaRPr lang="es-CL" dirty="0"/>
          </a:p>
          <a:p>
            <a:pPr algn="just"/>
            <a:endParaRPr lang="es-CL" dirty="0"/>
          </a:p>
          <a:p>
            <a:pPr algn="just"/>
            <a:endParaRPr lang="es-CL" dirty="0"/>
          </a:p>
          <a:p>
            <a:pPr algn="just"/>
            <a:endParaRPr lang="es-CL" dirty="0"/>
          </a:p>
          <a:p>
            <a:pPr algn="just"/>
            <a:r>
              <a:rPr lang="es-CL" dirty="0"/>
              <a:t>El conjunto de Pasivos y Patrimonio que una empresa tiene en un determinado momento, representa el origen de los fondos que en dicho momento están financiando los recursos (activos) con que la empresa cuenta en dicho momento.</a:t>
            </a:r>
          </a:p>
        </p:txBody>
      </p:sp>
      <p:graphicFrame>
        <p:nvGraphicFramePr>
          <p:cNvPr id="5" name="Diagrama 4"/>
          <p:cNvGraphicFramePr/>
          <p:nvPr>
            <p:extLst>
              <p:ext uri="{D42A27DB-BD31-4B8C-83A1-F6EECF244321}">
                <p14:modId xmlns:p14="http://schemas.microsoft.com/office/powerpoint/2010/main" val="3329521726"/>
              </p:ext>
            </p:extLst>
          </p:nvPr>
        </p:nvGraphicFramePr>
        <p:xfrm>
          <a:off x="1168400" y="2387600"/>
          <a:ext cx="10007600" cy="180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p:cNvSpPr txBox="1"/>
          <p:nvPr/>
        </p:nvSpPr>
        <p:spPr>
          <a:xfrm>
            <a:off x="941294" y="3213847"/>
            <a:ext cx="1062318" cy="369332"/>
          </a:xfrm>
          <a:prstGeom prst="rect">
            <a:avLst/>
          </a:prstGeom>
          <a:noFill/>
        </p:spPr>
        <p:txBody>
          <a:bodyPr wrap="square" rtlCol="0">
            <a:spAutoFit/>
          </a:bodyPr>
          <a:lstStyle/>
          <a:p>
            <a:pPr algn="ctr"/>
            <a:r>
              <a:rPr lang="es-CL" b="1" dirty="0">
                <a:solidFill>
                  <a:srgbClr val="0033CC"/>
                </a:solidFill>
              </a:rPr>
              <a:t>Recursos</a:t>
            </a:r>
          </a:p>
        </p:txBody>
      </p:sp>
      <p:sp>
        <p:nvSpPr>
          <p:cNvPr id="7" name="CuadroTexto 6"/>
          <p:cNvSpPr txBox="1"/>
          <p:nvPr/>
        </p:nvSpPr>
        <p:spPr>
          <a:xfrm>
            <a:off x="6898342" y="2232212"/>
            <a:ext cx="1707776" cy="369332"/>
          </a:xfrm>
          <a:prstGeom prst="rect">
            <a:avLst/>
          </a:prstGeom>
          <a:noFill/>
        </p:spPr>
        <p:txBody>
          <a:bodyPr wrap="square" rtlCol="0">
            <a:spAutoFit/>
          </a:bodyPr>
          <a:lstStyle/>
          <a:p>
            <a:pPr algn="ctr"/>
            <a:r>
              <a:rPr lang="es-CL" b="1" dirty="0">
                <a:solidFill>
                  <a:srgbClr val="0033CC"/>
                </a:solidFill>
              </a:rPr>
              <a:t>Obligaciones</a:t>
            </a:r>
          </a:p>
        </p:txBody>
      </p:sp>
    </p:spTree>
    <p:extLst>
      <p:ext uri="{BB962C8B-B14F-4D97-AF65-F5344CB8AC3E}">
        <p14:creationId xmlns:p14="http://schemas.microsoft.com/office/powerpoint/2010/main" val="386974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62BC3-1AF9-875B-3AF1-AA9196DC8D0B}"/>
              </a:ext>
            </a:extLst>
          </p:cNvPr>
          <p:cNvSpPr>
            <a:spLocks noGrp="1"/>
          </p:cNvSpPr>
          <p:nvPr>
            <p:ph type="title"/>
          </p:nvPr>
        </p:nvSpPr>
        <p:spPr/>
        <p:txBody>
          <a:bodyPr/>
          <a:lstStyle/>
          <a:p>
            <a:r>
              <a:rPr lang="es-ES" dirty="0"/>
              <a:t>¿Es necesaria la información financiera de una empresa?, ¿Por qué y para quién/es?</a:t>
            </a:r>
            <a:endParaRPr lang="es-CL" dirty="0"/>
          </a:p>
        </p:txBody>
      </p:sp>
      <p:sp>
        <p:nvSpPr>
          <p:cNvPr id="3" name="Marcador de contenido 2">
            <a:extLst>
              <a:ext uri="{FF2B5EF4-FFF2-40B4-BE49-F238E27FC236}">
                <a16:creationId xmlns:a16="http://schemas.microsoft.com/office/drawing/2014/main" id="{48D95417-E369-6BA7-0B17-69979A658C6E}"/>
              </a:ext>
            </a:extLst>
          </p:cNvPr>
          <p:cNvSpPr>
            <a:spLocks noGrp="1"/>
          </p:cNvSpPr>
          <p:nvPr>
            <p:ph idx="1"/>
          </p:nvPr>
        </p:nvSpPr>
        <p:spPr/>
        <p:txBody>
          <a:bodyPr/>
          <a:lstStyle/>
          <a:p>
            <a:r>
              <a:rPr lang="es-ES" dirty="0"/>
              <a:t>Si, para empresas e inversionistas para entregar confianza a los inversionistas, incentiva a generar/proyectar información futura mas precisa.</a:t>
            </a:r>
          </a:p>
          <a:p>
            <a:r>
              <a:rPr lang="es-ES" dirty="0"/>
              <a:t>Para nuevos proyectos</a:t>
            </a:r>
          </a:p>
          <a:p>
            <a:r>
              <a:rPr lang="es-ES" dirty="0"/>
              <a:t>Para nuevos inversionistas</a:t>
            </a:r>
            <a:endParaRPr lang="es-CL" dirty="0"/>
          </a:p>
          <a:p>
            <a:r>
              <a:rPr lang="es-CL" dirty="0"/>
              <a:t>Es importante para el Estado por el pago de impuestos</a:t>
            </a:r>
          </a:p>
          <a:p>
            <a:r>
              <a:rPr lang="es-ES" dirty="0"/>
              <a:t>Para saber si la empresa esta teniendo “resultados” positivos</a:t>
            </a:r>
          </a:p>
          <a:p>
            <a:r>
              <a:rPr lang="es-ES" dirty="0"/>
              <a:t>Para evitar fraudes</a:t>
            </a:r>
          </a:p>
          <a:p>
            <a:endParaRPr lang="es-ES" dirty="0"/>
          </a:p>
        </p:txBody>
      </p:sp>
    </p:spTree>
    <p:extLst>
      <p:ext uri="{BB962C8B-B14F-4D97-AF65-F5344CB8AC3E}">
        <p14:creationId xmlns:p14="http://schemas.microsoft.com/office/powerpoint/2010/main" val="1743120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24E95-3CA7-2FA1-8386-00501845F6D0}"/>
              </a:ext>
            </a:extLst>
          </p:cNvPr>
          <p:cNvSpPr>
            <a:spLocks noGrp="1"/>
          </p:cNvSpPr>
          <p:nvPr>
            <p:ph type="title"/>
          </p:nvPr>
        </p:nvSpPr>
        <p:spPr/>
        <p:txBody>
          <a:bodyPr/>
          <a:lstStyle/>
          <a:p>
            <a:r>
              <a:rPr lang="es-ES" dirty="0"/>
              <a:t>Ejemplo básico</a:t>
            </a:r>
            <a:endParaRPr lang="es-CL" dirty="0"/>
          </a:p>
        </p:txBody>
      </p:sp>
      <p:sp>
        <p:nvSpPr>
          <p:cNvPr id="3" name="Marcador de contenido 2">
            <a:extLst>
              <a:ext uri="{FF2B5EF4-FFF2-40B4-BE49-F238E27FC236}">
                <a16:creationId xmlns:a16="http://schemas.microsoft.com/office/drawing/2014/main" id="{3E539AAA-696C-D4AB-00A5-62A35E8BBE20}"/>
              </a:ext>
            </a:extLst>
          </p:cNvPr>
          <p:cNvSpPr>
            <a:spLocks noGrp="1"/>
          </p:cNvSpPr>
          <p:nvPr>
            <p:ph idx="1"/>
          </p:nvPr>
        </p:nvSpPr>
        <p:spPr/>
        <p:txBody>
          <a:bodyPr/>
          <a:lstStyle/>
          <a:p>
            <a:r>
              <a:rPr lang="es-ES" dirty="0"/>
              <a:t>Un dueño compra una unidad de un producto al contado, para ello hace el aporte de capital respectivo</a:t>
            </a:r>
          </a:p>
          <a:p>
            <a:r>
              <a:rPr lang="es-ES" dirty="0"/>
              <a:t>10 unidades monetarias  (activo) = 0 (pasivo) + 10 unidades monetarias (patrimonio) -&gt; en un punto del tiempo t</a:t>
            </a:r>
          </a:p>
          <a:p>
            <a:r>
              <a:rPr lang="es-ES" dirty="0"/>
              <a:t>20 unidades monetarias (activos) = 10 </a:t>
            </a:r>
            <a:r>
              <a:rPr lang="es-ES" dirty="0" err="1"/>
              <a:t>um</a:t>
            </a:r>
            <a:r>
              <a:rPr lang="es-ES" dirty="0"/>
              <a:t> (pasivo) +10 </a:t>
            </a:r>
            <a:r>
              <a:rPr lang="es-ES" dirty="0" err="1"/>
              <a:t>um</a:t>
            </a:r>
            <a:r>
              <a:rPr lang="es-ES" dirty="0"/>
              <a:t> (patrimonio) -&gt;punto del tiempo t+1</a:t>
            </a:r>
          </a:p>
          <a:p>
            <a:r>
              <a:rPr lang="es-ES" dirty="0"/>
              <a:t>30 unidades monetarias (activo efectivo) = 10 </a:t>
            </a:r>
            <a:r>
              <a:rPr lang="es-ES" dirty="0" err="1"/>
              <a:t>um</a:t>
            </a:r>
            <a:r>
              <a:rPr lang="es-ES" dirty="0"/>
              <a:t> (pasivo) + 10 </a:t>
            </a:r>
            <a:r>
              <a:rPr lang="es-ES" dirty="0" err="1"/>
              <a:t>um</a:t>
            </a:r>
            <a:r>
              <a:rPr lang="es-ES" dirty="0"/>
              <a:t> (patrimonio) + 10 </a:t>
            </a:r>
            <a:r>
              <a:rPr lang="es-ES" dirty="0" err="1"/>
              <a:t>um</a:t>
            </a:r>
            <a:r>
              <a:rPr lang="es-ES" dirty="0"/>
              <a:t> (utilidad patrimonio)</a:t>
            </a:r>
          </a:p>
          <a:p>
            <a:endParaRPr lang="es-CL" dirty="0"/>
          </a:p>
        </p:txBody>
      </p:sp>
    </p:spTree>
    <p:extLst>
      <p:ext uri="{BB962C8B-B14F-4D97-AF65-F5344CB8AC3E}">
        <p14:creationId xmlns:p14="http://schemas.microsoft.com/office/powerpoint/2010/main" val="1604526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Clasificación del Balance</a:t>
            </a:r>
          </a:p>
        </p:txBody>
      </p:sp>
      <p:sp>
        <p:nvSpPr>
          <p:cNvPr id="3" name="Marcador de contenido 2"/>
          <p:cNvSpPr>
            <a:spLocks noGrp="1"/>
          </p:cNvSpPr>
          <p:nvPr>
            <p:ph idx="1"/>
          </p:nvPr>
        </p:nvSpPr>
        <p:spPr/>
        <p:txBody>
          <a:bodyPr/>
          <a:lstStyle/>
          <a:p>
            <a:pPr algn="just"/>
            <a:r>
              <a:rPr lang="es-CL" dirty="0"/>
              <a:t>Los activos y pasivos de un balance se clasifican </a:t>
            </a:r>
            <a:r>
              <a:rPr lang="es-CL"/>
              <a:t>en Circulantes </a:t>
            </a:r>
            <a:r>
              <a:rPr lang="es-CL" dirty="0"/>
              <a:t>y </a:t>
            </a:r>
            <a:r>
              <a:rPr lang="es-CL"/>
              <a:t>No Circulantes</a:t>
            </a:r>
            <a:r>
              <a:rPr lang="es-CL" dirty="0"/>
              <a:t>, atendiendo a la fecha en que se espera recibir el beneficio o se deba cumplir la obligación. </a:t>
            </a:r>
          </a:p>
          <a:p>
            <a:pPr lvl="1" algn="just"/>
            <a:r>
              <a:rPr lang="es-CL" b="1" dirty="0"/>
              <a:t>Activo Corriente </a:t>
            </a:r>
            <a:r>
              <a:rPr lang="es-CL" b="1"/>
              <a:t>o Circulante</a:t>
            </a:r>
            <a:r>
              <a:rPr lang="es-CL"/>
              <a:t>: </a:t>
            </a:r>
            <a:r>
              <a:rPr lang="es-CL" dirty="0"/>
              <a:t>todo activo </a:t>
            </a:r>
            <a:r>
              <a:rPr lang="es-CL" b="1" dirty="0">
                <a:solidFill>
                  <a:srgbClr val="FF0000"/>
                </a:solidFill>
              </a:rPr>
              <a:t>cuyo beneficio se espera recibir dentro del período de un año</a:t>
            </a:r>
            <a:r>
              <a:rPr lang="es-CL" dirty="0"/>
              <a:t>, contado desde la fecha a que se refiere un balance. </a:t>
            </a:r>
          </a:p>
          <a:p>
            <a:pPr lvl="1" algn="just"/>
            <a:r>
              <a:rPr lang="es-CL" b="1" dirty="0"/>
              <a:t>Pasivo Corriente </a:t>
            </a:r>
            <a:r>
              <a:rPr lang="es-CL" b="1"/>
              <a:t>o Circulante</a:t>
            </a:r>
            <a:r>
              <a:rPr lang="es-CL"/>
              <a:t>: </a:t>
            </a:r>
            <a:r>
              <a:rPr lang="es-CL" dirty="0"/>
              <a:t>obligación con terceros </a:t>
            </a:r>
            <a:r>
              <a:rPr lang="es-CL" b="1" dirty="0">
                <a:solidFill>
                  <a:srgbClr val="FF0000"/>
                </a:solidFill>
              </a:rPr>
              <a:t>cuyo pago corresponda ser hecho dentro del período de un año</a:t>
            </a:r>
            <a:r>
              <a:rPr lang="es-CL" dirty="0"/>
              <a:t>, contado desde la fecha en que se refiere un balance.</a:t>
            </a:r>
          </a:p>
          <a:p>
            <a:pPr lvl="1" algn="just"/>
            <a:r>
              <a:rPr lang="es-CL" dirty="0"/>
              <a:t>Los demás activos y pasivos corresponderán a </a:t>
            </a:r>
            <a:r>
              <a:rPr lang="es-CL" b="1" dirty="0"/>
              <a:t>activos </a:t>
            </a:r>
            <a:r>
              <a:rPr lang="es-CL" b="1"/>
              <a:t>no circulantes</a:t>
            </a:r>
            <a:r>
              <a:rPr lang="es-CL"/>
              <a:t> </a:t>
            </a:r>
            <a:r>
              <a:rPr lang="es-CL" dirty="0"/>
              <a:t>o </a:t>
            </a:r>
            <a:r>
              <a:rPr lang="es-CL" b="1" dirty="0"/>
              <a:t>pasivos </a:t>
            </a:r>
            <a:r>
              <a:rPr lang="es-CL" b="1"/>
              <a:t>no circulantes</a:t>
            </a:r>
            <a:r>
              <a:rPr lang="es-CL" dirty="0"/>
              <a:t>.</a:t>
            </a:r>
          </a:p>
        </p:txBody>
      </p:sp>
    </p:spTree>
    <p:extLst>
      <p:ext uri="{BB962C8B-B14F-4D97-AF65-F5344CB8AC3E}">
        <p14:creationId xmlns:p14="http://schemas.microsoft.com/office/powerpoint/2010/main" val="2918602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Ejemplos de Activos</a:t>
            </a:r>
          </a:p>
        </p:txBody>
      </p:sp>
      <p:sp>
        <p:nvSpPr>
          <p:cNvPr id="3" name="Marcador de contenido 2"/>
          <p:cNvSpPr>
            <a:spLocks noGrp="1"/>
          </p:cNvSpPr>
          <p:nvPr>
            <p:ph idx="1"/>
          </p:nvPr>
        </p:nvSpPr>
        <p:spPr>
          <a:xfrm>
            <a:off x="838200" y="1690688"/>
            <a:ext cx="10515600" cy="5167312"/>
          </a:xfrm>
        </p:spPr>
        <p:txBody>
          <a:bodyPr>
            <a:normAutofit lnSpcReduction="10000"/>
          </a:bodyPr>
          <a:lstStyle/>
          <a:p>
            <a:r>
              <a:rPr lang="es-CL" dirty="0"/>
              <a:t>Activos Corrientes</a:t>
            </a:r>
          </a:p>
          <a:p>
            <a:pPr lvl="1"/>
            <a:r>
              <a:rPr lang="es-CL" dirty="0"/>
              <a:t>Caja</a:t>
            </a:r>
          </a:p>
          <a:p>
            <a:pPr lvl="1"/>
            <a:r>
              <a:rPr lang="es-CL" dirty="0"/>
              <a:t>Existencias de materias primas y productos terminados</a:t>
            </a:r>
          </a:p>
          <a:p>
            <a:pPr lvl="1"/>
            <a:r>
              <a:rPr lang="es-CL" dirty="0"/>
              <a:t>Depósitos en bancos a corto plazo</a:t>
            </a:r>
          </a:p>
          <a:p>
            <a:pPr lvl="1"/>
            <a:r>
              <a:rPr lang="es-CL" dirty="0"/>
              <a:t>Cuentas por cobrar a corto plazo a clientes</a:t>
            </a:r>
          </a:p>
          <a:p>
            <a:pPr lvl="1"/>
            <a:r>
              <a:rPr lang="es-CL" dirty="0"/>
              <a:t>Activos a ser liquidados, consumidos o cuyo beneficio se espera recibir en un plazo menor o igual a un año</a:t>
            </a:r>
          </a:p>
          <a:p>
            <a:pPr algn="just"/>
            <a:r>
              <a:rPr lang="es-CL" dirty="0"/>
              <a:t>Activos No Corrientes</a:t>
            </a:r>
          </a:p>
          <a:p>
            <a:pPr lvl="1" algn="just"/>
            <a:r>
              <a:rPr lang="es-CL" dirty="0"/>
              <a:t>Activos fijos (Terrenos, Galpones, Edificios, Maquinarias)</a:t>
            </a:r>
          </a:p>
          <a:p>
            <a:pPr lvl="1" algn="just"/>
            <a:r>
              <a:rPr lang="es-CL" dirty="0"/>
              <a:t>Inversiones</a:t>
            </a:r>
          </a:p>
          <a:p>
            <a:pPr lvl="1" algn="just"/>
            <a:r>
              <a:rPr lang="es-CL" dirty="0"/>
              <a:t>Cuentas por cobrar a clientes (a más de un año plazo)</a:t>
            </a:r>
          </a:p>
          <a:p>
            <a:pPr lvl="1" algn="just"/>
            <a:r>
              <a:rPr lang="es-CL" dirty="0"/>
              <a:t>Depreciación acumulada: es una cuenta compensatoria que reduce o disminuye la cuenta de activos fijos.</a:t>
            </a:r>
          </a:p>
        </p:txBody>
      </p:sp>
    </p:spTree>
    <p:extLst>
      <p:ext uri="{BB962C8B-B14F-4D97-AF65-F5344CB8AC3E}">
        <p14:creationId xmlns:p14="http://schemas.microsoft.com/office/powerpoint/2010/main" val="496482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Ejemplos de Pasivos</a:t>
            </a:r>
          </a:p>
        </p:txBody>
      </p:sp>
      <p:sp>
        <p:nvSpPr>
          <p:cNvPr id="3" name="Marcador de contenido 2"/>
          <p:cNvSpPr>
            <a:spLocks noGrp="1"/>
          </p:cNvSpPr>
          <p:nvPr>
            <p:ph idx="1"/>
          </p:nvPr>
        </p:nvSpPr>
        <p:spPr/>
        <p:txBody>
          <a:bodyPr>
            <a:normAutofit/>
          </a:bodyPr>
          <a:lstStyle/>
          <a:p>
            <a:r>
              <a:rPr lang="es-CL" dirty="0"/>
              <a:t>Pasivos Corrientes</a:t>
            </a:r>
          </a:p>
          <a:p>
            <a:pPr lvl="1"/>
            <a:r>
              <a:rPr lang="es-CL" dirty="0"/>
              <a:t>Cuentas por pagar</a:t>
            </a:r>
          </a:p>
          <a:p>
            <a:pPr lvl="1"/>
            <a:r>
              <a:rPr lang="es-CL" dirty="0"/>
              <a:t>Préstamos bancarios</a:t>
            </a:r>
          </a:p>
          <a:p>
            <a:pPr lvl="1"/>
            <a:r>
              <a:rPr lang="es-CL" dirty="0"/>
              <a:t>Salarios por pagar</a:t>
            </a:r>
          </a:p>
          <a:p>
            <a:pPr lvl="1"/>
            <a:r>
              <a:rPr lang="es-CL" dirty="0"/>
              <a:t>Impuestos por pagar</a:t>
            </a:r>
          </a:p>
          <a:p>
            <a:pPr lvl="1"/>
            <a:r>
              <a:rPr lang="es-CL" dirty="0"/>
              <a:t>Servicios por entregar</a:t>
            </a:r>
          </a:p>
          <a:p>
            <a:pPr lvl="1"/>
            <a:r>
              <a:rPr lang="es-CL" dirty="0"/>
              <a:t>Bienes por entregar</a:t>
            </a:r>
          </a:p>
          <a:p>
            <a:pPr algn="just"/>
            <a:r>
              <a:rPr lang="es-CL" dirty="0"/>
              <a:t>Pasivos No Corrientes</a:t>
            </a:r>
          </a:p>
          <a:p>
            <a:pPr lvl="1" algn="just"/>
            <a:r>
              <a:rPr lang="es-CL" dirty="0"/>
              <a:t>Préstamo bancario por pagar (a más de 1 año)</a:t>
            </a:r>
          </a:p>
          <a:p>
            <a:pPr lvl="1" algn="just"/>
            <a:r>
              <a:rPr lang="es-CL" dirty="0"/>
              <a:t>Acreedores por pagar (a más de 1 año)</a:t>
            </a:r>
          </a:p>
          <a:p>
            <a:endParaRPr lang="es-CL" dirty="0"/>
          </a:p>
        </p:txBody>
      </p:sp>
    </p:spTree>
    <p:extLst>
      <p:ext uri="{BB962C8B-B14F-4D97-AF65-F5344CB8AC3E}">
        <p14:creationId xmlns:p14="http://schemas.microsoft.com/office/powerpoint/2010/main" val="3292602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Depreciación acumulada</a:t>
            </a:r>
          </a:p>
        </p:txBody>
      </p:sp>
      <p:sp>
        <p:nvSpPr>
          <p:cNvPr id="3" name="Marcador de contenido 2"/>
          <p:cNvSpPr>
            <a:spLocks noGrp="1"/>
          </p:cNvSpPr>
          <p:nvPr>
            <p:ph idx="1"/>
          </p:nvPr>
        </p:nvSpPr>
        <p:spPr/>
        <p:txBody>
          <a:bodyPr/>
          <a:lstStyle/>
          <a:p>
            <a:pPr algn="just"/>
            <a:r>
              <a:rPr lang="es-CL" dirty="0"/>
              <a:t>Es una </a:t>
            </a:r>
            <a:r>
              <a:rPr lang="es-CL" b="1" dirty="0">
                <a:solidFill>
                  <a:srgbClr val="FF0000"/>
                </a:solidFill>
              </a:rPr>
              <a:t>contra-cuenta</a:t>
            </a:r>
            <a:r>
              <a:rPr lang="es-CL" dirty="0"/>
              <a:t> de activo que representa el desgaste estimado por el uso de un activo fijo.</a:t>
            </a:r>
          </a:p>
          <a:p>
            <a:pPr algn="just"/>
            <a:r>
              <a:rPr lang="es-CL" dirty="0"/>
              <a:t>En otras palabras, la depreciación acumulada </a:t>
            </a:r>
            <a:r>
              <a:rPr lang="es-CL" b="1" dirty="0"/>
              <a:t>refleja aproximadamente la </a:t>
            </a:r>
            <a:r>
              <a:rPr lang="es-CL" b="1" dirty="0">
                <a:solidFill>
                  <a:srgbClr val="FF0000"/>
                </a:solidFill>
              </a:rPr>
              <a:t>pérdida de valor económico</a:t>
            </a:r>
            <a:r>
              <a:rPr lang="es-CL" b="1" dirty="0"/>
              <a:t> de dicho activo debido a su uso</a:t>
            </a:r>
            <a:r>
              <a:rPr lang="es-CL" dirty="0"/>
              <a:t>, aunque puede no guardar relación alguna con el valor de mercado del activo adquirido.</a:t>
            </a:r>
          </a:p>
        </p:txBody>
      </p:sp>
    </p:spTree>
    <p:extLst>
      <p:ext uri="{BB962C8B-B14F-4D97-AF65-F5344CB8AC3E}">
        <p14:creationId xmlns:p14="http://schemas.microsoft.com/office/powerpoint/2010/main" val="4095557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 1 de Balance General</a:t>
            </a:r>
          </a:p>
        </p:txBody>
      </p:sp>
      <p:sp>
        <p:nvSpPr>
          <p:cNvPr id="3" name="Marcador de contenido 2"/>
          <p:cNvSpPr>
            <a:spLocks noGrp="1"/>
          </p:cNvSpPr>
          <p:nvPr>
            <p:ph idx="1"/>
          </p:nvPr>
        </p:nvSpPr>
        <p:spPr/>
        <p:txBody>
          <a:bodyPr/>
          <a:lstStyle/>
          <a:p>
            <a:pPr algn="just"/>
            <a:r>
              <a:rPr lang="es-CL" dirty="0"/>
              <a:t>Los datos del balance de la empresa “FEP” para el 31 de diciembre de 2019, es el siguiente:</a:t>
            </a:r>
          </a:p>
          <a:p>
            <a:pPr algn="just"/>
            <a:r>
              <a:rPr lang="es-CL" dirty="0"/>
              <a:t>Depreciación Acumulada (M$200), Caja M$16.400, Remuneraciones por pagar M$12.000, Honorarios por cobrar M$5.000, Existencias M$600, Utilidad retenida M$7.750, Equipos M$25.500, Deuda por pagar M$2.550 y Capital M$25.000. </a:t>
            </a:r>
          </a:p>
          <a:p>
            <a:pPr marL="971550" lvl="1" indent="-514350" algn="just">
              <a:buFont typeface="+mj-lt"/>
              <a:buAutoNum type="alphaLcParenR"/>
            </a:pPr>
            <a:r>
              <a:rPr lang="es-CL" dirty="0"/>
              <a:t>Con los datos entregados confeccione el Balance General de la empresa.</a:t>
            </a:r>
          </a:p>
          <a:p>
            <a:pPr marL="971550" lvl="1" indent="-514350" algn="just">
              <a:buFont typeface="+mj-lt"/>
              <a:buAutoNum type="alphaLcParenR"/>
            </a:pPr>
            <a:r>
              <a:rPr lang="es-CL" dirty="0"/>
              <a:t>Calcule el Patrimonio de la empresa “FEP”.</a:t>
            </a:r>
          </a:p>
          <a:p>
            <a:pPr marL="1428750" lvl="2" indent="-514350">
              <a:buFont typeface="+mj-lt"/>
              <a:buAutoNum type="alphaLcParenR"/>
            </a:pPr>
            <a:endParaRPr lang="es-CL" dirty="0"/>
          </a:p>
          <a:p>
            <a:pPr marL="1428750" lvl="2" indent="-514350">
              <a:buFont typeface="+mj-lt"/>
              <a:buAutoNum type="alphaLcParenR"/>
            </a:pPr>
            <a:endParaRPr lang="es-CL" dirty="0"/>
          </a:p>
          <a:p>
            <a:pPr lvl="1"/>
            <a:endParaRPr lang="es-CL" dirty="0"/>
          </a:p>
        </p:txBody>
      </p:sp>
      <p:sp>
        <p:nvSpPr>
          <p:cNvPr id="4" name="CuadroTexto 3"/>
          <p:cNvSpPr txBox="1"/>
          <p:nvPr/>
        </p:nvSpPr>
        <p:spPr>
          <a:xfrm rot="270444">
            <a:off x="7429362" y="5140545"/>
            <a:ext cx="4563414" cy="1400383"/>
          </a:xfrm>
          <a:prstGeom prst="rect">
            <a:avLst/>
          </a:prstGeom>
          <a:noFill/>
          <a:ln>
            <a:solidFill>
              <a:srgbClr val="0033CC"/>
            </a:solidFill>
          </a:ln>
        </p:spPr>
        <p:txBody>
          <a:bodyPr wrap="square" rtlCol="0">
            <a:spAutoFit/>
          </a:bodyPr>
          <a:lstStyle/>
          <a:p>
            <a:pPr algn="just"/>
            <a:r>
              <a:rPr lang="es-CL" sz="1700" b="1" dirty="0">
                <a:solidFill>
                  <a:srgbClr val="0033CC"/>
                </a:solidFill>
              </a:rPr>
              <a:t>Existencias o Inventario</a:t>
            </a:r>
            <a:r>
              <a:rPr lang="es-CL" sz="1700" dirty="0">
                <a:solidFill>
                  <a:srgbClr val="0033CC"/>
                </a:solidFill>
              </a:rPr>
              <a:t>: activos de la compañía que ya están listos para ser vendidos y/o los materiales que se convertirán en productos para la venta (insumos). Ejemplos: materias primas, productos en proceso, productos terminados.</a:t>
            </a:r>
          </a:p>
        </p:txBody>
      </p:sp>
    </p:spTree>
    <p:extLst>
      <p:ext uri="{BB962C8B-B14F-4D97-AF65-F5344CB8AC3E}">
        <p14:creationId xmlns:p14="http://schemas.microsoft.com/office/powerpoint/2010/main" val="4048002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 1 de Balance General</a:t>
            </a:r>
          </a:p>
        </p:txBody>
      </p:sp>
      <p:sp>
        <p:nvSpPr>
          <p:cNvPr id="3" name="Marcador de contenido 2"/>
          <p:cNvSpPr>
            <a:spLocks noGrp="1"/>
          </p:cNvSpPr>
          <p:nvPr>
            <p:ph idx="1"/>
          </p:nvPr>
        </p:nvSpPr>
        <p:spPr>
          <a:xfrm>
            <a:off x="838200" y="1825625"/>
            <a:ext cx="10515600" cy="756210"/>
          </a:xfrm>
        </p:spPr>
        <p:txBody>
          <a:bodyPr/>
          <a:lstStyle/>
          <a:p>
            <a:r>
              <a:rPr lang="es-CL" dirty="0"/>
              <a:t>Diferenciar recursos de la empresa y obligaciones de la empresa </a:t>
            </a:r>
          </a:p>
        </p:txBody>
      </p:sp>
      <p:sp>
        <p:nvSpPr>
          <p:cNvPr id="6" name="Marcador de contenido 2"/>
          <p:cNvSpPr txBox="1">
            <a:spLocks/>
          </p:cNvSpPr>
          <p:nvPr/>
        </p:nvSpPr>
        <p:spPr>
          <a:xfrm>
            <a:off x="1120588" y="2550641"/>
            <a:ext cx="4701988" cy="3325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dirty="0"/>
              <a:t>Recursos:</a:t>
            </a:r>
          </a:p>
          <a:p>
            <a:pPr marL="0" indent="0">
              <a:buNone/>
            </a:pPr>
            <a:r>
              <a:rPr lang="es-CL" dirty="0"/>
              <a:t>	Depreciación acumulada</a:t>
            </a:r>
          </a:p>
          <a:p>
            <a:pPr marL="0" indent="0">
              <a:buNone/>
            </a:pPr>
            <a:r>
              <a:rPr lang="es-CL" dirty="0"/>
              <a:t>	Caja</a:t>
            </a:r>
          </a:p>
          <a:p>
            <a:pPr marL="0" indent="0">
              <a:buNone/>
            </a:pPr>
            <a:r>
              <a:rPr lang="es-CL" dirty="0"/>
              <a:t>	Honorarios por cobrar</a:t>
            </a:r>
          </a:p>
          <a:p>
            <a:pPr marL="0" indent="0">
              <a:buNone/>
            </a:pPr>
            <a:r>
              <a:rPr lang="es-CL" dirty="0"/>
              <a:t>	Existencias</a:t>
            </a:r>
          </a:p>
          <a:p>
            <a:pPr marL="0" indent="0">
              <a:buNone/>
            </a:pPr>
            <a:r>
              <a:rPr lang="es-CL" dirty="0"/>
              <a:t>	Equipos</a:t>
            </a:r>
          </a:p>
        </p:txBody>
      </p:sp>
      <p:sp>
        <p:nvSpPr>
          <p:cNvPr id="7" name="Marcador de contenido 2"/>
          <p:cNvSpPr txBox="1">
            <a:spLocks/>
          </p:cNvSpPr>
          <p:nvPr/>
        </p:nvSpPr>
        <p:spPr>
          <a:xfrm>
            <a:off x="6199094" y="2550641"/>
            <a:ext cx="5154706" cy="3325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dirty="0"/>
              <a:t>Obligaciones:</a:t>
            </a:r>
          </a:p>
          <a:p>
            <a:pPr marL="0" indent="0">
              <a:buNone/>
            </a:pPr>
            <a:r>
              <a:rPr lang="es-CL" dirty="0"/>
              <a:t>	Remuneraciones por pagar</a:t>
            </a:r>
          </a:p>
          <a:p>
            <a:pPr marL="0" indent="0">
              <a:buNone/>
            </a:pPr>
            <a:r>
              <a:rPr lang="es-CL" dirty="0"/>
              <a:t>	Utilidad retenida</a:t>
            </a:r>
          </a:p>
          <a:p>
            <a:pPr marL="0" indent="0">
              <a:buNone/>
            </a:pPr>
            <a:r>
              <a:rPr lang="es-CL" dirty="0"/>
              <a:t>	Deuda por pagar</a:t>
            </a:r>
          </a:p>
          <a:p>
            <a:pPr marL="0" indent="0">
              <a:buNone/>
            </a:pPr>
            <a:r>
              <a:rPr lang="es-CL" dirty="0"/>
              <a:t>	Capital</a:t>
            </a:r>
          </a:p>
        </p:txBody>
      </p:sp>
      <p:sp>
        <p:nvSpPr>
          <p:cNvPr id="8" name="Rectángulo 7"/>
          <p:cNvSpPr/>
          <p:nvPr/>
        </p:nvSpPr>
        <p:spPr>
          <a:xfrm>
            <a:off x="4588933" y="5401052"/>
            <a:ext cx="7363509" cy="1200329"/>
          </a:xfrm>
          <a:prstGeom prst="rect">
            <a:avLst/>
          </a:prstGeom>
          <a:ln>
            <a:solidFill>
              <a:srgbClr val="0033CC"/>
            </a:solidFill>
          </a:ln>
        </p:spPr>
        <p:txBody>
          <a:bodyPr wrap="square">
            <a:spAutoFit/>
          </a:bodyPr>
          <a:lstStyle/>
          <a:p>
            <a:pPr algn="just"/>
            <a:r>
              <a:rPr lang="es-CL" dirty="0"/>
              <a:t>Depreciación Acumulada (M$200), Caja M$16.400, Remuneraciones por pagar M$12.000, Honorarios por cobrar M$5.000, Existencias M$600, Utilidad retenida M$7.750, Equipos M$25.500, Deuda por pagar M$2.550 y Capital M$25.000. </a:t>
            </a:r>
          </a:p>
        </p:txBody>
      </p:sp>
    </p:spTree>
    <p:extLst>
      <p:ext uri="{BB962C8B-B14F-4D97-AF65-F5344CB8AC3E}">
        <p14:creationId xmlns:p14="http://schemas.microsoft.com/office/powerpoint/2010/main" val="28191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down)">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down)">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wipe(down)">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wipe(down)">
                                      <p:cBhvr>
                                        <p:cTn id="4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 1 de Balance General</a:t>
            </a:r>
          </a:p>
        </p:txBody>
      </p:sp>
      <p:sp>
        <p:nvSpPr>
          <p:cNvPr id="6" name="Marcador de contenido 5"/>
          <p:cNvSpPr>
            <a:spLocks noGrp="1"/>
          </p:cNvSpPr>
          <p:nvPr>
            <p:ph idx="1"/>
          </p:nvPr>
        </p:nvSpPr>
        <p:spPr/>
        <p:txBody>
          <a:bodyPr/>
          <a:lstStyle/>
          <a:p>
            <a:endParaRPr lang="es-CL"/>
          </a:p>
        </p:txBody>
      </p:sp>
      <p:graphicFrame>
        <p:nvGraphicFramePr>
          <p:cNvPr id="7" name="Marcador de contenido 3"/>
          <p:cNvGraphicFramePr>
            <a:graphicFrameLocks/>
          </p:cNvGraphicFramePr>
          <p:nvPr>
            <p:extLst>
              <p:ext uri="{D42A27DB-BD31-4B8C-83A1-F6EECF244321}">
                <p14:modId xmlns:p14="http://schemas.microsoft.com/office/powerpoint/2010/main" val="2316888477"/>
              </p:ext>
            </p:extLst>
          </p:nvPr>
        </p:nvGraphicFramePr>
        <p:xfrm>
          <a:off x="1995416" y="2480990"/>
          <a:ext cx="7967450" cy="2514092"/>
        </p:xfrm>
        <a:graphic>
          <a:graphicData uri="http://schemas.openxmlformats.org/drawingml/2006/table">
            <a:tbl>
              <a:tblPr>
                <a:tableStyleId>{BC89EF96-8CEA-46FF-86C4-4CE0E7609802}</a:tableStyleId>
              </a:tblPr>
              <a:tblGrid>
                <a:gridCol w="2669487">
                  <a:extLst>
                    <a:ext uri="{9D8B030D-6E8A-4147-A177-3AD203B41FA5}">
                      <a16:colId xmlns:a16="http://schemas.microsoft.com/office/drawing/2014/main" val="20000"/>
                    </a:ext>
                  </a:extLst>
                </a:gridCol>
                <a:gridCol w="1163240">
                  <a:extLst>
                    <a:ext uri="{9D8B030D-6E8A-4147-A177-3AD203B41FA5}">
                      <a16:colId xmlns:a16="http://schemas.microsoft.com/office/drawing/2014/main" val="20001"/>
                    </a:ext>
                  </a:extLst>
                </a:gridCol>
                <a:gridCol w="301996">
                  <a:extLst>
                    <a:ext uri="{9D8B030D-6E8A-4147-A177-3AD203B41FA5}">
                      <a16:colId xmlns:a16="http://schemas.microsoft.com/office/drawing/2014/main" val="20002"/>
                    </a:ext>
                  </a:extLst>
                </a:gridCol>
                <a:gridCol w="2669487">
                  <a:extLst>
                    <a:ext uri="{9D8B030D-6E8A-4147-A177-3AD203B41FA5}">
                      <a16:colId xmlns:a16="http://schemas.microsoft.com/office/drawing/2014/main" val="20003"/>
                    </a:ext>
                  </a:extLst>
                </a:gridCol>
                <a:gridCol w="1163240">
                  <a:extLst>
                    <a:ext uri="{9D8B030D-6E8A-4147-A177-3AD203B41FA5}">
                      <a16:colId xmlns:a16="http://schemas.microsoft.com/office/drawing/2014/main" val="20004"/>
                    </a:ext>
                  </a:extLst>
                </a:gridCol>
              </a:tblGrid>
              <a:tr h="359156">
                <a:tc>
                  <a:txBody>
                    <a:bodyPr/>
                    <a:lstStyle/>
                    <a:p>
                      <a:pPr algn="l" fontAlgn="ctr"/>
                      <a:r>
                        <a:rPr lang="es-CL" sz="1600" u="none" strike="noStrike" dirty="0">
                          <a:effectLst/>
                        </a:rPr>
                        <a:t>Caja</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 </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Deuda por pagar</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59156">
                <a:tc>
                  <a:txBody>
                    <a:bodyPr/>
                    <a:lstStyle/>
                    <a:p>
                      <a:pPr algn="l" fontAlgn="ctr"/>
                      <a:r>
                        <a:rPr lang="es-CL" sz="1600" u="none" strike="noStrike">
                          <a:effectLst/>
                        </a:rPr>
                        <a:t>Existencias</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 </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Remuneraciones por pagar</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59156">
                <a:tc>
                  <a:txBody>
                    <a:bodyPr/>
                    <a:lstStyle/>
                    <a:p>
                      <a:pPr algn="l" fontAlgn="ctr"/>
                      <a:r>
                        <a:rPr lang="es-CL" sz="1600" u="none" strike="noStrike" dirty="0">
                          <a:effectLst/>
                        </a:rPr>
                        <a:t>Equipos</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59156">
                <a:tc>
                  <a:txBody>
                    <a:bodyPr/>
                    <a:lstStyle/>
                    <a:p>
                      <a:pPr algn="l" fontAlgn="ctr"/>
                      <a:r>
                        <a:rPr lang="es-CL" sz="1600" u="none" strike="noStrike">
                          <a:effectLst/>
                        </a:rPr>
                        <a:t>Depreciación acumulada</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Capital</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59156">
                <a:tc>
                  <a:txBody>
                    <a:bodyPr/>
                    <a:lstStyle/>
                    <a:p>
                      <a:pPr algn="l" fontAlgn="ctr"/>
                      <a:r>
                        <a:rPr lang="es-CL" sz="1600" u="none" strike="noStrike">
                          <a:effectLst/>
                        </a:rPr>
                        <a:t>Honorarios por cobrar</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Utilidad retenida</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59156">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59156">
                <a:tc>
                  <a:txBody>
                    <a:bodyPr/>
                    <a:lstStyle/>
                    <a:p>
                      <a:pPr algn="l" fontAlgn="ctr"/>
                      <a:r>
                        <a:rPr lang="es-CL" sz="1600" b="1" u="none" strike="noStrike" dirty="0">
                          <a:effectLst/>
                        </a:rPr>
                        <a:t>Total Activos</a:t>
                      </a:r>
                      <a:endParaRPr lang="es-CL"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b="1" u="none" strike="noStrike" dirty="0">
                          <a:effectLst/>
                        </a:rPr>
                        <a:t>Total Pasivos + Patrimonio</a:t>
                      </a:r>
                      <a:endParaRPr lang="es-CL"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73600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 1 de Balance General</a:t>
            </a:r>
          </a:p>
        </p:txBody>
      </p:sp>
      <p:sp>
        <p:nvSpPr>
          <p:cNvPr id="3" name="Marcador de contenido 2"/>
          <p:cNvSpPr>
            <a:spLocks noGrp="1"/>
          </p:cNvSpPr>
          <p:nvPr>
            <p:ph idx="1"/>
          </p:nvPr>
        </p:nvSpPr>
        <p:spPr/>
        <p:txBody>
          <a:bodyPr/>
          <a:lstStyle/>
          <a:p>
            <a:endParaRPr lang="es-CL" dirty="0"/>
          </a:p>
          <a:p>
            <a:endParaRPr lang="es-CL" dirty="0"/>
          </a:p>
          <a:p>
            <a:endParaRPr lang="es-CL" dirty="0"/>
          </a:p>
          <a:p>
            <a:endParaRPr lang="es-CL" dirty="0"/>
          </a:p>
          <a:p>
            <a:endParaRPr lang="es-CL" dirty="0"/>
          </a:p>
          <a:p>
            <a:endParaRPr lang="es-CL" dirty="0"/>
          </a:p>
          <a:p>
            <a:pPr marL="228600" lvl="2">
              <a:spcBef>
                <a:spcPts val="1000"/>
              </a:spcBef>
            </a:pPr>
            <a:endParaRPr lang="es-CL" dirty="0"/>
          </a:p>
          <a:p>
            <a:pPr marL="228600" lvl="2">
              <a:spcBef>
                <a:spcPts val="1000"/>
              </a:spcBef>
            </a:pPr>
            <a:r>
              <a:rPr lang="es-CL" dirty="0"/>
              <a:t>El Patrimonio corresponde a lo que pertenece a los dueños o inversionistas de la empresa, y eso corresponde en este caso a Capital y Utilidad retenida: </a:t>
            </a:r>
            <a:r>
              <a:rPr lang="it-IT" dirty="0"/>
              <a:t>Patrimonio = 25.000 + 7.750 = M$ 32.750</a:t>
            </a:r>
          </a:p>
          <a:p>
            <a:endParaRPr lang="es-CL" dirty="0"/>
          </a:p>
        </p:txBody>
      </p:sp>
      <p:graphicFrame>
        <p:nvGraphicFramePr>
          <p:cNvPr id="4" name="Marcador de contenido 3"/>
          <p:cNvGraphicFramePr>
            <a:graphicFrameLocks/>
          </p:cNvGraphicFramePr>
          <p:nvPr>
            <p:extLst>
              <p:ext uri="{D42A27DB-BD31-4B8C-83A1-F6EECF244321}">
                <p14:modId xmlns:p14="http://schemas.microsoft.com/office/powerpoint/2010/main" val="2490351309"/>
              </p:ext>
            </p:extLst>
          </p:nvPr>
        </p:nvGraphicFramePr>
        <p:xfrm>
          <a:off x="1995416" y="2480990"/>
          <a:ext cx="7967450" cy="2514092"/>
        </p:xfrm>
        <a:graphic>
          <a:graphicData uri="http://schemas.openxmlformats.org/drawingml/2006/table">
            <a:tbl>
              <a:tblPr>
                <a:tableStyleId>{BC89EF96-8CEA-46FF-86C4-4CE0E7609802}</a:tableStyleId>
              </a:tblPr>
              <a:tblGrid>
                <a:gridCol w="2669487">
                  <a:extLst>
                    <a:ext uri="{9D8B030D-6E8A-4147-A177-3AD203B41FA5}">
                      <a16:colId xmlns:a16="http://schemas.microsoft.com/office/drawing/2014/main" val="20000"/>
                    </a:ext>
                  </a:extLst>
                </a:gridCol>
                <a:gridCol w="1163240">
                  <a:extLst>
                    <a:ext uri="{9D8B030D-6E8A-4147-A177-3AD203B41FA5}">
                      <a16:colId xmlns:a16="http://schemas.microsoft.com/office/drawing/2014/main" val="20001"/>
                    </a:ext>
                  </a:extLst>
                </a:gridCol>
                <a:gridCol w="301996">
                  <a:extLst>
                    <a:ext uri="{9D8B030D-6E8A-4147-A177-3AD203B41FA5}">
                      <a16:colId xmlns:a16="http://schemas.microsoft.com/office/drawing/2014/main" val="20002"/>
                    </a:ext>
                  </a:extLst>
                </a:gridCol>
                <a:gridCol w="2669487">
                  <a:extLst>
                    <a:ext uri="{9D8B030D-6E8A-4147-A177-3AD203B41FA5}">
                      <a16:colId xmlns:a16="http://schemas.microsoft.com/office/drawing/2014/main" val="20003"/>
                    </a:ext>
                  </a:extLst>
                </a:gridCol>
                <a:gridCol w="1163240">
                  <a:extLst>
                    <a:ext uri="{9D8B030D-6E8A-4147-A177-3AD203B41FA5}">
                      <a16:colId xmlns:a16="http://schemas.microsoft.com/office/drawing/2014/main" val="20004"/>
                    </a:ext>
                  </a:extLst>
                </a:gridCol>
              </a:tblGrid>
              <a:tr h="359156">
                <a:tc>
                  <a:txBody>
                    <a:bodyPr/>
                    <a:lstStyle/>
                    <a:p>
                      <a:pPr algn="l" fontAlgn="ctr"/>
                      <a:r>
                        <a:rPr lang="es-CL" sz="1600" u="none" strike="noStrike" dirty="0">
                          <a:effectLst/>
                        </a:rPr>
                        <a:t>Caja</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 $   16.400 </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Deuda por pagar</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2.550 </a:t>
                      </a: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59156">
                <a:tc>
                  <a:txBody>
                    <a:bodyPr/>
                    <a:lstStyle/>
                    <a:p>
                      <a:pPr algn="l" fontAlgn="ctr"/>
                      <a:r>
                        <a:rPr lang="es-CL" sz="1600" u="none" strike="noStrike">
                          <a:effectLst/>
                        </a:rPr>
                        <a:t>Existencias</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600 </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Remuneraciones por pagar</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12.000 </a:t>
                      </a: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59156">
                <a:tc>
                  <a:txBody>
                    <a:bodyPr/>
                    <a:lstStyle/>
                    <a:p>
                      <a:pPr algn="l" fontAlgn="ctr"/>
                      <a:r>
                        <a:rPr lang="es-CL" sz="1600" u="none" strike="noStrike" dirty="0">
                          <a:effectLst/>
                        </a:rPr>
                        <a:t>Equipos</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25.500 </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59156">
                <a:tc>
                  <a:txBody>
                    <a:bodyPr/>
                    <a:lstStyle/>
                    <a:p>
                      <a:pPr algn="l" fontAlgn="ctr"/>
                      <a:r>
                        <a:rPr lang="es-CL" sz="1600" u="none" strike="noStrike">
                          <a:effectLst/>
                        </a:rPr>
                        <a:t>Depreciación acumulada</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solidFill>
                            <a:srgbClr val="FF0000"/>
                          </a:solidFill>
                          <a:effectLst/>
                        </a:rPr>
                        <a:t>-$        200 </a:t>
                      </a:r>
                      <a:endParaRPr lang="es-CL" sz="16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Capital</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25.000 </a:t>
                      </a: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59156">
                <a:tc>
                  <a:txBody>
                    <a:bodyPr/>
                    <a:lstStyle/>
                    <a:p>
                      <a:pPr algn="l" fontAlgn="ctr"/>
                      <a:r>
                        <a:rPr lang="es-CL" sz="1600" u="none" strike="noStrike">
                          <a:effectLst/>
                        </a:rPr>
                        <a:t>Honorarios por cobrar</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5.000 </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Utilidad retenida</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7.750 </a:t>
                      </a: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59156">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59156">
                <a:tc>
                  <a:txBody>
                    <a:bodyPr/>
                    <a:lstStyle/>
                    <a:p>
                      <a:pPr algn="l" fontAlgn="ctr"/>
                      <a:r>
                        <a:rPr lang="es-CL" sz="1600" b="1" u="none" strike="noStrike" dirty="0">
                          <a:effectLst/>
                        </a:rPr>
                        <a:t>Total Activos</a:t>
                      </a:r>
                      <a:endParaRPr lang="es-CL"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b="1" u="none" strike="noStrike">
                          <a:effectLst/>
                        </a:rPr>
                        <a:t> $   47.300 </a:t>
                      </a: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b="1" u="none" strike="noStrike" dirty="0">
                          <a:effectLst/>
                        </a:rPr>
                        <a:t>Total Pasivos + Patrimonio</a:t>
                      </a:r>
                      <a:endParaRPr lang="es-CL"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b="1" u="none" strike="noStrike" dirty="0">
                          <a:effectLst/>
                        </a:rPr>
                        <a:t> $   47.300 </a:t>
                      </a:r>
                      <a:endParaRPr lang="es-CL"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84038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4"/>
            <a:ext cx="10515600" cy="1325563"/>
          </a:xfrm>
        </p:spPr>
        <p:txBody>
          <a:bodyPr/>
          <a:lstStyle/>
          <a:p>
            <a:r>
              <a:rPr lang="es-CL" dirty="0"/>
              <a:t>Valoración de Activos y Pasivos</a:t>
            </a:r>
          </a:p>
        </p:txBody>
      </p:sp>
      <p:sp>
        <p:nvSpPr>
          <p:cNvPr id="3" name="Marcador de contenido 2"/>
          <p:cNvSpPr>
            <a:spLocks noGrp="1"/>
          </p:cNvSpPr>
          <p:nvPr>
            <p:ph idx="1"/>
          </p:nvPr>
        </p:nvSpPr>
        <p:spPr>
          <a:xfrm>
            <a:off x="838200" y="1825625"/>
            <a:ext cx="10515600" cy="4778376"/>
          </a:xfrm>
        </p:spPr>
        <p:txBody>
          <a:bodyPr>
            <a:normAutofit/>
          </a:bodyPr>
          <a:lstStyle/>
          <a:p>
            <a:pPr algn="just"/>
            <a:r>
              <a:rPr lang="es-CL" dirty="0"/>
              <a:t>Los activos y pasivos deben ser valorados en la contabilidad en términos de una </a:t>
            </a:r>
            <a:r>
              <a:rPr lang="es-CL" b="1" dirty="0">
                <a:solidFill>
                  <a:srgbClr val="FF0000"/>
                </a:solidFill>
              </a:rPr>
              <a:t>unidad monetaria común</a:t>
            </a:r>
            <a:r>
              <a:rPr lang="es-CL" dirty="0"/>
              <a:t> para todos (pesos, dólares, euros, etc.)</a:t>
            </a:r>
          </a:p>
          <a:p>
            <a:pPr algn="just"/>
            <a:r>
              <a:rPr lang="es-CL" dirty="0"/>
              <a:t>No todos los activos y pasivos son intrínsecamente una expresión monetaria, como las maquinarias, por ejemplo. Es por ello que habrá que asignarle un valor monetario.</a:t>
            </a:r>
          </a:p>
          <a:p>
            <a:pPr lvl="1" algn="just"/>
            <a:r>
              <a:rPr lang="es-CL" b="1" dirty="0"/>
              <a:t>Ítems monetarios</a:t>
            </a:r>
            <a:r>
              <a:rPr lang="es-CL" dirty="0"/>
              <a:t>: ítems cuyo valor está fijado en términos de unidades monetarias, en sí mismos son una expresión en unidades monetarias (caja, cuentas por cobrar, etc.). Se registran a su valor equivalente monetario.</a:t>
            </a:r>
          </a:p>
          <a:p>
            <a:pPr lvl="1" algn="just"/>
            <a:r>
              <a:rPr lang="es-CL" b="1" dirty="0"/>
              <a:t>Ítems no monetarios</a:t>
            </a:r>
            <a:r>
              <a:rPr lang="es-CL" dirty="0"/>
              <a:t>: son aquellos que en sí mismos no son una expresión monetaria, debe asignárseles un valor monetario. </a:t>
            </a:r>
            <a:r>
              <a:rPr lang="es-CL" b="1" dirty="0">
                <a:solidFill>
                  <a:srgbClr val="FF0000"/>
                </a:solidFill>
              </a:rPr>
              <a:t>Se registran a su costo histórico</a:t>
            </a:r>
            <a:r>
              <a:rPr lang="es-CL" dirty="0"/>
              <a:t> (ajustado según corresponda).</a:t>
            </a:r>
          </a:p>
          <a:p>
            <a:pPr lvl="1" algn="just"/>
            <a:endParaRPr lang="es-CL" dirty="0"/>
          </a:p>
        </p:txBody>
      </p:sp>
      <p:sp>
        <p:nvSpPr>
          <p:cNvPr id="7" name="Flecha izquierda 6"/>
          <p:cNvSpPr/>
          <p:nvPr/>
        </p:nvSpPr>
        <p:spPr>
          <a:xfrm>
            <a:off x="7570693" y="6146800"/>
            <a:ext cx="2675965" cy="5921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Depreciación</a:t>
            </a:r>
          </a:p>
        </p:txBody>
      </p:sp>
    </p:spTree>
    <p:extLst>
      <p:ext uri="{BB962C8B-B14F-4D97-AF65-F5344CB8AC3E}">
        <p14:creationId xmlns:p14="http://schemas.microsoft.com/office/powerpoint/2010/main" val="270653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¿Para qué es necesaria la información financiera?</a:t>
            </a:r>
          </a:p>
        </p:txBody>
      </p:sp>
      <p:sp>
        <p:nvSpPr>
          <p:cNvPr id="3" name="Marcador de contenido 2"/>
          <p:cNvSpPr>
            <a:spLocks noGrp="1"/>
          </p:cNvSpPr>
          <p:nvPr>
            <p:ph idx="1"/>
          </p:nvPr>
        </p:nvSpPr>
        <p:spPr/>
        <p:txBody>
          <a:bodyPr/>
          <a:lstStyle/>
          <a:p>
            <a:pPr algn="just"/>
            <a:r>
              <a:rPr lang="es-CL" dirty="0"/>
              <a:t>Necesidad de proveer de información a personas/organizaciones que deben tomar decisiones relacionadas con una empresa u organización.</a:t>
            </a:r>
          </a:p>
          <a:p>
            <a:pPr algn="just"/>
            <a:endParaRPr lang="es-CL" dirty="0"/>
          </a:p>
        </p:txBody>
      </p:sp>
      <p:graphicFrame>
        <p:nvGraphicFramePr>
          <p:cNvPr id="4" name="Tabla 3"/>
          <p:cNvGraphicFramePr>
            <a:graphicFrameLocks noGrp="1"/>
          </p:cNvGraphicFramePr>
          <p:nvPr>
            <p:extLst>
              <p:ext uri="{D42A27DB-BD31-4B8C-83A1-F6EECF244321}">
                <p14:modId xmlns:p14="http://schemas.microsoft.com/office/powerpoint/2010/main" val="2177589176"/>
              </p:ext>
            </p:extLst>
          </p:nvPr>
        </p:nvGraphicFramePr>
        <p:xfrm>
          <a:off x="2082800" y="2980266"/>
          <a:ext cx="8128000" cy="3576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s-CL" dirty="0"/>
                        <a:t>Demandante</a:t>
                      </a:r>
                      <a:r>
                        <a:rPr lang="es-CL" baseline="0" dirty="0"/>
                        <a:t> de información</a:t>
                      </a:r>
                      <a:endParaRPr lang="es-CL" dirty="0"/>
                    </a:p>
                  </a:txBody>
                  <a:tcPr/>
                </a:tc>
                <a:tc>
                  <a:txBody>
                    <a:bodyPr/>
                    <a:lstStyle/>
                    <a:p>
                      <a:r>
                        <a:rPr lang="es-CL" dirty="0"/>
                        <a:t>Objetivo</a:t>
                      </a:r>
                    </a:p>
                  </a:txBody>
                  <a:tcPr/>
                </a:tc>
                <a:extLst>
                  <a:ext uri="{0D108BD9-81ED-4DB2-BD59-A6C34878D82A}">
                    <a16:rowId xmlns:a16="http://schemas.microsoft.com/office/drawing/2014/main" val="10000"/>
                  </a:ext>
                </a:extLst>
              </a:tr>
              <a:tr h="370840">
                <a:tc>
                  <a:txBody>
                    <a:bodyPr/>
                    <a:lstStyle/>
                    <a:p>
                      <a:r>
                        <a:rPr lang="es-CL" dirty="0"/>
                        <a:t>Bancos y Acreedores</a:t>
                      </a:r>
                    </a:p>
                  </a:txBody>
                  <a:tcPr/>
                </a:tc>
                <a:tc>
                  <a:txBody>
                    <a:bodyPr/>
                    <a:lstStyle/>
                    <a:p>
                      <a:r>
                        <a:rPr lang="es-CL" dirty="0"/>
                        <a:t>Tomar decisiones de crédito</a:t>
                      </a:r>
                    </a:p>
                  </a:txBody>
                  <a:tcPr/>
                </a:tc>
                <a:extLst>
                  <a:ext uri="{0D108BD9-81ED-4DB2-BD59-A6C34878D82A}">
                    <a16:rowId xmlns:a16="http://schemas.microsoft.com/office/drawing/2014/main" val="10001"/>
                  </a:ext>
                </a:extLst>
              </a:tr>
              <a:tr h="370840">
                <a:tc>
                  <a:txBody>
                    <a:bodyPr/>
                    <a:lstStyle/>
                    <a:p>
                      <a:r>
                        <a:rPr lang="es-CL" dirty="0"/>
                        <a:t>Trabajadores</a:t>
                      </a:r>
                    </a:p>
                  </a:txBody>
                  <a:tcPr/>
                </a:tc>
                <a:tc>
                  <a:txBody>
                    <a:bodyPr/>
                    <a:lstStyle/>
                    <a:p>
                      <a:r>
                        <a:rPr lang="es-CL" dirty="0"/>
                        <a:t>Por una eventual participación de la empresa</a:t>
                      </a:r>
                    </a:p>
                  </a:txBody>
                  <a:tcPr/>
                </a:tc>
                <a:extLst>
                  <a:ext uri="{0D108BD9-81ED-4DB2-BD59-A6C34878D82A}">
                    <a16:rowId xmlns:a16="http://schemas.microsoft.com/office/drawing/2014/main" val="10002"/>
                  </a:ext>
                </a:extLst>
              </a:tr>
              <a:tr h="370840">
                <a:tc>
                  <a:txBody>
                    <a:bodyPr/>
                    <a:lstStyle/>
                    <a:p>
                      <a:r>
                        <a:rPr lang="es-CL" dirty="0"/>
                        <a:t>Gobierno</a:t>
                      </a:r>
                      <a:r>
                        <a:rPr lang="es-CL" baseline="0" dirty="0"/>
                        <a:t> y Fisco</a:t>
                      </a:r>
                      <a:endParaRPr lang="es-CL" dirty="0"/>
                    </a:p>
                  </a:txBody>
                  <a:tcPr/>
                </a:tc>
                <a:tc>
                  <a:txBody>
                    <a:bodyPr/>
                    <a:lstStyle/>
                    <a:p>
                      <a:r>
                        <a:rPr lang="es-CL" dirty="0"/>
                        <a:t>Cobro de impuestos y planificación presupuestaria</a:t>
                      </a:r>
                    </a:p>
                  </a:txBody>
                  <a:tcPr/>
                </a:tc>
                <a:extLst>
                  <a:ext uri="{0D108BD9-81ED-4DB2-BD59-A6C34878D82A}">
                    <a16:rowId xmlns:a16="http://schemas.microsoft.com/office/drawing/2014/main" val="10003"/>
                  </a:ext>
                </a:extLst>
              </a:tr>
              <a:tr h="370840">
                <a:tc>
                  <a:txBody>
                    <a:bodyPr/>
                    <a:lstStyle/>
                    <a:p>
                      <a:r>
                        <a:rPr lang="es-CL" dirty="0"/>
                        <a:t>Inversionistas Institucionales</a:t>
                      </a:r>
                    </a:p>
                  </a:txBody>
                  <a:tcPr/>
                </a:tc>
                <a:tc>
                  <a:txBody>
                    <a:bodyPr/>
                    <a:lstStyle/>
                    <a:p>
                      <a:r>
                        <a:rPr lang="es-CL" dirty="0"/>
                        <a:t>Análisis de inversiones y clasificación de riesgos</a:t>
                      </a:r>
                    </a:p>
                  </a:txBody>
                  <a:tcPr/>
                </a:tc>
                <a:extLst>
                  <a:ext uri="{0D108BD9-81ED-4DB2-BD59-A6C34878D82A}">
                    <a16:rowId xmlns:a16="http://schemas.microsoft.com/office/drawing/2014/main" val="10004"/>
                  </a:ext>
                </a:extLst>
              </a:tr>
              <a:tr h="370840">
                <a:tc>
                  <a:txBody>
                    <a:bodyPr/>
                    <a:lstStyle/>
                    <a:p>
                      <a:r>
                        <a:rPr lang="es-CL" dirty="0"/>
                        <a:t>Accionistas o dueños de las empresas (como agente distinto y separado de la empresa)</a:t>
                      </a:r>
                    </a:p>
                  </a:txBody>
                  <a:tcPr/>
                </a:tc>
                <a:tc>
                  <a:txBody>
                    <a:bodyPr/>
                    <a:lstStyle/>
                    <a:p>
                      <a:r>
                        <a:rPr lang="es-CL" dirty="0"/>
                        <a:t>Medir los resultados</a:t>
                      </a:r>
                      <a:r>
                        <a:rPr lang="es-CL" baseline="0" dirty="0"/>
                        <a:t> de sus inversiones, etc.</a:t>
                      </a:r>
                      <a:endParaRPr lang="es-CL"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1865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Contabilidad a valor de mercado</a:t>
            </a:r>
          </a:p>
        </p:txBody>
      </p:sp>
      <p:sp>
        <p:nvSpPr>
          <p:cNvPr id="3" name="Marcador de contenido 2"/>
          <p:cNvSpPr>
            <a:spLocks noGrp="1"/>
          </p:cNvSpPr>
          <p:nvPr>
            <p:ph idx="1"/>
          </p:nvPr>
        </p:nvSpPr>
        <p:spPr/>
        <p:txBody>
          <a:bodyPr>
            <a:normAutofit/>
          </a:bodyPr>
          <a:lstStyle/>
          <a:p>
            <a:pPr algn="just"/>
            <a:r>
              <a:rPr lang="es-CL" dirty="0"/>
              <a:t>También denominada “</a:t>
            </a:r>
            <a:r>
              <a:rPr lang="es-CL" dirty="0" err="1"/>
              <a:t>mark</a:t>
            </a:r>
            <a:r>
              <a:rPr lang="es-CL" dirty="0"/>
              <a:t> </a:t>
            </a:r>
            <a:r>
              <a:rPr lang="es-CL" dirty="0" err="1"/>
              <a:t>to</a:t>
            </a:r>
            <a:r>
              <a:rPr lang="es-CL" dirty="0"/>
              <a:t> </a:t>
            </a:r>
            <a:r>
              <a:rPr lang="es-CL" dirty="0" err="1"/>
              <a:t>market</a:t>
            </a:r>
            <a:r>
              <a:rPr lang="es-CL" dirty="0"/>
              <a:t>” (MTM o M2M)</a:t>
            </a:r>
          </a:p>
          <a:p>
            <a:pPr algn="just"/>
            <a:r>
              <a:rPr lang="es-CL" dirty="0"/>
              <a:t>Permite mostrar activos en el Balance a su valor de mercado en lugar de su valor de compra o </a:t>
            </a:r>
            <a:r>
              <a:rPr lang="es-CL" b="1" dirty="0"/>
              <a:t>costo histórico como tradicionalmente se hace</a:t>
            </a:r>
            <a:r>
              <a:rPr lang="es-CL" dirty="0"/>
              <a:t>.</a:t>
            </a:r>
          </a:p>
          <a:p>
            <a:pPr algn="just"/>
            <a:r>
              <a:rPr lang="es-CL" dirty="0"/>
              <a:t>De esta forma, período a período se ajusta el valor de dichos activos a su valor actual de mercado, registrando una utilidad en el estado de resultados si este aumenta o una pérdida si disminuye.</a:t>
            </a:r>
          </a:p>
          <a:p>
            <a:pPr algn="just"/>
            <a:r>
              <a:rPr lang="es-CL" dirty="0"/>
              <a:t>Los activos valorizados de esta forma debieran pasar por un exhaustivo proceso de revisión por parte de las auditoras.</a:t>
            </a:r>
          </a:p>
        </p:txBody>
      </p:sp>
    </p:spTree>
    <p:extLst>
      <p:ext uri="{BB962C8B-B14F-4D97-AF65-F5344CB8AC3E}">
        <p14:creationId xmlns:p14="http://schemas.microsoft.com/office/powerpoint/2010/main" val="1400758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CL" dirty="0"/>
              <a:t>Procedimientos contables para la preparación de un balance</a:t>
            </a:r>
          </a:p>
        </p:txBody>
      </p:sp>
      <p:sp>
        <p:nvSpPr>
          <p:cNvPr id="3" name="Marcador de contenido 2"/>
          <p:cNvSpPr>
            <a:spLocks noGrp="1"/>
          </p:cNvSpPr>
          <p:nvPr>
            <p:ph idx="1"/>
          </p:nvPr>
        </p:nvSpPr>
        <p:spPr/>
        <p:txBody>
          <a:bodyPr>
            <a:normAutofit/>
          </a:bodyPr>
          <a:lstStyle/>
          <a:p>
            <a:pPr marL="514350" indent="-514350" algn="just">
              <a:buFont typeface="+mj-lt"/>
              <a:buAutoNum type="arabicPeriod"/>
            </a:pPr>
            <a:r>
              <a:rPr lang="es-CL" dirty="0"/>
              <a:t>Partida doble</a:t>
            </a:r>
          </a:p>
          <a:p>
            <a:pPr marL="514350" indent="-514350" algn="just">
              <a:buFont typeface="+mj-lt"/>
              <a:buAutoNum type="arabicPeriod"/>
            </a:pPr>
            <a:r>
              <a:rPr lang="es-CL" dirty="0"/>
              <a:t>Uso de cuentas</a:t>
            </a:r>
          </a:p>
          <a:p>
            <a:pPr marL="514350" indent="-514350" algn="just">
              <a:buFont typeface="+mj-lt"/>
              <a:buAutoNum type="arabicPeriod"/>
            </a:pPr>
            <a:r>
              <a:rPr lang="es-CL" dirty="0"/>
              <a:t>Proceso contable</a:t>
            </a:r>
          </a:p>
          <a:p>
            <a:pPr marL="914400" lvl="1" indent="-457200">
              <a:buFont typeface="+mj-lt"/>
              <a:buAutoNum type="alphaLcParenR"/>
            </a:pPr>
            <a:endParaRPr lang="es-CL" dirty="0"/>
          </a:p>
          <a:p>
            <a:pPr marL="914400" lvl="1" indent="-457200">
              <a:buFont typeface="+mj-lt"/>
              <a:buAutoNum type="alphaLcParenR"/>
            </a:pPr>
            <a:endParaRPr lang="es-CL" dirty="0"/>
          </a:p>
        </p:txBody>
      </p:sp>
    </p:spTree>
    <p:extLst>
      <p:ext uri="{BB962C8B-B14F-4D97-AF65-F5344CB8AC3E}">
        <p14:creationId xmlns:p14="http://schemas.microsoft.com/office/powerpoint/2010/main" val="165834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CL" dirty="0"/>
              <a:t>Procedimientos contables para la preparación de un balance</a:t>
            </a:r>
          </a:p>
        </p:txBody>
      </p:sp>
      <p:sp>
        <p:nvSpPr>
          <p:cNvPr id="3" name="Marcador de contenido 2"/>
          <p:cNvSpPr>
            <a:spLocks noGrp="1"/>
          </p:cNvSpPr>
          <p:nvPr>
            <p:ph idx="1"/>
          </p:nvPr>
        </p:nvSpPr>
        <p:spPr/>
        <p:txBody>
          <a:bodyPr>
            <a:normAutofit/>
          </a:bodyPr>
          <a:lstStyle/>
          <a:p>
            <a:pPr marL="514350" indent="-514350" algn="just">
              <a:buFont typeface="+mj-lt"/>
              <a:buAutoNum type="arabicPeriod"/>
            </a:pPr>
            <a:r>
              <a:rPr lang="es-CL" dirty="0"/>
              <a:t>Partida doble: el registro de cada transacción debe considerar cada uno de los efectos que ella genera en la empresa. Frente a toda transacción se tienen los siguientes efectos:</a:t>
            </a:r>
          </a:p>
          <a:p>
            <a:pPr marL="914400" lvl="1" indent="-457200" algn="just">
              <a:buFont typeface="+mj-lt"/>
              <a:buAutoNum type="alphaLcParenR"/>
            </a:pPr>
            <a:r>
              <a:rPr lang="es-CL" dirty="0"/>
              <a:t>Incremento simultáneo de un activo y un pasivo (y/o patrimonio)</a:t>
            </a:r>
          </a:p>
          <a:p>
            <a:pPr marL="914400" lvl="1" indent="-457200" algn="just">
              <a:buFont typeface="+mj-lt"/>
              <a:buAutoNum type="alphaLcParenR"/>
            </a:pPr>
            <a:r>
              <a:rPr lang="es-CL" dirty="0"/>
              <a:t>Disminución simultánea de un activo y un pasivo (y/o patrimonio)</a:t>
            </a:r>
          </a:p>
          <a:p>
            <a:pPr marL="914400" lvl="1" indent="-457200" algn="just">
              <a:buFont typeface="+mj-lt"/>
              <a:buAutoNum type="alphaLcParenR"/>
            </a:pPr>
            <a:r>
              <a:rPr lang="es-CL" dirty="0"/>
              <a:t>Aumento de un activo y disminución de otro activo</a:t>
            </a:r>
          </a:p>
          <a:p>
            <a:pPr marL="914400" lvl="1" indent="-457200" algn="just">
              <a:buFont typeface="+mj-lt"/>
              <a:buAutoNum type="alphaLcParenR"/>
            </a:pPr>
            <a:r>
              <a:rPr lang="es-CL" dirty="0"/>
              <a:t>Incremento de un pasivo y/o patrimonio y disminución de otro pasivo y/o patrimonio.</a:t>
            </a:r>
          </a:p>
          <a:p>
            <a:pPr marL="457200" indent="-457200" algn="just">
              <a:buFont typeface="+mj-lt"/>
              <a:buAutoNum type="arabicPeriod"/>
            </a:pPr>
            <a:endParaRPr lang="es-CL" dirty="0"/>
          </a:p>
          <a:p>
            <a:pPr marL="914400" lvl="1" indent="-457200">
              <a:buFont typeface="+mj-lt"/>
              <a:buAutoNum type="alphaLcParenR"/>
            </a:pPr>
            <a:endParaRPr lang="es-CL" dirty="0"/>
          </a:p>
          <a:p>
            <a:pPr marL="914400" lvl="1" indent="-457200">
              <a:buFont typeface="+mj-lt"/>
              <a:buAutoNum type="alphaLcParenR"/>
            </a:pPr>
            <a:endParaRPr lang="es-CL" dirty="0"/>
          </a:p>
        </p:txBody>
      </p:sp>
      <p:graphicFrame>
        <p:nvGraphicFramePr>
          <p:cNvPr id="4" name="Diagrama 3"/>
          <p:cNvGraphicFramePr/>
          <p:nvPr>
            <p:extLst>
              <p:ext uri="{D42A27DB-BD31-4B8C-83A1-F6EECF244321}">
                <p14:modId xmlns:p14="http://schemas.microsoft.com/office/powerpoint/2010/main" val="3266607795"/>
              </p:ext>
            </p:extLst>
          </p:nvPr>
        </p:nvGraphicFramePr>
        <p:xfrm>
          <a:off x="1329765" y="5190565"/>
          <a:ext cx="9091705" cy="1340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rot="325641">
            <a:off x="10219765" y="3142088"/>
            <a:ext cx="1694329" cy="646331"/>
          </a:xfrm>
          <a:prstGeom prst="rect">
            <a:avLst/>
          </a:prstGeom>
          <a:noFill/>
        </p:spPr>
        <p:txBody>
          <a:bodyPr wrap="square" rtlCol="0">
            <a:spAutoFit/>
          </a:bodyPr>
          <a:lstStyle/>
          <a:p>
            <a:pPr algn="ctr"/>
            <a:r>
              <a:rPr lang="es-CL" b="1" dirty="0">
                <a:ln w="9525">
                  <a:solidFill>
                    <a:schemeClr val="accent6"/>
                  </a:solidFill>
                  <a:prstDash val="solid"/>
                </a:ln>
                <a:solidFill>
                  <a:schemeClr val="accent5"/>
                </a:solidFill>
                <a:effectLst>
                  <a:outerShdw blurRad="12700" dist="38100" dir="2700000" algn="tl" rotWithShape="0">
                    <a:schemeClr val="accent5">
                      <a:lumMod val="60000"/>
                      <a:lumOff val="40000"/>
                    </a:schemeClr>
                  </a:outerShdw>
                </a:effectLst>
              </a:rPr>
              <a:t>Equilibrio de la ecuación!</a:t>
            </a:r>
          </a:p>
        </p:txBody>
      </p:sp>
    </p:spTree>
    <p:extLst>
      <p:ext uri="{BB962C8B-B14F-4D97-AF65-F5344CB8AC3E}">
        <p14:creationId xmlns:p14="http://schemas.microsoft.com/office/powerpoint/2010/main" val="2391316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Ejemplos de transacciones</a:t>
            </a:r>
          </a:p>
        </p:txBody>
      </p:sp>
      <p:sp>
        <p:nvSpPr>
          <p:cNvPr id="3" name="Marcador de contenido 2"/>
          <p:cNvSpPr>
            <a:spLocks noGrp="1"/>
          </p:cNvSpPr>
          <p:nvPr>
            <p:ph idx="1"/>
          </p:nvPr>
        </p:nvSpPr>
        <p:spPr/>
        <p:txBody>
          <a:bodyPr>
            <a:normAutofit/>
          </a:bodyPr>
          <a:lstStyle/>
          <a:p>
            <a:r>
              <a:rPr lang="es-CL" dirty="0"/>
              <a:t>Incremento simultáneo de un activo y un pasivo (y/o patrimonio)</a:t>
            </a:r>
          </a:p>
          <a:p>
            <a:pPr lvl="1"/>
            <a:r>
              <a:rPr lang="es-CL" dirty="0">
                <a:solidFill>
                  <a:srgbClr val="0000FF"/>
                </a:solidFill>
              </a:rPr>
              <a:t>Compra de una máquina con un préstamo</a:t>
            </a:r>
          </a:p>
          <a:p>
            <a:r>
              <a:rPr lang="es-CL" dirty="0"/>
              <a:t>Disminución simultánea de un activo y un pasivo (y/o patrimonio)</a:t>
            </a:r>
          </a:p>
          <a:p>
            <a:pPr lvl="1"/>
            <a:r>
              <a:rPr lang="es-CL" dirty="0">
                <a:solidFill>
                  <a:srgbClr val="0033CC"/>
                </a:solidFill>
              </a:rPr>
              <a:t>Pago de una deuda con efectivo</a:t>
            </a:r>
          </a:p>
          <a:p>
            <a:r>
              <a:rPr lang="es-CL" dirty="0"/>
              <a:t>Aumento de un activo y disminución de otro activo</a:t>
            </a:r>
          </a:p>
          <a:p>
            <a:pPr lvl="1"/>
            <a:r>
              <a:rPr lang="es-CL" dirty="0">
                <a:solidFill>
                  <a:srgbClr val="0033CC"/>
                </a:solidFill>
              </a:rPr>
              <a:t>Compra de una máquina con efectivo</a:t>
            </a:r>
          </a:p>
          <a:p>
            <a:r>
              <a:rPr lang="es-CL" dirty="0"/>
              <a:t>Incremento de un pasivo y/o patrimonio y disminución de otro pasivo y/o patrimonio.</a:t>
            </a:r>
          </a:p>
          <a:p>
            <a:pPr lvl="1"/>
            <a:r>
              <a:rPr lang="es-CL" dirty="0">
                <a:solidFill>
                  <a:srgbClr val="0033CC"/>
                </a:solidFill>
              </a:rPr>
              <a:t>Reestructuración de una deuda</a:t>
            </a:r>
          </a:p>
          <a:p>
            <a:endParaRPr lang="es-CL" dirty="0"/>
          </a:p>
        </p:txBody>
      </p:sp>
      <p:pic>
        <p:nvPicPr>
          <p:cNvPr id="4" name="Picture 2" descr="Balanza de pa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3156" y="271731"/>
            <a:ext cx="1747867" cy="1662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116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CL" dirty="0"/>
              <a:t>Procedimientos contables para la preparación de un balance</a:t>
            </a:r>
          </a:p>
        </p:txBody>
      </p:sp>
      <p:sp>
        <p:nvSpPr>
          <p:cNvPr id="3" name="Marcador de contenido 2"/>
          <p:cNvSpPr>
            <a:spLocks noGrp="1"/>
          </p:cNvSpPr>
          <p:nvPr>
            <p:ph idx="1"/>
          </p:nvPr>
        </p:nvSpPr>
        <p:spPr>
          <a:xfrm>
            <a:off x="838200" y="1825624"/>
            <a:ext cx="10515600" cy="4854575"/>
          </a:xfrm>
        </p:spPr>
        <p:txBody>
          <a:bodyPr/>
          <a:lstStyle/>
          <a:p>
            <a:pPr marL="514350" indent="-514350" algn="just">
              <a:buFont typeface="+mj-lt"/>
              <a:buAutoNum type="arabicPeriod" startAt="2"/>
            </a:pPr>
            <a:r>
              <a:rPr lang="es-CL" dirty="0"/>
              <a:t>Uso de cuentas</a:t>
            </a:r>
          </a:p>
          <a:p>
            <a:pPr lvl="1" algn="just"/>
            <a:r>
              <a:rPr lang="es-CL" dirty="0"/>
              <a:t>Cuenta: Registro en que se acumularán todos los movimientos referidos a un mismo ítem financiero de la empresa</a:t>
            </a:r>
          </a:p>
          <a:p>
            <a:pPr lvl="1" algn="just"/>
            <a:endParaRPr lang="es-CL" dirty="0"/>
          </a:p>
          <a:p>
            <a:pPr lvl="1" algn="just"/>
            <a:endParaRPr lang="es-CL" dirty="0"/>
          </a:p>
          <a:p>
            <a:pPr lvl="1" algn="just"/>
            <a:endParaRPr lang="es-CL" dirty="0"/>
          </a:p>
          <a:p>
            <a:pPr lvl="1" algn="just"/>
            <a:endParaRPr lang="es-CL" dirty="0"/>
          </a:p>
          <a:p>
            <a:pPr lvl="1" algn="just"/>
            <a:endParaRPr lang="es-CL" dirty="0"/>
          </a:p>
          <a:p>
            <a:pPr lvl="1" algn="just"/>
            <a:endParaRPr lang="es-CL" dirty="0"/>
          </a:p>
          <a:p>
            <a:pPr lvl="1" algn="just"/>
            <a:r>
              <a:rPr lang="es-CL" dirty="0"/>
              <a:t>El registro que se hace al lado izquierdo de la </a:t>
            </a:r>
            <a:r>
              <a:rPr lang="es-CL" b="1" dirty="0">
                <a:solidFill>
                  <a:srgbClr val="FF0000"/>
                </a:solidFill>
              </a:rPr>
              <a:t>cuenta T</a:t>
            </a:r>
            <a:r>
              <a:rPr lang="es-CL" dirty="0"/>
              <a:t> se llamará </a:t>
            </a:r>
            <a:r>
              <a:rPr lang="es-CL" b="1" dirty="0">
                <a:solidFill>
                  <a:srgbClr val="FF0000"/>
                </a:solidFill>
              </a:rPr>
              <a:t>cargo</a:t>
            </a:r>
            <a:r>
              <a:rPr lang="es-CL" dirty="0"/>
              <a:t>, mientras que al lado derecho se llamará </a:t>
            </a:r>
            <a:r>
              <a:rPr lang="es-CL" b="1" dirty="0">
                <a:solidFill>
                  <a:srgbClr val="FF0000"/>
                </a:solidFill>
              </a:rPr>
              <a:t>abono</a:t>
            </a:r>
            <a:r>
              <a:rPr lang="es-CL" dirty="0"/>
              <a:t>.</a:t>
            </a:r>
          </a:p>
          <a:p>
            <a:pPr lvl="1" algn="just"/>
            <a:r>
              <a:rPr lang="es-CL" dirty="0"/>
              <a:t>La diferencia entre el débito y el crédito de una cuenta se denomina </a:t>
            </a:r>
            <a:r>
              <a:rPr lang="es-CL" b="1" dirty="0">
                <a:solidFill>
                  <a:srgbClr val="FF0000"/>
                </a:solidFill>
              </a:rPr>
              <a:t>saldo</a:t>
            </a:r>
            <a:r>
              <a:rPr lang="es-CL" dirty="0"/>
              <a:t>.</a:t>
            </a:r>
          </a:p>
        </p:txBody>
      </p:sp>
      <p:sp>
        <p:nvSpPr>
          <p:cNvPr id="6" name="CuadroTexto 5"/>
          <p:cNvSpPr txBox="1"/>
          <p:nvPr/>
        </p:nvSpPr>
        <p:spPr>
          <a:xfrm>
            <a:off x="8154826" y="2991191"/>
            <a:ext cx="3420034" cy="646331"/>
          </a:xfrm>
          <a:prstGeom prst="rect">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CL" b="1" dirty="0">
                <a:solidFill>
                  <a:srgbClr val="0033CC"/>
                </a:solidFill>
              </a:rPr>
              <a:t>Saldo Acreedor: Haber &gt; Debe</a:t>
            </a:r>
          </a:p>
          <a:p>
            <a:pPr algn="ctr"/>
            <a:r>
              <a:rPr lang="es-CL" b="1" dirty="0">
                <a:solidFill>
                  <a:srgbClr val="0033CC"/>
                </a:solidFill>
              </a:rPr>
              <a:t>Saldo Deudor: Debe &gt; Haber</a:t>
            </a:r>
          </a:p>
        </p:txBody>
      </p:sp>
      <p:graphicFrame>
        <p:nvGraphicFramePr>
          <p:cNvPr id="7" name="Tabla 6"/>
          <p:cNvGraphicFramePr>
            <a:graphicFrameLocks noGrp="1"/>
          </p:cNvGraphicFramePr>
          <p:nvPr>
            <p:extLst>
              <p:ext uri="{D42A27DB-BD31-4B8C-83A1-F6EECF244321}">
                <p14:modId xmlns:p14="http://schemas.microsoft.com/office/powerpoint/2010/main" val="1020017108"/>
              </p:ext>
            </p:extLst>
          </p:nvPr>
        </p:nvGraphicFramePr>
        <p:xfrm>
          <a:off x="1568833" y="3091206"/>
          <a:ext cx="8966200" cy="1971675"/>
        </p:xfrm>
        <a:graphic>
          <a:graphicData uri="http://schemas.openxmlformats.org/drawingml/2006/table">
            <a:tbl>
              <a:tblPr>
                <a:tableStyleId>{2D5ABB26-0587-4C30-8999-92F81FD0307C}</a:tableStyleId>
              </a:tblPr>
              <a:tblGrid>
                <a:gridCol w="4483100">
                  <a:extLst>
                    <a:ext uri="{9D8B030D-6E8A-4147-A177-3AD203B41FA5}">
                      <a16:colId xmlns:a16="http://schemas.microsoft.com/office/drawing/2014/main" val="20000"/>
                    </a:ext>
                  </a:extLst>
                </a:gridCol>
                <a:gridCol w="4483100">
                  <a:extLst>
                    <a:ext uri="{9D8B030D-6E8A-4147-A177-3AD203B41FA5}">
                      <a16:colId xmlns:a16="http://schemas.microsoft.com/office/drawing/2014/main" val="20001"/>
                    </a:ext>
                  </a:extLst>
                </a:gridCol>
              </a:tblGrid>
              <a:tr h="0">
                <a:tc gridSpan="2">
                  <a:txBody>
                    <a:bodyPr/>
                    <a:lstStyle/>
                    <a:p>
                      <a:pPr algn="ctr" fontAlgn="b"/>
                      <a:r>
                        <a:rPr lang="es-CL" sz="2000" u="none" strike="noStrike" dirty="0">
                          <a:effectLst/>
                        </a:rPr>
                        <a:t>TÍTULO DE LA CUENTA</a:t>
                      </a:r>
                      <a:endParaRPr lang="es-CL"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CL"/>
                    </a:p>
                  </a:txBody>
                  <a:tcPr/>
                </a:tc>
                <a:extLst>
                  <a:ext uri="{0D108BD9-81ED-4DB2-BD59-A6C34878D82A}">
                    <a16:rowId xmlns:a16="http://schemas.microsoft.com/office/drawing/2014/main" val="10000"/>
                  </a:ext>
                </a:extLst>
              </a:tr>
              <a:tr h="114300">
                <a:tc>
                  <a:txBody>
                    <a:bodyPr/>
                    <a:lstStyle/>
                    <a:p>
                      <a:pPr algn="l" fontAlgn="b"/>
                      <a:endParaRPr lang="es-CL"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42900">
                <a:tc>
                  <a:txBody>
                    <a:bodyPr/>
                    <a:lstStyle/>
                    <a:p>
                      <a:pPr algn="ctr" fontAlgn="b"/>
                      <a:r>
                        <a:rPr lang="es-CL" sz="2000" u="none" strike="noStrike" dirty="0">
                          <a:effectLst/>
                        </a:rPr>
                        <a:t>DEBE</a:t>
                      </a:r>
                      <a:endParaRPr lang="es-CL" sz="20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CL" sz="2000" u="none" strike="noStrike" dirty="0">
                          <a:effectLst/>
                        </a:rPr>
                        <a:t>HABER</a:t>
                      </a:r>
                      <a:endParaRPr lang="es-CL" sz="20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3375">
                <a:tc>
                  <a:txBody>
                    <a:bodyPr/>
                    <a:lstStyle/>
                    <a:p>
                      <a:pPr algn="l" fontAlgn="b"/>
                      <a:r>
                        <a:rPr lang="es-CL" sz="2000" u="none" strike="noStrike" dirty="0">
                          <a:effectLst/>
                        </a:rPr>
                        <a:t> - Aumento de activos</a:t>
                      </a:r>
                      <a:endParaRPr lang="es-CL" sz="20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s-CL" sz="2000" u="none" strike="noStrike" dirty="0">
                          <a:effectLst/>
                        </a:rPr>
                        <a:t> - Disminuciones de activos</a:t>
                      </a:r>
                      <a:endParaRPr lang="es-CL"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33375">
                <a:tc>
                  <a:txBody>
                    <a:bodyPr/>
                    <a:lstStyle/>
                    <a:p>
                      <a:pPr algn="l" fontAlgn="b"/>
                      <a:r>
                        <a:rPr lang="es-CL" sz="2000" u="none" strike="noStrike" dirty="0">
                          <a:effectLst/>
                        </a:rPr>
                        <a:t> - Disminuciones de pasivos o patrimonio</a:t>
                      </a:r>
                      <a:endParaRPr lang="es-CL" sz="20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s-CL" sz="2000" u="none" strike="noStrike" dirty="0">
                          <a:effectLst/>
                        </a:rPr>
                        <a:t> - Aumentos de pasivos o patrimonio</a:t>
                      </a:r>
                      <a:endParaRPr lang="es-CL"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3375">
                <a:tc>
                  <a:txBody>
                    <a:bodyPr/>
                    <a:lstStyle/>
                    <a:p>
                      <a:pPr algn="ctr" fontAlgn="b"/>
                      <a:r>
                        <a:rPr lang="es-CL" sz="2000" b="1" u="none" strike="noStrike" dirty="0">
                          <a:solidFill>
                            <a:srgbClr val="FF0000"/>
                          </a:solidFill>
                          <a:effectLst/>
                        </a:rPr>
                        <a:t>Débito</a:t>
                      </a:r>
                      <a:endParaRPr lang="es-CL" sz="2000" b="1" i="0" u="none" strike="noStrike" dirty="0">
                        <a:solidFill>
                          <a:srgbClr val="FF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s-CL" sz="2000" b="1" u="none" strike="noStrike" dirty="0">
                          <a:solidFill>
                            <a:srgbClr val="FF0000"/>
                          </a:solidFill>
                          <a:effectLst/>
                        </a:rPr>
                        <a:t>Crédito</a:t>
                      </a:r>
                      <a:endParaRPr lang="es-CL" sz="2000" b="1"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059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Procedimientos contables para la preparación de un balance</a:t>
            </a:r>
          </a:p>
        </p:txBody>
      </p:sp>
      <p:sp>
        <p:nvSpPr>
          <p:cNvPr id="3" name="Marcador de contenido 2"/>
          <p:cNvSpPr>
            <a:spLocks noGrp="1"/>
          </p:cNvSpPr>
          <p:nvPr>
            <p:ph idx="1"/>
          </p:nvPr>
        </p:nvSpPr>
        <p:spPr/>
        <p:txBody>
          <a:bodyPr>
            <a:normAutofit lnSpcReduction="10000"/>
          </a:bodyPr>
          <a:lstStyle/>
          <a:p>
            <a:pPr algn="just"/>
            <a:r>
              <a:rPr lang="es-CL" dirty="0"/>
              <a:t>Cuentas T</a:t>
            </a:r>
          </a:p>
          <a:p>
            <a:pPr algn="just"/>
            <a:endParaRPr lang="es-CL" dirty="0"/>
          </a:p>
          <a:p>
            <a:pPr algn="just"/>
            <a:endParaRPr lang="es-CL" dirty="0"/>
          </a:p>
          <a:p>
            <a:pPr algn="just"/>
            <a:endParaRPr lang="es-CL" dirty="0"/>
          </a:p>
          <a:p>
            <a:pPr algn="just"/>
            <a:endParaRPr lang="es-CL" dirty="0"/>
          </a:p>
          <a:p>
            <a:pPr algn="just"/>
            <a:r>
              <a:rPr lang="es-CL" dirty="0"/>
              <a:t>Ejemplo: Pago del sueldo a un empleado en efectivo:</a:t>
            </a:r>
          </a:p>
          <a:p>
            <a:pPr lvl="1" algn="just"/>
            <a:r>
              <a:rPr lang="es-CL" dirty="0"/>
              <a:t>Disminuye la cuenta de caja. Esto se registra en la columna de haberes de la cuenta “caja”.</a:t>
            </a:r>
          </a:p>
          <a:p>
            <a:pPr lvl="1" algn="just"/>
            <a:r>
              <a:rPr lang="es-CL" dirty="0"/>
              <a:t>A su vez disminuye la cuenta “sueldos por pagar”. Esto se registra en la columna del debe de la cuenta de la cuenta “sueldos por pagar”.</a:t>
            </a:r>
          </a:p>
        </p:txBody>
      </p:sp>
      <p:graphicFrame>
        <p:nvGraphicFramePr>
          <p:cNvPr id="4" name="Tabla 3"/>
          <p:cNvGraphicFramePr>
            <a:graphicFrameLocks noGrp="1"/>
          </p:cNvGraphicFramePr>
          <p:nvPr>
            <p:extLst>
              <p:ext uri="{D42A27DB-BD31-4B8C-83A1-F6EECF244321}">
                <p14:modId xmlns:p14="http://schemas.microsoft.com/office/powerpoint/2010/main" val="3061080786"/>
              </p:ext>
            </p:extLst>
          </p:nvPr>
        </p:nvGraphicFramePr>
        <p:xfrm>
          <a:off x="3434080" y="2369820"/>
          <a:ext cx="5486400" cy="1447800"/>
        </p:xfrm>
        <a:graphic>
          <a:graphicData uri="http://schemas.openxmlformats.org/drawingml/2006/table">
            <a:tbl>
              <a:tblPr firstRow="1" firstCol="1">
                <a:tableStyleId>{8EC20E35-A176-4012-BC5E-935CFFF8708E}</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61950">
                <a:tc>
                  <a:txBody>
                    <a:bodyPr/>
                    <a:lstStyle/>
                    <a:p>
                      <a:pPr algn="l" fontAlgn="b"/>
                      <a:r>
                        <a:rPr lang="es-CL" sz="2200" u="none" strike="noStrike" dirty="0">
                          <a:effectLst/>
                        </a:rPr>
                        <a:t>Cuenta</a:t>
                      </a:r>
                      <a:endParaRPr lang="es-CL"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2200" u="none" strike="noStrike" dirty="0">
                          <a:effectLst/>
                        </a:rPr>
                        <a:t>Debe</a:t>
                      </a:r>
                      <a:endParaRPr lang="es-CL" sz="2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2200" u="none" strike="noStrike">
                          <a:effectLst/>
                        </a:rPr>
                        <a:t>Haber</a:t>
                      </a:r>
                      <a:endParaRPr lang="es-CL"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61950">
                <a:tc>
                  <a:txBody>
                    <a:bodyPr/>
                    <a:lstStyle/>
                    <a:p>
                      <a:pPr algn="l" fontAlgn="b"/>
                      <a:r>
                        <a:rPr lang="es-CL" sz="2200" u="none" strike="noStrike">
                          <a:effectLst/>
                        </a:rPr>
                        <a:t>Activos</a:t>
                      </a:r>
                      <a:endParaRPr lang="es-CL" sz="2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200" u="none" strike="noStrike">
                          <a:effectLst/>
                        </a:rPr>
                        <a:t>Aumenta</a:t>
                      </a:r>
                      <a:endParaRPr lang="es-CL" sz="2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200" u="none" strike="noStrike">
                          <a:effectLst/>
                        </a:rPr>
                        <a:t>Disminuye</a:t>
                      </a:r>
                      <a:endParaRPr lang="es-CL"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61950">
                <a:tc>
                  <a:txBody>
                    <a:bodyPr/>
                    <a:lstStyle/>
                    <a:p>
                      <a:pPr algn="l" fontAlgn="b"/>
                      <a:r>
                        <a:rPr lang="es-CL" sz="2200" u="none" strike="noStrike">
                          <a:effectLst/>
                        </a:rPr>
                        <a:t>Pasivos</a:t>
                      </a:r>
                      <a:endParaRPr lang="es-CL" sz="2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200" u="none" strike="noStrike">
                          <a:effectLst/>
                        </a:rPr>
                        <a:t>Disminuye</a:t>
                      </a:r>
                      <a:endParaRPr lang="es-CL" sz="2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200" u="none" strike="noStrike" dirty="0">
                          <a:effectLst/>
                        </a:rPr>
                        <a:t>Aumenta</a:t>
                      </a:r>
                      <a:endParaRPr lang="es-CL" sz="2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61950">
                <a:tc>
                  <a:txBody>
                    <a:bodyPr/>
                    <a:lstStyle/>
                    <a:p>
                      <a:pPr algn="l" fontAlgn="b"/>
                      <a:r>
                        <a:rPr lang="es-CL" sz="2200" u="none" strike="noStrike">
                          <a:effectLst/>
                        </a:rPr>
                        <a:t>Patrimonio</a:t>
                      </a:r>
                      <a:endParaRPr lang="es-CL" sz="2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200" u="none" strike="noStrike">
                          <a:effectLst/>
                        </a:rPr>
                        <a:t>Disminuye</a:t>
                      </a:r>
                      <a:endParaRPr lang="es-CL" sz="2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200" u="none" strike="noStrike" dirty="0">
                          <a:effectLst/>
                        </a:rPr>
                        <a:t>Aumenta</a:t>
                      </a:r>
                      <a:endParaRPr lang="es-CL" sz="2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2775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CL" dirty="0"/>
              <a:t>Procedimientos contables para la preparación de un balance</a:t>
            </a:r>
          </a:p>
        </p:txBody>
      </p:sp>
      <p:sp>
        <p:nvSpPr>
          <p:cNvPr id="3" name="Marcador de contenido 2"/>
          <p:cNvSpPr>
            <a:spLocks noGrp="1"/>
          </p:cNvSpPr>
          <p:nvPr>
            <p:ph idx="1"/>
          </p:nvPr>
        </p:nvSpPr>
        <p:spPr/>
        <p:txBody>
          <a:bodyPr/>
          <a:lstStyle/>
          <a:p>
            <a:pPr marL="514350" indent="-514350" algn="just">
              <a:buFont typeface="+mj-lt"/>
              <a:buAutoNum type="arabicPeriod" startAt="3"/>
            </a:pPr>
            <a:r>
              <a:rPr lang="es-CL" dirty="0"/>
              <a:t>Proceso contable</a:t>
            </a:r>
          </a:p>
          <a:p>
            <a:pPr lvl="1" algn="just"/>
            <a:r>
              <a:rPr lang="es-CL" dirty="0"/>
              <a:t>Cada transacción debe ser registrada en forma cronológica en el libro diario, por medio de un asiento contable.</a:t>
            </a:r>
          </a:p>
          <a:p>
            <a:pPr lvl="1" algn="just"/>
            <a:r>
              <a:rPr lang="es-CL" dirty="0"/>
              <a:t>Los valores involucrados en cada evento registrado en el libro diario se deben traspasar a la cuenta correspondiente en el libro mayor.</a:t>
            </a:r>
          </a:p>
          <a:p>
            <a:pPr lvl="1" algn="just"/>
            <a:r>
              <a:rPr lang="es-CL" dirty="0"/>
              <a:t>Se obtienen los saldos de cada cuenta por separado en el libro mayor (cuentas T) y se traspasan al Balance.</a:t>
            </a:r>
          </a:p>
          <a:p>
            <a:pPr lvl="1" algn="just"/>
            <a:endParaRPr lang="es-CL" dirty="0"/>
          </a:p>
        </p:txBody>
      </p:sp>
    </p:spTree>
    <p:extLst>
      <p:ext uri="{BB962C8B-B14F-4D97-AF65-F5344CB8AC3E}">
        <p14:creationId xmlns:p14="http://schemas.microsoft.com/office/powerpoint/2010/main" val="2322036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 de Libro diario</a:t>
            </a:r>
          </a:p>
        </p:txBody>
      </p:sp>
      <p:sp>
        <p:nvSpPr>
          <p:cNvPr id="3" name="Marcador de contenido 2"/>
          <p:cNvSpPr>
            <a:spLocks noGrp="1"/>
          </p:cNvSpPr>
          <p:nvPr>
            <p:ph idx="1"/>
          </p:nvPr>
        </p:nvSpPr>
        <p:spPr>
          <a:xfrm>
            <a:off x="838200" y="1825625"/>
            <a:ext cx="5369560" cy="4351338"/>
          </a:xfrm>
        </p:spPr>
        <p:txBody>
          <a:bodyPr>
            <a:normAutofit fontScale="85000" lnSpcReduction="20000"/>
          </a:bodyPr>
          <a:lstStyle/>
          <a:p>
            <a:pPr algn="just"/>
            <a:r>
              <a:rPr lang="es-CL" dirty="0"/>
              <a:t>01-07-2020: Dos socios aportaron $500.000 cada uno para iniciar operaciones de un negocio. Dicha aportación se depositó en el banco a nombre de la empresa.</a:t>
            </a:r>
          </a:p>
          <a:p>
            <a:pPr algn="just"/>
            <a:r>
              <a:rPr lang="es-CL" dirty="0"/>
              <a:t>05-08-2020: Se adquirió sillas y escritorios por un valor de $120.000, se pagó la mitad al contado y el resto se quedó a deber.</a:t>
            </a:r>
          </a:p>
          <a:p>
            <a:pPr algn="just"/>
            <a:r>
              <a:rPr lang="es-CL" dirty="0"/>
              <a:t>08-09-2020: Se adquirió una camioneta con valor de $220.000, se pagó en efectivo.</a:t>
            </a:r>
          </a:p>
          <a:p>
            <a:pPr algn="just"/>
            <a:r>
              <a:rPr lang="es-CL" dirty="0"/>
              <a:t>10-10-2020: Se compraron pinturas por un valor de $80.000, se pagó la mitad a contado y la otra a crédito.</a:t>
            </a:r>
          </a:p>
          <a:p>
            <a:pPr algn="just"/>
            <a:endParaRPr lang="es-CL" dirty="0"/>
          </a:p>
          <a:p>
            <a:pPr algn="just"/>
            <a:endParaRPr lang="es-CL" dirty="0"/>
          </a:p>
          <a:p>
            <a:pPr algn="just"/>
            <a:endParaRPr lang="es-CL" dirty="0"/>
          </a:p>
        </p:txBody>
      </p:sp>
      <p:graphicFrame>
        <p:nvGraphicFramePr>
          <p:cNvPr id="6" name="Tabla 5"/>
          <p:cNvGraphicFramePr>
            <a:graphicFrameLocks noGrp="1"/>
          </p:cNvGraphicFramePr>
          <p:nvPr>
            <p:extLst>
              <p:ext uri="{D42A27DB-BD31-4B8C-83A1-F6EECF244321}">
                <p14:modId xmlns:p14="http://schemas.microsoft.com/office/powerpoint/2010/main" val="897290954"/>
              </p:ext>
            </p:extLst>
          </p:nvPr>
        </p:nvGraphicFramePr>
        <p:xfrm>
          <a:off x="6380479" y="1812290"/>
          <a:ext cx="5720082" cy="4133850"/>
        </p:xfrm>
        <a:graphic>
          <a:graphicData uri="http://schemas.openxmlformats.org/drawingml/2006/table">
            <a:tbl>
              <a:tblPr>
                <a:tableStyleId>{2D5ABB26-0587-4C30-8999-92F81FD0307C}</a:tableStyleId>
              </a:tblPr>
              <a:tblGrid>
                <a:gridCol w="1276993">
                  <a:extLst>
                    <a:ext uri="{9D8B030D-6E8A-4147-A177-3AD203B41FA5}">
                      <a16:colId xmlns:a16="http://schemas.microsoft.com/office/drawing/2014/main" val="20000"/>
                    </a:ext>
                  </a:extLst>
                </a:gridCol>
                <a:gridCol w="1959369">
                  <a:extLst>
                    <a:ext uri="{9D8B030D-6E8A-4147-A177-3AD203B41FA5}">
                      <a16:colId xmlns:a16="http://schemas.microsoft.com/office/drawing/2014/main" val="20001"/>
                    </a:ext>
                  </a:extLst>
                </a:gridCol>
                <a:gridCol w="1241860">
                  <a:extLst>
                    <a:ext uri="{9D8B030D-6E8A-4147-A177-3AD203B41FA5}">
                      <a16:colId xmlns:a16="http://schemas.microsoft.com/office/drawing/2014/main" val="20002"/>
                    </a:ext>
                  </a:extLst>
                </a:gridCol>
                <a:gridCol w="1241860">
                  <a:extLst>
                    <a:ext uri="{9D8B030D-6E8A-4147-A177-3AD203B41FA5}">
                      <a16:colId xmlns:a16="http://schemas.microsoft.com/office/drawing/2014/main" val="20003"/>
                    </a:ext>
                  </a:extLst>
                </a:gridCol>
              </a:tblGrid>
              <a:tr h="295275">
                <a:tc>
                  <a:txBody>
                    <a:bodyPr/>
                    <a:lstStyle/>
                    <a:p>
                      <a:pPr algn="ctr" fontAlgn="b"/>
                      <a:r>
                        <a:rPr lang="es-CL" sz="1800" u="none" strike="noStrike" dirty="0">
                          <a:effectLst/>
                        </a:rPr>
                        <a:t>Fecha</a:t>
                      </a:r>
                      <a:endParaRPr lang="es-CL"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L" sz="1800" u="none" strike="noStrike">
                          <a:effectLst/>
                        </a:rPr>
                        <a:t>Concepto</a:t>
                      </a:r>
                      <a:endParaRPr lang="es-CL"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800" u="none" strike="noStrike">
                          <a:effectLst/>
                        </a:rPr>
                        <a:t> Debe </a:t>
                      </a:r>
                      <a:endParaRPr lang="es-CL" sz="1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800" u="none" strike="noStrike">
                          <a:effectLst/>
                        </a:rPr>
                        <a:t> Haber </a:t>
                      </a:r>
                      <a:endParaRPr lang="es-CL" sz="1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95275">
                <a:tc>
                  <a:txBody>
                    <a:bodyPr/>
                    <a:lstStyle/>
                    <a:p>
                      <a:pPr algn="ctr" fontAlgn="b"/>
                      <a:r>
                        <a:rPr lang="es-CL" sz="1800" u="none" strike="noStrike" dirty="0">
                          <a:effectLst/>
                        </a:rPr>
                        <a:t>01-07-2020</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Caja</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a:effectLst/>
                        </a:rPr>
                        <a:t>$ 1.000.000</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01"/>
                  </a:ext>
                </a:extLst>
              </a:tr>
              <a:tr h="295275">
                <a:tc>
                  <a:txBody>
                    <a:bodyPr/>
                    <a:lstStyle/>
                    <a:p>
                      <a:pPr algn="ctr"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Capital aportado</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 </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dirty="0">
                          <a:effectLst/>
                        </a:rPr>
                        <a:t>$ 1.000.000</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02"/>
                  </a:ext>
                </a:extLst>
              </a:tr>
              <a:tr h="295275">
                <a:tc>
                  <a:txBody>
                    <a:bodyPr/>
                    <a:lstStyle/>
                    <a:p>
                      <a:pPr algn="ctr" fontAlgn="b"/>
                      <a:endParaRPr lang="es-CL"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95275">
                <a:tc>
                  <a:txBody>
                    <a:bodyPr/>
                    <a:lstStyle/>
                    <a:p>
                      <a:pPr algn="ctr" fontAlgn="b"/>
                      <a:r>
                        <a:rPr lang="es-CL" sz="1800" u="none" strike="noStrike" dirty="0">
                          <a:effectLst/>
                        </a:rPr>
                        <a:t>05-08-2020</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a:effectLst/>
                        </a:rPr>
                        <a:t>Caja</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a:effectLst/>
                        </a:rPr>
                        <a:t>$ 60.000</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04"/>
                  </a:ext>
                </a:extLst>
              </a:tr>
              <a:tr h="295275">
                <a:tc>
                  <a:txBody>
                    <a:bodyPr/>
                    <a:lstStyle/>
                    <a:p>
                      <a:pPr algn="ctr"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Cuentas por pagar</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a:effectLst/>
                        </a:rPr>
                        <a:t>$ 60.000</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05"/>
                  </a:ext>
                </a:extLst>
              </a:tr>
              <a:tr h="295275">
                <a:tc>
                  <a:txBody>
                    <a:bodyPr/>
                    <a:lstStyle/>
                    <a:p>
                      <a:pPr algn="ctr" fontAlgn="b"/>
                      <a:r>
                        <a:rPr lang="es-CL" sz="1800" u="none" strike="noStrike" dirty="0">
                          <a:effectLst/>
                        </a:rPr>
                        <a:t> </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Sillas y Escritorios</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dirty="0">
                          <a:effectLst/>
                        </a:rPr>
                        <a:t>$ 120.000</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 </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06"/>
                  </a:ext>
                </a:extLst>
              </a:tr>
              <a:tr h="295275">
                <a:tc>
                  <a:txBody>
                    <a:bodyPr/>
                    <a:lstStyle/>
                    <a:p>
                      <a:pPr algn="ctr" fontAlgn="b"/>
                      <a:endParaRPr lang="es-CL"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CL"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95275">
                <a:tc>
                  <a:txBody>
                    <a:bodyPr/>
                    <a:lstStyle/>
                    <a:p>
                      <a:pPr algn="ctr" fontAlgn="b"/>
                      <a:r>
                        <a:rPr lang="es-CL" sz="1800" u="none" strike="noStrike" dirty="0">
                          <a:effectLst/>
                        </a:rPr>
                        <a:t>08-09-2020</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Caja</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a:effectLst/>
                        </a:rPr>
                        <a:t>$ 220.000</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08"/>
                  </a:ext>
                </a:extLst>
              </a:tr>
              <a:tr h="295275">
                <a:tc>
                  <a:txBody>
                    <a:bodyPr/>
                    <a:lstStyle/>
                    <a:p>
                      <a:pPr algn="ctr"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Camioneta</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dirty="0">
                          <a:effectLst/>
                        </a:rPr>
                        <a:t>$ 220.000</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 </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09"/>
                  </a:ext>
                </a:extLst>
              </a:tr>
              <a:tr h="295275">
                <a:tc>
                  <a:txBody>
                    <a:bodyPr/>
                    <a:lstStyle/>
                    <a:p>
                      <a:pPr algn="ctr" fontAlgn="b"/>
                      <a:endParaRPr lang="es-CL"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95275">
                <a:tc>
                  <a:txBody>
                    <a:bodyPr/>
                    <a:lstStyle/>
                    <a:p>
                      <a:pPr algn="ctr" fontAlgn="b"/>
                      <a:r>
                        <a:rPr lang="es-CL" sz="1800" u="none" strike="noStrike" dirty="0">
                          <a:effectLst/>
                        </a:rPr>
                        <a:t>10-10-2020</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a:effectLst/>
                        </a:rPr>
                        <a:t>Caja</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a:effectLst/>
                        </a:rPr>
                        <a:t>$ 40.000</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11"/>
                  </a:ext>
                </a:extLst>
              </a:tr>
              <a:tr h="295275">
                <a:tc>
                  <a:txBody>
                    <a:bodyPr/>
                    <a:lstStyle/>
                    <a:p>
                      <a:pPr algn="ctr"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Cuentas por pagar</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a:effectLst/>
                        </a:rPr>
                        <a:t>$ 40.000</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12"/>
                  </a:ext>
                </a:extLst>
              </a:tr>
              <a:tr h="295275">
                <a:tc>
                  <a:txBody>
                    <a:bodyPr/>
                    <a:lstStyle/>
                    <a:p>
                      <a:pPr algn="ctr" fontAlgn="b"/>
                      <a:r>
                        <a:rPr lang="es-CL" sz="1800" u="none" strike="noStrike">
                          <a:effectLst/>
                        </a:rPr>
                        <a:t> </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a:effectLst/>
                        </a:rPr>
                        <a:t>Pintura</a:t>
                      </a:r>
                      <a:endParaRPr lang="es-CL" sz="1800" b="0" i="0" u="none" strike="noStrike">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r" fontAlgn="b"/>
                      <a:r>
                        <a:rPr lang="es-CL" sz="1800" u="none" strike="noStrike" dirty="0">
                          <a:effectLst/>
                        </a:rPr>
                        <a:t>$ 80.000</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tc>
                  <a:txBody>
                    <a:bodyPr/>
                    <a:lstStyle/>
                    <a:p>
                      <a:pPr algn="l" fontAlgn="b"/>
                      <a:r>
                        <a:rPr lang="es-CL" sz="1800" u="none" strike="noStrike" dirty="0">
                          <a:effectLst/>
                        </a:rPr>
                        <a:t> </a:t>
                      </a:r>
                      <a:endParaRPr lang="es-CL" sz="1800" b="0" i="0" u="none" strike="noStrike" dirty="0">
                        <a:solidFill>
                          <a:srgbClr val="000000"/>
                        </a:solidFill>
                        <a:effectLst/>
                        <a:latin typeface="Calibri" panose="020F0502020204030204" pitchFamily="34" charset="0"/>
                      </a:endParaRPr>
                    </a:p>
                  </a:txBody>
                  <a:tcPr marL="9525" marR="9525" marT="9525" marB="0" anchor="b">
                    <a:solidFill>
                      <a:schemeClr val="accent6">
                        <a:lumMod val="20000"/>
                        <a:lumOff val="80000"/>
                      </a:schemeClr>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063576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 de libro mayor</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55953670"/>
              </p:ext>
            </p:extLst>
          </p:nvPr>
        </p:nvGraphicFramePr>
        <p:xfrm>
          <a:off x="1076960" y="2280126"/>
          <a:ext cx="10058400" cy="2162175"/>
        </p:xfrm>
        <a:graphic>
          <a:graphicData uri="http://schemas.openxmlformats.org/drawingml/2006/table">
            <a:tbl>
              <a:tblPr>
                <a:tableStyleId>{2D5ABB26-0587-4C30-8999-92F81FD0307C}</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181100">
                  <a:extLst>
                    <a:ext uri="{9D8B030D-6E8A-4147-A177-3AD203B41FA5}">
                      <a16:colId xmlns:a16="http://schemas.microsoft.com/office/drawing/2014/main" val="20004"/>
                    </a:ext>
                  </a:extLst>
                </a:gridCol>
                <a:gridCol w="203200">
                  <a:extLst>
                    <a:ext uri="{9D8B030D-6E8A-4147-A177-3AD203B41FA5}">
                      <a16:colId xmlns:a16="http://schemas.microsoft.com/office/drawing/2014/main" val="20005"/>
                    </a:ext>
                  </a:extLst>
                </a:gridCol>
                <a:gridCol w="1181100">
                  <a:extLst>
                    <a:ext uri="{9D8B030D-6E8A-4147-A177-3AD203B41FA5}">
                      <a16:colId xmlns:a16="http://schemas.microsoft.com/office/drawing/2014/main" val="20006"/>
                    </a:ext>
                  </a:extLst>
                </a:gridCol>
                <a:gridCol w="1181100">
                  <a:extLst>
                    <a:ext uri="{9D8B030D-6E8A-4147-A177-3AD203B41FA5}">
                      <a16:colId xmlns:a16="http://schemas.microsoft.com/office/drawing/2014/main" val="20007"/>
                    </a:ext>
                  </a:extLst>
                </a:gridCol>
                <a:gridCol w="203200">
                  <a:extLst>
                    <a:ext uri="{9D8B030D-6E8A-4147-A177-3AD203B41FA5}">
                      <a16:colId xmlns:a16="http://schemas.microsoft.com/office/drawing/2014/main" val="20008"/>
                    </a:ext>
                  </a:extLst>
                </a:gridCol>
                <a:gridCol w="1181100">
                  <a:extLst>
                    <a:ext uri="{9D8B030D-6E8A-4147-A177-3AD203B41FA5}">
                      <a16:colId xmlns:a16="http://schemas.microsoft.com/office/drawing/2014/main" val="20009"/>
                    </a:ext>
                  </a:extLst>
                </a:gridCol>
                <a:gridCol w="1181100">
                  <a:extLst>
                    <a:ext uri="{9D8B030D-6E8A-4147-A177-3AD203B41FA5}">
                      <a16:colId xmlns:a16="http://schemas.microsoft.com/office/drawing/2014/main" val="20010"/>
                    </a:ext>
                  </a:extLst>
                </a:gridCol>
              </a:tblGrid>
              <a:tr h="247650">
                <a:tc gridSpan="2">
                  <a:txBody>
                    <a:bodyPr/>
                    <a:lstStyle/>
                    <a:p>
                      <a:pPr algn="ctr" fontAlgn="b"/>
                      <a:r>
                        <a:rPr lang="es-CL" sz="1400" u="none" strike="noStrike" dirty="0">
                          <a:effectLst/>
                        </a:rPr>
                        <a:t> Caja </a:t>
                      </a:r>
                      <a:endParaRPr lang="es-CL"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endParaRPr lang="es-CL"/>
                    </a:p>
                  </a:txBody>
                  <a:tcPr/>
                </a:tc>
                <a:tc>
                  <a:txBody>
                    <a:bodyPr/>
                    <a:lstStyle/>
                    <a:p>
                      <a:pPr algn="l" fontAlgn="b"/>
                      <a:endParaRPr lang="es-CL" sz="1400" b="1"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CL" sz="1400" u="none" strike="noStrike" dirty="0">
                          <a:effectLst/>
                        </a:rPr>
                        <a:t> Capital aportado </a:t>
                      </a:r>
                      <a:endParaRPr lang="es-CL"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endParaRPr lang="es-CL"/>
                    </a:p>
                  </a:txBody>
                  <a:tcPr/>
                </a:tc>
                <a:tc>
                  <a:txBody>
                    <a:bodyPr/>
                    <a:lstStyle/>
                    <a:p>
                      <a:pPr algn="l" fontAlgn="b"/>
                      <a:endParaRPr lang="es-CL" sz="1400" b="1"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CL" sz="1400" u="none" strike="noStrike" dirty="0">
                          <a:effectLst/>
                        </a:rPr>
                        <a:t> Cuentas por cobrar </a:t>
                      </a:r>
                      <a:endParaRPr lang="es-CL"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endParaRPr lang="es-CL"/>
                    </a:p>
                  </a:txBody>
                  <a:tcPr/>
                </a:tc>
                <a:tc>
                  <a:txBody>
                    <a:bodyPr/>
                    <a:lstStyle/>
                    <a:p>
                      <a:pPr algn="l" fontAlgn="b"/>
                      <a:endParaRPr lang="es-CL" sz="1400" b="1"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CL" sz="1400" u="none" strike="noStrike" dirty="0">
                          <a:effectLst/>
                        </a:rPr>
                        <a:t> Cuentas por pagar </a:t>
                      </a:r>
                      <a:endParaRPr lang="es-CL"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endParaRPr lang="es-CL"/>
                    </a:p>
                  </a:txBody>
                  <a:tcPr/>
                </a:tc>
                <a:extLst>
                  <a:ext uri="{0D108BD9-81ED-4DB2-BD59-A6C34878D82A}">
                    <a16:rowId xmlns:a16="http://schemas.microsoft.com/office/drawing/2014/main" val="10000"/>
                  </a:ext>
                </a:extLst>
              </a:tr>
              <a:tr h="238125">
                <a:tc>
                  <a:txBody>
                    <a:bodyPr/>
                    <a:lstStyle/>
                    <a:p>
                      <a:pPr algn="l" fontAlgn="b"/>
                      <a:r>
                        <a:rPr lang="es-CL" sz="1400" u="none" strike="noStrike" dirty="0">
                          <a:effectLst/>
                        </a:rPr>
                        <a:t> $    1.000.000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s-CL" sz="1400" u="none" strike="noStrike" dirty="0">
                          <a:effectLst/>
                        </a:rPr>
                        <a:t> $           50.000 </a:t>
                      </a:r>
                      <a:endParaRPr lang="es-CL"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s-CL" sz="1400" u="none" strike="noStrike">
                          <a:effectLst/>
                        </a:rPr>
                        <a:t> $    1.000.000 </a:t>
                      </a:r>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           50.000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s-CL" sz="1400" u="none" strike="noStrike">
                          <a:effectLst/>
                        </a:rPr>
                        <a:t> $           60.000 </a:t>
                      </a:r>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38125">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s-CL" sz="1400" u="none" strike="noStrike">
                          <a:effectLst/>
                        </a:rPr>
                        <a:t> $           60.000 </a:t>
                      </a:r>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a:noFill/>
                    </a:lnB>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a:noFill/>
                    </a:lnB>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B>
                      <a:noFill/>
                    </a:lnB>
                  </a:tcPr>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a:noFill/>
                    </a:lnB>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a:noFill/>
                    </a:lnB>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s-CL" sz="1400" u="none" strike="noStrike" dirty="0">
                          <a:effectLst/>
                        </a:rPr>
                        <a:t> $           40.000 </a:t>
                      </a:r>
                      <a:endParaRPr lang="es-CL"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8125">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s-CL" sz="1400" u="none" strike="noStrike">
                          <a:effectLst/>
                        </a:rPr>
                        <a:t> $        220.000 </a:t>
                      </a:r>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R>
                      <a:noFill/>
                    </a:lnR>
                  </a:tcPr>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b"/>
                      <a:endParaRPr lang="es-CL" sz="14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a:noFill/>
                    </a:lnL>
                  </a:tcPr>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s-CL" sz="1400" u="none" strike="noStrike">
                          <a:effectLst/>
                        </a:rPr>
                        <a:t> $        100.000 </a:t>
                      </a:r>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238125">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s-CL" sz="1400" u="none" strike="noStrike" dirty="0">
                          <a:effectLst/>
                        </a:rPr>
                        <a:t> $           40.000 </a:t>
                      </a:r>
                      <a:endParaRPr lang="es-CL"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T>
                      <a:noFill/>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T>
                      <a:noFill/>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T>
                      <a:noFill/>
                    </a:lnT>
                  </a:tcPr>
                </a:tc>
                <a:tc>
                  <a:txBody>
                    <a:bodyPr/>
                    <a:lstStyle/>
                    <a:p>
                      <a:pPr algn="l" fontAlgn="b"/>
                      <a:endParaRPr lang="es-CL" sz="1400" b="0" i="0" u="none" strike="noStrike" dirty="0">
                        <a:solidFill>
                          <a:srgbClr val="000000"/>
                        </a:solidFill>
                        <a:effectLst/>
                        <a:latin typeface="Calibri" panose="020F0502020204030204" pitchFamily="34" charset="0"/>
                      </a:endParaRPr>
                    </a:p>
                  </a:txBody>
                  <a:tcPr marL="9525" marR="9525" marT="9525" marB="0" anchor="b">
                    <a:lnT>
                      <a:noFill/>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T>
                      <a:noFill/>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238125">
                <a:tc>
                  <a:txBody>
                    <a:bodyPr/>
                    <a:lstStyle/>
                    <a:p>
                      <a:pPr algn="l" fontAlgn="b"/>
                      <a:r>
                        <a:rPr lang="es-CL" sz="1400" u="none" strike="noStrike" dirty="0">
                          <a:effectLst/>
                        </a:rPr>
                        <a:t> $    1.000.000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CL" sz="1400" u="none" strike="noStrike" dirty="0">
                          <a:effectLst/>
                        </a:rPr>
                        <a:t> $        370.000 </a:t>
                      </a:r>
                      <a:endParaRPr lang="es-CL"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47650">
                <a:tc>
                  <a:txBody>
                    <a:bodyPr/>
                    <a:lstStyle/>
                    <a:p>
                      <a:pPr algn="l" fontAlgn="b"/>
                      <a:r>
                        <a:rPr lang="es-CL" sz="1400" u="none" strike="noStrike" dirty="0">
                          <a:effectLst/>
                        </a:rPr>
                        <a:t> $        630.000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s-CL" sz="1400" u="none" strike="noStrike">
                          <a:effectLst/>
                        </a:rPr>
                        <a:t> </a:t>
                      </a:r>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CL" sz="1400" u="none" strike="noStrike" dirty="0">
                          <a:effectLst/>
                        </a:rPr>
                        <a:t> Sillas y Escritorios </a:t>
                      </a:r>
                      <a:endParaRPr lang="es-CL"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endParaRPr lang="es-CL"/>
                    </a:p>
                  </a:txBody>
                  <a:tcPr/>
                </a:tc>
                <a:tc>
                  <a:txBody>
                    <a:bodyPr/>
                    <a:lstStyle/>
                    <a:p>
                      <a:pPr algn="l" fontAlgn="b"/>
                      <a:endParaRPr lang="es-CL" sz="1400" b="1"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CL" sz="1400" u="none" strike="noStrike" dirty="0">
                          <a:effectLst/>
                        </a:rPr>
                        <a:t> Camioneta </a:t>
                      </a:r>
                      <a:endParaRPr lang="es-CL"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endParaRPr lang="es-CL"/>
                    </a:p>
                  </a:txBody>
                  <a:tcPr/>
                </a:tc>
                <a:tc>
                  <a:txBody>
                    <a:bodyPr/>
                    <a:lstStyle/>
                    <a:p>
                      <a:pPr algn="l" fontAlgn="b"/>
                      <a:endParaRPr lang="es-CL" sz="1400" b="1"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CL" sz="1400" u="none" strike="noStrike" dirty="0">
                          <a:effectLst/>
                        </a:rPr>
                        <a:t> Cuentas por cobrar </a:t>
                      </a:r>
                      <a:endParaRPr lang="es-CL" sz="14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hMerge="1">
                  <a:txBody>
                    <a:bodyPr/>
                    <a:lstStyle/>
                    <a:p>
                      <a:endParaRPr lang="es-CL"/>
                    </a:p>
                  </a:txBody>
                  <a:tcPr/>
                </a:tc>
                <a:extLst>
                  <a:ext uri="{0D108BD9-81ED-4DB2-BD59-A6C34878D82A}">
                    <a16:rowId xmlns:a16="http://schemas.microsoft.com/office/drawing/2014/main" val="10006"/>
                  </a:ext>
                </a:extLst>
              </a:tr>
              <a:tr h="238125">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        120.000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        220.000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           80.000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r h="238125">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endParaRPr lang="es-C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L" sz="1400" u="none" strike="noStrike" dirty="0">
                          <a:effectLst/>
                        </a:rPr>
                        <a:t> </a:t>
                      </a:r>
                      <a:endParaRPr lang="es-CL"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endParaRPr lang="es-CL"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19109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just"/>
            <a:r>
              <a:rPr lang="es-CL" dirty="0"/>
              <a:t>Criterios para la medición del resultado del proceso generador de utilidades de una empresa</a:t>
            </a:r>
          </a:p>
        </p:txBody>
      </p:sp>
      <p:sp>
        <p:nvSpPr>
          <p:cNvPr id="3" name="Marcador de contenido 2"/>
          <p:cNvSpPr>
            <a:spLocks noGrp="1"/>
          </p:cNvSpPr>
          <p:nvPr>
            <p:ph idx="1"/>
          </p:nvPr>
        </p:nvSpPr>
        <p:spPr/>
        <p:txBody>
          <a:bodyPr>
            <a:normAutofit/>
          </a:bodyPr>
          <a:lstStyle/>
          <a:p>
            <a:pPr algn="just"/>
            <a:r>
              <a:rPr lang="es-CL" b="1" dirty="0"/>
              <a:t>Base percibida de la contabilidad</a:t>
            </a:r>
            <a:r>
              <a:rPr lang="es-CL" dirty="0"/>
              <a:t> (Base de caja): Reconoce los ingresos, costos y gastos </a:t>
            </a:r>
            <a:r>
              <a:rPr lang="es-CL" b="1" dirty="0">
                <a:solidFill>
                  <a:srgbClr val="FF0000"/>
                </a:solidFill>
              </a:rPr>
              <a:t>solo si</a:t>
            </a:r>
            <a:r>
              <a:rPr lang="es-CL" dirty="0"/>
              <a:t> son cancelados o pagados en efectivo por los clientes o proveedores.</a:t>
            </a:r>
          </a:p>
          <a:p>
            <a:pPr algn="just"/>
            <a:r>
              <a:rPr lang="es-CL" b="1" dirty="0"/>
              <a:t>Base devengada de la contabilidad</a:t>
            </a:r>
            <a:r>
              <a:rPr lang="es-CL" dirty="0"/>
              <a:t>: Reconoce los ingresos, costos y gastos </a:t>
            </a:r>
            <a:r>
              <a:rPr lang="es-CL" b="1" dirty="0">
                <a:solidFill>
                  <a:srgbClr val="FF0000"/>
                </a:solidFill>
              </a:rPr>
              <a:t>independientemente</a:t>
            </a:r>
            <a:r>
              <a:rPr lang="es-CL" dirty="0"/>
              <a:t> si son cancelados en efectivo por los clientes o proveedores.</a:t>
            </a:r>
          </a:p>
          <a:p>
            <a:pPr algn="just"/>
            <a:r>
              <a:rPr lang="es-CL" dirty="0"/>
              <a:t>El Balance General y el Estado de Resultados usan la base devengada.</a:t>
            </a:r>
          </a:p>
          <a:p>
            <a:endParaRPr lang="es-CL" dirty="0"/>
          </a:p>
          <a:p>
            <a:endParaRPr lang="es-CL" dirty="0"/>
          </a:p>
        </p:txBody>
      </p:sp>
    </p:spTree>
    <p:extLst>
      <p:ext uri="{BB962C8B-B14F-4D97-AF65-F5344CB8AC3E}">
        <p14:creationId xmlns:p14="http://schemas.microsoft.com/office/powerpoint/2010/main" val="214501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¿Qué es la Contabilidad Financiera?</a:t>
            </a:r>
          </a:p>
        </p:txBody>
      </p:sp>
      <p:sp>
        <p:nvSpPr>
          <p:cNvPr id="3" name="Marcador de contenido 2"/>
          <p:cNvSpPr>
            <a:spLocks noGrp="1"/>
          </p:cNvSpPr>
          <p:nvPr>
            <p:ph idx="1"/>
          </p:nvPr>
        </p:nvSpPr>
        <p:spPr/>
        <p:txBody>
          <a:bodyPr>
            <a:normAutofit fontScale="92500"/>
          </a:bodyPr>
          <a:lstStyle/>
          <a:p>
            <a:pPr algn="just"/>
            <a:r>
              <a:rPr lang="es-CL" dirty="0"/>
              <a:t>Es el proceso de preparación de informes, cuyo objetivo es satisfacer la demanda de información de usuarios internos y externos de una empresa.</a:t>
            </a:r>
          </a:p>
          <a:p>
            <a:pPr algn="just"/>
            <a:r>
              <a:rPr lang="es-CL" dirty="0"/>
              <a:t>La contabilidad financiera tiene las siguientes características esenciales:</a:t>
            </a:r>
          </a:p>
          <a:p>
            <a:pPr lvl="1" algn="just"/>
            <a:r>
              <a:rPr lang="es-CL" dirty="0"/>
              <a:t>Registra de manera metódica, permanente y ordenada todas las actividades económicas y financieras de la empresa/organización.</a:t>
            </a:r>
          </a:p>
          <a:p>
            <a:pPr lvl="1" algn="just"/>
            <a:r>
              <a:rPr lang="es-CL" dirty="0"/>
              <a:t>Permite tener un registro histórico de la evolución de la empresa/organización.</a:t>
            </a:r>
          </a:p>
          <a:p>
            <a:pPr lvl="1" algn="just"/>
            <a:r>
              <a:rPr lang="es-CL" dirty="0"/>
              <a:t>Es un lenguaje de común entendimiento en el área de los negocios e inversiones.</a:t>
            </a:r>
          </a:p>
          <a:p>
            <a:pPr lvl="1" algn="just"/>
            <a:r>
              <a:rPr lang="es-CL" dirty="0"/>
              <a:t>Se basa en reglas, normas y principios comúnmente aceptados por responsables empresariales y entes públicos/privados vinculados al quehacer empresarial.</a:t>
            </a:r>
          </a:p>
          <a:p>
            <a:pPr lvl="1" algn="just"/>
            <a:r>
              <a:rPr lang="es-CL" dirty="0"/>
              <a:t>En Chile es de carácter obligatorio para las empresas/organizaciones formales.</a:t>
            </a:r>
          </a:p>
          <a:p>
            <a:pPr algn="just"/>
            <a:endParaRPr lang="es-CL" dirty="0"/>
          </a:p>
        </p:txBody>
      </p:sp>
    </p:spTree>
    <p:extLst>
      <p:ext uri="{BB962C8B-B14F-4D97-AF65-F5344CB8AC3E}">
        <p14:creationId xmlns:p14="http://schemas.microsoft.com/office/powerpoint/2010/main" val="795950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Estado de Resultados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03288049"/>
              </p:ext>
            </p:extLst>
          </p:nvPr>
        </p:nvGraphicFramePr>
        <p:xfrm>
          <a:off x="3490671" y="1825626"/>
          <a:ext cx="5210658" cy="4351335"/>
        </p:xfrm>
        <a:graphic>
          <a:graphicData uri="http://schemas.openxmlformats.org/drawingml/2006/table">
            <a:tbl>
              <a:tblPr>
                <a:tableStyleId>{2D5ABB26-0587-4C30-8999-92F81FD0307C}</a:tableStyleId>
              </a:tblPr>
              <a:tblGrid>
                <a:gridCol w="5210658">
                  <a:extLst>
                    <a:ext uri="{9D8B030D-6E8A-4147-A177-3AD203B41FA5}">
                      <a16:colId xmlns:a16="http://schemas.microsoft.com/office/drawing/2014/main" val="20000"/>
                    </a:ext>
                  </a:extLst>
                </a:gridCol>
              </a:tblGrid>
              <a:tr h="287352">
                <a:tc>
                  <a:txBody>
                    <a:bodyPr/>
                    <a:lstStyle/>
                    <a:p>
                      <a:pPr algn="l" fontAlgn="b"/>
                      <a:r>
                        <a:rPr lang="es-CL" sz="1700" u="none" strike="noStrike" dirty="0">
                          <a:effectLst/>
                        </a:rPr>
                        <a:t>(+) Ingresos de explotación (ingresos contables)</a:t>
                      </a:r>
                      <a:endParaRPr lang="es-CL" sz="1700" b="0" i="0" u="none" strike="noStrike" dirty="0">
                        <a:solidFill>
                          <a:srgbClr val="000000"/>
                        </a:solidFill>
                        <a:effectLst/>
                        <a:latin typeface="Calibri" panose="020F0502020204030204" pitchFamily="34" charset="0"/>
                      </a:endParaRPr>
                    </a:p>
                  </a:txBody>
                  <a:tcPr marL="8210" marR="8210" marT="8210" marB="0" anchor="b"/>
                </a:tc>
                <a:extLst>
                  <a:ext uri="{0D108BD9-81ED-4DB2-BD59-A6C34878D82A}">
                    <a16:rowId xmlns:a16="http://schemas.microsoft.com/office/drawing/2014/main" val="10000"/>
                  </a:ext>
                </a:extLst>
              </a:tr>
              <a:tr h="295563">
                <a:tc>
                  <a:txBody>
                    <a:bodyPr/>
                    <a:lstStyle/>
                    <a:p>
                      <a:pPr algn="l" fontAlgn="b"/>
                      <a:r>
                        <a:rPr lang="es-CL" sz="1700" u="none" strike="noStrike" dirty="0">
                          <a:effectLst/>
                        </a:rPr>
                        <a:t>(-) Costos de ventas o explotación (gastos contables)</a:t>
                      </a:r>
                      <a:endParaRPr lang="es-CL" sz="1700" b="0" i="0" u="none" strike="noStrike" dirty="0">
                        <a:solidFill>
                          <a:srgbClr val="000000"/>
                        </a:solidFill>
                        <a:effectLst/>
                        <a:latin typeface="Calibri" panose="020F0502020204030204" pitchFamily="34" charset="0"/>
                      </a:endParaRPr>
                    </a:p>
                  </a:txBody>
                  <a:tcPr marL="8210" marR="8210" marT="821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7352">
                <a:tc>
                  <a:txBody>
                    <a:bodyPr/>
                    <a:lstStyle/>
                    <a:p>
                      <a:pPr algn="l" fontAlgn="b"/>
                      <a:r>
                        <a:rPr lang="es-CL" sz="1700" b="1" u="none" strike="noStrike" dirty="0">
                          <a:effectLst/>
                        </a:rPr>
                        <a:t>(=) Margen Bruto (de explotación)</a:t>
                      </a:r>
                      <a:endParaRPr lang="es-CL" sz="1700" b="1" i="0" u="none" strike="noStrike" dirty="0">
                        <a:solidFill>
                          <a:srgbClr val="000000"/>
                        </a:solidFill>
                        <a:effectLst/>
                        <a:latin typeface="Calibri" panose="020F0502020204030204" pitchFamily="34" charset="0"/>
                      </a:endParaRPr>
                    </a:p>
                  </a:txBody>
                  <a:tcPr marL="8210" marR="8210" marT="821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287352">
                <a:tc>
                  <a:txBody>
                    <a:bodyPr/>
                    <a:lstStyle/>
                    <a:p>
                      <a:pPr algn="l" fontAlgn="b"/>
                      <a:endParaRPr lang="es-CL" sz="1700" b="0" i="0" u="none" strike="noStrike" dirty="0">
                        <a:solidFill>
                          <a:srgbClr val="000000"/>
                        </a:solidFill>
                        <a:effectLst/>
                        <a:latin typeface="Calibri" panose="020F0502020204030204" pitchFamily="34" charset="0"/>
                      </a:endParaRPr>
                    </a:p>
                  </a:txBody>
                  <a:tcPr marL="8210" marR="8210" marT="8210" marB="0" anchor="b"/>
                </a:tc>
                <a:extLst>
                  <a:ext uri="{0D108BD9-81ED-4DB2-BD59-A6C34878D82A}">
                    <a16:rowId xmlns:a16="http://schemas.microsoft.com/office/drawing/2014/main" val="10003"/>
                  </a:ext>
                </a:extLst>
              </a:tr>
              <a:tr h="295563">
                <a:tc>
                  <a:txBody>
                    <a:bodyPr/>
                    <a:lstStyle/>
                    <a:p>
                      <a:pPr algn="l" fontAlgn="b"/>
                      <a:r>
                        <a:rPr lang="es-CL" sz="1700" u="none" strike="noStrike" dirty="0">
                          <a:effectLst/>
                        </a:rPr>
                        <a:t>(-) Gastos de Administración y Ventas</a:t>
                      </a:r>
                      <a:endParaRPr lang="es-CL" sz="1700" b="0" i="0" u="none" strike="noStrike" dirty="0">
                        <a:solidFill>
                          <a:srgbClr val="000000"/>
                        </a:solidFill>
                        <a:effectLst/>
                        <a:latin typeface="Calibri" panose="020F0502020204030204" pitchFamily="34" charset="0"/>
                      </a:endParaRPr>
                    </a:p>
                  </a:txBody>
                  <a:tcPr marL="8210" marR="8210" marT="821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7352">
                <a:tc>
                  <a:txBody>
                    <a:bodyPr/>
                    <a:lstStyle/>
                    <a:p>
                      <a:pPr algn="l" fontAlgn="b"/>
                      <a:r>
                        <a:rPr lang="es-CL" sz="1700" b="1" u="none" strike="noStrike" dirty="0">
                          <a:effectLst/>
                        </a:rPr>
                        <a:t>(=) Resultado operacional (I)</a:t>
                      </a:r>
                      <a:endParaRPr lang="es-CL" sz="1700" b="1" i="0" u="none" strike="noStrike" dirty="0">
                        <a:solidFill>
                          <a:srgbClr val="000000"/>
                        </a:solidFill>
                        <a:effectLst/>
                        <a:latin typeface="Calibri" panose="020F0502020204030204" pitchFamily="34" charset="0"/>
                      </a:endParaRPr>
                    </a:p>
                  </a:txBody>
                  <a:tcPr marL="8210" marR="8210" marT="821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287352">
                <a:tc>
                  <a:txBody>
                    <a:bodyPr/>
                    <a:lstStyle/>
                    <a:p>
                      <a:pPr algn="l" fontAlgn="b"/>
                      <a:endParaRPr lang="es-CL" sz="1700" b="0" i="0" u="none" strike="noStrike">
                        <a:solidFill>
                          <a:srgbClr val="000000"/>
                        </a:solidFill>
                        <a:effectLst/>
                        <a:latin typeface="Calibri" panose="020F0502020204030204" pitchFamily="34" charset="0"/>
                      </a:endParaRPr>
                    </a:p>
                  </a:txBody>
                  <a:tcPr marL="8210" marR="8210" marT="8210" marB="0" anchor="b"/>
                </a:tc>
                <a:extLst>
                  <a:ext uri="{0D108BD9-81ED-4DB2-BD59-A6C34878D82A}">
                    <a16:rowId xmlns:a16="http://schemas.microsoft.com/office/drawing/2014/main" val="10006"/>
                  </a:ext>
                </a:extLst>
              </a:tr>
              <a:tr h="287352">
                <a:tc>
                  <a:txBody>
                    <a:bodyPr/>
                    <a:lstStyle/>
                    <a:p>
                      <a:pPr algn="l" fontAlgn="b"/>
                      <a:r>
                        <a:rPr lang="es-CL" sz="1700" u="none" strike="noStrike" dirty="0">
                          <a:effectLst/>
                        </a:rPr>
                        <a:t>(+) Ingresos no operacionales (ingresos financieros, etc.)</a:t>
                      </a:r>
                      <a:endParaRPr lang="es-CL" sz="1700" b="0" i="0" u="none" strike="noStrike" dirty="0">
                        <a:solidFill>
                          <a:srgbClr val="000000"/>
                        </a:solidFill>
                        <a:effectLst/>
                        <a:latin typeface="Calibri" panose="020F0502020204030204" pitchFamily="34" charset="0"/>
                      </a:endParaRPr>
                    </a:p>
                  </a:txBody>
                  <a:tcPr marL="8210" marR="8210" marT="8210" marB="0" anchor="b"/>
                </a:tc>
                <a:extLst>
                  <a:ext uri="{0D108BD9-81ED-4DB2-BD59-A6C34878D82A}">
                    <a16:rowId xmlns:a16="http://schemas.microsoft.com/office/drawing/2014/main" val="10007"/>
                  </a:ext>
                </a:extLst>
              </a:tr>
              <a:tr h="295563">
                <a:tc>
                  <a:txBody>
                    <a:bodyPr/>
                    <a:lstStyle/>
                    <a:p>
                      <a:pPr algn="l" fontAlgn="b"/>
                      <a:r>
                        <a:rPr lang="es-CL" sz="1700" u="none" strike="noStrike" dirty="0">
                          <a:effectLst/>
                        </a:rPr>
                        <a:t>(-) Gastos no operacionales (gastos</a:t>
                      </a:r>
                      <a:r>
                        <a:rPr lang="es-CL" sz="1700" u="none" strike="noStrike" baseline="0" dirty="0">
                          <a:effectLst/>
                        </a:rPr>
                        <a:t> financieros, etc.</a:t>
                      </a:r>
                      <a:r>
                        <a:rPr lang="es-CL" sz="1700" u="none" strike="noStrike" dirty="0">
                          <a:effectLst/>
                        </a:rPr>
                        <a:t>)</a:t>
                      </a:r>
                      <a:endParaRPr lang="es-CL" sz="1700" b="0" i="0" u="none" strike="noStrike" dirty="0">
                        <a:solidFill>
                          <a:srgbClr val="000000"/>
                        </a:solidFill>
                        <a:effectLst/>
                        <a:latin typeface="Calibri" panose="020F0502020204030204" pitchFamily="34" charset="0"/>
                      </a:endParaRPr>
                    </a:p>
                  </a:txBody>
                  <a:tcPr marL="8210" marR="8210" marT="821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7352">
                <a:tc>
                  <a:txBody>
                    <a:bodyPr/>
                    <a:lstStyle/>
                    <a:p>
                      <a:pPr algn="l" fontAlgn="b"/>
                      <a:r>
                        <a:rPr lang="es-CL" sz="1700" b="1" u="none" strike="noStrike" dirty="0">
                          <a:effectLst/>
                        </a:rPr>
                        <a:t>(=) Resultado no operacional (II)</a:t>
                      </a:r>
                      <a:endParaRPr lang="es-CL" sz="1700" b="1" i="0" u="none" strike="noStrike" dirty="0">
                        <a:solidFill>
                          <a:srgbClr val="000000"/>
                        </a:solidFill>
                        <a:effectLst/>
                        <a:latin typeface="Calibri" panose="020F0502020204030204" pitchFamily="34" charset="0"/>
                      </a:endParaRPr>
                    </a:p>
                  </a:txBody>
                  <a:tcPr marL="8210" marR="8210" marT="821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9"/>
                  </a:ext>
                </a:extLst>
              </a:tr>
              <a:tr h="287352">
                <a:tc>
                  <a:txBody>
                    <a:bodyPr/>
                    <a:lstStyle/>
                    <a:p>
                      <a:pPr algn="l" fontAlgn="b"/>
                      <a:endParaRPr lang="es-CL" sz="1700" b="0" i="0" u="none" strike="noStrike" dirty="0">
                        <a:solidFill>
                          <a:srgbClr val="000000"/>
                        </a:solidFill>
                        <a:effectLst/>
                        <a:latin typeface="Calibri" panose="020F0502020204030204" pitchFamily="34" charset="0"/>
                      </a:endParaRPr>
                    </a:p>
                  </a:txBody>
                  <a:tcPr marL="8210" marR="8210" marT="8210" marB="0" anchor="b"/>
                </a:tc>
                <a:extLst>
                  <a:ext uri="{0D108BD9-81ED-4DB2-BD59-A6C34878D82A}">
                    <a16:rowId xmlns:a16="http://schemas.microsoft.com/office/drawing/2014/main" val="10010"/>
                  </a:ext>
                </a:extLst>
              </a:tr>
              <a:tr h="295563">
                <a:tc>
                  <a:txBody>
                    <a:bodyPr/>
                    <a:lstStyle/>
                    <a:p>
                      <a:pPr algn="l" fontAlgn="b"/>
                      <a:r>
                        <a:rPr lang="es-CL" sz="1700" b="1" u="none" strike="noStrike" dirty="0">
                          <a:effectLst/>
                        </a:rPr>
                        <a:t>(=)Resultado antes de impuestos [(I] + (II)]</a:t>
                      </a:r>
                      <a:endParaRPr lang="es-CL" sz="1700" b="1" i="0" u="none" strike="noStrike" dirty="0">
                        <a:solidFill>
                          <a:srgbClr val="000000"/>
                        </a:solidFill>
                        <a:effectLst/>
                        <a:latin typeface="Calibri" panose="020F0502020204030204" pitchFamily="34" charset="0"/>
                      </a:endParaRPr>
                    </a:p>
                  </a:txBody>
                  <a:tcPr marL="8210" marR="8210" marT="821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7352">
                <a:tc>
                  <a:txBody>
                    <a:bodyPr/>
                    <a:lstStyle/>
                    <a:p>
                      <a:pPr algn="l" fontAlgn="b"/>
                      <a:r>
                        <a:rPr lang="es-CL" sz="1700" u="none" strike="noStrike" dirty="0">
                          <a:effectLst/>
                        </a:rPr>
                        <a:t>(-) Impuesto a la renta de las empresas</a:t>
                      </a:r>
                      <a:endParaRPr lang="es-CL" sz="1700" b="0" i="0" u="none" strike="noStrike" dirty="0">
                        <a:solidFill>
                          <a:srgbClr val="000000"/>
                        </a:solidFill>
                        <a:effectLst/>
                        <a:latin typeface="Calibri" panose="020F0502020204030204" pitchFamily="34" charset="0"/>
                      </a:endParaRPr>
                    </a:p>
                  </a:txBody>
                  <a:tcPr marL="8210" marR="8210" marT="821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2"/>
                  </a:ext>
                </a:extLst>
              </a:tr>
              <a:tr h="295563">
                <a:tc>
                  <a:txBody>
                    <a:bodyPr/>
                    <a:lstStyle/>
                    <a:p>
                      <a:pPr algn="l" fontAlgn="b"/>
                      <a:r>
                        <a:rPr lang="es-CL" sz="1700" u="none" strike="noStrike" dirty="0">
                          <a:effectLst/>
                        </a:rPr>
                        <a:t> </a:t>
                      </a:r>
                      <a:endParaRPr lang="es-CL" sz="1700" b="0" i="0" u="none" strike="noStrike" dirty="0">
                        <a:solidFill>
                          <a:srgbClr val="000000"/>
                        </a:solidFill>
                        <a:effectLst/>
                        <a:latin typeface="Calibri" panose="020F0502020204030204" pitchFamily="34" charset="0"/>
                      </a:endParaRPr>
                    </a:p>
                  </a:txBody>
                  <a:tcPr marL="8210" marR="8210" marT="821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7352">
                <a:tc>
                  <a:txBody>
                    <a:bodyPr/>
                    <a:lstStyle/>
                    <a:p>
                      <a:pPr algn="l" fontAlgn="b"/>
                      <a:r>
                        <a:rPr lang="es-CL" sz="1700" b="1" u="none" strike="noStrike" dirty="0">
                          <a:solidFill>
                            <a:srgbClr val="FF0000"/>
                          </a:solidFill>
                          <a:effectLst/>
                        </a:rPr>
                        <a:t>(=) Resultado del Ejercicio (Utilidad Neta)</a:t>
                      </a:r>
                      <a:endParaRPr lang="es-CL" sz="1700" b="1" i="0" u="none" strike="noStrike" dirty="0">
                        <a:solidFill>
                          <a:srgbClr val="FF0000"/>
                        </a:solidFill>
                        <a:effectLst/>
                        <a:latin typeface="Calibri" panose="020F0502020204030204" pitchFamily="34" charset="0"/>
                      </a:endParaRPr>
                    </a:p>
                  </a:txBody>
                  <a:tcPr marL="8210" marR="8210" marT="821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17294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Relación entre EERR y Balance</a:t>
            </a:r>
          </a:p>
        </p:txBody>
      </p:sp>
      <p:sp>
        <p:nvSpPr>
          <p:cNvPr id="3" name="Marcador de contenido 2"/>
          <p:cNvSpPr>
            <a:spLocks noGrp="1"/>
          </p:cNvSpPr>
          <p:nvPr>
            <p:ph idx="1"/>
          </p:nvPr>
        </p:nvSpPr>
        <p:spPr/>
        <p:txBody>
          <a:bodyPr/>
          <a:lstStyle/>
          <a:p>
            <a:pPr algn="just"/>
            <a:r>
              <a:rPr lang="es-CL" dirty="0"/>
              <a:t>El resultado de un ejercicio de una empresa es el reflejo de cambios de activos, pasivos y patrimonio de la empresa en dicho periodos.</a:t>
            </a:r>
          </a:p>
          <a:p>
            <a:endParaRPr lang="es-CL" dirty="0"/>
          </a:p>
          <a:p>
            <a:endParaRPr lang="es-CL" dirty="0"/>
          </a:p>
        </p:txBody>
      </p:sp>
      <p:sp>
        <p:nvSpPr>
          <p:cNvPr id="8" name="Flecha derecha 7"/>
          <p:cNvSpPr/>
          <p:nvPr/>
        </p:nvSpPr>
        <p:spPr>
          <a:xfrm>
            <a:off x="5628640" y="3870960"/>
            <a:ext cx="934720" cy="965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CuadroTexto 18"/>
          <p:cNvSpPr txBox="1"/>
          <p:nvPr/>
        </p:nvSpPr>
        <p:spPr>
          <a:xfrm>
            <a:off x="2021841" y="2874187"/>
            <a:ext cx="1845534" cy="369332"/>
          </a:xfrm>
          <a:prstGeom prst="rect">
            <a:avLst/>
          </a:prstGeom>
          <a:noFill/>
        </p:spPr>
        <p:txBody>
          <a:bodyPr wrap="square" rtlCol="0">
            <a:spAutoFit/>
          </a:bodyPr>
          <a:lstStyle/>
          <a:p>
            <a:pPr algn="ctr"/>
            <a:r>
              <a:rPr lang="es-CL" b="1" dirty="0">
                <a:ln w="9525">
                  <a:solidFill>
                    <a:srgbClr val="0000FF"/>
                  </a:solidFill>
                  <a:prstDash val="solid"/>
                </a:ln>
                <a:solidFill>
                  <a:srgbClr val="0000FF"/>
                </a:solidFill>
                <a:effectLst>
                  <a:outerShdw blurRad="12700" dist="38100" dir="2700000" algn="tl" rotWithShape="0">
                    <a:schemeClr val="accent5">
                      <a:lumMod val="60000"/>
                      <a:lumOff val="40000"/>
                    </a:schemeClr>
                  </a:outerShdw>
                </a:effectLst>
              </a:rPr>
              <a:t>Inventario Inicial</a:t>
            </a:r>
          </a:p>
        </p:txBody>
      </p:sp>
      <p:sp>
        <p:nvSpPr>
          <p:cNvPr id="14" name="Rectángulo 13"/>
          <p:cNvSpPr/>
          <p:nvPr/>
        </p:nvSpPr>
        <p:spPr>
          <a:xfrm>
            <a:off x="8430660" y="2874187"/>
            <a:ext cx="1670522" cy="369332"/>
          </a:xfrm>
          <a:prstGeom prst="rect">
            <a:avLst/>
          </a:prstGeom>
        </p:spPr>
        <p:txBody>
          <a:bodyPr wrap="none">
            <a:spAutoFit/>
          </a:bodyPr>
          <a:lstStyle/>
          <a:p>
            <a:pPr algn="ctr"/>
            <a:r>
              <a:rPr lang="es-CL" b="1" dirty="0">
                <a:ln w="9525">
                  <a:solidFill>
                    <a:srgbClr val="0000FF"/>
                  </a:solidFill>
                  <a:prstDash val="solid"/>
                </a:ln>
                <a:solidFill>
                  <a:srgbClr val="0000FF"/>
                </a:solidFill>
                <a:effectLst>
                  <a:outerShdw blurRad="12700" dist="38100" dir="2700000" algn="tl" rotWithShape="0">
                    <a:schemeClr val="accent5">
                      <a:lumMod val="60000"/>
                      <a:lumOff val="40000"/>
                    </a:schemeClr>
                  </a:outerShdw>
                </a:effectLst>
              </a:rPr>
              <a:t>Inventario Final</a:t>
            </a:r>
          </a:p>
        </p:txBody>
      </p:sp>
      <p:graphicFrame>
        <p:nvGraphicFramePr>
          <p:cNvPr id="4" name="Tabla 3"/>
          <p:cNvGraphicFramePr>
            <a:graphicFrameLocks noGrp="1"/>
          </p:cNvGraphicFramePr>
          <p:nvPr>
            <p:extLst>
              <p:ext uri="{D42A27DB-BD31-4B8C-83A1-F6EECF244321}">
                <p14:modId xmlns:p14="http://schemas.microsoft.com/office/powerpoint/2010/main" val="2155331608"/>
              </p:ext>
            </p:extLst>
          </p:nvPr>
        </p:nvGraphicFramePr>
        <p:xfrm>
          <a:off x="797560" y="3368727"/>
          <a:ext cx="10515601" cy="1969666"/>
        </p:xfrm>
        <a:graphic>
          <a:graphicData uri="http://schemas.openxmlformats.org/drawingml/2006/table">
            <a:tbl>
              <a:tblPr>
                <a:tableStyleId>{2D5ABB26-0587-4C30-8999-92F81FD0307C}</a:tableStyleId>
              </a:tblPr>
              <a:tblGrid>
                <a:gridCol w="2240327">
                  <a:extLst>
                    <a:ext uri="{9D8B030D-6E8A-4147-A177-3AD203B41FA5}">
                      <a16:colId xmlns:a16="http://schemas.microsoft.com/office/drawing/2014/main" val="20000"/>
                    </a:ext>
                  </a:extLst>
                </a:gridCol>
                <a:gridCol w="2304642">
                  <a:extLst>
                    <a:ext uri="{9D8B030D-6E8A-4147-A177-3AD203B41FA5}">
                      <a16:colId xmlns:a16="http://schemas.microsoft.com/office/drawing/2014/main" val="20001"/>
                    </a:ext>
                  </a:extLst>
                </a:gridCol>
                <a:gridCol w="1489978">
                  <a:extLst>
                    <a:ext uri="{9D8B030D-6E8A-4147-A177-3AD203B41FA5}">
                      <a16:colId xmlns:a16="http://schemas.microsoft.com/office/drawing/2014/main" val="20002"/>
                    </a:ext>
                  </a:extLst>
                </a:gridCol>
                <a:gridCol w="2240327">
                  <a:extLst>
                    <a:ext uri="{9D8B030D-6E8A-4147-A177-3AD203B41FA5}">
                      <a16:colId xmlns:a16="http://schemas.microsoft.com/office/drawing/2014/main" val="20003"/>
                    </a:ext>
                  </a:extLst>
                </a:gridCol>
                <a:gridCol w="2240327">
                  <a:extLst>
                    <a:ext uri="{9D8B030D-6E8A-4147-A177-3AD203B41FA5}">
                      <a16:colId xmlns:a16="http://schemas.microsoft.com/office/drawing/2014/main" val="20004"/>
                    </a:ext>
                  </a:extLst>
                </a:gridCol>
              </a:tblGrid>
              <a:tr h="281381">
                <a:tc>
                  <a:txBody>
                    <a:bodyPr/>
                    <a:lstStyle/>
                    <a:p>
                      <a:pPr algn="ctr" fontAlgn="b"/>
                      <a:r>
                        <a:rPr lang="es-CL" sz="1700" b="1" u="none" strike="noStrike" dirty="0">
                          <a:effectLst/>
                        </a:rPr>
                        <a:t>ACTIVOS</a:t>
                      </a:r>
                      <a:endParaRPr lang="es-CL" sz="1700" b="1"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s-CL" sz="1700" b="1" u="none" strike="noStrike">
                          <a:effectLst/>
                        </a:rPr>
                        <a:t>PASIVOS + PATRIMONIO</a:t>
                      </a:r>
                      <a:endParaRPr lang="es-CL" sz="1700" b="1"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endParaRPr lang="es-CL" sz="1400" b="1"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s-CL" sz="1700" b="1" u="none" strike="noStrike" dirty="0">
                          <a:effectLst/>
                        </a:rPr>
                        <a:t>ACTIVOS</a:t>
                      </a:r>
                      <a:endParaRPr lang="es-CL" sz="1700" b="1"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s-CL" sz="1700" b="1" u="none" strike="noStrike" dirty="0">
                          <a:effectLst/>
                        </a:rPr>
                        <a:t>PASIVOS + PATRIMONIO</a:t>
                      </a:r>
                      <a:endParaRPr lang="es-CL" sz="1700" b="1"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81381">
                <a:tc>
                  <a:txBody>
                    <a:bodyPr/>
                    <a:lstStyle/>
                    <a:p>
                      <a:pPr algn="l" fontAlgn="b"/>
                      <a:r>
                        <a:rPr lang="es-CL" sz="1700" u="none" strike="noStrike">
                          <a:effectLst/>
                        </a:rPr>
                        <a:t>Activo Circulante</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s-CL" sz="1700" u="none" strike="noStrike">
                          <a:effectLst/>
                        </a:rPr>
                        <a:t>Pasivo Circulante</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s-CL" sz="1400" b="0"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s-CL" sz="1700" u="none" strike="noStrike">
                          <a:effectLst/>
                        </a:rPr>
                        <a:t>Activo Circulante</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s-CL" sz="1700" u="none" strike="noStrike">
                          <a:effectLst/>
                        </a:rPr>
                        <a:t>Pasivo Circulante</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1381">
                <a:tc>
                  <a:txBody>
                    <a:bodyPr/>
                    <a:lstStyle/>
                    <a:p>
                      <a:pPr algn="l" fontAlgn="b"/>
                      <a:r>
                        <a:rPr lang="es-CL" sz="1700" u="none" strike="noStrike" dirty="0">
                          <a:effectLst/>
                        </a:rPr>
                        <a:t>Activo </a:t>
                      </a:r>
                      <a:r>
                        <a:rPr lang="es-CL" sz="1700" u="none" strike="noStrike">
                          <a:effectLst/>
                        </a:rPr>
                        <a:t>No Circulante</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s-CL" sz="1700" u="none" strike="noStrike" dirty="0">
                          <a:effectLst/>
                        </a:rPr>
                        <a:t>Pasivo </a:t>
                      </a:r>
                      <a:r>
                        <a:rPr lang="es-CL" sz="1700" u="none" strike="noStrike">
                          <a:effectLst/>
                        </a:rPr>
                        <a:t>No Circulante</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s-CL" sz="1400" b="0"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s-CL" sz="1700" u="none" strike="noStrike" dirty="0">
                          <a:effectLst/>
                        </a:rPr>
                        <a:t>Activo </a:t>
                      </a:r>
                      <a:r>
                        <a:rPr lang="es-CL" sz="1700" u="none" strike="noStrike">
                          <a:effectLst/>
                        </a:rPr>
                        <a:t>No Circulante</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s-CL" sz="1700" u="none" strike="noStrike" dirty="0">
                          <a:effectLst/>
                        </a:rPr>
                        <a:t>Pasivo No Circulante</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1381">
                <a:tc>
                  <a:txBody>
                    <a:bodyPr/>
                    <a:lstStyle/>
                    <a:p>
                      <a:pPr algn="l" fontAlgn="b"/>
                      <a:endParaRPr lang="es-CL" sz="1700" b="0"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s-CL" sz="1700" u="none" strike="noStrike">
                          <a:effectLst/>
                        </a:rPr>
                        <a:t>Patrimonio</a:t>
                      </a:r>
                      <a:endParaRPr lang="es-CL" sz="1700" b="0"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s-CL" sz="14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s-CL" sz="1700" b="0"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s-CL" sz="1700" u="none" strike="noStrike" dirty="0">
                          <a:effectLst/>
                        </a:rPr>
                        <a:t>Patrimonio</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1381">
                <a:tc>
                  <a:txBody>
                    <a:bodyPr/>
                    <a:lstStyle/>
                    <a:p>
                      <a:pPr algn="l" fontAlgn="b"/>
                      <a:endParaRPr lang="es-CL" sz="1700" b="0"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s-CL" sz="1700" b="0"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s-CL" sz="14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s-CL" sz="1700" b="0" i="0" u="none" strike="noStrike">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s-CL" sz="1700" u="none" strike="noStrike" dirty="0">
                          <a:effectLst/>
                        </a:rPr>
                        <a:t>Capital</a:t>
                      </a:r>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62761">
                <a:tc>
                  <a:txBody>
                    <a:bodyPr/>
                    <a:lstStyle/>
                    <a:p>
                      <a:pPr algn="l" fontAlgn="b"/>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endParaRPr lang="es-CL" sz="14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endParaRPr lang="es-CL" sz="1700" b="0" i="0" u="none" strike="noStrike" dirty="0">
                        <a:solidFill>
                          <a:srgbClr val="00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s-CL" sz="1700" b="1" u="none" strike="noStrike" dirty="0">
                          <a:solidFill>
                            <a:srgbClr val="FF0000"/>
                          </a:solidFill>
                          <a:effectLst/>
                        </a:rPr>
                        <a:t>+/- Utilidad o pérdida del ejercicio</a:t>
                      </a:r>
                      <a:endParaRPr lang="es-CL" sz="1700" b="1" i="0" u="none" strike="noStrike" dirty="0">
                        <a:solidFill>
                          <a:srgbClr val="FF0000"/>
                        </a:solidFill>
                        <a:effectLst/>
                        <a:latin typeface="Calibri" panose="020F0502020204030204" pitchFamily="34" charset="0"/>
                      </a:endParaRPr>
                    </a:p>
                  </a:txBody>
                  <a:tcPr marL="8039" marR="8039" marT="803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321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CL" dirty="0"/>
              <a:t>Estado de Flujos de Efectivo</a:t>
            </a:r>
          </a:p>
        </p:txBody>
      </p:sp>
      <p:sp>
        <p:nvSpPr>
          <p:cNvPr id="3" name="Marcador de contenido 2"/>
          <p:cNvSpPr>
            <a:spLocks noGrp="1"/>
          </p:cNvSpPr>
          <p:nvPr>
            <p:ph idx="1"/>
          </p:nvPr>
        </p:nvSpPr>
        <p:spPr/>
        <p:txBody>
          <a:bodyPr>
            <a:normAutofit fontScale="92500" lnSpcReduction="10000"/>
          </a:bodyPr>
          <a:lstStyle/>
          <a:p>
            <a:pPr algn="just"/>
            <a:r>
              <a:rPr lang="es-CL" dirty="0"/>
              <a:t>También denominado “</a:t>
            </a:r>
            <a:r>
              <a:rPr lang="es-CL" b="1" dirty="0"/>
              <a:t>Estado de Fuentes y Usos de Fondos</a:t>
            </a:r>
            <a:r>
              <a:rPr lang="es-CL" dirty="0"/>
              <a:t>” o “</a:t>
            </a:r>
            <a:r>
              <a:rPr lang="es-CL" b="1" dirty="0"/>
              <a:t>Estado de cambios en la posición financiera</a:t>
            </a:r>
            <a:r>
              <a:rPr lang="es-CL" dirty="0"/>
              <a:t>”</a:t>
            </a:r>
          </a:p>
          <a:p>
            <a:pPr algn="just"/>
            <a:r>
              <a:rPr lang="es-CL" dirty="0"/>
              <a:t>Muestra el cambio ocurrido en los fondos de la empresa entre 2 momentos del tiempo y las causas u origen de dicho cambio.</a:t>
            </a:r>
          </a:p>
          <a:p>
            <a:pPr algn="just"/>
            <a:r>
              <a:rPr lang="es-CL" dirty="0"/>
              <a:t>Tipos de flujos:</a:t>
            </a:r>
          </a:p>
          <a:p>
            <a:pPr lvl="1" algn="just"/>
            <a:r>
              <a:rPr lang="es-CL" b="1" dirty="0"/>
              <a:t>Operacionales</a:t>
            </a:r>
            <a:r>
              <a:rPr lang="es-CL" dirty="0"/>
              <a:t>: variación del efectivo por venta de bienes y servicios propios del giro de la empresa</a:t>
            </a:r>
          </a:p>
          <a:p>
            <a:pPr lvl="1" algn="just"/>
            <a:r>
              <a:rPr lang="es-CL" b="1" dirty="0"/>
              <a:t>De inversión</a:t>
            </a:r>
            <a:r>
              <a:rPr lang="es-CL" dirty="0"/>
              <a:t>: variación del efectivo debido a transacciones que involucran a la cuenta de activos no relacionadas directamente con el giro de la empresa</a:t>
            </a:r>
          </a:p>
          <a:p>
            <a:pPr lvl="2" algn="just"/>
            <a:r>
              <a:rPr lang="es-CL" dirty="0"/>
              <a:t>Ejemplo: venta o compra de terrenos</a:t>
            </a:r>
          </a:p>
          <a:p>
            <a:pPr lvl="1" algn="just"/>
            <a:r>
              <a:rPr lang="es-CL" b="1" dirty="0"/>
              <a:t>De financiamiento</a:t>
            </a:r>
            <a:r>
              <a:rPr lang="es-CL" dirty="0"/>
              <a:t>: variación del efectivo debido a transacciones que involucran a las cuentas de patrimonio y pasivos no relacionadas directamente con el giro de la empresa</a:t>
            </a:r>
          </a:p>
        </p:txBody>
      </p:sp>
    </p:spTree>
    <p:extLst>
      <p:ext uri="{BB962C8B-B14F-4D97-AF65-F5344CB8AC3E}">
        <p14:creationId xmlns:p14="http://schemas.microsoft.com/office/powerpoint/2010/main" val="3875060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Análisis de ratios</a:t>
            </a:r>
          </a:p>
        </p:txBody>
      </p:sp>
      <p:sp>
        <p:nvSpPr>
          <p:cNvPr id="3" name="Marcador de contenido 2"/>
          <p:cNvSpPr>
            <a:spLocks noGrp="1"/>
          </p:cNvSpPr>
          <p:nvPr>
            <p:ph idx="1"/>
          </p:nvPr>
        </p:nvSpPr>
        <p:spPr/>
        <p:txBody>
          <a:bodyPr/>
          <a:lstStyle/>
          <a:p>
            <a:pPr algn="just"/>
            <a:r>
              <a:rPr lang="es-CL" dirty="0"/>
              <a:t>El análisis de ratios financieros es especialmente útil cuando:</a:t>
            </a:r>
          </a:p>
          <a:p>
            <a:pPr lvl="1" algn="just"/>
            <a:r>
              <a:rPr lang="es-CL" dirty="0"/>
              <a:t>Se quiere comparar el desempeño de una empresa año a año para determinar si su situación financiera mejoró o empeoró en el tiempo</a:t>
            </a:r>
          </a:p>
          <a:p>
            <a:pPr lvl="1" algn="just"/>
            <a:r>
              <a:rPr lang="es-CL" dirty="0"/>
              <a:t>Se desea realizar un análisis comparativo de dos o más compañías en una misma industria.</a:t>
            </a:r>
          </a:p>
          <a:p>
            <a:pPr algn="just"/>
            <a:r>
              <a:rPr lang="es-CL" dirty="0"/>
              <a:t>Principales ratios:</a:t>
            </a:r>
          </a:p>
          <a:p>
            <a:pPr lvl="1" algn="just"/>
            <a:r>
              <a:rPr lang="es-CL" dirty="0"/>
              <a:t>Ratios de liquidez</a:t>
            </a:r>
          </a:p>
          <a:p>
            <a:pPr lvl="1" algn="just"/>
            <a:r>
              <a:rPr lang="es-CL" dirty="0"/>
              <a:t>Ratios de gestión</a:t>
            </a:r>
          </a:p>
          <a:p>
            <a:pPr lvl="1" algn="just"/>
            <a:r>
              <a:rPr lang="es-CL" dirty="0"/>
              <a:t>Ratios de endeudamiento</a:t>
            </a:r>
          </a:p>
          <a:p>
            <a:pPr lvl="1" algn="just"/>
            <a:r>
              <a:rPr lang="es-CL" dirty="0"/>
              <a:t>Ratios de rentabilidad</a:t>
            </a:r>
          </a:p>
          <a:p>
            <a:pPr algn="just"/>
            <a:endParaRPr lang="es-CL" dirty="0"/>
          </a:p>
        </p:txBody>
      </p:sp>
    </p:spTree>
    <p:extLst>
      <p:ext uri="{BB962C8B-B14F-4D97-AF65-F5344CB8AC3E}">
        <p14:creationId xmlns:p14="http://schemas.microsoft.com/office/powerpoint/2010/main" val="2867972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idx="1"/>
          </p:nvPr>
        </p:nvSpPr>
        <p:spPr/>
        <p:txBody>
          <a:bodyPr/>
          <a:lstStyle/>
          <a:p>
            <a:endParaRPr lang="es-CL"/>
          </a:p>
        </p:txBody>
      </p:sp>
      <p:pic>
        <p:nvPicPr>
          <p:cNvPr id="6" name="Imagen 5"/>
          <p:cNvPicPr>
            <a:picLocks noChangeAspect="1"/>
          </p:cNvPicPr>
          <p:nvPr/>
        </p:nvPicPr>
        <p:blipFill>
          <a:blip r:embed="rId2"/>
          <a:stretch>
            <a:fillRect/>
          </a:stretch>
        </p:blipFill>
        <p:spPr>
          <a:xfrm>
            <a:off x="833437" y="581025"/>
            <a:ext cx="10525125" cy="5695950"/>
          </a:xfrm>
          <a:prstGeom prst="rect">
            <a:avLst/>
          </a:prstGeom>
        </p:spPr>
      </p:pic>
    </p:spTree>
    <p:extLst>
      <p:ext uri="{BB962C8B-B14F-4D97-AF65-F5344CB8AC3E}">
        <p14:creationId xmlns:p14="http://schemas.microsoft.com/office/powerpoint/2010/main" val="3256928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idx="1"/>
          </p:nvPr>
        </p:nvSpPr>
        <p:spPr/>
        <p:txBody>
          <a:bodyPr/>
          <a:lstStyle/>
          <a:p>
            <a:endParaRPr lang="es-CL"/>
          </a:p>
        </p:txBody>
      </p:sp>
      <p:pic>
        <p:nvPicPr>
          <p:cNvPr id="4" name="Imagen 3"/>
          <p:cNvPicPr>
            <a:picLocks noChangeAspect="1"/>
          </p:cNvPicPr>
          <p:nvPr/>
        </p:nvPicPr>
        <p:blipFill>
          <a:blip r:embed="rId2"/>
          <a:stretch>
            <a:fillRect/>
          </a:stretch>
        </p:blipFill>
        <p:spPr>
          <a:xfrm>
            <a:off x="838200" y="2058723"/>
            <a:ext cx="10361553" cy="1380582"/>
          </a:xfrm>
          <a:prstGeom prst="rect">
            <a:avLst/>
          </a:prstGeom>
        </p:spPr>
      </p:pic>
      <p:pic>
        <p:nvPicPr>
          <p:cNvPr id="6" name="Imagen 5"/>
          <p:cNvPicPr>
            <a:picLocks noChangeAspect="1"/>
          </p:cNvPicPr>
          <p:nvPr/>
        </p:nvPicPr>
        <p:blipFill>
          <a:blip r:embed="rId3"/>
          <a:stretch>
            <a:fillRect/>
          </a:stretch>
        </p:blipFill>
        <p:spPr>
          <a:xfrm>
            <a:off x="838200" y="3738744"/>
            <a:ext cx="10321636" cy="1643389"/>
          </a:xfrm>
          <a:prstGeom prst="rect">
            <a:avLst/>
          </a:prstGeom>
        </p:spPr>
      </p:pic>
      <p:pic>
        <p:nvPicPr>
          <p:cNvPr id="7" name="Imagen 6"/>
          <p:cNvPicPr>
            <a:picLocks noChangeAspect="1"/>
          </p:cNvPicPr>
          <p:nvPr/>
        </p:nvPicPr>
        <p:blipFill>
          <a:blip r:embed="rId4"/>
          <a:stretch>
            <a:fillRect/>
          </a:stretch>
        </p:blipFill>
        <p:spPr>
          <a:xfrm>
            <a:off x="838200" y="768493"/>
            <a:ext cx="1162050" cy="723900"/>
          </a:xfrm>
          <a:prstGeom prst="rect">
            <a:avLst/>
          </a:prstGeom>
        </p:spPr>
      </p:pic>
      <p:pic>
        <p:nvPicPr>
          <p:cNvPr id="8" name="Imagen 7"/>
          <p:cNvPicPr>
            <a:picLocks noChangeAspect="1"/>
          </p:cNvPicPr>
          <p:nvPr/>
        </p:nvPicPr>
        <p:blipFill>
          <a:blip r:embed="rId5"/>
          <a:stretch>
            <a:fillRect/>
          </a:stretch>
        </p:blipFill>
        <p:spPr>
          <a:xfrm>
            <a:off x="9001125" y="737393"/>
            <a:ext cx="2352675" cy="581025"/>
          </a:xfrm>
          <a:prstGeom prst="rect">
            <a:avLst/>
          </a:prstGeom>
        </p:spPr>
      </p:pic>
    </p:spTree>
    <p:extLst>
      <p:ext uri="{BB962C8B-B14F-4D97-AF65-F5344CB8AC3E}">
        <p14:creationId xmlns:p14="http://schemas.microsoft.com/office/powerpoint/2010/main" val="1329547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idx="1"/>
          </p:nvPr>
        </p:nvSpPr>
        <p:spPr/>
        <p:txBody>
          <a:bodyPr/>
          <a:lstStyle/>
          <a:p>
            <a:endParaRPr lang="es-CL"/>
          </a:p>
        </p:txBody>
      </p:sp>
      <p:pic>
        <p:nvPicPr>
          <p:cNvPr id="4" name="Imagen 3"/>
          <p:cNvPicPr>
            <a:picLocks noChangeAspect="1"/>
          </p:cNvPicPr>
          <p:nvPr/>
        </p:nvPicPr>
        <p:blipFill>
          <a:blip r:embed="rId2"/>
          <a:stretch>
            <a:fillRect/>
          </a:stretch>
        </p:blipFill>
        <p:spPr>
          <a:xfrm>
            <a:off x="558584" y="1283824"/>
            <a:ext cx="11074832" cy="4893139"/>
          </a:xfrm>
          <a:prstGeom prst="rect">
            <a:avLst/>
          </a:prstGeom>
        </p:spPr>
      </p:pic>
    </p:spTree>
    <p:extLst>
      <p:ext uri="{BB962C8B-B14F-4D97-AF65-F5344CB8AC3E}">
        <p14:creationId xmlns:p14="http://schemas.microsoft.com/office/powerpoint/2010/main" val="869950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Liquidez</a:t>
            </a:r>
          </a:p>
        </p:txBody>
      </p:sp>
      <p:sp>
        <p:nvSpPr>
          <p:cNvPr id="3" name="Marcador de contenido 2"/>
          <p:cNvSpPr>
            <a:spLocks noGrp="1"/>
          </p:cNvSpPr>
          <p:nvPr>
            <p:ph idx="1"/>
          </p:nvPr>
        </p:nvSpPr>
        <p:spPr/>
        <p:txBody>
          <a:bodyPr>
            <a:normAutofit fontScale="92500" lnSpcReduction="10000"/>
          </a:bodyPr>
          <a:lstStyle/>
          <a:p>
            <a:pPr algn="just"/>
            <a:r>
              <a:rPr lang="es-CL" dirty="0"/>
              <a:t>La liquidez es la habilidad de una empresa de convertir activos en efectivo (o de generar efectivo).</a:t>
            </a:r>
          </a:p>
          <a:p>
            <a:pPr algn="just"/>
            <a:r>
              <a:rPr lang="es-CL" b="1" dirty="0">
                <a:solidFill>
                  <a:srgbClr val="FF0000"/>
                </a:solidFill>
              </a:rPr>
              <a:t>Los activos son registrados en orden descendente de liquidez</a:t>
            </a:r>
            <a:r>
              <a:rPr lang="es-CL" dirty="0"/>
              <a:t>, es decir, mientras más abajo se muestre un activo en el balance, es más difícil, en términos de tiempo y esfuerzo, convertirlo en efectivo (caja).</a:t>
            </a:r>
          </a:p>
          <a:p>
            <a:pPr algn="just"/>
            <a:r>
              <a:rPr lang="es-CL" dirty="0"/>
              <a:t>La liquidez de la empresa es relevante porque finalmente es la que permite cumplir con sus compromisos, financiar sus operaciones del día a día y por lo tanto subsistir.</a:t>
            </a:r>
          </a:p>
          <a:p>
            <a:pPr algn="just"/>
            <a:r>
              <a:rPr lang="es-CL" dirty="0"/>
              <a:t>Cada activo tiene un nivel de liquidez determinado y por lo tanto, empresas con fuertes requerimientos de liquidez preferirán activos que sean fácilmente convertibles en caja</a:t>
            </a:r>
          </a:p>
          <a:p>
            <a:endParaRPr lang="es-CL" dirty="0"/>
          </a:p>
        </p:txBody>
      </p:sp>
    </p:spTree>
    <p:extLst>
      <p:ext uri="{BB962C8B-B14F-4D97-AF65-F5344CB8AC3E}">
        <p14:creationId xmlns:p14="http://schemas.microsoft.com/office/powerpoint/2010/main" val="78330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Ratios de liquidez</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1573306"/>
                <a:ext cx="10515600" cy="5109882"/>
              </a:xfrm>
            </p:spPr>
            <p:txBody>
              <a:bodyPr>
                <a:normAutofit/>
              </a:bodyPr>
              <a:lstStyle/>
              <a:p>
                <a:pPr algn="just"/>
                <a:r>
                  <a:rPr lang="es-CL" dirty="0"/>
                  <a:t>Miden la capacidad de la empresa para hacer frente a sus compromisos de </a:t>
                </a:r>
                <a:r>
                  <a:rPr lang="es-CL" b="1" dirty="0"/>
                  <a:t>corto plazo</a:t>
                </a:r>
                <a:r>
                  <a:rPr lang="es-CL" dirty="0"/>
                  <a:t>.</a:t>
                </a:r>
              </a:p>
              <a:p>
                <a:pPr algn="just"/>
                <a:r>
                  <a:rPr lang="es-CL" dirty="0"/>
                  <a:t>Cuanto más elevado es el indicador, mayor es la posibilidad de que la empresa consiga cancelar las deudas a corto plazo.</a:t>
                </a:r>
              </a:p>
              <a:p>
                <a:pPr algn="just"/>
                <a:r>
                  <a:rPr lang="es-CL" b="1" dirty="0"/>
                  <a:t>Liquidez corriente o Razón corriente</a:t>
                </a:r>
                <a:r>
                  <a:rPr lang="es-CL" dirty="0"/>
                  <a:t>:</a:t>
                </a:r>
              </a:p>
              <a:p>
                <a:pPr marL="0" indent="0" algn="just">
                  <a:buNone/>
                </a:pPr>
                <a14:m>
                  <m:oMathPara xmlns:m="http://schemas.openxmlformats.org/officeDocument/2006/math">
                    <m:oMathParaPr>
                      <m:jc m:val="centerGroup"/>
                    </m:oMathParaPr>
                    <m:oMath xmlns:m="http://schemas.openxmlformats.org/officeDocument/2006/math">
                      <m:r>
                        <a:rPr lang="es-CL" sz="2400" i="1">
                          <a:latin typeface="Cambria Math" panose="02040503050406030204" pitchFamily="18" charset="0"/>
                        </a:rPr>
                        <m:t>𝐿𝑖𝑞𝑢𝑖𝑑𝑒𝑧</m:t>
                      </m:r>
                      <m:r>
                        <a:rPr lang="es-CL" sz="2400" i="1">
                          <a:latin typeface="Cambria Math" panose="02040503050406030204" pitchFamily="18" charset="0"/>
                        </a:rPr>
                        <m:t> </m:t>
                      </m:r>
                      <m:r>
                        <a:rPr lang="es-CL" sz="2400" i="1">
                          <a:latin typeface="Cambria Math" panose="02040503050406030204" pitchFamily="18" charset="0"/>
                        </a:rPr>
                        <m:t>𝑐𝑜𝑟𝑟𝑖𝑒𝑛𝑡𝑒</m:t>
                      </m:r>
                      <m:r>
                        <a:rPr lang="es-CL" sz="2400" i="1">
                          <a:latin typeface="Cambria Math" panose="02040503050406030204" pitchFamily="18" charset="0"/>
                        </a:rPr>
                        <m:t>=</m:t>
                      </m:r>
                      <m:f>
                        <m:fPr>
                          <m:ctrlPr>
                            <a:rPr lang="es-CL" sz="2400" i="1">
                              <a:latin typeface="Cambria Math" panose="02040503050406030204" pitchFamily="18" charset="0"/>
                            </a:rPr>
                          </m:ctrlPr>
                        </m:fPr>
                        <m:num>
                          <m:r>
                            <a:rPr lang="es-CL" sz="2400" i="1">
                              <a:latin typeface="Cambria Math" panose="02040503050406030204" pitchFamily="18" charset="0"/>
                            </a:rPr>
                            <m:t>𝐴𝑐𝑡𝑖𝑣𝑜𝑠</m:t>
                          </m:r>
                          <m:r>
                            <a:rPr lang="es-CL" sz="2400" i="1">
                              <a:latin typeface="Cambria Math" panose="02040503050406030204" pitchFamily="18" charset="0"/>
                            </a:rPr>
                            <m:t> </m:t>
                          </m:r>
                          <m:r>
                            <a:rPr lang="es-CL" sz="2400" i="1">
                              <a:latin typeface="Cambria Math" panose="02040503050406030204" pitchFamily="18" charset="0"/>
                            </a:rPr>
                            <m:t>𝑐𝑖𝑟𝑐𝑢𝑙𝑎𝑛𝑡𝑒𝑠</m:t>
                          </m:r>
                        </m:num>
                        <m:den>
                          <m:r>
                            <a:rPr lang="es-CL" sz="2400" i="1">
                              <a:latin typeface="Cambria Math" panose="02040503050406030204" pitchFamily="18" charset="0"/>
                            </a:rPr>
                            <m:t>𝑃𝑎𝑠𝑖𝑣𝑜𝑠</m:t>
                          </m:r>
                          <m:r>
                            <a:rPr lang="es-CL" sz="2400" i="1">
                              <a:latin typeface="Cambria Math" panose="02040503050406030204" pitchFamily="18" charset="0"/>
                            </a:rPr>
                            <m:t> </m:t>
                          </m:r>
                          <m:r>
                            <a:rPr lang="es-CL" sz="2400" i="1">
                              <a:latin typeface="Cambria Math" panose="02040503050406030204" pitchFamily="18" charset="0"/>
                            </a:rPr>
                            <m:t>𝑐𝑖𝑟𝑐𝑢𝑙𝑎𝑛𝑡𝑒𝑠</m:t>
                          </m:r>
                        </m:den>
                      </m:f>
                    </m:oMath>
                  </m:oMathPara>
                </a14:m>
                <a:endParaRPr lang="es-CL" dirty="0"/>
              </a:p>
              <a:p>
                <a:pPr marL="0" indent="0" algn="just">
                  <a:buNone/>
                </a:pPr>
                <a:endParaRPr lang="es-CL" sz="800" dirty="0"/>
              </a:p>
              <a:p>
                <a:pPr lvl="1" algn="just"/>
                <a:r>
                  <a:rPr lang="es-CL" b="1" dirty="0"/>
                  <a:t>Su valor ideal debe estar entorno a 1,5 a 2 veces</a:t>
                </a:r>
                <a:r>
                  <a:rPr lang="es-CL" dirty="0"/>
                  <a:t>.</a:t>
                </a:r>
              </a:p>
              <a:p>
                <a:pPr lvl="1" algn="just"/>
                <a:r>
                  <a:rPr lang="es-CL" dirty="0"/>
                  <a:t>Si el resultado es mayor que 2, la empresa corre el riesgo de tener activos ociosos. Si el resultado es menor que 1,5; la empresa corre el riesgo de no cumplir con sus obligaciones a corto plazo.</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1573306"/>
                <a:ext cx="10515600" cy="5109882"/>
              </a:xfrm>
              <a:blipFill rotWithShape="0">
                <a:blip r:embed="rId2"/>
                <a:stretch>
                  <a:fillRect l="-1043" t="-1909" r="-1159"/>
                </a:stretch>
              </a:blipFill>
            </p:spPr>
            <p:txBody>
              <a:bodyPr/>
              <a:lstStyle/>
              <a:p>
                <a:r>
                  <a:rPr lang="es-CL">
                    <a:noFill/>
                  </a:rPr>
                  <a:t> </a:t>
                </a:r>
              </a:p>
            </p:txBody>
          </p:sp>
        </mc:Fallback>
      </mc:AlternateContent>
      <p:sp>
        <p:nvSpPr>
          <p:cNvPr id="4" name="CuadroTexto 3"/>
          <p:cNvSpPr txBox="1"/>
          <p:nvPr/>
        </p:nvSpPr>
        <p:spPr>
          <a:xfrm>
            <a:off x="9142578" y="3860664"/>
            <a:ext cx="1204110" cy="535166"/>
          </a:xfrm>
          <a:prstGeom prst="rect">
            <a:avLst/>
          </a:prstGeom>
          <a:noFill/>
        </p:spPr>
        <p:txBody>
          <a:bodyPr wrap="square" rtlCol="0">
            <a:spAutoFit/>
          </a:bodyPr>
          <a:lstStyle/>
          <a:p>
            <a:r>
              <a:rPr lang="es-CL" sz="2800" dirty="0"/>
              <a:t>(veces)</a:t>
            </a:r>
          </a:p>
        </p:txBody>
      </p:sp>
    </p:spTree>
    <p:extLst>
      <p:ext uri="{BB962C8B-B14F-4D97-AF65-F5344CB8AC3E}">
        <p14:creationId xmlns:p14="http://schemas.microsoft.com/office/powerpoint/2010/main" val="959445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Ratios de liquidez</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10000"/>
              </a:bodyPr>
              <a:lstStyle/>
              <a:p>
                <a:pPr algn="just"/>
                <a:r>
                  <a:rPr lang="es-CL" b="1" dirty="0"/>
                  <a:t>Razón ácida</a:t>
                </a:r>
                <a:r>
                  <a:rPr lang="es-CL" dirty="0"/>
                  <a:t>: Es aquel indicador que al descartar del activo circulante cuentas que no son  fácilmente realizables (inventarios), proporciona una medida más conservadora, pero exigente de la capacidad de pago de una empresa en el corto plazo.</a:t>
                </a:r>
              </a:p>
              <a:p>
                <a:pPr lvl="1" algn="just"/>
                <a:endParaRPr lang="es-CL" sz="800" dirty="0"/>
              </a:p>
              <a:p>
                <a:pPr lvl="1" algn="just"/>
                <a:endParaRPr lang="es-CL" sz="800" dirty="0"/>
              </a:p>
              <a:p>
                <a:pPr marL="0" indent="0" algn="just">
                  <a:buNone/>
                </a:pPr>
                <a14:m>
                  <m:oMathPara xmlns:m="http://schemas.openxmlformats.org/officeDocument/2006/math">
                    <m:oMathParaPr>
                      <m:jc m:val="centerGroup"/>
                    </m:oMathParaPr>
                    <m:oMath xmlns:m="http://schemas.openxmlformats.org/officeDocument/2006/math">
                      <m:r>
                        <a:rPr lang="es-CL" sz="2400" i="1">
                          <a:latin typeface="Cambria Math" panose="02040503050406030204" pitchFamily="18" charset="0"/>
                        </a:rPr>
                        <m:t>𝑅𝑎𝑧</m:t>
                      </m:r>
                      <m:r>
                        <a:rPr lang="es-CL" sz="2400" i="1">
                          <a:latin typeface="Cambria Math" panose="02040503050406030204" pitchFamily="18" charset="0"/>
                        </a:rPr>
                        <m:t>ó</m:t>
                      </m:r>
                      <m:r>
                        <a:rPr lang="es-CL" sz="2400" i="1">
                          <a:latin typeface="Cambria Math" panose="02040503050406030204" pitchFamily="18" charset="0"/>
                        </a:rPr>
                        <m:t>𝑛</m:t>
                      </m:r>
                      <m:r>
                        <a:rPr lang="es-CL" sz="2400" i="1">
                          <a:latin typeface="Cambria Math" panose="02040503050406030204" pitchFamily="18" charset="0"/>
                        </a:rPr>
                        <m:t> á</m:t>
                      </m:r>
                      <m:r>
                        <a:rPr lang="es-CL" sz="2400" i="1">
                          <a:latin typeface="Cambria Math" panose="02040503050406030204" pitchFamily="18" charset="0"/>
                        </a:rPr>
                        <m:t>𝑐𝑖𝑑𝑎</m:t>
                      </m:r>
                      <m:r>
                        <a:rPr lang="es-CL" sz="2400" i="1">
                          <a:latin typeface="Cambria Math" panose="02040503050406030204" pitchFamily="18" charset="0"/>
                        </a:rPr>
                        <m:t>=</m:t>
                      </m:r>
                      <m:f>
                        <m:fPr>
                          <m:ctrlPr>
                            <a:rPr lang="es-CL" sz="2400" i="1">
                              <a:latin typeface="Cambria Math" panose="02040503050406030204" pitchFamily="18" charset="0"/>
                            </a:rPr>
                          </m:ctrlPr>
                        </m:fPr>
                        <m:num>
                          <m:r>
                            <a:rPr lang="es-CL" sz="2400" i="1">
                              <a:latin typeface="Cambria Math" panose="02040503050406030204" pitchFamily="18" charset="0"/>
                            </a:rPr>
                            <m:t>𝐴𝑐𝑡𝑖𝑣𝑜𝑠</m:t>
                          </m:r>
                          <m:r>
                            <a:rPr lang="es-CL" sz="2400" i="1">
                              <a:latin typeface="Cambria Math" panose="02040503050406030204" pitchFamily="18" charset="0"/>
                            </a:rPr>
                            <m:t> </m:t>
                          </m:r>
                          <m:r>
                            <a:rPr lang="es-CL" sz="2400" i="1">
                              <a:latin typeface="Cambria Math" panose="02040503050406030204" pitchFamily="18" charset="0"/>
                            </a:rPr>
                            <m:t>𝑐𝑖𝑟𝑐𝑢𝑙𝑎𝑛𝑡𝑒𝑠</m:t>
                          </m:r>
                          <m:r>
                            <a:rPr lang="es-CL" sz="2400" i="1">
                              <a:latin typeface="Cambria Math" panose="02040503050406030204" pitchFamily="18" charset="0"/>
                            </a:rPr>
                            <m:t>−</m:t>
                          </m:r>
                          <m:r>
                            <a:rPr lang="es-CL" sz="2400" b="0" i="1" smtClean="0">
                              <a:latin typeface="Cambria Math" panose="02040503050406030204" pitchFamily="18" charset="0"/>
                            </a:rPr>
                            <m:t>𝐼𝑛𝑣𝑒𝑛𝑡𝑎𝑟𝑖𝑜𝑠</m:t>
                          </m:r>
                        </m:num>
                        <m:den>
                          <m:r>
                            <a:rPr lang="es-CL" sz="2400" i="1">
                              <a:latin typeface="Cambria Math" panose="02040503050406030204" pitchFamily="18" charset="0"/>
                            </a:rPr>
                            <m:t>𝑃𝑎𝑠𝑖𝑣𝑜𝑠</m:t>
                          </m:r>
                          <m:r>
                            <a:rPr lang="es-CL" sz="2400" i="1">
                              <a:latin typeface="Cambria Math" panose="02040503050406030204" pitchFamily="18" charset="0"/>
                            </a:rPr>
                            <m:t> </m:t>
                          </m:r>
                          <m:r>
                            <a:rPr lang="es-CL" sz="2400" i="1">
                              <a:latin typeface="Cambria Math" panose="02040503050406030204" pitchFamily="18" charset="0"/>
                            </a:rPr>
                            <m:t>𝑐𝑖𝑟𝑐𝑢𝑙𝑎𝑛𝑡𝑒𝑠</m:t>
                          </m:r>
                        </m:den>
                      </m:f>
                    </m:oMath>
                  </m:oMathPara>
                </a14:m>
                <a:endParaRPr lang="es-CL" dirty="0"/>
              </a:p>
              <a:p>
                <a:pPr algn="just"/>
                <a:endParaRPr lang="es-CL" sz="800" dirty="0"/>
              </a:p>
              <a:p>
                <a:pPr lvl="1" algn="just"/>
                <a:r>
                  <a:rPr lang="es-CL" dirty="0"/>
                  <a:t>Un valor menor a 1, significa que la empresa tiene mala capacidad de pago en el corto plazo.</a:t>
                </a:r>
              </a:p>
              <a:p>
                <a:pPr algn="just"/>
                <a:r>
                  <a:rPr lang="es-CL" b="1" dirty="0"/>
                  <a:t>Capital de trabajo</a:t>
                </a:r>
                <a:r>
                  <a:rPr lang="es-CL" dirty="0"/>
                  <a:t>: Recursos que requiere la empresa para poder operar durante un ciclo productivo.</a:t>
                </a:r>
              </a:p>
              <a:p>
                <a:pPr lvl="1" algn="just"/>
                <a:endParaRPr lang="es-CL" sz="800" dirty="0"/>
              </a:p>
              <a:p>
                <a:pPr marL="457200" lvl="1" indent="0" algn="just">
                  <a:buNone/>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𝐾𝑇</m:t>
                      </m:r>
                      <m:r>
                        <a:rPr lang="es-CL" i="1">
                          <a:latin typeface="Cambria Math" panose="02040503050406030204" pitchFamily="18" charset="0"/>
                        </a:rPr>
                        <m:t>=</m:t>
                      </m:r>
                      <m:r>
                        <a:rPr lang="es-CL" i="1">
                          <a:latin typeface="Cambria Math" panose="02040503050406030204" pitchFamily="18" charset="0"/>
                        </a:rPr>
                        <m:t>𝐴𝑐𝑡𝑖𝑣𝑜𝑠</m:t>
                      </m:r>
                      <m:r>
                        <a:rPr lang="es-CL" i="1">
                          <a:latin typeface="Cambria Math" panose="02040503050406030204" pitchFamily="18" charset="0"/>
                        </a:rPr>
                        <m:t> </m:t>
                      </m:r>
                      <m:r>
                        <a:rPr lang="es-CL" i="1">
                          <a:latin typeface="Cambria Math" panose="02040503050406030204" pitchFamily="18" charset="0"/>
                        </a:rPr>
                        <m:t>𝑐𝑖𝑟𝑐𝑢𝑙𝑎𝑛𝑡𝑒𝑠</m:t>
                      </m:r>
                      <m:r>
                        <a:rPr lang="es-CL" i="1">
                          <a:latin typeface="Cambria Math" panose="02040503050406030204" pitchFamily="18" charset="0"/>
                        </a:rPr>
                        <m:t> −</m:t>
                      </m:r>
                      <m:r>
                        <a:rPr lang="es-CL" i="1">
                          <a:latin typeface="Cambria Math" panose="02040503050406030204" pitchFamily="18" charset="0"/>
                        </a:rPr>
                        <m:t>𝑃𝑎𝑠𝑖𝑣𝑜𝑠</m:t>
                      </m:r>
                      <m:r>
                        <a:rPr lang="es-CL" i="1">
                          <a:latin typeface="Cambria Math" panose="02040503050406030204" pitchFamily="18" charset="0"/>
                        </a:rPr>
                        <m:t> </m:t>
                      </m:r>
                      <m:r>
                        <a:rPr lang="es-CL" i="1">
                          <a:latin typeface="Cambria Math" panose="02040503050406030204" pitchFamily="18" charset="0"/>
                        </a:rPr>
                        <m:t>𝑐𝑖𝑟𝑐𝑢𝑙𝑎𝑛𝑡𝑒𝑠</m:t>
                      </m:r>
                    </m:oMath>
                  </m:oMathPara>
                </a14:m>
                <a:endParaRPr lang="es-CL" dirty="0"/>
              </a:p>
              <a:p>
                <a:pPr algn="just"/>
                <a:endParaRPr lang="es-CL"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928" t="-2801" r="-986"/>
                </a:stretch>
              </a:blipFill>
            </p:spPr>
            <p:txBody>
              <a:bodyPr/>
              <a:lstStyle/>
              <a:p>
                <a:r>
                  <a:rPr lang="es-CL">
                    <a:noFill/>
                  </a:rPr>
                  <a:t> </a:t>
                </a:r>
              </a:p>
            </p:txBody>
          </p:sp>
        </mc:Fallback>
      </mc:AlternateContent>
      <p:sp>
        <p:nvSpPr>
          <p:cNvPr id="4" name="CuadroTexto 3"/>
          <p:cNvSpPr txBox="1"/>
          <p:nvPr/>
        </p:nvSpPr>
        <p:spPr>
          <a:xfrm>
            <a:off x="9330113" y="3440319"/>
            <a:ext cx="914399" cy="400110"/>
          </a:xfrm>
          <a:prstGeom prst="rect">
            <a:avLst/>
          </a:prstGeom>
          <a:noFill/>
        </p:spPr>
        <p:txBody>
          <a:bodyPr wrap="square" rtlCol="0">
            <a:spAutoFit/>
          </a:bodyPr>
          <a:lstStyle/>
          <a:p>
            <a:r>
              <a:rPr lang="es-CL" sz="2000" dirty="0"/>
              <a:t>(veces)</a:t>
            </a:r>
          </a:p>
        </p:txBody>
      </p:sp>
    </p:spTree>
    <p:extLst>
      <p:ext uri="{BB962C8B-B14F-4D97-AF65-F5344CB8AC3E}">
        <p14:creationId xmlns:p14="http://schemas.microsoft.com/office/powerpoint/2010/main" val="262895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idx="1"/>
          </p:nvPr>
        </p:nvSpPr>
        <p:spPr/>
        <p:txBody>
          <a:bodyPr/>
          <a:lstStyle/>
          <a:p>
            <a:endParaRPr lang="es-CL" dirty="0"/>
          </a:p>
        </p:txBody>
      </p:sp>
      <p:pic>
        <p:nvPicPr>
          <p:cNvPr id="5" name="Imagen 4"/>
          <p:cNvPicPr>
            <a:picLocks noChangeAspect="1"/>
          </p:cNvPicPr>
          <p:nvPr/>
        </p:nvPicPr>
        <p:blipFill>
          <a:blip r:embed="rId2"/>
          <a:stretch>
            <a:fillRect/>
          </a:stretch>
        </p:blipFill>
        <p:spPr>
          <a:xfrm rot="471488">
            <a:off x="530274" y="1176540"/>
            <a:ext cx="3686535" cy="4770810"/>
          </a:xfrm>
          <a:prstGeom prst="rect">
            <a:avLst/>
          </a:prstGeom>
        </p:spPr>
      </p:pic>
      <p:pic>
        <p:nvPicPr>
          <p:cNvPr id="7" name="Imagen 6"/>
          <p:cNvPicPr>
            <a:picLocks noChangeAspect="1"/>
          </p:cNvPicPr>
          <p:nvPr/>
        </p:nvPicPr>
        <p:blipFill>
          <a:blip r:embed="rId3"/>
          <a:stretch>
            <a:fillRect/>
          </a:stretch>
        </p:blipFill>
        <p:spPr>
          <a:xfrm rot="20951467">
            <a:off x="5253688" y="1415251"/>
            <a:ext cx="6479888" cy="4100464"/>
          </a:xfrm>
          <a:prstGeom prst="rect">
            <a:avLst/>
          </a:prstGeom>
        </p:spPr>
      </p:pic>
    </p:spTree>
    <p:extLst>
      <p:ext uri="{BB962C8B-B14F-4D97-AF65-F5344CB8AC3E}">
        <p14:creationId xmlns:p14="http://schemas.microsoft.com/office/powerpoint/2010/main" val="1376065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sz="4300" dirty="0"/>
              <a:t>Razón de Endeudamiento (Deuda/Patrimonio)</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algn="just"/>
                <a:r>
                  <a:rPr lang="es-CL" dirty="0"/>
                  <a:t>Es el cociente que muestra el grado de endeudamiento con relación al patrimonio. Este ratio evalúa el impacto del pasivo total con relación al patrimonio.</a:t>
                </a:r>
              </a:p>
              <a:p>
                <a:pPr algn="just"/>
                <a:endParaRPr lang="es-CL" sz="800" dirty="0"/>
              </a:p>
              <a:p>
                <a:pPr marL="0" indent="0" algn="just">
                  <a:buNone/>
                </a:pPr>
                <a14:m>
                  <m:oMathPara xmlns:m="http://schemas.openxmlformats.org/officeDocument/2006/math">
                    <m:oMathParaPr>
                      <m:jc m:val="centerGroup"/>
                    </m:oMathParaPr>
                    <m:oMath xmlns:m="http://schemas.openxmlformats.org/officeDocument/2006/math">
                      <m:r>
                        <a:rPr lang="es-CL" sz="2400" b="0" i="1" smtClean="0">
                          <a:latin typeface="Cambria Math" panose="02040503050406030204" pitchFamily="18" charset="0"/>
                        </a:rPr>
                        <m:t>𝑅𝑎𝑧</m:t>
                      </m:r>
                      <m:r>
                        <a:rPr lang="es-CL" sz="2400" b="0" i="1" smtClean="0">
                          <a:latin typeface="Cambria Math" panose="02040503050406030204" pitchFamily="18" charset="0"/>
                        </a:rPr>
                        <m:t>ó</m:t>
                      </m:r>
                      <m:r>
                        <a:rPr lang="es-CL" sz="2400" b="0" i="1" smtClean="0">
                          <a:latin typeface="Cambria Math" panose="02040503050406030204" pitchFamily="18" charset="0"/>
                        </a:rPr>
                        <m:t>𝑛</m:t>
                      </m:r>
                      <m:r>
                        <a:rPr lang="es-CL" sz="2400" b="0" i="1" smtClean="0">
                          <a:latin typeface="Cambria Math" panose="02040503050406030204" pitchFamily="18" charset="0"/>
                        </a:rPr>
                        <m:t> </m:t>
                      </m:r>
                      <m:r>
                        <a:rPr lang="es-CL" sz="2400" b="0" i="1" smtClean="0">
                          <a:latin typeface="Cambria Math" panose="02040503050406030204" pitchFamily="18" charset="0"/>
                        </a:rPr>
                        <m:t>𝑑𝑒</m:t>
                      </m:r>
                      <m:r>
                        <a:rPr lang="es-CL" sz="2400" b="0" i="1" smtClean="0">
                          <a:latin typeface="Cambria Math" panose="02040503050406030204" pitchFamily="18" charset="0"/>
                        </a:rPr>
                        <m:t> </m:t>
                      </m:r>
                      <m:r>
                        <a:rPr lang="es-CL" sz="2400" b="0" i="1" smtClean="0">
                          <a:latin typeface="Cambria Math" panose="02040503050406030204" pitchFamily="18" charset="0"/>
                        </a:rPr>
                        <m:t>𝐸𝑛𝑑𝑒𝑢𝑑𝑎𝑚𝑖𝑒𝑛𝑡𝑜</m:t>
                      </m:r>
                      <m:r>
                        <a:rPr lang="es-CL" sz="2400" b="0" i="1" smtClean="0">
                          <a:latin typeface="Cambria Math" panose="02040503050406030204" pitchFamily="18" charset="0"/>
                        </a:rPr>
                        <m:t>(</m:t>
                      </m:r>
                      <m:f>
                        <m:fPr>
                          <m:type m:val="lin"/>
                          <m:ctrlPr>
                            <a:rPr lang="es-CL" sz="2400" b="0" i="1" smtClean="0">
                              <a:latin typeface="Cambria Math" panose="02040503050406030204" pitchFamily="18" charset="0"/>
                            </a:rPr>
                          </m:ctrlPr>
                        </m:fPr>
                        <m:num>
                          <m:r>
                            <a:rPr lang="es-CL" sz="2400" b="0" i="1" smtClean="0">
                              <a:latin typeface="Cambria Math" panose="02040503050406030204" pitchFamily="18" charset="0"/>
                            </a:rPr>
                            <m:t>𝐷</m:t>
                          </m:r>
                        </m:num>
                        <m:den>
                          <m:r>
                            <a:rPr lang="es-CL" sz="2400" b="0" i="1" smtClean="0">
                              <a:latin typeface="Cambria Math" panose="02040503050406030204" pitchFamily="18" charset="0"/>
                            </a:rPr>
                            <m:t>𝑃</m:t>
                          </m:r>
                        </m:den>
                      </m:f>
                      <m:r>
                        <a:rPr lang="es-CL" sz="2400" b="0" i="1" smtClean="0">
                          <a:latin typeface="Cambria Math" panose="02040503050406030204" pitchFamily="18" charset="0"/>
                        </a:rPr>
                        <m:t>)=</m:t>
                      </m:r>
                      <m:f>
                        <m:fPr>
                          <m:ctrlPr>
                            <a:rPr lang="es-CL" sz="2400" b="0" i="1" smtClean="0">
                              <a:latin typeface="Cambria Math" panose="02040503050406030204" pitchFamily="18" charset="0"/>
                            </a:rPr>
                          </m:ctrlPr>
                        </m:fPr>
                        <m:num>
                          <m:r>
                            <a:rPr lang="es-CL" sz="2400" b="0" i="1" smtClean="0">
                              <a:latin typeface="Cambria Math" panose="02040503050406030204" pitchFamily="18" charset="0"/>
                            </a:rPr>
                            <m:t>𝑇𝑜𝑡𝑎𝑙</m:t>
                          </m:r>
                          <m:r>
                            <a:rPr lang="es-CL" sz="2400" b="0" i="1" smtClean="0">
                              <a:latin typeface="Cambria Math" panose="02040503050406030204" pitchFamily="18" charset="0"/>
                            </a:rPr>
                            <m:t> </m:t>
                          </m:r>
                          <m:r>
                            <a:rPr lang="es-CL" sz="2400" b="0" i="1" smtClean="0">
                              <a:latin typeface="Cambria Math" panose="02040503050406030204" pitchFamily="18" charset="0"/>
                            </a:rPr>
                            <m:t>𝑃𝑎𝑠𝑖𝑣𝑜𝑠</m:t>
                          </m:r>
                        </m:num>
                        <m:den>
                          <m:r>
                            <a:rPr lang="es-CL" sz="2400" b="0" i="1" smtClean="0">
                              <a:latin typeface="Cambria Math" panose="02040503050406030204" pitchFamily="18" charset="0"/>
                            </a:rPr>
                            <m:t>𝑃𝑎𝑡𝑟𝑖𝑚𝑜𝑛𝑖𝑜</m:t>
                          </m:r>
                        </m:den>
                      </m:f>
                    </m:oMath>
                  </m:oMathPara>
                </a14:m>
                <a:endParaRPr lang="es-CL" sz="24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s-CL">
                    <a:noFill/>
                  </a:rPr>
                  <a:t> </a:t>
                </a:r>
              </a:p>
            </p:txBody>
          </p:sp>
        </mc:Fallback>
      </mc:AlternateContent>
      <p:sp>
        <p:nvSpPr>
          <p:cNvPr id="5" name="CuadroTexto 4"/>
          <p:cNvSpPr txBox="1"/>
          <p:nvPr/>
        </p:nvSpPr>
        <p:spPr>
          <a:xfrm>
            <a:off x="9569514" y="3349784"/>
            <a:ext cx="1249378" cy="523220"/>
          </a:xfrm>
          <a:prstGeom prst="rect">
            <a:avLst/>
          </a:prstGeom>
          <a:noFill/>
        </p:spPr>
        <p:txBody>
          <a:bodyPr wrap="square" rtlCol="0">
            <a:spAutoFit/>
          </a:bodyPr>
          <a:lstStyle/>
          <a:p>
            <a:r>
              <a:rPr lang="es-CL" sz="2800" dirty="0"/>
              <a:t>(veces)</a:t>
            </a:r>
          </a:p>
        </p:txBody>
      </p:sp>
    </p:spTree>
    <p:extLst>
      <p:ext uri="{BB962C8B-B14F-4D97-AF65-F5344CB8AC3E}">
        <p14:creationId xmlns:p14="http://schemas.microsoft.com/office/powerpoint/2010/main" val="2785923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sz="4300" dirty="0"/>
              <a:t>Razón de Endeudamiento (Deuda/Activos)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algn="just"/>
                <a:r>
                  <a:rPr lang="es-CL" dirty="0"/>
                  <a:t>Representa el porcentaje de fondos de participación de los acreedores, ya sea en el corto o largo plazo, en los activos.</a:t>
                </a:r>
              </a:p>
              <a:p>
                <a:pPr algn="just"/>
                <a:endParaRPr lang="es-CL" sz="800" dirty="0"/>
              </a:p>
              <a:p>
                <a:pPr marL="0" indent="0" algn="just">
                  <a:buNone/>
                </a:pPr>
                <a14:m>
                  <m:oMathPara xmlns:m="http://schemas.openxmlformats.org/officeDocument/2006/math">
                    <m:oMathParaPr>
                      <m:jc m:val="centerGroup"/>
                    </m:oMathParaPr>
                    <m:oMath xmlns:m="http://schemas.openxmlformats.org/officeDocument/2006/math">
                      <m:r>
                        <a:rPr lang="es-CL" sz="2400" b="0" i="1" smtClean="0">
                          <a:latin typeface="Cambria Math" panose="02040503050406030204" pitchFamily="18" charset="0"/>
                        </a:rPr>
                        <m:t>𝑅𝑎𝑧</m:t>
                      </m:r>
                      <m:r>
                        <a:rPr lang="es-CL" sz="2400" b="0" i="1" smtClean="0">
                          <a:latin typeface="Cambria Math" panose="02040503050406030204" pitchFamily="18" charset="0"/>
                        </a:rPr>
                        <m:t>ó</m:t>
                      </m:r>
                      <m:r>
                        <a:rPr lang="es-CL" sz="2400" b="0" i="1" smtClean="0">
                          <a:latin typeface="Cambria Math" panose="02040503050406030204" pitchFamily="18" charset="0"/>
                        </a:rPr>
                        <m:t>𝑛</m:t>
                      </m:r>
                      <m:r>
                        <a:rPr lang="es-CL" sz="2400" b="0" i="1" smtClean="0">
                          <a:latin typeface="Cambria Math" panose="02040503050406030204" pitchFamily="18" charset="0"/>
                        </a:rPr>
                        <m:t> </m:t>
                      </m:r>
                      <m:r>
                        <a:rPr lang="es-CL" sz="2400" b="0" i="1" smtClean="0">
                          <a:latin typeface="Cambria Math" panose="02040503050406030204" pitchFamily="18" charset="0"/>
                        </a:rPr>
                        <m:t>𝑑𝑒</m:t>
                      </m:r>
                      <m:r>
                        <a:rPr lang="es-CL" sz="2400" b="0" i="1" smtClean="0">
                          <a:latin typeface="Cambria Math" panose="02040503050406030204" pitchFamily="18" charset="0"/>
                        </a:rPr>
                        <m:t> </m:t>
                      </m:r>
                      <m:r>
                        <a:rPr lang="es-CL" sz="2400" b="0" i="1" smtClean="0">
                          <a:latin typeface="Cambria Math" panose="02040503050406030204" pitchFamily="18" charset="0"/>
                        </a:rPr>
                        <m:t>𝐸𝑛𝑑𝑒𝑢𝑑𝑎𝑚𝑖𝑒𝑛𝑡𝑜</m:t>
                      </m:r>
                      <m:r>
                        <a:rPr lang="es-CL" sz="2400" i="1">
                          <a:latin typeface="Cambria Math" panose="02040503050406030204" pitchFamily="18" charset="0"/>
                        </a:rPr>
                        <m:t>(</m:t>
                      </m:r>
                      <m:f>
                        <m:fPr>
                          <m:type m:val="lin"/>
                          <m:ctrlPr>
                            <a:rPr lang="es-CL" sz="2400" i="1" smtClean="0">
                              <a:latin typeface="Cambria Math" panose="02040503050406030204" pitchFamily="18" charset="0"/>
                            </a:rPr>
                          </m:ctrlPr>
                        </m:fPr>
                        <m:num>
                          <m:r>
                            <a:rPr lang="es-CL" sz="2400" i="1">
                              <a:latin typeface="Cambria Math" panose="02040503050406030204" pitchFamily="18" charset="0"/>
                            </a:rPr>
                            <m:t>𝐷</m:t>
                          </m:r>
                          <m:r>
                            <a:rPr lang="es-CL" sz="2400" b="0" i="1" smtClean="0">
                              <a:latin typeface="Cambria Math" panose="02040503050406030204" pitchFamily="18" charset="0"/>
                            </a:rPr>
                            <m:t>𝑒𝑢𝑑𝑎</m:t>
                          </m:r>
                        </m:num>
                        <m:den>
                          <m:r>
                            <a:rPr lang="es-CL" sz="2400" b="0" i="1" smtClean="0">
                              <a:latin typeface="Cambria Math" panose="02040503050406030204" pitchFamily="18" charset="0"/>
                            </a:rPr>
                            <m:t>𝐴𝑐𝑡𝑖𝑣𝑜</m:t>
                          </m:r>
                        </m:den>
                      </m:f>
                      <m:r>
                        <a:rPr lang="es-CL" sz="2400" i="1">
                          <a:latin typeface="Cambria Math" panose="02040503050406030204" pitchFamily="18" charset="0"/>
                        </a:rPr>
                        <m:t>)</m:t>
                      </m:r>
                      <m:r>
                        <a:rPr lang="es-CL" sz="2400" b="0" i="1" smtClean="0">
                          <a:latin typeface="Cambria Math" panose="02040503050406030204" pitchFamily="18" charset="0"/>
                        </a:rPr>
                        <m:t>=</m:t>
                      </m:r>
                      <m:f>
                        <m:fPr>
                          <m:ctrlPr>
                            <a:rPr lang="es-CL" sz="2400" b="0" i="1" smtClean="0">
                              <a:latin typeface="Cambria Math" panose="02040503050406030204" pitchFamily="18" charset="0"/>
                            </a:rPr>
                          </m:ctrlPr>
                        </m:fPr>
                        <m:num>
                          <m:r>
                            <a:rPr lang="es-CL" sz="2400" b="0" i="1" smtClean="0">
                              <a:latin typeface="Cambria Math" panose="02040503050406030204" pitchFamily="18" charset="0"/>
                            </a:rPr>
                            <m:t>𝑇𝑜𝑡𝑎𝑙</m:t>
                          </m:r>
                          <m:r>
                            <a:rPr lang="es-CL" sz="2400" b="0" i="1" smtClean="0">
                              <a:latin typeface="Cambria Math" panose="02040503050406030204" pitchFamily="18" charset="0"/>
                            </a:rPr>
                            <m:t> </m:t>
                          </m:r>
                          <m:r>
                            <a:rPr lang="es-CL" sz="2400" b="0" i="1" smtClean="0">
                              <a:latin typeface="Cambria Math" panose="02040503050406030204" pitchFamily="18" charset="0"/>
                            </a:rPr>
                            <m:t>𝑃𝑎𝑠𝑖𝑣𝑜𝑠</m:t>
                          </m:r>
                        </m:num>
                        <m:den>
                          <m:r>
                            <a:rPr lang="es-CL" sz="2400" b="0" i="1" smtClean="0">
                              <a:latin typeface="Cambria Math" panose="02040503050406030204" pitchFamily="18" charset="0"/>
                            </a:rPr>
                            <m:t>𝑇𝑜𝑡𝑎𝑙</m:t>
                          </m:r>
                          <m:r>
                            <a:rPr lang="es-CL" sz="2400" b="0" i="1" smtClean="0">
                              <a:latin typeface="Cambria Math" panose="02040503050406030204" pitchFamily="18" charset="0"/>
                            </a:rPr>
                            <m:t> </m:t>
                          </m:r>
                          <m:r>
                            <a:rPr lang="es-CL" sz="2400" b="0" i="1" smtClean="0">
                              <a:latin typeface="Cambria Math" panose="02040503050406030204" pitchFamily="18" charset="0"/>
                            </a:rPr>
                            <m:t>𝐴𝑐𝑡𝑖𝑣𝑜𝑠</m:t>
                          </m:r>
                        </m:den>
                      </m:f>
                    </m:oMath>
                  </m:oMathPara>
                </a14:m>
                <a:endParaRPr lang="es-CL" sz="2400" dirty="0"/>
              </a:p>
              <a:p>
                <a:pPr marL="0" indent="0" algn="just">
                  <a:buNone/>
                </a:pPr>
                <a:endParaRPr lang="es-CL" sz="800" dirty="0"/>
              </a:p>
              <a:p>
                <a:pPr marL="0" indent="0" algn="just">
                  <a:buNone/>
                </a:pPr>
                <a14:m>
                  <m:oMathPara xmlns:m="http://schemas.openxmlformats.org/officeDocument/2006/math">
                    <m:oMathParaPr>
                      <m:jc m:val="centerGroup"/>
                    </m:oMathParaPr>
                    <m:oMath xmlns:m="http://schemas.openxmlformats.org/officeDocument/2006/math">
                      <m:r>
                        <a:rPr lang="es-CL" sz="2400" b="0" i="1" smtClean="0">
                          <a:latin typeface="Cambria Math" panose="02040503050406030204" pitchFamily="18" charset="0"/>
                        </a:rPr>
                        <m:t>% </m:t>
                      </m:r>
                      <m:r>
                        <a:rPr lang="es-CL" sz="2400" i="1">
                          <a:latin typeface="Cambria Math" panose="02040503050406030204" pitchFamily="18" charset="0"/>
                        </a:rPr>
                        <m:t>𝑑𝑒</m:t>
                      </m:r>
                      <m:r>
                        <a:rPr lang="es-CL" sz="2400" i="1">
                          <a:latin typeface="Cambria Math" panose="02040503050406030204" pitchFamily="18" charset="0"/>
                        </a:rPr>
                        <m:t> </m:t>
                      </m:r>
                      <m:r>
                        <a:rPr lang="es-CL" sz="2400" i="1">
                          <a:latin typeface="Cambria Math" panose="02040503050406030204" pitchFamily="18" charset="0"/>
                        </a:rPr>
                        <m:t>𝐸𝑛𝑑𝑒𝑢𝑑𝑎𝑚𝑖𝑒𝑛𝑡𝑜</m:t>
                      </m:r>
                      <m:r>
                        <a:rPr lang="es-CL" sz="2400" b="0" i="1" smtClean="0">
                          <a:latin typeface="Cambria Math" panose="02040503050406030204" pitchFamily="18" charset="0"/>
                        </a:rPr>
                        <m:t> </m:t>
                      </m:r>
                      <m:r>
                        <a:rPr lang="es-CL" sz="2400" b="0" i="1" smtClean="0">
                          <a:latin typeface="Cambria Math" panose="02040503050406030204" pitchFamily="18" charset="0"/>
                        </a:rPr>
                        <m:t>𝐿𝑃</m:t>
                      </m:r>
                      <m:r>
                        <a:rPr lang="es-CL" sz="2400" i="1">
                          <a:latin typeface="Cambria Math" panose="02040503050406030204" pitchFamily="18" charset="0"/>
                        </a:rPr>
                        <m:t>=</m:t>
                      </m:r>
                      <m:f>
                        <m:fPr>
                          <m:ctrlPr>
                            <a:rPr lang="es-CL" sz="2400" i="1">
                              <a:latin typeface="Cambria Math" panose="02040503050406030204" pitchFamily="18" charset="0"/>
                            </a:rPr>
                          </m:ctrlPr>
                        </m:fPr>
                        <m:num>
                          <m:r>
                            <a:rPr lang="es-CL" sz="2400" i="1">
                              <a:latin typeface="Cambria Math" panose="02040503050406030204" pitchFamily="18" charset="0"/>
                            </a:rPr>
                            <m:t>𝑃𝑎𝑠𝑖𝑣𝑜𝑠</m:t>
                          </m:r>
                          <m:r>
                            <a:rPr lang="es-CL" sz="2400" b="0" i="1" smtClean="0">
                              <a:latin typeface="Cambria Math" panose="02040503050406030204" pitchFamily="18" charset="0"/>
                            </a:rPr>
                            <m:t> </m:t>
                          </m:r>
                          <m:r>
                            <a:rPr lang="es-CL" sz="2400" b="0" i="1" smtClean="0">
                              <a:latin typeface="Cambria Math" panose="02040503050406030204" pitchFamily="18" charset="0"/>
                            </a:rPr>
                            <m:t>𝑁𝑜</m:t>
                          </m:r>
                          <m:r>
                            <a:rPr lang="es-CL" sz="2400" b="0" i="1" smtClean="0">
                              <a:latin typeface="Cambria Math" panose="02040503050406030204" pitchFamily="18" charset="0"/>
                            </a:rPr>
                            <m:t> </m:t>
                          </m:r>
                          <m:r>
                            <a:rPr lang="es-CL" sz="2400" b="0" i="1" smtClean="0">
                              <a:latin typeface="Cambria Math" panose="02040503050406030204" pitchFamily="18" charset="0"/>
                            </a:rPr>
                            <m:t>𝐶𝑜𝑟𝑟𝑖𝑒𝑛𝑡𝑒𝑠</m:t>
                          </m:r>
                        </m:num>
                        <m:den>
                          <m:r>
                            <a:rPr lang="es-CL" sz="2400" i="1">
                              <a:latin typeface="Cambria Math" panose="02040503050406030204" pitchFamily="18" charset="0"/>
                            </a:rPr>
                            <m:t>𝑇𝑜𝑡𝑎𝑙</m:t>
                          </m:r>
                          <m:r>
                            <a:rPr lang="es-CL" sz="2400" i="1">
                              <a:latin typeface="Cambria Math" panose="02040503050406030204" pitchFamily="18" charset="0"/>
                            </a:rPr>
                            <m:t> </m:t>
                          </m:r>
                          <m:r>
                            <a:rPr lang="es-CL" sz="2400" b="0" i="1" smtClean="0">
                              <a:latin typeface="Cambria Math" panose="02040503050406030204" pitchFamily="18" charset="0"/>
                            </a:rPr>
                            <m:t>𝑃𝑎𝑠𝑖𝑣𝑜𝑠</m:t>
                          </m:r>
                        </m:den>
                      </m:f>
                    </m:oMath>
                  </m:oMathPara>
                </a14:m>
                <a:endParaRPr lang="es-CL" dirty="0"/>
              </a:p>
              <a:p>
                <a:pPr marL="0" indent="0" algn="just">
                  <a:buNone/>
                </a:pPr>
                <a:endParaRPr lang="es-CL" sz="800" dirty="0"/>
              </a:p>
              <a:p>
                <a:pPr marL="0" indent="0" algn="just">
                  <a:buNone/>
                </a:pPr>
                <a14:m>
                  <m:oMathPara xmlns:m="http://schemas.openxmlformats.org/officeDocument/2006/math">
                    <m:oMathParaPr>
                      <m:jc m:val="centerGroup"/>
                    </m:oMathParaPr>
                    <m:oMath xmlns:m="http://schemas.openxmlformats.org/officeDocument/2006/math">
                      <m:r>
                        <a:rPr lang="es-CL" sz="2400" b="0" i="1" smtClean="0">
                          <a:latin typeface="Cambria Math" panose="02040503050406030204" pitchFamily="18" charset="0"/>
                        </a:rPr>
                        <m:t>% </m:t>
                      </m:r>
                      <m:r>
                        <a:rPr lang="es-CL" sz="2400" i="1">
                          <a:latin typeface="Cambria Math" panose="02040503050406030204" pitchFamily="18" charset="0"/>
                        </a:rPr>
                        <m:t>𝑑𝑒</m:t>
                      </m:r>
                      <m:r>
                        <a:rPr lang="es-CL" sz="2400" i="1">
                          <a:latin typeface="Cambria Math" panose="02040503050406030204" pitchFamily="18" charset="0"/>
                        </a:rPr>
                        <m:t> </m:t>
                      </m:r>
                      <m:r>
                        <a:rPr lang="es-CL" sz="2400" i="1">
                          <a:latin typeface="Cambria Math" panose="02040503050406030204" pitchFamily="18" charset="0"/>
                        </a:rPr>
                        <m:t>𝐸𝑛𝑑𝑒𝑢𝑑𝑎𝑚𝑖𝑒𝑛𝑡𝑜</m:t>
                      </m:r>
                      <m:r>
                        <a:rPr lang="es-CL" sz="2400" i="1">
                          <a:latin typeface="Cambria Math" panose="02040503050406030204" pitchFamily="18" charset="0"/>
                        </a:rPr>
                        <m:t> </m:t>
                      </m:r>
                      <m:r>
                        <a:rPr lang="es-CL" sz="2400" b="0" i="1" smtClean="0">
                          <a:latin typeface="Cambria Math" panose="02040503050406030204" pitchFamily="18" charset="0"/>
                        </a:rPr>
                        <m:t>𝐶</m:t>
                      </m:r>
                      <m:r>
                        <a:rPr lang="es-CL" sz="2400" i="1">
                          <a:latin typeface="Cambria Math" panose="02040503050406030204" pitchFamily="18" charset="0"/>
                        </a:rPr>
                        <m:t>𝑃</m:t>
                      </m:r>
                      <m:r>
                        <a:rPr lang="es-CL" sz="2400" i="1">
                          <a:latin typeface="Cambria Math" panose="02040503050406030204" pitchFamily="18" charset="0"/>
                        </a:rPr>
                        <m:t>=</m:t>
                      </m:r>
                      <m:f>
                        <m:fPr>
                          <m:ctrlPr>
                            <a:rPr lang="es-CL" sz="2400" i="1">
                              <a:latin typeface="Cambria Math" panose="02040503050406030204" pitchFamily="18" charset="0"/>
                            </a:rPr>
                          </m:ctrlPr>
                        </m:fPr>
                        <m:num>
                          <m:r>
                            <a:rPr lang="es-CL" sz="2400" i="1">
                              <a:latin typeface="Cambria Math" panose="02040503050406030204" pitchFamily="18" charset="0"/>
                            </a:rPr>
                            <m:t>𝑃𝑎𝑠𝑖𝑣𝑜</m:t>
                          </m:r>
                          <m:r>
                            <a:rPr lang="es-CL" sz="2400" b="0" i="1" smtClean="0">
                              <a:latin typeface="Cambria Math" panose="02040503050406030204" pitchFamily="18" charset="0"/>
                            </a:rPr>
                            <m:t>𝑠</m:t>
                          </m:r>
                          <m:r>
                            <a:rPr lang="es-CL" sz="2400" b="0" i="1" smtClean="0">
                              <a:latin typeface="Cambria Math" panose="02040503050406030204" pitchFamily="18" charset="0"/>
                            </a:rPr>
                            <m:t> </m:t>
                          </m:r>
                          <m:r>
                            <a:rPr lang="es-CL" sz="2400" b="0" i="1" smtClean="0">
                              <a:latin typeface="Cambria Math" panose="02040503050406030204" pitchFamily="18" charset="0"/>
                            </a:rPr>
                            <m:t>𝐶𝑜𝑟𝑟𝑖𝑒𝑛𝑡𝑒𝑠</m:t>
                          </m:r>
                        </m:num>
                        <m:den>
                          <m:r>
                            <a:rPr lang="es-CL" sz="2400" i="1">
                              <a:latin typeface="Cambria Math" panose="02040503050406030204" pitchFamily="18" charset="0"/>
                            </a:rPr>
                            <m:t>𝑇𝑜𝑡𝑎𝑙</m:t>
                          </m:r>
                          <m:r>
                            <a:rPr lang="es-CL" sz="2400" i="1">
                              <a:latin typeface="Cambria Math" panose="02040503050406030204" pitchFamily="18" charset="0"/>
                            </a:rPr>
                            <m:t> </m:t>
                          </m:r>
                          <m:r>
                            <a:rPr lang="es-CL" sz="2400" i="1">
                              <a:latin typeface="Cambria Math" panose="02040503050406030204" pitchFamily="18" charset="0"/>
                            </a:rPr>
                            <m:t>𝑃𝑎𝑠𝑖𝑣𝑜𝑠</m:t>
                          </m:r>
                        </m:den>
                      </m:f>
                    </m:oMath>
                  </m:oMathPara>
                </a14:m>
                <a:endParaRPr lang="es-CL" dirty="0"/>
              </a:p>
              <a:p>
                <a:pPr marL="0" indent="0" algn="just">
                  <a:buNone/>
                </a:pPr>
                <a:endParaRPr lang="es-CL"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s-CL">
                    <a:noFill/>
                  </a:rPr>
                  <a:t> </a:t>
                </a:r>
              </a:p>
            </p:txBody>
          </p:sp>
        </mc:Fallback>
      </mc:AlternateContent>
      <p:sp>
        <p:nvSpPr>
          <p:cNvPr id="4" name="CuadroTexto 3"/>
          <p:cNvSpPr txBox="1"/>
          <p:nvPr/>
        </p:nvSpPr>
        <p:spPr>
          <a:xfrm rot="162196">
            <a:off x="7516868" y="5823020"/>
            <a:ext cx="4468798" cy="707886"/>
          </a:xfrm>
          <a:prstGeom prst="rect">
            <a:avLst/>
          </a:prstGeom>
          <a:ln>
            <a:solidFill>
              <a:srgbClr val="0000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s-CL" sz="2000" dirty="0"/>
              <a:t>Corto Plazo: Corriente </a:t>
            </a:r>
            <a:r>
              <a:rPr lang="es-CL" sz="2000"/>
              <a:t>o Circulante</a:t>
            </a:r>
            <a:endParaRPr lang="es-CL" sz="2000" dirty="0"/>
          </a:p>
          <a:p>
            <a:r>
              <a:rPr lang="es-CL" sz="2000" dirty="0"/>
              <a:t>Largo Plazo: No corriente o </a:t>
            </a:r>
            <a:r>
              <a:rPr lang="es-CL" sz="2000"/>
              <a:t>No circulante</a:t>
            </a:r>
            <a:endParaRPr lang="es-CL" sz="2000" dirty="0"/>
          </a:p>
        </p:txBody>
      </p:sp>
      <mc:AlternateContent xmlns:mc="http://schemas.openxmlformats.org/markup-compatibility/2006" xmlns:a14="http://schemas.microsoft.com/office/drawing/2010/main">
        <mc:Choice Requires="a14">
          <p:sp>
            <p:nvSpPr>
              <p:cNvPr id="5" name="CuadroTexto 4"/>
              <p:cNvSpPr txBox="1"/>
              <p:nvPr/>
            </p:nvSpPr>
            <p:spPr>
              <a:xfrm>
                <a:off x="10077061" y="3002864"/>
                <a:ext cx="6515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L" sz="2400" i="1" dirty="0" smtClean="0">
                          <a:latin typeface="Cambria Math" panose="02040503050406030204" pitchFamily="18" charset="0"/>
                        </a:rPr>
                        <m:t>%</m:t>
                      </m:r>
                    </m:oMath>
                  </m:oMathPara>
                </a14:m>
                <a:endParaRPr lang="es-CL" sz="2400" dirty="0"/>
              </a:p>
            </p:txBody>
          </p:sp>
        </mc:Choice>
        <mc:Fallback xmlns="">
          <p:sp>
            <p:nvSpPr>
              <p:cNvPr id="5" name="CuadroTexto 4"/>
              <p:cNvSpPr txBox="1">
                <a:spLocks noRot="1" noChangeAspect="1" noMove="1" noResize="1" noEditPoints="1" noAdjustHandles="1" noChangeArrowheads="1" noChangeShapeType="1" noTextEdit="1"/>
              </p:cNvSpPr>
              <p:nvPr/>
            </p:nvSpPr>
            <p:spPr>
              <a:xfrm>
                <a:off x="10077061" y="3002864"/>
                <a:ext cx="651588" cy="461665"/>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9425473" y="3803357"/>
                <a:ext cx="6515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L" sz="2400" i="1" dirty="0" smtClean="0">
                          <a:latin typeface="Cambria Math" panose="02040503050406030204" pitchFamily="18" charset="0"/>
                        </a:rPr>
                        <m:t>%</m:t>
                      </m:r>
                    </m:oMath>
                  </m:oMathPara>
                </a14:m>
                <a:endParaRPr lang="es-CL" sz="24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9425473" y="3803357"/>
                <a:ext cx="651588" cy="461665"/>
              </a:xfrm>
              <a:prstGeom prst="rect">
                <a:avLst/>
              </a:prstGeom>
              <a:blipFill rotWithShape="0">
                <a:blip r:embed="rId4"/>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9425473" y="4727506"/>
                <a:ext cx="6515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L" sz="2400" i="1" dirty="0" smtClean="0">
                          <a:latin typeface="Cambria Math" panose="02040503050406030204" pitchFamily="18" charset="0"/>
                        </a:rPr>
                        <m:t>%</m:t>
                      </m:r>
                    </m:oMath>
                  </m:oMathPara>
                </a14:m>
                <a:endParaRPr lang="es-CL" sz="24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9425473" y="4727506"/>
                <a:ext cx="651588" cy="461665"/>
              </a:xfrm>
              <a:prstGeom prst="rect">
                <a:avLst/>
              </a:prstGeom>
              <a:blipFill rotWithShape="0">
                <a:blip r:embed="rId5"/>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2215303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Razón de Propiedad</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algn="just"/>
                <a:r>
                  <a:rPr lang="es-CL" dirty="0"/>
                  <a:t>Indica el grado de propiedad que tiene la empresa (Patrimonio) frente al total de los bienes adquiridos (Activos).</a:t>
                </a:r>
              </a:p>
              <a:p>
                <a:pPr algn="just"/>
                <a:endParaRPr lang="es-CL" sz="900" dirty="0"/>
              </a:p>
              <a:p>
                <a:pPr marL="0" indent="0" algn="just">
                  <a:buNone/>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𝑅𝑎𝑧</m:t>
                      </m:r>
                      <m:r>
                        <a:rPr lang="es-CL" i="1">
                          <a:latin typeface="Cambria Math" panose="02040503050406030204" pitchFamily="18" charset="0"/>
                        </a:rPr>
                        <m:t>ó</m:t>
                      </m:r>
                      <m:r>
                        <a:rPr lang="es-CL" i="1">
                          <a:latin typeface="Cambria Math" panose="02040503050406030204" pitchFamily="18" charset="0"/>
                        </a:rPr>
                        <m:t>𝑛</m:t>
                      </m:r>
                      <m:r>
                        <a:rPr lang="es-CL" b="0" i="1" smtClean="0">
                          <a:latin typeface="Cambria Math" panose="02040503050406030204" pitchFamily="18" charset="0"/>
                        </a:rPr>
                        <m:t> </m:t>
                      </m:r>
                      <m:r>
                        <a:rPr lang="es-CL" b="0" i="1" smtClean="0">
                          <a:latin typeface="Cambria Math" panose="02040503050406030204" pitchFamily="18" charset="0"/>
                        </a:rPr>
                        <m:t>𝑑𝑒</m:t>
                      </m:r>
                      <m:r>
                        <a:rPr lang="es-CL" b="0" i="1" smtClean="0">
                          <a:latin typeface="Cambria Math" panose="02040503050406030204" pitchFamily="18" charset="0"/>
                        </a:rPr>
                        <m:t> </m:t>
                      </m:r>
                      <m:r>
                        <a:rPr lang="es-CL" b="0" i="1" smtClean="0">
                          <a:latin typeface="Cambria Math" panose="02040503050406030204" pitchFamily="18" charset="0"/>
                        </a:rPr>
                        <m:t>𝑃𝑟𝑜𝑝𝑖𝑒𝑑𝑎𝑑</m:t>
                      </m:r>
                      <m:r>
                        <a:rPr lang="es-CL" i="1">
                          <a:latin typeface="Cambria Math" panose="02040503050406030204" pitchFamily="18" charset="0"/>
                        </a:rPr>
                        <m:t>=</m:t>
                      </m:r>
                      <m:f>
                        <m:fPr>
                          <m:ctrlPr>
                            <a:rPr lang="es-CL" i="1">
                              <a:latin typeface="Cambria Math" panose="02040503050406030204" pitchFamily="18" charset="0"/>
                            </a:rPr>
                          </m:ctrlPr>
                        </m:fPr>
                        <m:num>
                          <m:r>
                            <a:rPr lang="es-CL" b="0" i="1" smtClean="0">
                              <a:latin typeface="Cambria Math" panose="02040503050406030204" pitchFamily="18" charset="0"/>
                            </a:rPr>
                            <m:t>𝑃𝑎𝑡𝑟𝑖𝑚𝑜𝑛𝑖𝑜</m:t>
                          </m:r>
                        </m:num>
                        <m:den>
                          <m:r>
                            <a:rPr lang="es-CL" b="0" i="1" smtClean="0">
                              <a:latin typeface="Cambria Math" panose="02040503050406030204" pitchFamily="18" charset="0"/>
                            </a:rPr>
                            <m:t>𝑇𝑜𝑡𝑎𝑙</m:t>
                          </m:r>
                          <m:r>
                            <a:rPr lang="es-CL" b="0" i="1" smtClean="0">
                              <a:latin typeface="Cambria Math" panose="02040503050406030204" pitchFamily="18" charset="0"/>
                            </a:rPr>
                            <m:t> </m:t>
                          </m:r>
                          <m:r>
                            <a:rPr lang="es-CL" b="0" i="1" smtClean="0">
                              <a:latin typeface="Cambria Math" panose="02040503050406030204" pitchFamily="18" charset="0"/>
                            </a:rPr>
                            <m:t>𝐴𝑐𝑡𝑖𝑣𝑜𝑠</m:t>
                          </m:r>
                        </m:den>
                      </m:f>
                    </m:oMath>
                  </m:oMathPara>
                </a14:m>
                <a:endParaRPr lang="es-CL" dirty="0"/>
              </a:p>
              <a:p>
                <a:pPr marL="0" indent="0" algn="just">
                  <a:buNone/>
                </a:pPr>
                <a:endParaRPr lang="es-CL" dirty="0"/>
              </a:p>
              <a:p>
                <a:pPr algn="just"/>
                <a:endParaRPr lang="es-CL"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s-CL">
                    <a:noFill/>
                  </a:rPr>
                  <a:t> </a:t>
                </a:r>
              </a:p>
            </p:txBody>
          </p:sp>
        </mc:Fallback>
      </mc:AlternateContent>
    </p:spTree>
    <p:extLst>
      <p:ext uri="{BB962C8B-B14F-4D97-AF65-F5344CB8AC3E}">
        <p14:creationId xmlns:p14="http://schemas.microsoft.com/office/powerpoint/2010/main" val="39663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Ratios de Rentabilidad</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algn="just"/>
                <a:r>
                  <a:rPr lang="es-CL" dirty="0"/>
                  <a:t>Miden la capacidad de generación de utilidad por parte de la empresa. Evalúan los resultados económicos de la actividad empresarial.</a:t>
                </a:r>
              </a:p>
              <a:p>
                <a:pPr algn="just"/>
                <a:endParaRPr lang="es-CL" sz="800" dirty="0"/>
              </a:p>
              <a:p>
                <a:pPr marL="0" indent="0" algn="just">
                  <a:buNone/>
                </a:pPr>
                <a14:m>
                  <m:oMathPara xmlns:m="http://schemas.openxmlformats.org/officeDocument/2006/math">
                    <m:oMathParaPr>
                      <m:jc m:val="centerGroup"/>
                    </m:oMathParaPr>
                    <m:oMath xmlns:m="http://schemas.openxmlformats.org/officeDocument/2006/math">
                      <m:r>
                        <a:rPr lang="es-CL" sz="2400" b="0" i="1" smtClean="0">
                          <a:latin typeface="Cambria Math" panose="02040503050406030204" pitchFamily="18" charset="0"/>
                        </a:rPr>
                        <m:t>𝑀𝑎𝑟𝑔𝑒𝑛</m:t>
                      </m:r>
                      <m:r>
                        <a:rPr lang="es-CL" sz="2400" b="0" i="1" smtClean="0">
                          <a:latin typeface="Cambria Math" panose="02040503050406030204" pitchFamily="18" charset="0"/>
                        </a:rPr>
                        <m:t> </m:t>
                      </m:r>
                      <m:r>
                        <a:rPr lang="es-CL" sz="2400" b="0" i="1" smtClean="0">
                          <a:latin typeface="Cambria Math" panose="02040503050406030204" pitchFamily="18" charset="0"/>
                        </a:rPr>
                        <m:t>𝑑𝑒</m:t>
                      </m:r>
                      <m:r>
                        <a:rPr lang="es-CL" sz="2400" b="0" i="1" smtClean="0">
                          <a:latin typeface="Cambria Math" panose="02040503050406030204" pitchFamily="18" charset="0"/>
                        </a:rPr>
                        <m:t> </m:t>
                      </m:r>
                      <m:r>
                        <a:rPr lang="es-CL" sz="2400" b="0" i="1" smtClean="0">
                          <a:latin typeface="Cambria Math" panose="02040503050406030204" pitchFamily="18" charset="0"/>
                        </a:rPr>
                        <m:t>𝑈𝑡𝑖𝑙𝑖𝑑𝑎𝑑</m:t>
                      </m:r>
                      <m:r>
                        <a:rPr lang="es-CL" sz="2400" i="1">
                          <a:latin typeface="Cambria Math" panose="02040503050406030204" pitchFamily="18" charset="0"/>
                        </a:rPr>
                        <m:t>=</m:t>
                      </m:r>
                      <m:f>
                        <m:fPr>
                          <m:ctrlPr>
                            <a:rPr lang="es-CL" sz="2400" i="1">
                              <a:latin typeface="Cambria Math" panose="02040503050406030204" pitchFamily="18" charset="0"/>
                            </a:rPr>
                          </m:ctrlPr>
                        </m:fPr>
                        <m:num>
                          <m:r>
                            <a:rPr lang="es-CL" sz="2400" b="0" i="1" smtClean="0">
                              <a:latin typeface="Cambria Math" panose="02040503050406030204" pitchFamily="18" charset="0"/>
                            </a:rPr>
                            <m:t>𝑈𝑡𝑖𝑙𝑖𝑑𝑎𝑑</m:t>
                          </m:r>
                          <m:r>
                            <a:rPr lang="es-CL" sz="2400" b="0" i="1" smtClean="0">
                              <a:latin typeface="Cambria Math" panose="02040503050406030204" pitchFamily="18" charset="0"/>
                            </a:rPr>
                            <m:t> </m:t>
                          </m:r>
                          <m:r>
                            <a:rPr lang="es-CL" sz="2400" b="0" i="1" smtClean="0">
                              <a:latin typeface="Cambria Math" panose="02040503050406030204" pitchFamily="18" charset="0"/>
                            </a:rPr>
                            <m:t>𝑁𝑒𝑡𝑎</m:t>
                          </m:r>
                        </m:num>
                        <m:den>
                          <m:r>
                            <a:rPr lang="es-CL" sz="2400" b="0" i="1" smtClean="0">
                              <a:latin typeface="Cambria Math" panose="02040503050406030204" pitchFamily="18" charset="0"/>
                            </a:rPr>
                            <m:t>𝑉𝑒𝑛𝑡𝑎𝑠</m:t>
                          </m:r>
                        </m:den>
                      </m:f>
                    </m:oMath>
                  </m:oMathPara>
                </a14:m>
                <a:endParaRPr lang="es-CL" sz="2400" dirty="0"/>
              </a:p>
              <a:p>
                <a:pPr algn="just"/>
                <a:endParaRPr lang="es-CL"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r="-1159"/>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8714791" y="3387836"/>
                <a:ext cx="65158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L" sz="2400" i="1" dirty="0" smtClean="0">
                          <a:latin typeface="Cambria Math" panose="02040503050406030204" pitchFamily="18" charset="0"/>
                        </a:rPr>
                        <m:t>%</m:t>
                      </m:r>
                    </m:oMath>
                  </m:oMathPara>
                </a14:m>
                <a:endParaRPr lang="es-CL" sz="2400" dirty="0"/>
              </a:p>
            </p:txBody>
          </p:sp>
        </mc:Choice>
        <mc:Fallback xmlns="">
          <p:sp>
            <p:nvSpPr>
              <p:cNvPr id="4" name="CuadroTexto 3"/>
              <p:cNvSpPr txBox="1">
                <a:spLocks noRot="1" noChangeAspect="1" noMove="1" noResize="1" noEditPoints="1" noAdjustHandles="1" noChangeArrowheads="1" noChangeShapeType="1" noTextEdit="1"/>
              </p:cNvSpPr>
              <p:nvPr/>
            </p:nvSpPr>
            <p:spPr>
              <a:xfrm>
                <a:off x="8714791" y="3387836"/>
                <a:ext cx="651588" cy="461665"/>
              </a:xfrm>
              <a:prstGeom prst="rect">
                <a:avLst/>
              </a:prstGeom>
              <a:blipFill rotWithShape="0">
                <a:blip r:embed="rId3"/>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3022642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a:t>
            </a:r>
          </a:p>
        </p:txBody>
      </p:sp>
      <p:sp>
        <p:nvSpPr>
          <p:cNvPr id="3" name="Marcador de contenido 2"/>
          <p:cNvSpPr>
            <a:spLocks noGrp="1"/>
          </p:cNvSpPr>
          <p:nvPr>
            <p:ph idx="1"/>
          </p:nvPr>
        </p:nvSpPr>
        <p:spPr>
          <a:xfrm>
            <a:off x="838200" y="1825625"/>
            <a:ext cx="10515600" cy="1709145"/>
          </a:xfrm>
        </p:spPr>
        <p:txBody>
          <a:bodyPr>
            <a:normAutofit/>
          </a:bodyPr>
          <a:lstStyle/>
          <a:p>
            <a:pPr algn="just"/>
            <a:r>
              <a:rPr lang="es-CL" dirty="0"/>
              <a:t>Complete el siguiente Balance General, considerando que la razón ácida es de 1,1 y el inventario final del período es de $500.000. Detalle sus cálculos.</a:t>
            </a:r>
          </a:p>
          <a:p>
            <a:pPr marL="0" indent="0">
              <a:buNone/>
            </a:pPr>
            <a:endParaRPr lang="es-CL" dirty="0"/>
          </a:p>
          <a:p>
            <a:endParaRPr lang="es-CL" dirty="0"/>
          </a:p>
          <a:p>
            <a:endParaRPr lang="es-CL" dirty="0"/>
          </a:p>
          <a:p>
            <a:endParaRPr lang="es-CL" dirty="0"/>
          </a:p>
        </p:txBody>
      </p:sp>
      <p:graphicFrame>
        <p:nvGraphicFramePr>
          <p:cNvPr id="13" name="Tabla 12"/>
          <p:cNvGraphicFramePr>
            <a:graphicFrameLocks noGrp="1"/>
          </p:cNvGraphicFramePr>
          <p:nvPr>
            <p:extLst>
              <p:ext uri="{D42A27DB-BD31-4B8C-83A1-F6EECF244321}">
                <p14:modId xmlns:p14="http://schemas.microsoft.com/office/powerpoint/2010/main" val="3521529072"/>
              </p:ext>
            </p:extLst>
          </p:nvPr>
        </p:nvGraphicFramePr>
        <p:xfrm>
          <a:off x="2224585" y="3534770"/>
          <a:ext cx="7956645" cy="1528548"/>
        </p:xfrm>
        <a:graphic>
          <a:graphicData uri="http://schemas.openxmlformats.org/drawingml/2006/table">
            <a:tbl>
              <a:tblPr>
                <a:tableStyleId>{BC89EF96-8CEA-46FF-86C4-4CE0E7609802}</a:tableStyleId>
              </a:tblPr>
              <a:tblGrid>
                <a:gridCol w="2429406">
                  <a:extLst>
                    <a:ext uri="{9D8B030D-6E8A-4147-A177-3AD203B41FA5}">
                      <a16:colId xmlns:a16="http://schemas.microsoft.com/office/drawing/2014/main" val="20000"/>
                    </a:ext>
                  </a:extLst>
                </a:gridCol>
                <a:gridCol w="1411499">
                  <a:extLst>
                    <a:ext uri="{9D8B030D-6E8A-4147-A177-3AD203B41FA5}">
                      <a16:colId xmlns:a16="http://schemas.microsoft.com/office/drawing/2014/main" val="20001"/>
                    </a:ext>
                  </a:extLst>
                </a:gridCol>
                <a:gridCol w="274835">
                  <a:extLst>
                    <a:ext uri="{9D8B030D-6E8A-4147-A177-3AD203B41FA5}">
                      <a16:colId xmlns:a16="http://schemas.microsoft.com/office/drawing/2014/main" val="20002"/>
                    </a:ext>
                  </a:extLst>
                </a:gridCol>
                <a:gridCol w="2429406">
                  <a:extLst>
                    <a:ext uri="{9D8B030D-6E8A-4147-A177-3AD203B41FA5}">
                      <a16:colId xmlns:a16="http://schemas.microsoft.com/office/drawing/2014/main" val="20003"/>
                    </a:ext>
                  </a:extLst>
                </a:gridCol>
                <a:gridCol w="1411499">
                  <a:extLst>
                    <a:ext uri="{9D8B030D-6E8A-4147-A177-3AD203B41FA5}">
                      <a16:colId xmlns:a16="http://schemas.microsoft.com/office/drawing/2014/main" val="20004"/>
                    </a:ext>
                  </a:extLst>
                </a:gridCol>
              </a:tblGrid>
              <a:tr h="382137">
                <a:tc>
                  <a:txBody>
                    <a:bodyPr/>
                    <a:lstStyle/>
                    <a:p>
                      <a:pPr algn="l" fontAlgn="ctr"/>
                      <a:r>
                        <a:rPr lang="es-CL" sz="1600" u="none" strike="noStrike">
                          <a:effectLst/>
                        </a:rPr>
                        <a:t>Activo Circulante</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6.220.000 </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Pasivo Circulante</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82137">
                <a:tc>
                  <a:txBody>
                    <a:bodyPr/>
                    <a:lstStyle/>
                    <a:p>
                      <a:pPr algn="l" fontAlgn="ctr"/>
                      <a:r>
                        <a:rPr lang="es-CL" sz="1600" u="none" strike="noStrike" dirty="0">
                          <a:effectLst/>
                        </a:rPr>
                        <a:t>Activo </a:t>
                      </a:r>
                      <a:r>
                        <a:rPr lang="es-CL" sz="1600" u="none" strike="noStrike">
                          <a:effectLst/>
                        </a:rPr>
                        <a:t>no Circulante</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 $    6.580.000 </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Pasivo Largo Plazo</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82137">
                <a:tc>
                  <a:txBody>
                    <a:bodyPr/>
                    <a:lstStyle/>
                    <a:p>
                      <a:pPr algn="l" fontAlgn="ct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Patrimonio</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1.200.000 </a:t>
                      </a: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82137">
                <a:tc>
                  <a:txBody>
                    <a:bodyPr/>
                    <a:lstStyle/>
                    <a:p>
                      <a:pPr algn="l" fontAlgn="ctr"/>
                      <a:r>
                        <a:rPr lang="es-CL" sz="1600" u="none" strike="noStrike">
                          <a:effectLst/>
                        </a:rPr>
                        <a:t>Total Activos</a:t>
                      </a: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Total Pasivos + Patrimonio</a:t>
                      </a: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 $  12.800.000 </a:t>
                      </a:r>
                      <a:endParaRPr lang="es-CL"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05921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Ejemplo</a:t>
            </a:r>
          </a:p>
        </p:txBody>
      </p:sp>
      <p:sp>
        <p:nvSpPr>
          <p:cNvPr id="3" name="Marcador de contenido 2"/>
          <p:cNvSpPr>
            <a:spLocks noGrp="1"/>
          </p:cNvSpPr>
          <p:nvPr>
            <p:ph idx="1"/>
          </p:nvPr>
        </p:nvSpPr>
        <p:spPr>
          <a:xfrm>
            <a:off x="838200" y="1546412"/>
            <a:ext cx="10515600" cy="4630551"/>
          </a:xfrm>
        </p:spPr>
        <p:txBody>
          <a:bodyPr/>
          <a:lstStyle/>
          <a:p>
            <a:r>
              <a:rPr lang="es-CL" dirty="0"/>
              <a:t>Considerando que: </a:t>
            </a:r>
          </a:p>
          <a:p>
            <a:endParaRPr lang="es-CL" dirty="0"/>
          </a:p>
          <a:p>
            <a:r>
              <a:rPr lang="es-CL" dirty="0"/>
              <a:t>Luego,</a:t>
            </a:r>
          </a:p>
          <a:p>
            <a:endParaRPr lang="es-CL" dirty="0"/>
          </a:p>
          <a:p>
            <a:endParaRPr lang="es-CL" dirty="0"/>
          </a:p>
          <a:p>
            <a:pPr lvl="3"/>
            <a:endParaRPr lang="es-CL" sz="1000" dirty="0"/>
          </a:p>
          <a:p>
            <a:r>
              <a:rPr lang="es-CL" dirty="0"/>
              <a:t>Con ello se completa la tabla, teniendo presente que el Total de Activos debe ser igual al Total de Pasivos y Patrimonio.</a:t>
            </a:r>
          </a:p>
        </p:txBody>
      </p:sp>
      <mc:AlternateContent xmlns:mc="http://schemas.openxmlformats.org/markup-compatibility/2006" xmlns:a14="http://schemas.microsoft.com/office/drawing/2010/main">
        <mc:Choice Requires="a14">
          <p:sp>
            <p:nvSpPr>
              <p:cNvPr id="5" name="CuadroTexto 4"/>
              <p:cNvSpPr txBox="1"/>
              <p:nvPr/>
            </p:nvSpPr>
            <p:spPr>
              <a:xfrm>
                <a:off x="3548123" y="2040954"/>
                <a:ext cx="5243230"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𝑅𝑎𝑧</m:t>
                      </m:r>
                      <m:r>
                        <a:rPr lang="es-CL" b="0" i="1" smtClean="0">
                          <a:latin typeface="Cambria Math" panose="02040503050406030204" pitchFamily="18" charset="0"/>
                        </a:rPr>
                        <m:t>ó</m:t>
                      </m:r>
                      <m:r>
                        <a:rPr lang="es-CL" b="0" i="1" smtClean="0">
                          <a:latin typeface="Cambria Math" panose="02040503050406030204" pitchFamily="18" charset="0"/>
                        </a:rPr>
                        <m:t>𝑛</m:t>
                      </m:r>
                      <m:r>
                        <a:rPr lang="es-CL" b="0" i="1" smtClean="0">
                          <a:latin typeface="Cambria Math" panose="02040503050406030204" pitchFamily="18" charset="0"/>
                        </a:rPr>
                        <m:t> á</m:t>
                      </m:r>
                      <m:r>
                        <a:rPr lang="es-CL" b="0" i="1" smtClean="0">
                          <a:latin typeface="Cambria Math" panose="02040503050406030204" pitchFamily="18" charset="0"/>
                        </a:rPr>
                        <m:t>𝑐𝑖𝑑𝑎</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𝐴𝑐𝑡𝑖𝑣𝑜𝑠</m:t>
                          </m:r>
                          <m:r>
                            <a:rPr lang="es-CL" b="0" i="1" smtClean="0">
                              <a:latin typeface="Cambria Math" panose="02040503050406030204" pitchFamily="18" charset="0"/>
                            </a:rPr>
                            <m:t> </m:t>
                          </m:r>
                          <m:r>
                            <a:rPr lang="es-CL" b="0" i="1" smtClean="0">
                              <a:latin typeface="Cambria Math" panose="02040503050406030204" pitchFamily="18" charset="0"/>
                            </a:rPr>
                            <m:t>𝑐𝑖𝑟𝑐𝑢𝑙𝑎𝑛𝑡𝑒𝑠</m:t>
                          </m:r>
                          <m:r>
                            <a:rPr lang="es-CL" b="0" i="1" smtClean="0">
                              <a:latin typeface="Cambria Math" panose="02040503050406030204" pitchFamily="18" charset="0"/>
                            </a:rPr>
                            <m:t>−</m:t>
                          </m:r>
                          <m:r>
                            <a:rPr lang="es-CL" b="0" i="1" smtClean="0">
                              <a:latin typeface="Cambria Math" panose="02040503050406030204" pitchFamily="18" charset="0"/>
                            </a:rPr>
                            <m:t>𝐸𝑥𝑖𝑠𝑡𝑒𝑛𝑐𝑖𝑎𝑠</m:t>
                          </m:r>
                        </m:num>
                        <m:den>
                          <m:r>
                            <a:rPr lang="es-CL" b="0" i="1" smtClean="0">
                              <a:latin typeface="Cambria Math" panose="02040503050406030204" pitchFamily="18" charset="0"/>
                            </a:rPr>
                            <m:t>𝑃𝑎𝑠𝑖𝑣𝑜𝑠</m:t>
                          </m:r>
                          <m:r>
                            <a:rPr lang="es-CL" b="0" i="1" smtClean="0">
                              <a:latin typeface="Cambria Math" panose="02040503050406030204" pitchFamily="18" charset="0"/>
                            </a:rPr>
                            <m:t> </m:t>
                          </m:r>
                          <m:r>
                            <a:rPr lang="es-CL" b="0" i="1" smtClean="0">
                              <a:latin typeface="Cambria Math" panose="02040503050406030204" pitchFamily="18" charset="0"/>
                            </a:rPr>
                            <m:t>𝑐𝑖𝑟𝑐𝑢𝑙𝑎𝑛𝑡𝑒𝑠</m:t>
                          </m:r>
                        </m:den>
                      </m:f>
                    </m:oMath>
                  </m:oMathPara>
                </a14:m>
                <a:endParaRPr lang="es-CL" dirty="0"/>
              </a:p>
            </p:txBody>
          </p:sp>
        </mc:Choice>
        <mc:Fallback xmlns="">
          <p:sp>
            <p:nvSpPr>
              <p:cNvPr id="5" name="CuadroTexto 4"/>
              <p:cNvSpPr txBox="1">
                <a:spLocks noRot="1" noChangeAspect="1" noMove="1" noResize="1" noEditPoints="1" noAdjustHandles="1" noChangeArrowheads="1" noChangeShapeType="1" noTextEdit="1"/>
              </p:cNvSpPr>
              <p:nvPr/>
            </p:nvSpPr>
            <p:spPr>
              <a:xfrm>
                <a:off x="3548123" y="2040954"/>
                <a:ext cx="5243230" cy="526041"/>
              </a:xfrm>
              <a:prstGeom prst="rect">
                <a:avLst/>
              </a:prstGeom>
              <a:blipFill rotWithShape="0">
                <a:blip r:embed="rId2"/>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3066484" y="2955051"/>
                <a:ext cx="5968622" cy="802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𝑃𝑎𝑠𝑖𝑣𝑜𝑠</m:t>
                      </m:r>
                      <m:r>
                        <a:rPr lang="es-CL" i="1" smtClean="0">
                          <a:latin typeface="Cambria Math" panose="02040503050406030204" pitchFamily="18" charset="0"/>
                        </a:rPr>
                        <m:t> </m:t>
                      </m:r>
                      <m:r>
                        <a:rPr lang="es-CL" i="1" smtClean="0">
                          <a:latin typeface="Cambria Math" panose="02040503050406030204" pitchFamily="18" charset="0"/>
                        </a:rPr>
                        <m:t>𝑐𝑖𝑟𝑐𝑢𝑙𝑎𝑛𝑡𝑒𝑠</m:t>
                      </m:r>
                      <m:r>
                        <a:rPr lang="es-CL" b="0"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𝐴𝑐𝑡𝑖𝑣𝑜𝑠</m:t>
                          </m:r>
                          <m:r>
                            <a:rPr lang="es-CL" b="0" i="1" smtClean="0">
                              <a:latin typeface="Cambria Math" panose="02040503050406030204" pitchFamily="18" charset="0"/>
                            </a:rPr>
                            <m:t> </m:t>
                          </m:r>
                          <m:r>
                            <a:rPr lang="es-CL" b="0" i="1" smtClean="0">
                              <a:latin typeface="Cambria Math" panose="02040503050406030204" pitchFamily="18" charset="0"/>
                            </a:rPr>
                            <m:t>𝑐𝑖𝑟𝑐𝑢𝑙𝑎𝑛𝑡𝑒𝑠</m:t>
                          </m:r>
                          <m:r>
                            <a:rPr lang="es-CL" b="0" i="1" smtClean="0">
                              <a:latin typeface="Cambria Math" panose="02040503050406030204" pitchFamily="18" charset="0"/>
                            </a:rPr>
                            <m:t>−</m:t>
                          </m:r>
                          <m:r>
                            <a:rPr lang="es-CL" b="0" i="1" smtClean="0">
                              <a:latin typeface="Cambria Math" panose="02040503050406030204" pitchFamily="18" charset="0"/>
                            </a:rPr>
                            <m:t>𝐸𝑥𝑖𝑠𝑡𝑒𝑛𝑐𝑖𝑎𝑠</m:t>
                          </m:r>
                        </m:num>
                        <m:den>
                          <m:r>
                            <a:rPr lang="es-CL" b="0" i="1" smtClean="0">
                              <a:latin typeface="Cambria Math" panose="02040503050406030204" pitchFamily="18" charset="0"/>
                            </a:rPr>
                            <m:t>𝑅𝑎</m:t>
                          </m:r>
                          <m:r>
                            <a:rPr lang="es-CL" i="1">
                              <a:latin typeface="Cambria Math" panose="02040503050406030204" pitchFamily="18" charset="0"/>
                            </a:rPr>
                            <m:t>𝑧</m:t>
                          </m:r>
                          <m:r>
                            <a:rPr lang="es-CL" i="1">
                              <a:latin typeface="Cambria Math" panose="02040503050406030204" pitchFamily="18" charset="0"/>
                            </a:rPr>
                            <m:t>ó</m:t>
                          </m:r>
                          <m:r>
                            <a:rPr lang="es-CL" i="1">
                              <a:latin typeface="Cambria Math" panose="02040503050406030204" pitchFamily="18" charset="0"/>
                            </a:rPr>
                            <m:t>𝑛</m:t>
                          </m:r>
                          <m:r>
                            <a:rPr lang="es-CL" i="1">
                              <a:latin typeface="Cambria Math" panose="02040503050406030204" pitchFamily="18" charset="0"/>
                            </a:rPr>
                            <m:t> á</m:t>
                          </m:r>
                          <m:r>
                            <a:rPr lang="es-CL" i="1">
                              <a:latin typeface="Cambria Math" panose="02040503050406030204" pitchFamily="18" charset="0"/>
                            </a:rPr>
                            <m:t>𝑐𝑖𝑑𝑎</m:t>
                          </m:r>
                        </m:den>
                      </m:f>
                    </m:oMath>
                  </m:oMathPara>
                </a14:m>
                <a:endParaRPr lang="es-CL" b="0" dirty="0"/>
              </a:p>
              <a:p>
                <a:endParaRPr lang="es-CL" b="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3066484" y="2955051"/>
                <a:ext cx="5968622" cy="802977"/>
              </a:xfrm>
              <a:prstGeom prst="rect">
                <a:avLst/>
              </a:prstGeom>
              <a:blipFill rotWithShape="0">
                <a:blip r:embed="rId4"/>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8" name="Rectángulo 7"/>
              <p:cNvSpPr/>
              <p:nvPr/>
            </p:nvSpPr>
            <p:spPr>
              <a:xfrm>
                <a:off x="3020189" y="3657727"/>
                <a:ext cx="5963363" cy="647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𝑃𝑎𝑠𝑖𝑣𝑜𝑠</m:t>
                      </m:r>
                      <m:r>
                        <a:rPr lang="es-CL" i="1">
                          <a:latin typeface="Cambria Math" panose="02040503050406030204" pitchFamily="18" charset="0"/>
                        </a:rPr>
                        <m:t> </m:t>
                      </m:r>
                      <m:r>
                        <a:rPr lang="es-CL" i="1">
                          <a:latin typeface="Cambria Math" panose="02040503050406030204" pitchFamily="18" charset="0"/>
                        </a:rPr>
                        <m:t>𝑐𝑖𝑟𝑐𝑢𝑙𝑎𝑛𝑡𝑒𝑠</m:t>
                      </m:r>
                      <m:r>
                        <a:rPr lang="es-CL" i="1">
                          <a:latin typeface="Cambria Math" panose="02040503050406030204" pitchFamily="18" charset="0"/>
                        </a:rPr>
                        <m:t>=</m:t>
                      </m:r>
                      <m:f>
                        <m:fPr>
                          <m:ctrlPr>
                            <a:rPr lang="es-CL" i="1">
                              <a:latin typeface="Cambria Math" panose="02040503050406030204" pitchFamily="18" charset="0"/>
                            </a:rPr>
                          </m:ctrlPr>
                        </m:fPr>
                        <m:num>
                          <m:r>
                            <a:rPr lang="es-CL" i="1">
                              <a:latin typeface="Cambria Math" panose="02040503050406030204" pitchFamily="18" charset="0"/>
                            </a:rPr>
                            <m:t>6.220.000−500.000</m:t>
                          </m:r>
                        </m:num>
                        <m:den>
                          <m:r>
                            <a:rPr lang="es-CL" i="1">
                              <a:latin typeface="Cambria Math" panose="02040503050406030204" pitchFamily="18" charset="0"/>
                            </a:rPr>
                            <m:t>1,1</m:t>
                          </m:r>
                        </m:den>
                      </m:f>
                      <m:r>
                        <a:rPr lang="es-CL" i="1">
                          <a:latin typeface="Cambria Math" panose="02040503050406030204" pitchFamily="18" charset="0"/>
                        </a:rPr>
                        <m:t>=5.200.000</m:t>
                      </m:r>
                    </m:oMath>
                  </m:oMathPara>
                </a14:m>
                <a:endParaRPr lang="es-CL" dirty="0"/>
              </a:p>
            </p:txBody>
          </p:sp>
        </mc:Choice>
        <mc:Fallback xmlns="">
          <p:sp>
            <p:nvSpPr>
              <p:cNvPr id="8" name="Rectángulo 7"/>
              <p:cNvSpPr>
                <a:spLocks noRot="1" noChangeAspect="1" noMove="1" noResize="1" noEditPoints="1" noAdjustHandles="1" noChangeArrowheads="1" noChangeShapeType="1" noTextEdit="1"/>
              </p:cNvSpPr>
              <p:nvPr/>
            </p:nvSpPr>
            <p:spPr>
              <a:xfrm>
                <a:off x="3020189" y="3657727"/>
                <a:ext cx="5963363" cy="647613"/>
              </a:xfrm>
              <a:prstGeom prst="rect">
                <a:avLst/>
              </a:prstGeom>
              <a:blipFill rotWithShape="0">
                <a:blip r:embed="rId5"/>
                <a:stretch>
                  <a:fillRect/>
                </a:stretch>
              </a:blipFill>
            </p:spPr>
            <p:txBody>
              <a:bodyPr/>
              <a:lstStyle/>
              <a:p>
                <a:r>
                  <a:rPr lang="es-CL">
                    <a:noFill/>
                  </a:rPr>
                  <a:t> </a:t>
                </a:r>
              </a:p>
            </p:txBody>
          </p:sp>
        </mc:Fallback>
      </mc:AlternateContent>
      <p:graphicFrame>
        <p:nvGraphicFramePr>
          <p:cNvPr id="10" name="Tabla 9"/>
          <p:cNvGraphicFramePr>
            <a:graphicFrameLocks noGrp="1"/>
          </p:cNvGraphicFramePr>
          <p:nvPr>
            <p:extLst>
              <p:ext uri="{D42A27DB-BD31-4B8C-83A1-F6EECF244321}">
                <p14:modId xmlns:p14="http://schemas.microsoft.com/office/powerpoint/2010/main" val="3893099795"/>
              </p:ext>
            </p:extLst>
          </p:nvPr>
        </p:nvGraphicFramePr>
        <p:xfrm>
          <a:off x="2101944" y="5304191"/>
          <a:ext cx="8270355" cy="1493560"/>
        </p:xfrm>
        <a:graphic>
          <a:graphicData uri="http://schemas.openxmlformats.org/drawingml/2006/table">
            <a:tbl>
              <a:tblPr>
                <a:tableStyleId>{BC89EF96-8CEA-46FF-86C4-4CE0E7609802}</a:tableStyleId>
              </a:tblPr>
              <a:tblGrid>
                <a:gridCol w="2525192">
                  <a:extLst>
                    <a:ext uri="{9D8B030D-6E8A-4147-A177-3AD203B41FA5}">
                      <a16:colId xmlns:a16="http://schemas.microsoft.com/office/drawing/2014/main" val="20000"/>
                    </a:ext>
                  </a:extLst>
                </a:gridCol>
                <a:gridCol w="1467150">
                  <a:extLst>
                    <a:ext uri="{9D8B030D-6E8A-4147-A177-3AD203B41FA5}">
                      <a16:colId xmlns:a16="http://schemas.microsoft.com/office/drawing/2014/main" val="20001"/>
                    </a:ext>
                  </a:extLst>
                </a:gridCol>
                <a:gridCol w="285671">
                  <a:extLst>
                    <a:ext uri="{9D8B030D-6E8A-4147-A177-3AD203B41FA5}">
                      <a16:colId xmlns:a16="http://schemas.microsoft.com/office/drawing/2014/main" val="20002"/>
                    </a:ext>
                  </a:extLst>
                </a:gridCol>
                <a:gridCol w="2525192">
                  <a:extLst>
                    <a:ext uri="{9D8B030D-6E8A-4147-A177-3AD203B41FA5}">
                      <a16:colId xmlns:a16="http://schemas.microsoft.com/office/drawing/2014/main" val="20003"/>
                    </a:ext>
                  </a:extLst>
                </a:gridCol>
                <a:gridCol w="1467150">
                  <a:extLst>
                    <a:ext uri="{9D8B030D-6E8A-4147-A177-3AD203B41FA5}">
                      <a16:colId xmlns:a16="http://schemas.microsoft.com/office/drawing/2014/main" val="20004"/>
                    </a:ext>
                  </a:extLst>
                </a:gridCol>
              </a:tblGrid>
              <a:tr h="373390">
                <a:tc>
                  <a:txBody>
                    <a:bodyPr/>
                    <a:lstStyle/>
                    <a:p>
                      <a:pPr algn="l" fontAlgn="ctr"/>
                      <a:r>
                        <a:rPr lang="es-CL" sz="1600" u="none" strike="noStrike">
                          <a:effectLst/>
                        </a:rPr>
                        <a:t>Activo Circulante</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6.220.000 </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Pasivo Circulante</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5.200.000 </a:t>
                      </a: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73390">
                <a:tc>
                  <a:txBody>
                    <a:bodyPr/>
                    <a:lstStyle/>
                    <a:p>
                      <a:pPr algn="l" fontAlgn="ctr"/>
                      <a:r>
                        <a:rPr lang="es-CL" sz="1600" u="none" strike="noStrike" dirty="0">
                          <a:effectLst/>
                        </a:rPr>
                        <a:t>Activo </a:t>
                      </a:r>
                      <a:r>
                        <a:rPr lang="es-CL" sz="1600" u="none" strike="noStrike">
                          <a:effectLst/>
                        </a:rPr>
                        <a:t>no Circulante</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 $    6.580.000 </a:t>
                      </a:r>
                      <a:endParaRPr lang="es-CL"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Pasivo Largo Plazo</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6.400.000 </a:t>
                      </a: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73390">
                <a:tc>
                  <a:txBody>
                    <a:bodyPr/>
                    <a:lstStyle/>
                    <a:p>
                      <a:endParaRPr lang="es-CL" dirty="0"/>
                    </a:p>
                  </a:txBody>
                  <a:tcPr marL="9525" marR="9525" marT="9525" marB="0" anchor="ctr"/>
                </a:tc>
                <a:tc>
                  <a:txBody>
                    <a:bodyPr/>
                    <a:lstStyle/>
                    <a:p>
                      <a:endParaRPr lang="es-CL" dirty="0"/>
                    </a:p>
                  </a:txBody>
                  <a:tcPr marL="9525" marR="9525" marT="9525" marB="0" anchor="ctr"/>
                </a:tc>
                <a:tc>
                  <a:txBody>
                    <a:bodyPr/>
                    <a:lstStyle/>
                    <a:p>
                      <a:pPr algn="l" fontAlgn="ct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Patrimonio</a:t>
                      </a:r>
                      <a:endParaRPr lang="es-CL"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1.200.000 </a:t>
                      </a:r>
                      <a:endParaRPr lang="es-CL"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73390">
                <a:tc>
                  <a:txBody>
                    <a:bodyPr/>
                    <a:lstStyle/>
                    <a:p>
                      <a:pPr algn="l" fontAlgn="ctr"/>
                      <a:r>
                        <a:rPr lang="es-CL" sz="1600" u="none" strike="noStrike">
                          <a:effectLst/>
                        </a:rPr>
                        <a:t>Total Activos</a:t>
                      </a: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a:effectLst/>
                        </a:rPr>
                        <a:t> $  12.800.000 </a:t>
                      </a: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endParaRPr lang="es-CL" sz="16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Total Pasivos + Patrimonio</a:t>
                      </a:r>
                      <a:endParaRPr lang="es-CL"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s-CL" sz="1600" u="none" strike="noStrike" dirty="0">
                          <a:effectLst/>
                        </a:rPr>
                        <a:t> $  12.800.000 </a:t>
                      </a:r>
                      <a:endParaRPr lang="es-CL"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3756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Fraudes contables</a:t>
            </a:r>
          </a:p>
        </p:txBody>
      </p:sp>
      <p:sp>
        <p:nvSpPr>
          <p:cNvPr id="3" name="Marcador de contenido 2"/>
          <p:cNvSpPr>
            <a:spLocks noGrp="1"/>
          </p:cNvSpPr>
          <p:nvPr>
            <p:ph idx="1"/>
          </p:nvPr>
        </p:nvSpPr>
        <p:spPr>
          <a:xfrm>
            <a:off x="838200" y="1825625"/>
            <a:ext cx="10515600" cy="4355256"/>
          </a:xfrm>
        </p:spPr>
        <p:txBody>
          <a:bodyPr>
            <a:normAutofit/>
          </a:bodyPr>
          <a:lstStyle/>
          <a:p>
            <a:pPr algn="just"/>
            <a:r>
              <a:rPr lang="es-CL" dirty="0"/>
              <a:t>Para aparentar fortaleza financiera las empresas fraudulentas tienden a: </a:t>
            </a:r>
          </a:p>
          <a:p>
            <a:pPr algn="just"/>
            <a:endParaRPr lang="es-CL" dirty="0"/>
          </a:p>
          <a:p>
            <a:pPr algn="just"/>
            <a:endParaRPr lang="es-CL" dirty="0"/>
          </a:p>
          <a:p>
            <a:pPr algn="just"/>
            <a:endParaRPr lang="es-CL" sz="800" dirty="0"/>
          </a:p>
          <a:p>
            <a:pPr algn="just"/>
            <a:r>
              <a:rPr lang="es-CL" dirty="0"/>
              <a:t>Para ocultar utilidades y pagar menos impuestos, las empresas fraudulentas tienden a:</a:t>
            </a:r>
          </a:p>
          <a:p>
            <a:pPr algn="just"/>
            <a:endParaRPr lang="es-CL" dirty="0"/>
          </a:p>
          <a:p>
            <a:pPr algn="just"/>
            <a:endParaRPr lang="es-CL" dirty="0"/>
          </a:p>
          <a:p>
            <a:pPr algn="just"/>
            <a:endParaRPr lang="es-CL" dirty="0"/>
          </a:p>
          <a:p>
            <a:pPr algn="just"/>
            <a:endParaRPr lang="es-CL" dirty="0"/>
          </a:p>
        </p:txBody>
      </p:sp>
      <p:graphicFrame>
        <p:nvGraphicFramePr>
          <p:cNvPr id="6" name="Tabla 5"/>
          <p:cNvGraphicFramePr>
            <a:graphicFrameLocks noGrp="1"/>
          </p:cNvGraphicFramePr>
          <p:nvPr>
            <p:extLst>
              <p:ext uri="{D42A27DB-BD31-4B8C-83A1-F6EECF244321}">
                <p14:modId xmlns:p14="http://schemas.microsoft.com/office/powerpoint/2010/main" val="3174737832"/>
              </p:ext>
            </p:extLst>
          </p:nvPr>
        </p:nvGraphicFramePr>
        <p:xfrm>
          <a:off x="3993266" y="2592735"/>
          <a:ext cx="3911600" cy="1200150"/>
        </p:xfrm>
        <a:graphic>
          <a:graphicData uri="http://schemas.openxmlformats.org/drawingml/2006/table">
            <a:tbl>
              <a:tblPr firstRow="1">
                <a:tableStyleId>{7E9639D4-E3E2-4D34-9284-5A2195B3D0D7}</a:tableStyleId>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tblGrid>
              <a:tr h="400050">
                <a:tc>
                  <a:txBody>
                    <a:bodyPr/>
                    <a:lstStyle/>
                    <a:p>
                      <a:pPr algn="ctr" fontAlgn="b"/>
                      <a:r>
                        <a:rPr lang="es-CL" sz="2400" u="none" strike="noStrike" dirty="0">
                          <a:effectLst/>
                        </a:rPr>
                        <a:t>Sobre-Valorar</a:t>
                      </a:r>
                      <a:endParaRPr lang="es-CL"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2400" u="none" strike="noStrike" dirty="0">
                          <a:effectLst/>
                        </a:rPr>
                        <a:t>Sub-Valorar</a:t>
                      </a:r>
                      <a:endParaRPr lang="es-CL"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00050">
                <a:tc>
                  <a:txBody>
                    <a:bodyPr/>
                    <a:lstStyle/>
                    <a:p>
                      <a:pPr algn="ctr" fontAlgn="b"/>
                      <a:r>
                        <a:rPr lang="es-CL" sz="2400" u="none" strike="noStrike">
                          <a:effectLst/>
                        </a:rPr>
                        <a:t>Activos</a:t>
                      </a:r>
                      <a:endParaRPr lang="es-CL"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400" u="none" strike="noStrike">
                          <a:effectLst/>
                        </a:rPr>
                        <a:t>Pasivos</a:t>
                      </a:r>
                      <a:endParaRPr lang="es-CL"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400050">
                <a:tc>
                  <a:txBody>
                    <a:bodyPr/>
                    <a:lstStyle/>
                    <a:p>
                      <a:pPr algn="ctr" fontAlgn="b"/>
                      <a:r>
                        <a:rPr lang="es-CL" sz="2400" u="none" strike="noStrike">
                          <a:effectLst/>
                        </a:rPr>
                        <a:t>Ingresos</a:t>
                      </a:r>
                      <a:endParaRPr lang="es-CL"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400" u="none" strike="noStrike" dirty="0">
                          <a:effectLst/>
                        </a:rPr>
                        <a:t>Gastos</a:t>
                      </a:r>
                      <a:endParaRPr lang="es-CL"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632603216"/>
              </p:ext>
            </p:extLst>
          </p:nvPr>
        </p:nvGraphicFramePr>
        <p:xfrm>
          <a:off x="4062713" y="4863978"/>
          <a:ext cx="3911600" cy="1200150"/>
        </p:xfrm>
        <a:graphic>
          <a:graphicData uri="http://schemas.openxmlformats.org/drawingml/2006/table">
            <a:tbl>
              <a:tblPr firstRow="1">
                <a:tableStyleId>{7E9639D4-E3E2-4D34-9284-5A2195B3D0D7}</a:tableStyleId>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tblGrid>
              <a:tr h="400050">
                <a:tc>
                  <a:txBody>
                    <a:bodyPr/>
                    <a:lstStyle/>
                    <a:p>
                      <a:pPr algn="ctr" fontAlgn="b"/>
                      <a:r>
                        <a:rPr lang="es-CL" sz="2400" u="none" strike="noStrike" dirty="0">
                          <a:effectLst/>
                        </a:rPr>
                        <a:t>Sobre-Valorar</a:t>
                      </a:r>
                      <a:endParaRPr lang="es-CL"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2400" u="none" strike="noStrike" dirty="0">
                          <a:effectLst/>
                        </a:rPr>
                        <a:t>Sub-Valorar</a:t>
                      </a:r>
                      <a:endParaRPr lang="es-CL"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00050">
                <a:tc>
                  <a:txBody>
                    <a:bodyPr/>
                    <a:lstStyle/>
                    <a:p>
                      <a:pPr algn="ctr" fontAlgn="b"/>
                      <a:r>
                        <a:rPr lang="es-CL" sz="2400" u="none" strike="noStrike">
                          <a:effectLst/>
                        </a:rPr>
                        <a:t>Pasivos</a:t>
                      </a:r>
                      <a:endParaRPr lang="es-CL"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400" u="none" strike="noStrike" dirty="0">
                          <a:effectLst/>
                        </a:rPr>
                        <a:t>Activos</a:t>
                      </a:r>
                      <a:endParaRPr lang="es-CL"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400050">
                <a:tc>
                  <a:txBody>
                    <a:bodyPr/>
                    <a:lstStyle/>
                    <a:p>
                      <a:pPr algn="ctr" fontAlgn="b"/>
                      <a:r>
                        <a:rPr lang="es-CL" sz="2400" u="none" strike="noStrike">
                          <a:effectLst/>
                        </a:rPr>
                        <a:t>Gastos</a:t>
                      </a:r>
                      <a:endParaRPr lang="es-CL"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2400" u="none" strike="noStrike" dirty="0">
                          <a:effectLst/>
                        </a:rPr>
                        <a:t>Ingresos</a:t>
                      </a:r>
                      <a:endParaRPr lang="es-CL"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08041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Fraudes contables</a:t>
            </a:r>
          </a:p>
        </p:txBody>
      </p:sp>
      <p:sp>
        <p:nvSpPr>
          <p:cNvPr id="3" name="Marcador de contenido 2"/>
          <p:cNvSpPr>
            <a:spLocks noGrp="1"/>
          </p:cNvSpPr>
          <p:nvPr>
            <p:ph idx="1"/>
          </p:nvPr>
        </p:nvSpPr>
        <p:spPr/>
        <p:txBody>
          <a:bodyPr/>
          <a:lstStyle/>
          <a:p>
            <a:r>
              <a:rPr lang="es-CL" dirty="0"/>
              <a:t>Fraudes más comunes:</a:t>
            </a:r>
          </a:p>
          <a:p>
            <a:pPr lvl="1"/>
            <a:r>
              <a:rPr lang="es-CL" dirty="0"/>
              <a:t>Incorporación de ingresos ficticios</a:t>
            </a:r>
          </a:p>
          <a:p>
            <a:pPr lvl="1"/>
            <a:r>
              <a:rPr lang="es-CL" dirty="0"/>
              <a:t>Diferencias en el tiempo de reconocimiento de ingresos o gastos</a:t>
            </a:r>
          </a:p>
          <a:p>
            <a:pPr lvl="1"/>
            <a:r>
              <a:rPr lang="es-CL" dirty="0"/>
              <a:t>Estrategias para esconder obligaciones y gastos</a:t>
            </a:r>
          </a:p>
          <a:p>
            <a:pPr lvl="1"/>
            <a:r>
              <a:rPr lang="es-CL" dirty="0"/>
              <a:t>Revelación insuficiente o impropia</a:t>
            </a:r>
          </a:p>
          <a:p>
            <a:pPr lvl="1"/>
            <a:r>
              <a:rPr lang="es-CL" dirty="0"/>
              <a:t>Valorización de activos impropia</a:t>
            </a:r>
          </a:p>
          <a:p>
            <a:r>
              <a:rPr lang="es-CL" dirty="0"/>
              <a:t>Estudiar el caso de </a:t>
            </a:r>
            <a:r>
              <a:rPr lang="es-CL" b="1" dirty="0"/>
              <a:t>Enron </a:t>
            </a:r>
            <a:r>
              <a:rPr lang="es-CL" b="1" dirty="0" err="1"/>
              <a:t>Corporation</a:t>
            </a:r>
            <a:r>
              <a:rPr lang="es-CL" dirty="0"/>
              <a:t>.</a:t>
            </a:r>
          </a:p>
          <a:p>
            <a:endParaRPr lang="es-CL" dirty="0"/>
          </a:p>
        </p:txBody>
      </p:sp>
      <p:pic>
        <p:nvPicPr>
          <p:cNvPr id="4" name="Picture 2" descr="Logo de Enron.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6743" y="4144539"/>
            <a:ext cx="1485417" cy="1464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7675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Lectura sugerida</a:t>
            </a:r>
          </a:p>
        </p:txBody>
      </p:sp>
      <p:sp>
        <p:nvSpPr>
          <p:cNvPr id="3" name="Marcador de contenido 2"/>
          <p:cNvSpPr>
            <a:spLocks noGrp="1"/>
          </p:cNvSpPr>
          <p:nvPr>
            <p:ph idx="1"/>
          </p:nvPr>
        </p:nvSpPr>
        <p:spPr/>
        <p:txBody>
          <a:bodyPr/>
          <a:lstStyle/>
          <a:p>
            <a:pPr marL="228600" lvl="1" algn="just">
              <a:spcBef>
                <a:spcPts val="1000"/>
              </a:spcBef>
            </a:pPr>
            <a:r>
              <a:rPr lang="es-CL" sz="3200" dirty="0"/>
              <a:t>Capítulo 1: Gálvez J. &amp; Clarke V. (2009). </a:t>
            </a:r>
            <a:r>
              <a:rPr lang="es-CL" sz="3200" i="1" dirty="0"/>
              <a:t>Contabilidad Financiera para Dirección de Empresas</a:t>
            </a:r>
            <a:r>
              <a:rPr lang="es-CL" sz="3200" dirty="0"/>
              <a:t>. Pontificia Universidad Católica de Chile. Escuela de Administración.</a:t>
            </a:r>
            <a:endParaRPr lang="es-CL" dirty="0"/>
          </a:p>
        </p:txBody>
      </p:sp>
    </p:spTree>
    <p:extLst>
      <p:ext uri="{BB962C8B-B14F-4D97-AF65-F5344CB8AC3E}">
        <p14:creationId xmlns:p14="http://schemas.microsoft.com/office/powerpoint/2010/main" val="5046072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904172"/>
          </a:xfrm>
        </p:spPr>
        <p:txBody>
          <a:bodyPr>
            <a:normAutofit/>
          </a:bodyPr>
          <a:lstStyle/>
          <a:p>
            <a:pPr algn="l">
              <a:lnSpc>
                <a:spcPts val="4800"/>
              </a:lnSpc>
            </a:pPr>
            <a:r>
              <a:rPr lang="es-CL" sz="4000" dirty="0"/>
              <a:t>Formulación y Evaluación de Proyectos</a:t>
            </a:r>
            <a:br>
              <a:rPr lang="es-CL" sz="4000" dirty="0"/>
            </a:br>
            <a:r>
              <a:rPr lang="es-CL" sz="4000" dirty="0"/>
              <a:t>Módulo 13 – Contabilidad Financiera</a:t>
            </a:r>
          </a:p>
        </p:txBody>
      </p:sp>
      <p:sp>
        <p:nvSpPr>
          <p:cNvPr id="3" name="Subtítulo 2"/>
          <p:cNvSpPr>
            <a:spLocks noGrp="1"/>
          </p:cNvSpPr>
          <p:nvPr>
            <p:ph type="subTitle" idx="1"/>
          </p:nvPr>
        </p:nvSpPr>
        <p:spPr>
          <a:xfrm>
            <a:off x="1524000" y="3402667"/>
            <a:ext cx="9144000" cy="1092060"/>
          </a:xfrm>
        </p:spPr>
        <p:txBody>
          <a:bodyPr/>
          <a:lstStyle/>
          <a:p>
            <a:pPr algn="l"/>
            <a:r>
              <a:rPr lang="es-CL" dirty="0">
                <a:latin typeface="+mj-lt"/>
              </a:rPr>
              <a:t>Profesor: Francisco Martínez Aguayo (franciscomartin@udec.cl)</a:t>
            </a:r>
          </a:p>
          <a:p>
            <a:pPr algn="l"/>
            <a:endParaRPr lang="es-CL" dirty="0">
              <a:latin typeface="+mj-lt"/>
            </a:endParaRPr>
          </a:p>
          <a:p>
            <a:pPr algn="l"/>
            <a:endParaRPr lang="es-CL" dirty="0">
              <a:latin typeface="+mj-lt"/>
            </a:endParaRPr>
          </a:p>
        </p:txBody>
      </p:sp>
      <p:cxnSp>
        <p:nvCxnSpPr>
          <p:cNvPr id="5" name="Conector recto 4"/>
          <p:cNvCxnSpPr/>
          <p:nvPr/>
        </p:nvCxnSpPr>
        <p:spPr>
          <a:xfrm>
            <a:off x="1524000" y="3284120"/>
            <a:ext cx="9144000" cy="12879"/>
          </a:xfrm>
          <a:prstGeom prst="line">
            <a:avLst/>
          </a:prstGeom>
        </p:spPr>
        <p:style>
          <a:lnRef idx="2">
            <a:schemeClr val="dk1"/>
          </a:lnRef>
          <a:fillRef idx="0">
            <a:schemeClr val="dk1"/>
          </a:fillRef>
          <a:effectRef idx="1">
            <a:schemeClr val="dk1"/>
          </a:effectRef>
          <a:fontRef idx="minor">
            <a:schemeClr val="tx1"/>
          </a:fontRef>
        </p:style>
      </p:cxnSp>
      <p:sp>
        <p:nvSpPr>
          <p:cNvPr id="10" name="Subtítulo 2"/>
          <p:cNvSpPr txBox="1">
            <a:spLocks/>
          </p:cNvSpPr>
          <p:nvPr/>
        </p:nvSpPr>
        <p:spPr>
          <a:xfrm>
            <a:off x="1521852" y="5733734"/>
            <a:ext cx="9144000" cy="76794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CL" dirty="0">
              <a:latin typeface="+mj-lt"/>
            </a:endParaRPr>
          </a:p>
          <a:p>
            <a:r>
              <a:rPr lang="es-CL" dirty="0">
                <a:latin typeface="+mj-lt"/>
              </a:rPr>
              <a:t>Ciudad Universitaria, junio de 2022</a:t>
            </a:r>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64" y="5215944"/>
            <a:ext cx="1295069" cy="1592297"/>
          </a:xfrm>
          <a:prstGeom prst="rect">
            <a:avLst/>
          </a:prstGeom>
        </p:spPr>
      </p:pic>
      <p:pic>
        <p:nvPicPr>
          <p:cNvPr id="11" name="Imagen 10"/>
          <p:cNvPicPr>
            <a:picLocks noChangeAspect="1"/>
          </p:cNvPicPr>
          <p:nvPr/>
        </p:nvPicPr>
        <p:blipFill>
          <a:blip r:embed="rId3"/>
          <a:stretch>
            <a:fillRect/>
          </a:stretch>
        </p:blipFill>
        <p:spPr>
          <a:xfrm>
            <a:off x="10703858" y="5175228"/>
            <a:ext cx="1330563" cy="1682771"/>
          </a:xfrm>
          <a:prstGeom prst="rect">
            <a:avLst/>
          </a:prstGeom>
        </p:spPr>
      </p:pic>
    </p:spTree>
    <p:extLst>
      <p:ext uri="{BB962C8B-B14F-4D97-AF65-F5344CB8AC3E}">
        <p14:creationId xmlns:p14="http://schemas.microsoft.com/office/powerpoint/2010/main" val="103614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Contabilidad Financiera</a:t>
            </a:r>
          </a:p>
        </p:txBody>
      </p:sp>
      <p:sp>
        <p:nvSpPr>
          <p:cNvPr id="3" name="Marcador de contenido 2"/>
          <p:cNvSpPr>
            <a:spLocks noGrp="1"/>
          </p:cNvSpPr>
          <p:nvPr>
            <p:ph idx="1"/>
          </p:nvPr>
        </p:nvSpPr>
        <p:spPr/>
        <p:txBody>
          <a:bodyPr/>
          <a:lstStyle/>
          <a:p>
            <a:r>
              <a:rPr lang="es-CL" dirty="0"/>
              <a:t>Principales Estados Financieros</a:t>
            </a:r>
          </a:p>
          <a:p>
            <a:r>
              <a:rPr lang="es-CL" dirty="0"/>
              <a:t>El Balance</a:t>
            </a:r>
          </a:p>
          <a:p>
            <a:r>
              <a:rPr lang="es-CL" dirty="0"/>
              <a:t>Estado de Resultados</a:t>
            </a:r>
          </a:p>
          <a:p>
            <a:r>
              <a:rPr lang="es-CL" dirty="0"/>
              <a:t>Relación entre Estado de Resultados y Balance</a:t>
            </a:r>
          </a:p>
          <a:p>
            <a:r>
              <a:rPr lang="es-CL" dirty="0"/>
              <a:t>Ratios financieros</a:t>
            </a:r>
          </a:p>
          <a:p>
            <a:r>
              <a:rPr lang="es-CL" dirty="0"/>
              <a:t>Fraudes contables</a:t>
            </a:r>
          </a:p>
        </p:txBody>
      </p:sp>
    </p:spTree>
    <p:extLst>
      <p:ext uri="{BB962C8B-B14F-4D97-AF65-F5344CB8AC3E}">
        <p14:creationId xmlns:p14="http://schemas.microsoft.com/office/powerpoint/2010/main" val="249659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Principales Estados Financieros</a:t>
            </a:r>
          </a:p>
        </p:txBody>
      </p:sp>
      <p:sp>
        <p:nvSpPr>
          <p:cNvPr id="3" name="Marcador de contenido 2"/>
          <p:cNvSpPr>
            <a:spLocks noGrp="1"/>
          </p:cNvSpPr>
          <p:nvPr>
            <p:ph idx="1"/>
          </p:nvPr>
        </p:nvSpPr>
        <p:spPr/>
        <p:txBody>
          <a:bodyPr/>
          <a:lstStyle/>
          <a:p>
            <a:r>
              <a:rPr lang="es-CL" dirty="0"/>
              <a:t>Usualmente las empresas utilizan la “Memoria Anual” para informar su situación financiera al público.</a:t>
            </a:r>
          </a:p>
          <a:p>
            <a:r>
              <a:rPr lang="es-CL" dirty="0"/>
              <a:t>Estados financieros básicos</a:t>
            </a:r>
          </a:p>
          <a:p>
            <a:pPr lvl="1"/>
            <a:r>
              <a:rPr lang="es-CL" dirty="0"/>
              <a:t>Estado de Situación Financiera (Balance General)</a:t>
            </a:r>
          </a:p>
          <a:p>
            <a:pPr lvl="1"/>
            <a:r>
              <a:rPr lang="es-CL" dirty="0"/>
              <a:t>Estado de Resultados</a:t>
            </a:r>
          </a:p>
          <a:p>
            <a:pPr lvl="1"/>
            <a:r>
              <a:rPr lang="es-CL" dirty="0"/>
              <a:t>Estado de Flujos de Efectivo (Estado de Fuentes y Usos de Fondos)</a:t>
            </a:r>
          </a:p>
          <a:p>
            <a:pPr lvl="1"/>
            <a:r>
              <a:rPr lang="es-CL" dirty="0"/>
              <a:t>Memoria Contable</a:t>
            </a:r>
          </a:p>
          <a:p>
            <a:r>
              <a:rPr lang="es-CL" dirty="0"/>
              <a:t>Notas a los estados financieros</a:t>
            </a:r>
          </a:p>
          <a:p>
            <a:pPr lvl="1"/>
            <a:r>
              <a:rPr lang="es-CL" dirty="0"/>
              <a:t>Entregan mayor detalle respecto al desglose de los ítems de los estados financieros.</a:t>
            </a:r>
          </a:p>
        </p:txBody>
      </p:sp>
    </p:spTree>
    <p:extLst>
      <p:ext uri="{BB962C8B-B14F-4D97-AF65-F5344CB8AC3E}">
        <p14:creationId xmlns:p14="http://schemas.microsoft.com/office/powerpoint/2010/main" val="241049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sz="4200" dirty="0"/>
              <a:t>Web de la Comisión para el Mercado Financiero</a:t>
            </a:r>
          </a:p>
        </p:txBody>
      </p:sp>
      <p:sp>
        <p:nvSpPr>
          <p:cNvPr id="3" name="Marcador de contenido 2"/>
          <p:cNvSpPr>
            <a:spLocks noGrp="1"/>
          </p:cNvSpPr>
          <p:nvPr>
            <p:ph idx="1"/>
          </p:nvPr>
        </p:nvSpPr>
        <p:spPr/>
        <p:txBody>
          <a:bodyPr/>
          <a:lstStyle/>
          <a:p>
            <a:pPr marL="0" indent="0" algn="ctr">
              <a:buNone/>
            </a:pPr>
            <a:r>
              <a:rPr lang="es-CL" u="sng" dirty="0"/>
              <a:t>https://www.cmfchile.cl/</a:t>
            </a:r>
          </a:p>
        </p:txBody>
      </p:sp>
      <p:pic>
        <p:nvPicPr>
          <p:cNvPr id="4" name="Imagen 3"/>
          <p:cNvPicPr>
            <a:picLocks noChangeAspect="1"/>
          </p:cNvPicPr>
          <p:nvPr/>
        </p:nvPicPr>
        <p:blipFill>
          <a:blip r:embed="rId2"/>
          <a:stretch>
            <a:fillRect/>
          </a:stretch>
        </p:blipFill>
        <p:spPr>
          <a:xfrm>
            <a:off x="1427598" y="2361237"/>
            <a:ext cx="8588665" cy="4185753"/>
          </a:xfrm>
          <a:prstGeom prst="rect">
            <a:avLst/>
          </a:prstGeom>
        </p:spPr>
      </p:pic>
      <p:sp>
        <p:nvSpPr>
          <p:cNvPr id="5" name="Rectángulo 4"/>
          <p:cNvSpPr/>
          <p:nvPr/>
        </p:nvSpPr>
        <p:spPr>
          <a:xfrm flipV="1">
            <a:off x="3588152" y="3180055"/>
            <a:ext cx="4271057" cy="4659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20131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sz="4200" dirty="0"/>
              <a:t>Web de la Comisión para el Mercado Financiero</a:t>
            </a:r>
          </a:p>
        </p:txBody>
      </p:sp>
      <p:pic>
        <p:nvPicPr>
          <p:cNvPr id="4" name="Imagen 3"/>
          <p:cNvPicPr>
            <a:picLocks noChangeAspect="1"/>
          </p:cNvPicPr>
          <p:nvPr/>
        </p:nvPicPr>
        <p:blipFill>
          <a:blip r:embed="rId2"/>
          <a:stretch>
            <a:fillRect/>
          </a:stretch>
        </p:blipFill>
        <p:spPr>
          <a:xfrm>
            <a:off x="156277" y="2258583"/>
            <a:ext cx="11800372" cy="3204669"/>
          </a:xfrm>
          <a:prstGeom prst="rect">
            <a:avLst/>
          </a:prstGeom>
        </p:spPr>
      </p:pic>
      <p:sp>
        <p:nvSpPr>
          <p:cNvPr id="5" name="Rectángulo 4"/>
          <p:cNvSpPr/>
          <p:nvPr/>
        </p:nvSpPr>
        <p:spPr>
          <a:xfrm flipV="1">
            <a:off x="9329195" y="4317356"/>
            <a:ext cx="1574156" cy="2893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12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3831</Words>
  <Application>Microsoft Office PowerPoint</Application>
  <PresentationFormat>Panorámica</PresentationFormat>
  <Paragraphs>542</Paragraphs>
  <Slides>59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59</vt:i4>
      </vt:variant>
    </vt:vector>
  </HeadingPairs>
  <TitlesOfParts>
    <vt:vector size="64" baseType="lpstr">
      <vt:lpstr>Arial</vt:lpstr>
      <vt:lpstr>Calibri</vt:lpstr>
      <vt:lpstr>Calibri Light</vt:lpstr>
      <vt:lpstr>Cambria Math</vt:lpstr>
      <vt:lpstr>Tema de Office</vt:lpstr>
      <vt:lpstr>Formulación y Evaluación de Proyectos Módulo 13 – Contabilidad Financiera</vt:lpstr>
      <vt:lpstr>¿Es necesaria la información financiera de una empresa?, ¿Por qué y para quién/es?</vt:lpstr>
      <vt:lpstr>¿Para qué es necesaria la información financiera?</vt:lpstr>
      <vt:lpstr>¿Qué es la Contabilidad Financiera?</vt:lpstr>
      <vt:lpstr>Presentación de PowerPoint</vt:lpstr>
      <vt:lpstr>Contabilidad Financiera</vt:lpstr>
      <vt:lpstr>Principales Estados Financieros</vt:lpstr>
      <vt:lpstr>Web de la Comisión para el Mercado Financiero</vt:lpstr>
      <vt:lpstr>Web de la Comisión para el Mercado Financiero</vt:lpstr>
      <vt:lpstr>Balance General</vt:lpstr>
      <vt:lpstr>Presentación de PowerPoint</vt:lpstr>
      <vt:lpstr>Balance General</vt:lpstr>
      <vt:lpstr>Ejemplos de Activos, Pasivos y Patrimonio:</vt:lpstr>
      <vt:lpstr>Ejemplo de  Balance General</vt:lpstr>
      <vt:lpstr>Presentación de PowerPoint</vt:lpstr>
      <vt:lpstr>Presentación de PowerPoint</vt:lpstr>
      <vt:lpstr>Balance General</vt:lpstr>
      <vt:lpstr>Balance General</vt:lpstr>
      <vt:lpstr>Balance General</vt:lpstr>
      <vt:lpstr>Ejemplo básico</vt:lpstr>
      <vt:lpstr>Clasificación del Balance</vt:lpstr>
      <vt:lpstr>Ejemplos de Activos</vt:lpstr>
      <vt:lpstr>Ejemplos de Pasivos</vt:lpstr>
      <vt:lpstr>Depreciación acumulada</vt:lpstr>
      <vt:lpstr>Ejemplo 1 de Balance General</vt:lpstr>
      <vt:lpstr>Ejemplo 1 de Balance General</vt:lpstr>
      <vt:lpstr>Ejemplo 1 de Balance General</vt:lpstr>
      <vt:lpstr>Ejemplo 1 de Balance General</vt:lpstr>
      <vt:lpstr>Valoración de Activos y Pasivos</vt:lpstr>
      <vt:lpstr>Contabilidad a valor de mercado</vt:lpstr>
      <vt:lpstr>Procedimientos contables para la preparación de un balance</vt:lpstr>
      <vt:lpstr>Procedimientos contables para la preparación de un balance</vt:lpstr>
      <vt:lpstr>Ejemplos de transacciones</vt:lpstr>
      <vt:lpstr>Procedimientos contables para la preparación de un balance</vt:lpstr>
      <vt:lpstr>Procedimientos contables para la preparación de un balance</vt:lpstr>
      <vt:lpstr>Procedimientos contables para la preparación de un balance</vt:lpstr>
      <vt:lpstr>Ejemplo de Libro diario</vt:lpstr>
      <vt:lpstr>Ejemplo de libro mayor</vt:lpstr>
      <vt:lpstr>Criterios para la medición del resultado del proceso generador de utilidades de una empresa</vt:lpstr>
      <vt:lpstr>Estado de Resultados</vt:lpstr>
      <vt:lpstr>Relación entre EERR y Balance</vt:lpstr>
      <vt:lpstr>Estado de Flujos de Efectivo</vt:lpstr>
      <vt:lpstr>Análisis de ratios</vt:lpstr>
      <vt:lpstr>Presentación de PowerPoint</vt:lpstr>
      <vt:lpstr>Presentación de PowerPoint</vt:lpstr>
      <vt:lpstr>Presentación de PowerPoint</vt:lpstr>
      <vt:lpstr>Liquidez</vt:lpstr>
      <vt:lpstr>Ratios de liquidez</vt:lpstr>
      <vt:lpstr>Ratios de liquidez</vt:lpstr>
      <vt:lpstr>Razón de Endeudamiento (Deuda/Patrimonio)</vt:lpstr>
      <vt:lpstr>Razón de Endeudamiento (Deuda/Activos)</vt:lpstr>
      <vt:lpstr>Razón de Propiedad</vt:lpstr>
      <vt:lpstr>Ratios de Rentabilidad</vt:lpstr>
      <vt:lpstr>Ejemplo</vt:lpstr>
      <vt:lpstr>Ejemplo</vt:lpstr>
      <vt:lpstr>Fraudes contables</vt:lpstr>
      <vt:lpstr>Fraudes contables</vt:lpstr>
      <vt:lpstr>Lectura sugerida</vt:lpstr>
      <vt:lpstr>Formulación y Evaluación de Proyectos Módulo 13 – Contabilidad Financiera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Formulación y Evaluación de Proyectos Módulo 8 – Contabilidad Financiera</dc:title>
  <dc:creator>Dario</dc:creator>
  <cp:lastModifiedBy>Francisco Jesus Martinez Aguayo</cp:lastModifiedBy>
  <cp:revision>158</cp:revision>
  <dcterms:created xsi:type="dcterms:W3CDTF">2020-04-08T20:01:24Z</dcterms:created>
  <dcterms:modified xsi:type="dcterms:W3CDTF">2022-06-30T00:39:04Z</dcterms:modified>
</cp:coreProperties>
</file>