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6BEB14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178A9D5-51E2-C06F-71FA-5A786CC1B6C9}" name="Ryan A Ruggiero" initials="RR" userId="S::raruggie@syr.edu::9da30515-743b-495e-b9d4-b40549fd1dd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p:scale>
          <a:sx n="19" d="100"/>
          <a:sy n="19" d="100"/>
        </p:scale>
        <p:origin x="54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1_6BEB140.xml><?xml version="1.0" encoding="utf-8"?>
<p188:cmLst xmlns:a="http://schemas.openxmlformats.org/drawingml/2006/main" xmlns:r="http://schemas.openxmlformats.org/officeDocument/2006/relationships" xmlns:p188="http://schemas.microsoft.com/office/powerpoint/2018/8/main">
  <p188:cm id="{C1265C8B-CFA8-4B69-9D17-BA9D22E792AD}" authorId="{7178A9D5-51E2-C06F-71FA-5A786CC1B6C9}" created="2024-01-25T16:08:25.667">
    <ac:txMkLst xmlns:ac="http://schemas.microsoft.com/office/drawing/2013/main/command">
      <pc:docMk xmlns:pc="http://schemas.microsoft.com/office/powerpoint/2013/main/command"/>
      <pc:sldMk xmlns:pc="http://schemas.microsoft.com/office/powerpoint/2013/main/command" cId="113160512" sldId="257"/>
      <ac:spMk id="28" creationId="{C9F2D9C4-6F79-3FBB-6DBE-2D377FFB65A1}"/>
      <ac:txMk cp="535" len="20">
        <ac:context len="1020" hash="917761360"/>
      </ac:txMk>
    </ac:txMkLst>
    <p188:pos x="9787455" y="5368251"/>
    <p188:txBody>
      <a:bodyPr/>
      <a:lstStyle/>
      <a:p>
        <a:r>
          <a:rPr lang="en-US"/>
          <a:t>And hydroloigc conditions (not in G2)</a:t>
        </a:r>
      </a:p>
    </p188:txBody>
  </p188:cm>
  <p188:cm id="{171AD910-204B-4CD4-9081-A1B760D33C20}" authorId="{7178A9D5-51E2-C06F-71FA-5A786CC1B6C9}" created="2024-01-25T16:10:29.001">
    <ac:txMkLst xmlns:ac="http://schemas.microsoft.com/office/drawing/2013/main/command">
      <pc:docMk xmlns:pc="http://schemas.microsoft.com/office/powerpoint/2013/main/command"/>
      <pc:sldMk xmlns:pc="http://schemas.microsoft.com/office/powerpoint/2013/main/command" cId="113160512" sldId="257"/>
      <ac:spMk id="42" creationId="{B8CE6231-E18C-ADBD-B0F4-B606EC156488}"/>
      <ac:txMk cp="1" len="12">
        <ac:context len="493" hash="816835029"/>
      </ac:txMk>
    </ac:txMkLst>
    <p188:pos x="9656223" y="417396"/>
    <p188:replyLst>
      <p188:reply id="{2EF8B36E-6CE9-41D5-B484-AD56E9924EB4}" authorId="{7178A9D5-51E2-C06F-71FA-5A786CC1B6C9}" created="2024-01-25T16:12:53.258">
        <p188:txBody>
          <a:bodyPr/>
          <a:lstStyle/>
          <a:p>
            <a:r>
              <a:rPr lang="en-US"/>
              <a:t>Only have 2 hypothesis - one for slope - answered by triangle plot, and one for intercept/yield - answered by MLR tables</a:t>
            </a:r>
          </a:p>
        </p188:txBody>
      </p188:reply>
    </p188:replyLst>
    <p188:txBody>
      <a:bodyPr/>
      <a:lstStyle/>
      <a:p>
        <a:r>
          <a:rPr lang="en-US"/>
          <a:t>Put a conceptual diagram (non-log) of CQ curve</a:t>
        </a:r>
      </a:p>
    </p188:txBody>
  </p188:cm>
  <p188:cm id="{A19BF442-882C-4A6A-8CD7-9D5A03416561}" authorId="{7178A9D5-51E2-C06F-71FA-5A786CC1B6C9}" created="2024-01-25T16:14:51.098">
    <ac:deMkLst xmlns:ac="http://schemas.microsoft.com/office/drawing/2013/main/command">
      <pc:docMk xmlns:pc="http://schemas.microsoft.com/office/powerpoint/2013/main/command"/>
      <pc:sldMk xmlns:pc="http://schemas.microsoft.com/office/powerpoint/2013/main/command" cId="113160512" sldId="257"/>
      <ac:picMk id="48" creationId="{36788556-83FB-DDA2-9A45-655187B14910}"/>
    </ac:deMkLst>
    <p188:replyLst>
      <p188:reply id="{6E3C12C6-64AB-4903-8600-5FB6B51F678A}" authorId="{7178A9D5-51E2-C06F-71FA-5A786CC1B6C9}" created="2024-01-25T16:17:23.982">
        <p188:txBody>
          <a:bodyPr/>
          <a:lstStyle/>
          <a:p>
            <a:r>
              <a:rPr lang="en-US"/>
              <a:t>Make watershed outlet point smaller or triangle shape. Add NHD line.</a:t>
            </a:r>
          </a:p>
        </p188:txBody>
      </p188:reply>
      <p188:reply id="{72968922-A6F7-4F26-93AB-CE27FF9B6BA7}" authorId="{7178A9D5-51E2-C06F-71FA-5A786CC1B6C9}" created="2024-01-25T16:18:27.436">
        <p188:txBody>
          <a:bodyPr/>
          <a:lstStyle/>
          <a:p>
            <a:r>
              <a:rPr lang="en-US"/>
              <a:t>Maybe inset plot for catskills sites if I have time for poster</a:t>
            </a:r>
          </a:p>
        </p188:txBody>
      </p188:reply>
    </p188:replyLst>
    <p188:txBody>
      <a:bodyPr/>
      <a:lstStyle/>
      <a:p>
        <a:r>
          <a:rPr lang="en-US"/>
          <a:t>This will link back to conceptual diagram of mobilizing/dilution/stationary</a:t>
        </a:r>
      </a:p>
    </p188:txBody>
  </p188:cm>
  <p188:cm id="{E783F3C8-2559-43DD-8C91-73997BAF933B}" authorId="{7178A9D5-51E2-C06F-71FA-5A786CC1B6C9}" created="2024-01-25T16:19:47.780">
    <ac:txMkLst xmlns:ac="http://schemas.microsoft.com/office/drawing/2013/main/command">
      <pc:docMk xmlns:pc="http://schemas.microsoft.com/office/powerpoint/2013/main/command"/>
      <pc:sldMk xmlns:pc="http://schemas.microsoft.com/office/powerpoint/2013/main/command" cId="113160512" sldId="257"/>
      <ac:spMk id="4" creationId="{5982D008-26D3-1553-FC46-066B5DC0078A}"/>
      <ac:txMk cp="21" len="559">
        <ac:context len="1585" hash="4018073371"/>
      </ac:txMk>
    </ac:txMkLst>
    <p188:pos x="14884198" y="1725763"/>
    <p188:replyLst>
      <p188:reply id="{54247E9F-0FDA-4F1A-8B72-5C24ECB7D3DA}" authorId="{7178A9D5-51E2-C06F-71FA-5A786CC1B6C9}" created="2024-01-25T16:22:04.303">
        <p188:txBody>
          <a:bodyPr/>
          <a:lstStyle/>
          <a:p>
            <a:r>
              <a:rPr lang="en-US"/>
              <a:t>Center methods on the 2 hypothesis put 'legend' on plot and will have explained mobilizing/stationary in conceptual diagram</a:t>
            </a:r>
          </a:p>
        </p188:txBody>
      </p188:reply>
      <p188:reply id="{61D0D4CF-ED8C-453D-A2DB-DD547F2B2A6E}" authorId="{7178A9D5-51E2-C06F-71FA-5A786CC1B6C9}" created="2024-01-25T16:22:54.476">
        <p188:txBody>
          <a:bodyPr/>
          <a:lstStyle/>
          <a:p>
            <a:r>
              <a:rPr lang="en-US"/>
              <a:t>Make axis labels log base 10 and show 0, 10-3, 10-2, 10-1, 1,10,100 etc. will help with conceptualizing units</a:t>
            </a:r>
          </a:p>
        </p188:txBody>
      </p188:reply>
    </p188:replyLst>
    <p188:txBody>
      <a:bodyPr/>
      <a:lstStyle/>
      <a:p>
        <a:r>
          <a:rPr lang="en-US"/>
          <a:t>Flow diagram</a:t>
        </a:r>
      </a:p>
    </p188:txBody>
  </p188:cm>
  <p188:cm id="{C4567984-27A9-4E98-B91F-A330673D39AD}" authorId="{7178A9D5-51E2-C06F-71FA-5A786CC1B6C9}" created="2024-01-25T16:28:53.322">
    <ac:deMkLst xmlns:ac="http://schemas.microsoft.com/office/drawing/2013/main/command">
      <pc:docMk xmlns:pc="http://schemas.microsoft.com/office/powerpoint/2013/main/command"/>
      <pc:sldMk xmlns:pc="http://schemas.microsoft.com/office/powerpoint/2013/main/command" cId="113160512" sldId="257"/>
      <ac:picMk id="41" creationId="{914AF20A-D831-55E1-97D0-75AEC7F1174D}"/>
    </ac:deMkLst>
    <p188:replyLst>
      <p188:reply id="{D83B996D-C59E-4F53-AE48-EB2D66CAB2EE}" authorId="{7178A9D5-51E2-C06F-71FA-5A786CC1B6C9}" created="2024-01-25T16:35:13.746">
        <p188:txBody>
          <a:bodyPr/>
          <a:lstStyle/>
          <a:p>
            <a:r>
              <a:rPr lang="en-US"/>
              <a:t>What about a triangle plot with AAY</a:t>
            </a:r>
          </a:p>
        </p188:txBody>
      </p188:reply>
    </p188:replyLst>
    <p188:txBody>
      <a:bodyPr/>
      <a:lstStyle/>
      <a:p>
        <a:r>
          <a:rPr lang="en-US"/>
          <a:t>Try log space to help spreadout</a:t>
        </a:r>
      </a:p>
    </p188:txBody>
  </p188:cm>
  <p188:cm id="{B9298755-6DDD-4CA3-9396-9CDCCADFBAB8}" authorId="{7178A9D5-51E2-C06F-71FA-5A786CC1B6C9}" created="2024-01-25T16:40:14.117">
    <ac:deMkLst xmlns:ac="http://schemas.microsoft.com/office/drawing/2013/main/command">
      <pc:docMk xmlns:pc="http://schemas.microsoft.com/office/powerpoint/2013/main/command"/>
      <pc:sldMk xmlns:pc="http://schemas.microsoft.com/office/powerpoint/2013/main/command" cId="113160512" sldId="257"/>
      <ac:picMk id="51" creationId="{8EE79F3D-EF62-315C-01AE-30C0B4B2C1A2}"/>
    </ac:deMkLst>
    <p188:txBody>
      <a:bodyPr/>
      <a:lstStyle/>
      <a:p>
        <a:r>
          <a:rPr lang="en-US"/>
          <a:t>Statement of end game - build empirical model to predict similarly to process model.</a:t>
        </a:r>
      </a:p>
    </p188:txBody>
  </p188:cm>
  <p188:cm id="{33F857F0-CFFF-4CDA-9DBB-1760D6BF17F2}" authorId="{7178A9D5-51E2-C06F-71FA-5A786CC1B6C9}" created="2024-01-29T19:43:23.126">
    <ac:deMkLst xmlns:ac="http://schemas.microsoft.com/office/drawing/2013/main/command">
      <pc:docMk xmlns:pc="http://schemas.microsoft.com/office/powerpoint/2013/main/command"/>
      <pc:sldMk xmlns:pc="http://schemas.microsoft.com/office/powerpoint/2013/main/command" cId="113160512" sldId="257"/>
      <ac:spMk id="42" creationId="{B8CE6231-E18C-ADBD-B0F4-B606EC156488}"/>
    </ac:deMkLst>
    <p188:txBody>
      <a:bodyPr/>
      <a:lstStyle/>
      <a:p>
        <a:r>
          <a:rPr lang="en-US"/>
          <a:t>Check sparrow refrence for exact terminology used here</a:t>
        </a:r>
      </a:p>
    </p188:txBody>
  </p188:cm>
  <p188:cm id="{3020B803-B128-429B-A8A4-538025931590}" authorId="{7178A9D5-51E2-C06F-71FA-5A786CC1B6C9}" created="2024-01-29T20:25:59.314">
    <ac:deMkLst xmlns:ac="http://schemas.microsoft.com/office/drawing/2013/main/command">
      <pc:docMk xmlns:pc="http://schemas.microsoft.com/office/powerpoint/2013/main/command"/>
      <pc:sldMk xmlns:pc="http://schemas.microsoft.com/office/powerpoint/2013/main/command" cId="113160512" sldId="257"/>
      <ac:picMk id="55" creationId="{7C748824-AF38-946E-30EC-DEC5C4CA83D2}"/>
    </ac:deMkLst>
    <p188:txBody>
      <a:bodyPr/>
      <a:lstStyle/>
      <a:p>
        <a:r>
          <a:rPr lang="en-US"/>
          <a:t>Look at univariate plots</a:t>
        </a:r>
      </a:p>
    </p188:txBody>
  </p188:cm>
  <p188:cm id="{1CE5D756-0B31-4E8B-B80C-CCB4F24B5FB5}" authorId="{7178A9D5-51E2-C06F-71FA-5A786CC1B6C9}" created="2024-01-29T20:31:42.267">
    <ac:deMkLst xmlns:ac="http://schemas.microsoft.com/office/drawing/2013/main/command">
      <pc:docMk xmlns:pc="http://schemas.microsoft.com/office/powerpoint/2013/main/command"/>
      <pc:sldMk xmlns:pc="http://schemas.microsoft.com/office/powerpoint/2013/main/command" cId="113160512" sldId="257"/>
      <ac:spMk id="13" creationId="{4CA79BFC-C380-590A-E881-7350AB1FE3BA}"/>
    </ac:deMkLst>
    <p188:txBody>
      <a:bodyPr/>
      <a:lstStyle/>
      <a:p>
        <a:r>
          <a:rPr lang="en-US"/>
          <a:t>Make takaways bold</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9EB1C-D95A-48DF-9226-C7C11D2B0486}" type="doc">
      <dgm:prSet loTypeId="urn:microsoft.com/office/officeart/2005/8/layout/chevron1" loCatId="process" qsTypeId="urn:microsoft.com/office/officeart/2005/8/quickstyle/simple1" qsCatId="simple" csTypeId="urn:microsoft.com/office/officeart/2005/8/colors/accent1_2" csCatId="accent1" phldr="1"/>
      <dgm:spPr/>
    </dgm:pt>
    <dgm:pt modelId="{49CAEF1B-EAD4-4EFD-83BE-C4B385C06AEC}">
      <dgm:prSet phldrT="[Text]"/>
      <dgm:spPr/>
      <dgm:t>
        <a:bodyPr/>
        <a:lstStyle/>
        <a:p>
          <a:r>
            <a:rPr lang="en-US" dirty="0"/>
            <a:t>USGS NWIS Database Query for Sample Locations (Sites) in NYS</a:t>
          </a:r>
        </a:p>
      </dgm:t>
    </dgm:pt>
    <dgm:pt modelId="{58566C6C-2DB0-42DD-A1F8-734E2A397E80}" type="parTrans" cxnId="{58A4A33A-7536-42C9-BA40-9D771F689DBE}">
      <dgm:prSet/>
      <dgm:spPr/>
      <dgm:t>
        <a:bodyPr/>
        <a:lstStyle/>
        <a:p>
          <a:endParaRPr lang="en-US"/>
        </a:p>
      </dgm:t>
    </dgm:pt>
    <dgm:pt modelId="{0E74687D-B0CB-452A-AB61-84C789FF12C8}" type="sibTrans" cxnId="{58A4A33A-7536-42C9-BA40-9D771F689DBE}">
      <dgm:prSet/>
      <dgm:spPr/>
      <dgm:t>
        <a:bodyPr/>
        <a:lstStyle/>
        <a:p>
          <a:endParaRPr lang="en-US"/>
        </a:p>
      </dgm:t>
    </dgm:pt>
    <dgm:pt modelId="{E1DFAFEF-D3DC-48B7-B7BD-DE054151F767}">
      <dgm:prSet phldrT="[Text]"/>
      <dgm:spPr/>
      <dgm:t>
        <a:bodyPr/>
        <a:lstStyle/>
        <a:p>
          <a:r>
            <a:rPr lang="en-US" dirty="0"/>
            <a:t>Filter List of Sites for Data Requirements</a:t>
          </a:r>
        </a:p>
      </dgm:t>
    </dgm:pt>
    <dgm:pt modelId="{9C8D26E4-010B-432B-9C32-C939F36A819C}" type="parTrans" cxnId="{3C2C8610-3DE5-476C-8836-0F4B2986101A}">
      <dgm:prSet/>
      <dgm:spPr/>
      <dgm:t>
        <a:bodyPr/>
        <a:lstStyle/>
        <a:p>
          <a:endParaRPr lang="en-US"/>
        </a:p>
      </dgm:t>
    </dgm:pt>
    <dgm:pt modelId="{0088FE83-1BB7-4A9A-9E80-661EE7C587CE}" type="sibTrans" cxnId="{3C2C8610-3DE5-476C-8836-0F4B2986101A}">
      <dgm:prSet/>
      <dgm:spPr/>
      <dgm:t>
        <a:bodyPr/>
        <a:lstStyle/>
        <a:p>
          <a:endParaRPr lang="en-US"/>
        </a:p>
      </dgm:t>
    </dgm:pt>
    <dgm:pt modelId="{4F84E0EE-E847-48EF-9789-5B7E2ABE6DE9}">
      <dgm:prSet phldrT="[Text]"/>
      <dgm:spPr/>
      <dgm:t>
        <a:bodyPr/>
        <a:lstStyle/>
        <a:p>
          <a:r>
            <a:rPr lang="en-US" dirty="0"/>
            <a:t>Analysis to test H1 and H2</a:t>
          </a:r>
        </a:p>
      </dgm:t>
    </dgm:pt>
    <dgm:pt modelId="{2E82204A-E786-4BDF-B75E-6B231F35BE7D}" type="parTrans" cxnId="{20594C31-4F68-4B0A-81C3-42F799A47168}">
      <dgm:prSet/>
      <dgm:spPr/>
      <dgm:t>
        <a:bodyPr/>
        <a:lstStyle/>
        <a:p>
          <a:endParaRPr lang="en-US"/>
        </a:p>
      </dgm:t>
    </dgm:pt>
    <dgm:pt modelId="{16764C55-5FE9-4EEA-B5DC-90E3A7FB52AB}" type="sibTrans" cxnId="{20594C31-4F68-4B0A-81C3-42F799A47168}">
      <dgm:prSet/>
      <dgm:spPr/>
      <dgm:t>
        <a:bodyPr/>
        <a:lstStyle/>
        <a:p>
          <a:endParaRPr lang="en-US"/>
        </a:p>
      </dgm:t>
    </dgm:pt>
    <dgm:pt modelId="{F97A39E4-B366-42A8-93E6-A3F73F785EE7}" type="pres">
      <dgm:prSet presAssocID="{1449EB1C-D95A-48DF-9226-C7C11D2B0486}" presName="Name0" presStyleCnt="0">
        <dgm:presLayoutVars>
          <dgm:dir/>
          <dgm:animLvl val="lvl"/>
          <dgm:resizeHandles val="exact"/>
        </dgm:presLayoutVars>
      </dgm:prSet>
      <dgm:spPr/>
    </dgm:pt>
    <dgm:pt modelId="{133FA11F-0A86-4C7E-BF80-03CF7140D3A7}" type="pres">
      <dgm:prSet presAssocID="{49CAEF1B-EAD4-4EFD-83BE-C4B385C06AEC}" presName="parTxOnly" presStyleLbl="node1" presStyleIdx="0" presStyleCnt="3">
        <dgm:presLayoutVars>
          <dgm:chMax val="0"/>
          <dgm:chPref val="0"/>
          <dgm:bulletEnabled val="1"/>
        </dgm:presLayoutVars>
      </dgm:prSet>
      <dgm:spPr/>
    </dgm:pt>
    <dgm:pt modelId="{29107C71-88BA-499F-A453-203FD0CDD3A8}" type="pres">
      <dgm:prSet presAssocID="{0E74687D-B0CB-452A-AB61-84C789FF12C8}" presName="parTxOnlySpace" presStyleCnt="0"/>
      <dgm:spPr/>
    </dgm:pt>
    <dgm:pt modelId="{6FD1504F-15FD-46E4-A396-826B99C246EC}" type="pres">
      <dgm:prSet presAssocID="{E1DFAFEF-D3DC-48B7-B7BD-DE054151F767}" presName="parTxOnly" presStyleLbl="node1" presStyleIdx="1" presStyleCnt="3">
        <dgm:presLayoutVars>
          <dgm:chMax val="0"/>
          <dgm:chPref val="0"/>
          <dgm:bulletEnabled val="1"/>
        </dgm:presLayoutVars>
      </dgm:prSet>
      <dgm:spPr/>
    </dgm:pt>
    <dgm:pt modelId="{4A5FBA56-C38B-40D5-802B-C5F71E7C7063}" type="pres">
      <dgm:prSet presAssocID="{0088FE83-1BB7-4A9A-9E80-661EE7C587CE}" presName="parTxOnlySpace" presStyleCnt="0"/>
      <dgm:spPr/>
    </dgm:pt>
    <dgm:pt modelId="{8C763EB4-AB0E-4794-A19E-B9DD7280E887}" type="pres">
      <dgm:prSet presAssocID="{4F84E0EE-E847-48EF-9789-5B7E2ABE6DE9}" presName="parTxOnly" presStyleLbl="node1" presStyleIdx="2" presStyleCnt="3">
        <dgm:presLayoutVars>
          <dgm:chMax val="0"/>
          <dgm:chPref val="0"/>
          <dgm:bulletEnabled val="1"/>
        </dgm:presLayoutVars>
      </dgm:prSet>
      <dgm:spPr/>
    </dgm:pt>
  </dgm:ptLst>
  <dgm:cxnLst>
    <dgm:cxn modelId="{3C2C8610-3DE5-476C-8836-0F4B2986101A}" srcId="{1449EB1C-D95A-48DF-9226-C7C11D2B0486}" destId="{E1DFAFEF-D3DC-48B7-B7BD-DE054151F767}" srcOrd="1" destOrd="0" parTransId="{9C8D26E4-010B-432B-9C32-C939F36A819C}" sibTransId="{0088FE83-1BB7-4A9A-9E80-661EE7C587CE}"/>
    <dgm:cxn modelId="{9B8ACB19-7938-40F9-8826-5CEA52B85085}" type="presOf" srcId="{4F84E0EE-E847-48EF-9789-5B7E2ABE6DE9}" destId="{8C763EB4-AB0E-4794-A19E-B9DD7280E887}" srcOrd="0" destOrd="0" presId="urn:microsoft.com/office/officeart/2005/8/layout/chevron1"/>
    <dgm:cxn modelId="{C4282330-A86D-4A20-A54A-86C951BE3030}" type="presOf" srcId="{49CAEF1B-EAD4-4EFD-83BE-C4B385C06AEC}" destId="{133FA11F-0A86-4C7E-BF80-03CF7140D3A7}" srcOrd="0" destOrd="0" presId="urn:microsoft.com/office/officeart/2005/8/layout/chevron1"/>
    <dgm:cxn modelId="{20594C31-4F68-4B0A-81C3-42F799A47168}" srcId="{1449EB1C-D95A-48DF-9226-C7C11D2B0486}" destId="{4F84E0EE-E847-48EF-9789-5B7E2ABE6DE9}" srcOrd="2" destOrd="0" parTransId="{2E82204A-E786-4BDF-B75E-6B231F35BE7D}" sibTransId="{16764C55-5FE9-4EEA-B5DC-90E3A7FB52AB}"/>
    <dgm:cxn modelId="{58A4A33A-7536-42C9-BA40-9D771F689DBE}" srcId="{1449EB1C-D95A-48DF-9226-C7C11D2B0486}" destId="{49CAEF1B-EAD4-4EFD-83BE-C4B385C06AEC}" srcOrd="0" destOrd="0" parTransId="{58566C6C-2DB0-42DD-A1F8-734E2A397E80}" sibTransId="{0E74687D-B0CB-452A-AB61-84C789FF12C8}"/>
    <dgm:cxn modelId="{E86BA04B-3DA5-47FE-A36F-2FDEF5F3081B}" type="presOf" srcId="{1449EB1C-D95A-48DF-9226-C7C11D2B0486}" destId="{F97A39E4-B366-42A8-93E6-A3F73F785EE7}" srcOrd="0" destOrd="0" presId="urn:microsoft.com/office/officeart/2005/8/layout/chevron1"/>
    <dgm:cxn modelId="{C1CCC6FB-B7B3-4AD2-8F6B-92799AF00FD1}" type="presOf" srcId="{E1DFAFEF-D3DC-48B7-B7BD-DE054151F767}" destId="{6FD1504F-15FD-46E4-A396-826B99C246EC}" srcOrd="0" destOrd="0" presId="urn:microsoft.com/office/officeart/2005/8/layout/chevron1"/>
    <dgm:cxn modelId="{C0D5EC5D-132B-4058-8346-635E46E0E56A}" type="presParOf" srcId="{F97A39E4-B366-42A8-93E6-A3F73F785EE7}" destId="{133FA11F-0A86-4C7E-BF80-03CF7140D3A7}" srcOrd="0" destOrd="0" presId="urn:microsoft.com/office/officeart/2005/8/layout/chevron1"/>
    <dgm:cxn modelId="{669A7DD5-2D87-4D85-A6CB-6CD52B57B6C4}" type="presParOf" srcId="{F97A39E4-B366-42A8-93E6-A3F73F785EE7}" destId="{29107C71-88BA-499F-A453-203FD0CDD3A8}" srcOrd="1" destOrd="0" presId="urn:microsoft.com/office/officeart/2005/8/layout/chevron1"/>
    <dgm:cxn modelId="{667E7D93-C12D-4E96-8E1B-4664A79AC772}" type="presParOf" srcId="{F97A39E4-B366-42A8-93E6-A3F73F785EE7}" destId="{6FD1504F-15FD-46E4-A396-826B99C246EC}" srcOrd="2" destOrd="0" presId="urn:microsoft.com/office/officeart/2005/8/layout/chevron1"/>
    <dgm:cxn modelId="{B163BAD8-29FF-40A1-BD5B-7C788231C85E}" type="presParOf" srcId="{F97A39E4-B366-42A8-93E6-A3F73F785EE7}" destId="{4A5FBA56-C38B-40D5-802B-C5F71E7C7063}" srcOrd="3" destOrd="0" presId="urn:microsoft.com/office/officeart/2005/8/layout/chevron1"/>
    <dgm:cxn modelId="{B1D9EC52-C18B-452E-A401-57CDE95F8B4C}" type="presParOf" srcId="{F97A39E4-B366-42A8-93E6-A3F73F785EE7}" destId="{8C763EB4-AB0E-4794-A19E-B9DD7280E887}"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FA11F-0A86-4C7E-BF80-03CF7140D3A7}">
      <dsp:nvSpPr>
        <dsp:cNvPr id="0" name=""/>
        <dsp:cNvSpPr/>
      </dsp:nvSpPr>
      <dsp:spPr>
        <a:xfrm>
          <a:off x="4281" y="553264"/>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USGS NWIS Database Query for Sample Locations (Sites) in NYS</a:t>
          </a:r>
        </a:p>
      </dsp:txBody>
      <dsp:txXfrm>
        <a:off x="1047440" y="553264"/>
        <a:ext cx="3129477" cy="2086317"/>
      </dsp:txXfrm>
    </dsp:sp>
    <dsp:sp modelId="{6FD1504F-15FD-46E4-A396-826B99C246EC}">
      <dsp:nvSpPr>
        <dsp:cNvPr id="0" name=""/>
        <dsp:cNvSpPr/>
      </dsp:nvSpPr>
      <dsp:spPr>
        <a:xfrm>
          <a:off x="4698495" y="553264"/>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Filter List of Sites for Data Requirements</a:t>
          </a:r>
        </a:p>
      </dsp:txBody>
      <dsp:txXfrm>
        <a:off x="5741654" y="553264"/>
        <a:ext cx="3129477" cy="2086317"/>
      </dsp:txXfrm>
    </dsp:sp>
    <dsp:sp modelId="{8C763EB4-AB0E-4794-A19E-B9DD7280E887}">
      <dsp:nvSpPr>
        <dsp:cNvPr id="0" name=""/>
        <dsp:cNvSpPr/>
      </dsp:nvSpPr>
      <dsp:spPr>
        <a:xfrm>
          <a:off x="9392710" y="553264"/>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Analysis to test H1 and H2</a:t>
          </a:r>
        </a:p>
      </dsp:txBody>
      <dsp:txXfrm>
        <a:off x="10435869" y="553264"/>
        <a:ext cx="3129477" cy="20863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271936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14177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49222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73507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AAEDD-3F1B-4E17-B35A-90B44B580B89}"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64224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AAEDD-3F1B-4E17-B35A-90B44B580B89}"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68960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AAEDD-3F1B-4E17-B35A-90B44B580B89}"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212652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AAEDD-3F1B-4E17-B35A-90B44B580B89}"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46404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AAEDD-3F1B-4E17-B35A-90B44B580B89}"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89740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ABAAEDD-3F1B-4E17-B35A-90B44B580B89}"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8380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ABAAEDD-3F1B-4E17-B35A-90B44B580B89}"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47851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BAAEDD-3F1B-4E17-B35A-90B44B580B89}" type="datetimeFigureOut">
              <a:rPr lang="en-US" smtClean="0"/>
              <a:t>1/26/2024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C0AE3C-967F-443F-9F28-F607502F3D6E}" type="slidenum">
              <a:rPr lang="en-US" smtClean="0"/>
              <a:t>‹#›</a:t>
            </a:fld>
            <a:endParaRPr lang="en-US"/>
          </a:p>
        </p:txBody>
      </p:sp>
    </p:spTree>
    <p:extLst>
      <p:ext uri="{BB962C8B-B14F-4D97-AF65-F5344CB8AC3E}">
        <p14:creationId xmlns:p14="http://schemas.microsoft.com/office/powerpoint/2010/main" val="185185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diagramDrawing" Target="../diagrams/drawing1.xml"/><Relationship Id="rId17" Type="http://schemas.openxmlformats.org/officeDocument/2006/relationships/image" Target="../media/image10.png"/><Relationship Id="rId2" Type="http://schemas.microsoft.com/office/2018/10/relationships/comments" Target="../comments/modernComment_101_6BEB140.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5BFF-5040-CF27-48A0-B5C26A07F1F5}"/>
              </a:ext>
            </a:extLst>
          </p:cNvPr>
          <p:cNvSpPr>
            <a:spLocks noGrp="1"/>
          </p:cNvSpPr>
          <p:nvPr>
            <p:ph type="title"/>
          </p:nvPr>
        </p:nvSpPr>
        <p:spPr>
          <a:xfrm>
            <a:off x="17625" y="61814"/>
            <a:ext cx="43891201" cy="1300150"/>
          </a:xfrm>
        </p:spPr>
        <p:txBody>
          <a:bodyPr>
            <a:noAutofit/>
          </a:bodyPr>
          <a:lstStyle/>
          <a:p>
            <a:pPr algn="ctr">
              <a:lnSpc>
                <a:spcPct val="100000"/>
              </a:lnSpc>
            </a:pPr>
            <a:r>
              <a:rPr lang="en-US" sz="6000" dirty="0"/>
              <a:t>Implications of Watershed Characteristics on Nutrient Concentration-Discharge Relationships in NYS Rivers</a:t>
            </a:r>
          </a:p>
        </p:txBody>
      </p:sp>
      <p:sp>
        <p:nvSpPr>
          <p:cNvPr id="3" name="Content Placeholder 2">
            <a:extLst>
              <a:ext uri="{FF2B5EF4-FFF2-40B4-BE49-F238E27FC236}">
                <a16:creationId xmlns:a16="http://schemas.microsoft.com/office/drawing/2014/main" id="{86255C3F-5542-5266-D33F-CB396A931EBF}"/>
              </a:ext>
            </a:extLst>
          </p:cNvPr>
          <p:cNvSpPr>
            <a:spLocks noGrp="1"/>
          </p:cNvSpPr>
          <p:nvPr>
            <p:ph idx="1"/>
          </p:nvPr>
        </p:nvSpPr>
        <p:spPr>
          <a:xfrm>
            <a:off x="1" y="2780943"/>
            <a:ext cx="14690934" cy="4383194"/>
          </a:xfrm>
        </p:spPr>
        <p:txBody>
          <a:bodyPr>
            <a:normAutofit/>
          </a:bodyPr>
          <a:lstStyle/>
          <a:p>
            <a:pPr marL="0" indent="0" algn="ctr">
              <a:spcBef>
                <a:spcPts val="1200"/>
              </a:spcBef>
              <a:buNone/>
            </a:pPr>
            <a:r>
              <a:rPr lang="en-US" sz="4800" dirty="0"/>
              <a:t>1) Background</a:t>
            </a:r>
          </a:p>
          <a:p>
            <a:pPr marL="457200" indent="-457200" algn="just">
              <a:lnSpc>
                <a:spcPct val="80000"/>
              </a:lnSpc>
              <a:spcBef>
                <a:spcPts val="1200"/>
              </a:spcBef>
            </a:pPr>
            <a:r>
              <a:rPr lang="en-US" sz="2800" dirty="0"/>
              <a:t>Phosphorus (P) and Nitrogen (N) are key nutrients that play a pivotal role in governing primary productivity in freshwater systems. As anthropogenic activities continue to alter global P and N cycles, it becomes imperative to explore the relationship between nutrient concentrations in rivers and discharge.</a:t>
            </a:r>
          </a:p>
          <a:p>
            <a:pPr marL="457200" indent="-457200" algn="just">
              <a:lnSpc>
                <a:spcPct val="80000"/>
              </a:lnSpc>
              <a:spcBef>
                <a:spcPts val="1200"/>
              </a:spcBef>
            </a:pPr>
            <a:r>
              <a:rPr lang="en-US" sz="2800" dirty="0"/>
              <a:t>This dependency of nutrient concentrations on discharge – often referred to as a C-Q relationship or CQ curve - provides insight into watersheds-scale controls on nutrient export. The shape of the CQ relationship is often considered to be influenced by watershed characteristics such as land use, soils, and topography. The relationship between C and Q is often conceptualized by empirical models, where the intercept and slope represent essential descriptors of the relationship.</a:t>
            </a:r>
          </a:p>
        </p:txBody>
      </p:sp>
      <p:sp>
        <p:nvSpPr>
          <p:cNvPr id="4" name="Content Placeholder 2">
            <a:extLst>
              <a:ext uri="{FF2B5EF4-FFF2-40B4-BE49-F238E27FC236}">
                <a16:creationId xmlns:a16="http://schemas.microsoft.com/office/drawing/2014/main" id="{5982D008-26D3-1553-FC46-066B5DC0078A}"/>
              </a:ext>
            </a:extLst>
          </p:cNvPr>
          <p:cNvSpPr txBox="1">
            <a:spLocks/>
          </p:cNvSpPr>
          <p:nvPr/>
        </p:nvSpPr>
        <p:spPr>
          <a:xfrm>
            <a:off x="-15647877" y="24379521"/>
            <a:ext cx="14836492" cy="10366700"/>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3) Methods</a:t>
            </a:r>
          </a:p>
          <a:p>
            <a:pPr marL="0" indent="0" algn="ctr">
              <a:spcBef>
                <a:spcPts val="1200"/>
              </a:spcBef>
              <a:buFont typeface="Arial" panose="020B0604020202020204" pitchFamily="34" charset="0"/>
              <a:buNone/>
            </a:pPr>
            <a:r>
              <a:rPr lang="en-US" sz="3600" dirty="0"/>
              <a:t>3.1) Data</a:t>
            </a:r>
          </a:p>
          <a:p>
            <a:pPr marL="457200" indent="-457200" algn="just">
              <a:spcBef>
                <a:spcPts val="1200"/>
              </a:spcBef>
            </a:pPr>
            <a:r>
              <a:rPr lang="en-US" sz="2800" dirty="0"/>
              <a:t>The USGS NWIS database was queried for sites in NYS with &gt;20 paired CQ observations for 5 constituents: total phosphorus (TP), total nitrogen (TN), nitrate (NO3), total dissolved phosphorus (TDP), and soluble reactive phosphorus (SRP). This list of sites was further reduced to those having observations after 2001, sites that are not on Long Island, and sites that are in the USGS Geospatial Attributes of Gages for Evaluating Streamflow database (GAGES II) (Figure 1). Due to a limited number of sites with NO3 data we just focused on TP, TN, TDP, and SRP. </a:t>
            </a:r>
          </a:p>
          <a:p>
            <a:pPr marL="457200" indent="-457200" algn="ctr">
              <a:spcBef>
                <a:spcPts val="1200"/>
              </a:spcBef>
              <a:buNone/>
            </a:pPr>
            <a:r>
              <a:rPr lang="en-US" sz="3600" dirty="0"/>
              <a:t>3.2) Analysis</a:t>
            </a:r>
          </a:p>
          <a:p>
            <a:pPr marL="457200" indent="-457200" algn="just">
              <a:spcBef>
                <a:spcPts val="1200"/>
              </a:spcBef>
            </a:pPr>
            <a:r>
              <a:rPr lang="en-US" sz="2800" dirty="0"/>
              <a:t>Ordinary least squares (OLS) regression was used to fit the CQ relationship (Figure 2). OLS estimates the coefficients of the linear relationship between the depended (concentration) and independent (discharge) variable. For a specific nutrient at a site, the export regime was determined to be mobilizing or dilutionary if the slope was significantly different from zero and positive or negative, respectively. The export regime was determined to be stationary if the slope was not significantly different from zero. </a:t>
            </a:r>
          </a:p>
          <a:p>
            <a:pPr marL="457200" indent="-457200" algn="just">
              <a:spcBef>
                <a:spcPts val="1200"/>
              </a:spcBef>
            </a:pPr>
            <a:r>
              <a:rPr lang="en-US" sz="2800" dirty="0"/>
              <a:t>Average Annual nutrient yield (AAY) was calculated using the OLS regression and an average annual hydrograph (AAH). The AAH was determined by taking the average flow for every day of the year.</a:t>
            </a:r>
          </a:p>
          <a:p>
            <a:pPr marL="457200" indent="-457200" algn="just">
              <a:spcBef>
                <a:spcPts val="1200"/>
              </a:spcBef>
            </a:pPr>
            <a:r>
              <a:rPr lang="en-US" sz="2800" dirty="0"/>
              <a:t>Spearman correlation coefficients and multiple linear regression (MLR) using forward selection were used to explore the GAGES II watershed attributes (predictors) that could explain the variations in intercept, slope, and AAY. MLR models were restricted to 5 or less predictors</a:t>
            </a:r>
          </a:p>
        </p:txBody>
      </p:sp>
      <p:sp>
        <p:nvSpPr>
          <p:cNvPr id="13" name="Content Placeholder 2">
            <a:extLst>
              <a:ext uri="{FF2B5EF4-FFF2-40B4-BE49-F238E27FC236}">
                <a16:creationId xmlns:a16="http://schemas.microsoft.com/office/drawing/2014/main" id="{4CA79BFC-C380-590A-E881-7350AB1FE3BA}"/>
              </a:ext>
            </a:extLst>
          </p:cNvPr>
          <p:cNvSpPr txBox="1">
            <a:spLocks/>
          </p:cNvSpPr>
          <p:nvPr/>
        </p:nvSpPr>
        <p:spPr>
          <a:xfrm>
            <a:off x="14688853" y="28756773"/>
            <a:ext cx="14552645" cy="3957398"/>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None/>
            </a:pPr>
            <a:r>
              <a:rPr lang="en-US" sz="2800" dirty="0"/>
              <a:t>Figure 3 – 6 CQ relationships for TP – three pairs of differing major land use (rows) for one small (left column) and one large (right column) site. </a:t>
            </a:r>
            <a:r>
              <a:rPr lang="en-US" sz="2800" b="1" dirty="0"/>
              <a:t>For these sites, land use does not fully define the CQ relationship (H1)</a:t>
            </a:r>
            <a:r>
              <a:rPr lang="en-US" sz="2800" dirty="0"/>
              <a:t>. When trying to explain the variability in the CQ relationship parameters, site characteristics other than land use (e.g. watershed size, hydrologic impoundments, and wastewater treatment plants) need to be examined as well. For instance, the smaller watersheds (column 1) have stronger mobilization (indicated by higher slope values) relative to larger watersheds with similar land use (column 2), and their point clouds are higher along the y-axis (indicating higher concentrations on average). The smaller sites have similar discharge as the larger sites because we normalized discharge by the drainage area size. </a:t>
            </a:r>
          </a:p>
        </p:txBody>
      </p:sp>
      <p:sp>
        <p:nvSpPr>
          <p:cNvPr id="14" name="Content Placeholder 2">
            <a:extLst>
              <a:ext uri="{FF2B5EF4-FFF2-40B4-BE49-F238E27FC236}">
                <a16:creationId xmlns:a16="http://schemas.microsoft.com/office/drawing/2014/main" id="{0EDE29CB-1DC1-2A0A-8286-2EB6EEBB28C0}"/>
              </a:ext>
            </a:extLst>
          </p:cNvPr>
          <p:cNvSpPr txBox="1">
            <a:spLocks/>
          </p:cNvSpPr>
          <p:nvPr/>
        </p:nvSpPr>
        <p:spPr>
          <a:xfrm>
            <a:off x="53859" y="30332741"/>
            <a:ext cx="14634994" cy="258565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2 – Map of watersheds and sampling locations for this study. The symbols show the location where stream discharge measurement and nutrient concentration sampling occurred for each study site and the polygons depict the associated watershed boundary. The symbols and polygons are colored to indicate the phosphorus export regime of the study site. Refer to Figure 1 for explanation of the different export regimes and Table 1 for the definition and justification of analyzing SRP.</a:t>
            </a:r>
          </a:p>
        </p:txBody>
      </p:sp>
      <p:sp>
        <p:nvSpPr>
          <p:cNvPr id="15" name="Content Placeholder 2">
            <a:extLst>
              <a:ext uri="{FF2B5EF4-FFF2-40B4-BE49-F238E27FC236}">
                <a16:creationId xmlns:a16="http://schemas.microsoft.com/office/drawing/2014/main" id="{2FF68B4F-0E54-9A05-4DA2-91FBF347D5D2}"/>
              </a:ext>
            </a:extLst>
          </p:cNvPr>
          <p:cNvSpPr txBox="1">
            <a:spLocks/>
          </p:cNvSpPr>
          <p:nvPr/>
        </p:nvSpPr>
        <p:spPr>
          <a:xfrm>
            <a:off x="61753218" y="25637476"/>
            <a:ext cx="14060261" cy="9703837"/>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4) Results</a:t>
            </a:r>
          </a:p>
          <a:p>
            <a:pPr marL="0" indent="0" algn="ctr">
              <a:spcBef>
                <a:spcPts val="1200"/>
              </a:spcBef>
              <a:buFont typeface="Arial" panose="020B0604020202020204" pitchFamily="34" charset="0"/>
              <a:buNone/>
            </a:pPr>
            <a:r>
              <a:rPr lang="en-US" sz="3600" dirty="0"/>
              <a:t>3.1) Water Quality Sites and CQ Trends</a:t>
            </a:r>
          </a:p>
          <a:p>
            <a:pPr marL="457200" indent="-457200" algn="just">
              <a:spcBef>
                <a:spcPts val="1200"/>
              </a:spcBef>
            </a:pPr>
            <a:r>
              <a:rPr lang="en-US" sz="2800" dirty="0"/>
              <a:t>There were 42 sites with TP data, 17 with TN, 18 for TDP, and 40 with SRP. </a:t>
            </a:r>
          </a:p>
          <a:p>
            <a:pPr marL="457200" indent="-457200" algn="just">
              <a:spcBef>
                <a:spcPts val="1200"/>
              </a:spcBef>
            </a:pPr>
            <a:r>
              <a:rPr lang="en-US" sz="2800" dirty="0"/>
              <a:t>There were 7 dilutionary sites for SRP. Of these 7, only 1 was also dilutionary for TP, while the other 6 were an even split of stationary and mobilizing. None of the TN sites were dilutionary</a:t>
            </a:r>
          </a:p>
          <a:p>
            <a:pPr marL="457200" indent="-457200" algn="just">
              <a:spcBef>
                <a:spcPts val="1200"/>
              </a:spcBef>
            </a:pPr>
            <a:r>
              <a:rPr lang="en-US" sz="2800" dirty="0"/>
              <a:t>The distribution of the CQ slope magnitude varied across constituents across sites with varying levels of disturbance (Figure 3). The trend for TP was unclear. The trend for SRP shows that sites with low disturbance have lower slope magnitude, while 4 of the 7 dilutionary sites have considerable % agriculture in the watershed. The trend of TN shows that for both high and low disturbance sites mobilization can be strong</a:t>
            </a:r>
          </a:p>
          <a:p>
            <a:pPr marL="0" indent="-457200" algn="ctr">
              <a:spcBef>
                <a:spcPts val="1200"/>
              </a:spcBef>
              <a:buFont typeface="Arial" panose="020B0604020202020204" pitchFamily="34" charset="0"/>
              <a:buNone/>
            </a:pPr>
            <a:r>
              <a:rPr lang="en-US" sz="3600" dirty="0"/>
              <a:t>4.2) Correlations and MLR</a:t>
            </a:r>
          </a:p>
          <a:p>
            <a:pPr marL="457200" indent="-457200" algn="just">
              <a:spcBef>
                <a:spcPts val="1200"/>
              </a:spcBef>
            </a:pPr>
            <a:r>
              <a:rPr lang="en-US" sz="2800" dirty="0"/>
              <a:t>For CQ intercept and AAY across constituents, with exception of SRP, land use predictors associated with high nutrient loading were generally in the top positive correlates, while land use predictors associated with lower nutrient loading were in the top negative correlates. Top correlates for CQ slope did not follow this trend</a:t>
            </a:r>
          </a:p>
          <a:p>
            <a:pPr marL="457200" indent="-457200" algn="just">
              <a:spcBef>
                <a:spcPts val="1200"/>
              </a:spcBef>
            </a:pPr>
            <a:r>
              <a:rPr lang="en-US" sz="2800" dirty="0"/>
              <a:t>MLR models for CQ intercept had good adjusted R2 for TN and TDP, however the model fit for TP and SRP were poor. TN was the only constituent with good model performance for AAY (Tables 1 and 2).</a:t>
            </a:r>
          </a:p>
          <a:p>
            <a:pPr marL="457200" indent="-457200" algn="just">
              <a:spcBef>
                <a:spcPts val="1200"/>
              </a:spcBef>
            </a:pPr>
            <a:r>
              <a:rPr lang="en-US" sz="2800" dirty="0"/>
              <a:t>The predictors that were selected for the intercept and AAY models did not overlap between the constituents except for % HSG B for TP and SRP AAY. </a:t>
            </a:r>
          </a:p>
          <a:p>
            <a:pPr marL="640080" indent="0">
              <a:spcBef>
                <a:spcPts val="1200"/>
              </a:spcBef>
              <a:buNone/>
            </a:pPr>
            <a:endParaRPr lang="en-US" sz="2800" dirty="0"/>
          </a:p>
        </p:txBody>
      </p:sp>
      <p:sp>
        <p:nvSpPr>
          <p:cNvPr id="18" name="Content Placeholder 2">
            <a:extLst>
              <a:ext uri="{FF2B5EF4-FFF2-40B4-BE49-F238E27FC236}">
                <a16:creationId xmlns:a16="http://schemas.microsoft.com/office/drawing/2014/main" id="{5B15D86A-68C5-F2A7-3413-3718C221FEBC}"/>
              </a:ext>
            </a:extLst>
          </p:cNvPr>
          <p:cNvSpPr txBox="1">
            <a:spLocks/>
          </p:cNvSpPr>
          <p:nvPr/>
        </p:nvSpPr>
        <p:spPr>
          <a:xfrm>
            <a:off x="29280506" y="14527650"/>
            <a:ext cx="14538470" cy="1649546"/>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4 – Analysis of CQ export regime as dependent on disturbance in the watershed. </a:t>
            </a:r>
            <a:r>
              <a:rPr lang="en-US" sz="2800" b="1" dirty="0"/>
              <a:t>Disturbance appears to have little influence on the strength and grouping of CQ export regimes (H2)</a:t>
            </a:r>
            <a:r>
              <a:rPr lang="en-US" sz="2800" dirty="0"/>
              <a:t>. The color of the symbols indicates the magnitude of the CQ slope (normalized to between 0 and 1) and the sites shown in Figure 3 are labeled. </a:t>
            </a:r>
          </a:p>
        </p:txBody>
      </p:sp>
      <p:pic>
        <p:nvPicPr>
          <p:cNvPr id="21" name="Picture 20">
            <a:extLst>
              <a:ext uri="{FF2B5EF4-FFF2-40B4-BE49-F238E27FC236}">
                <a16:creationId xmlns:a16="http://schemas.microsoft.com/office/drawing/2014/main" id="{99605949-30EB-D8AD-959F-787FF9B6A21A}"/>
              </a:ext>
            </a:extLst>
          </p:cNvPr>
          <p:cNvPicPr>
            <a:picLocks noChangeAspect="1"/>
          </p:cNvPicPr>
          <p:nvPr/>
        </p:nvPicPr>
        <p:blipFill rotWithShape="1">
          <a:blip r:embed="rId3"/>
          <a:srcRect t="4244"/>
          <a:stretch/>
        </p:blipFill>
        <p:spPr>
          <a:xfrm>
            <a:off x="14836493" y="35341313"/>
            <a:ext cx="14265447" cy="6767346"/>
          </a:xfrm>
          <a:prstGeom prst="rect">
            <a:avLst/>
          </a:prstGeom>
        </p:spPr>
      </p:pic>
      <p:pic>
        <p:nvPicPr>
          <p:cNvPr id="25" name="Picture 24">
            <a:extLst>
              <a:ext uri="{FF2B5EF4-FFF2-40B4-BE49-F238E27FC236}">
                <a16:creationId xmlns:a16="http://schemas.microsoft.com/office/drawing/2014/main" id="{67BF9C7D-B1D1-5E5A-4926-CBE632D517A8}"/>
              </a:ext>
            </a:extLst>
          </p:cNvPr>
          <p:cNvPicPr>
            <a:picLocks noChangeAspect="1"/>
          </p:cNvPicPr>
          <p:nvPr/>
        </p:nvPicPr>
        <p:blipFill rotWithShape="1">
          <a:blip r:embed="rId4"/>
          <a:srcRect t="4842"/>
          <a:stretch/>
        </p:blipFill>
        <p:spPr>
          <a:xfrm>
            <a:off x="48347529" y="12854241"/>
            <a:ext cx="14476679" cy="5742253"/>
          </a:xfrm>
          <a:prstGeom prst="rect">
            <a:avLst/>
          </a:prstGeom>
        </p:spPr>
      </p:pic>
      <p:sp>
        <p:nvSpPr>
          <p:cNvPr id="26" name="Content Placeholder 2">
            <a:extLst>
              <a:ext uri="{FF2B5EF4-FFF2-40B4-BE49-F238E27FC236}">
                <a16:creationId xmlns:a16="http://schemas.microsoft.com/office/drawing/2014/main" id="{CABC0F83-1828-CA95-7D72-80719D6F7B75}"/>
              </a:ext>
            </a:extLst>
          </p:cNvPr>
          <p:cNvSpPr txBox="1">
            <a:spLocks/>
          </p:cNvSpPr>
          <p:nvPr/>
        </p:nvSpPr>
        <p:spPr>
          <a:xfrm>
            <a:off x="14579181" y="34708238"/>
            <a:ext cx="13978723" cy="815396"/>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800" dirty="0"/>
              <a:t>Table 2 – Comparison of MLR models for CQ intercept.</a:t>
            </a:r>
          </a:p>
        </p:txBody>
      </p:sp>
      <p:sp>
        <p:nvSpPr>
          <p:cNvPr id="27" name="Content Placeholder 2">
            <a:extLst>
              <a:ext uri="{FF2B5EF4-FFF2-40B4-BE49-F238E27FC236}">
                <a16:creationId xmlns:a16="http://schemas.microsoft.com/office/drawing/2014/main" id="{5D92F8DE-716A-4FAF-84C2-875CFDC14FEE}"/>
              </a:ext>
            </a:extLst>
          </p:cNvPr>
          <p:cNvSpPr txBox="1">
            <a:spLocks/>
          </p:cNvSpPr>
          <p:nvPr/>
        </p:nvSpPr>
        <p:spPr>
          <a:xfrm>
            <a:off x="48347529" y="11986348"/>
            <a:ext cx="13978723" cy="606000"/>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800" dirty="0"/>
              <a:t>Table 3 – Comparison of MLR models for Average Annual Yield.</a:t>
            </a:r>
          </a:p>
        </p:txBody>
      </p:sp>
      <p:sp>
        <p:nvSpPr>
          <p:cNvPr id="28" name="Content Placeholder 2">
            <a:extLst>
              <a:ext uri="{FF2B5EF4-FFF2-40B4-BE49-F238E27FC236}">
                <a16:creationId xmlns:a16="http://schemas.microsoft.com/office/drawing/2014/main" id="{C9F2D9C4-6F79-3FBB-6DBE-2D377FFB65A1}"/>
              </a:ext>
            </a:extLst>
          </p:cNvPr>
          <p:cNvSpPr txBox="1">
            <a:spLocks/>
          </p:cNvSpPr>
          <p:nvPr/>
        </p:nvSpPr>
        <p:spPr>
          <a:xfrm>
            <a:off x="29303720" y="27080172"/>
            <a:ext cx="14446252" cy="7260207"/>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5) Conclusions, Future Directions, and Acknowledgments</a:t>
            </a:r>
            <a:endParaRPr lang="en-US" sz="2800" dirty="0"/>
          </a:p>
          <a:p>
            <a:pPr marL="457200" indent="-457200" algn="just">
              <a:spcBef>
                <a:spcPts val="1200"/>
              </a:spcBef>
            </a:pPr>
            <a:r>
              <a:rPr lang="en-US" sz="2800" dirty="0"/>
              <a:t>There were differing outcomes depending on the analyte. H1: land use associated with anthropogenic disturbance contributed to higher nutrient export for N and P species (Table 2).  H2: the relationship between export regime and disturbance was complex (Figure 4).</a:t>
            </a:r>
          </a:p>
          <a:p>
            <a:pPr marL="457200" indent="-457200" algn="just">
              <a:spcBef>
                <a:spcPts val="1200"/>
              </a:spcBef>
            </a:pPr>
            <a:r>
              <a:rPr lang="en-US" sz="2800" dirty="0"/>
              <a:t>The goal of this work is to develop an empirical model to predict processed based model output for identifying critical source areas of N and P. We aim to extend the workflow to non-GAGES II sites by replicating the GAGES II predictors using open-source data layers. Also, we aim to include predictors not in GAGES II, e.g. hydrograph limb, wastewater treatment plants, and antecedent moisture conditions, to better account for the within-site variability and highlight the between site variability</a:t>
            </a:r>
          </a:p>
          <a:p>
            <a:pPr marL="0" indent="0" algn="just">
              <a:spcBef>
                <a:spcPts val="1200"/>
              </a:spcBef>
              <a:buNone/>
            </a:pPr>
            <a:r>
              <a:rPr lang="en-US" sz="2800" dirty="0"/>
              <a:t>This project is funded by the New York State Department of Environmental Conservation (DEC). We would like to thank Anthony Prestigiacomo of the DEC for his input throughout the course of this project.</a:t>
            </a:r>
          </a:p>
        </p:txBody>
      </p:sp>
      <p:sp>
        <p:nvSpPr>
          <p:cNvPr id="30" name="Title 1">
            <a:extLst>
              <a:ext uri="{FF2B5EF4-FFF2-40B4-BE49-F238E27FC236}">
                <a16:creationId xmlns:a16="http://schemas.microsoft.com/office/drawing/2014/main" id="{6FA7DB4E-0F56-ACB7-7F23-5ADA81B024AD}"/>
              </a:ext>
            </a:extLst>
          </p:cNvPr>
          <p:cNvSpPr txBox="1">
            <a:spLocks/>
          </p:cNvSpPr>
          <p:nvPr/>
        </p:nvSpPr>
        <p:spPr>
          <a:xfrm>
            <a:off x="68740" y="1156703"/>
            <a:ext cx="43891201" cy="8688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lnSpc>
                <a:spcPct val="100000"/>
              </a:lnSpc>
            </a:pPr>
            <a:r>
              <a:rPr lang="en-US" sz="5000" dirty="0"/>
              <a:t>Ryan Ruggiero</a:t>
            </a:r>
            <a:r>
              <a:rPr lang="en-US" sz="5000" baseline="30000" dirty="0"/>
              <a:t>1*</a:t>
            </a:r>
            <a:r>
              <a:rPr lang="en-US" sz="5000" dirty="0"/>
              <a:t>, Chuck Kroll</a:t>
            </a:r>
            <a:r>
              <a:rPr lang="en-US" sz="5000" baseline="30000" dirty="0"/>
              <a:t>1</a:t>
            </a:r>
            <a:r>
              <a:rPr lang="en-US" sz="5000" dirty="0"/>
              <a:t>, Steve Shaw</a:t>
            </a:r>
            <a:r>
              <a:rPr lang="en-US" sz="5000" baseline="30000" dirty="0"/>
              <a:t>1</a:t>
            </a:r>
            <a:r>
              <a:rPr lang="en-US" sz="5000" dirty="0"/>
              <a:t>, Charley Driscoll</a:t>
            </a:r>
            <a:r>
              <a:rPr lang="en-US" sz="5000" baseline="30000" dirty="0"/>
              <a:t>2</a:t>
            </a:r>
            <a:endParaRPr lang="en-US" sz="5000" dirty="0"/>
          </a:p>
        </p:txBody>
      </p:sp>
      <p:pic>
        <p:nvPicPr>
          <p:cNvPr id="41" name="Picture 40">
            <a:extLst>
              <a:ext uri="{FF2B5EF4-FFF2-40B4-BE49-F238E27FC236}">
                <a16:creationId xmlns:a16="http://schemas.microsoft.com/office/drawing/2014/main" id="{914AF20A-D831-55E1-97D0-75AEC7F1174D}"/>
              </a:ext>
            </a:extLst>
          </p:cNvPr>
          <p:cNvPicPr>
            <a:picLocks noChangeAspect="1"/>
          </p:cNvPicPr>
          <p:nvPr/>
        </p:nvPicPr>
        <p:blipFill>
          <a:blip r:embed="rId5"/>
          <a:stretch>
            <a:fillRect/>
          </a:stretch>
        </p:blipFill>
        <p:spPr>
          <a:xfrm>
            <a:off x="29278904" y="3626367"/>
            <a:ext cx="14471068" cy="10853300"/>
          </a:xfrm>
          <a:prstGeom prst="rect">
            <a:avLst/>
          </a:prstGeom>
        </p:spPr>
      </p:pic>
      <p:sp>
        <p:nvSpPr>
          <p:cNvPr id="42" name="Content Placeholder 2">
            <a:extLst>
              <a:ext uri="{FF2B5EF4-FFF2-40B4-BE49-F238E27FC236}">
                <a16:creationId xmlns:a16="http://schemas.microsoft.com/office/drawing/2014/main" id="{B8CE6231-E18C-ADBD-B0F4-B606EC156488}"/>
              </a:ext>
            </a:extLst>
          </p:cNvPr>
          <p:cNvSpPr txBox="1">
            <a:spLocks/>
          </p:cNvSpPr>
          <p:nvPr/>
        </p:nvSpPr>
        <p:spPr>
          <a:xfrm>
            <a:off x="55941" y="16286821"/>
            <a:ext cx="14556419" cy="3667835"/>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2) Hypotheses</a:t>
            </a:r>
          </a:p>
          <a:p>
            <a:pPr marL="0" indent="0" algn="just">
              <a:spcBef>
                <a:spcPts val="1200"/>
              </a:spcBef>
              <a:buFont typeface="Arial" panose="020B0604020202020204" pitchFamily="34" charset="0"/>
              <a:buNone/>
            </a:pPr>
            <a:r>
              <a:rPr lang="en-US" sz="2800" dirty="0"/>
              <a:t>While extensive analyses of controls on nutrient export have been conducted in places such as the Chesapeake Bay watershed or intensive agricultural regions of the Great Lakes, there has been little synthesis of nutrient data collected in NYS.  Our goal was to test the following hypotheses:</a:t>
            </a:r>
          </a:p>
          <a:p>
            <a:pPr marL="1154430" indent="-514350" algn="just">
              <a:lnSpc>
                <a:spcPct val="80000"/>
              </a:lnSpc>
              <a:spcBef>
                <a:spcPts val="1200"/>
              </a:spcBef>
              <a:buFont typeface="+mj-lt"/>
              <a:buAutoNum type="arabicPeriod"/>
            </a:pPr>
            <a:r>
              <a:rPr lang="en-US" sz="2800" dirty="0"/>
              <a:t>Land use associated with anthropogenic disturbance will contribute to higher nutrient export</a:t>
            </a:r>
          </a:p>
          <a:p>
            <a:pPr marL="1154430" indent="-514350" algn="just">
              <a:lnSpc>
                <a:spcPct val="80000"/>
              </a:lnSpc>
              <a:spcBef>
                <a:spcPts val="1200"/>
              </a:spcBef>
              <a:buFont typeface="+mj-lt"/>
              <a:buAutoNum type="arabicPeriod"/>
            </a:pPr>
            <a:r>
              <a:rPr lang="en-US" sz="2800" dirty="0"/>
              <a:t>Nutrient export regime (diluting, mobilizing, stationary) is not fully controlled by land use</a:t>
            </a:r>
          </a:p>
        </p:txBody>
      </p:sp>
      <p:sp>
        <p:nvSpPr>
          <p:cNvPr id="46" name="Content Placeholder 2">
            <a:extLst>
              <a:ext uri="{FF2B5EF4-FFF2-40B4-BE49-F238E27FC236}">
                <a16:creationId xmlns:a16="http://schemas.microsoft.com/office/drawing/2014/main" id="{049DC52B-C4AB-8AD5-394F-657359C87053}"/>
              </a:ext>
            </a:extLst>
          </p:cNvPr>
          <p:cNvSpPr txBox="1">
            <a:spLocks/>
          </p:cNvSpPr>
          <p:nvPr/>
        </p:nvSpPr>
        <p:spPr>
          <a:xfrm>
            <a:off x="14688853" y="15507255"/>
            <a:ext cx="14567483" cy="93855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4) Results </a:t>
            </a:r>
          </a:p>
        </p:txBody>
      </p:sp>
      <p:pic>
        <p:nvPicPr>
          <p:cNvPr id="48" name="Picture 47">
            <a:extLst>
              <a:ext uri="{FF2B5EF4-FFF2-40B4-BE49-F238E27FC236}">
                <a16:creationId xmlns:a16="http://schemas.microsoft.com/office/drawing/2014/main" id="{36788556-83FB-DDA2-9A45-655187B14910}"/>
              </a:ext>
            </a:extLst>
          </p:cNvPr>
          <p:cNvPicPr>
            <a:picLocks noChangeAspect="1"/>
          </p:cNvPicPr>
          <p:nvPr/>
        </p:nvPicPr>
        <p:blipFill>
          <a:blip r:embed="rId6"/>
          <a:stretch>
            <a:fillRect/>
          </a:stretch>
        </p:blipFill>
        <p:spPr>
          <a:xfrm>
            <a:off x="53859" y="20153502"/>
            <a:ext cx="14634994" cy="9809920"/>
          </a:xfrm>
          <a:prstGeom prst="rect">
            <a:avLst/>
          </a:prstGeom>
        </p:spPr>
      </p:pic>
      <p:sp>
        <p:nvSpPr>
          <p:cNvPr id="49" name="Content Placeholder 2">
            <a:extLst>
              <a:ext uri="{FF2B5EF4-FFF2-40B4-BE49-F238E27FC236}">
                <a16:creationId xmlns:a16="http://schemas.microsoft.com/office/drawing/2014/main" id="{3246298D-8D18-AC4E-6B6B-B377810A4125}"/>
              </a:ext>
            </a:extLst>
          </p:cNvPr>
          <p:cNvSpPr txBox="1">
            <a:spLocks/>
          </p:cNvSpPr>
          <p:nvPr/>
        </p:nvSpPr>
        <p:spPr>
          <a:xfrm>
            <a:off x="14634549" y="7105663"/>
            <a:ext cx="14624125" cy="3644195"/>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Table 1 - Number of sampling locations in NYS with paired observations of USGS gauged discharge and nutrient samples as a function of restrictions. The USGS National Water Information System (NWIS) was queried for 5 constituents, 3 phosphorus species and 2 nitrogen species. These 5 were chosen because they are common analytes in water quality sampling protocols. Nitrate was excluded from subsequent analyses due to the small number of sites. The USGS Geospatial Attributes of Gages for Evaluating Streamflow (GAGES II) database was used as the source of watershed characteristics for the sites used in this study.</a:t>
            </a:r>
          </a:p>
        </p:txBody>
      </p:sp>
      <p:sp>
        <p:nvSpPr>
          <p:cNvPr id="8" name="Content Placeholder 2">
            <a:extLst>
              <a:ext uri="{FF2B5EF4-FFF2-40B4-BE49-F238E27FC236}">
                <a16:creationId xmlns:a16="http://schemas.microsoft.com/office/drawing/2014/main" id="{564CCC0B-9210-65B1-2846-9A2F9D5E8156}"/>
              </a:ext>
            </a:extLst>
          </p:cNvPr>
          <p:cNvSpPr txBox="1">
            <a:spLocks/>
          </p:cNvSpPr>
          <p:nvPr/>
        </p:nvSpPr>
        <p:spPr>
          <a:xfrm>
            <a:off x="106048" y="13518214"/>
            <a:ext cx="14525191" cy="2965877"/>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1 – Conceptual diagrams of CQ relationships showing the three nutrient export regimes; dilution – downward trend (red symbols), mobilization – upward trend (blue symbols), stationary – flat trend (green symbols). A linear regression trend line (blue line) is fit after transforming the data using logarithm base 10. This linear model is used to predict concentration on any given day when discharge is known and can be used to estimate average annual nutrient yields. The intercept of the line indicates the concentration in the river when the discharge is low (baseflow conditions). </a:t>
            </a:r>
          </a:p>
        </p:txBody>
      </p:sp>
      <p:pic>
        <p:nvPicPr>
          <p:cNvPr id="17" name="Picture 16">
            <a:extLst>
              <a:ext uri="{FF2B5EF4-FFF2-40B4-BE49-F238E27FC236}">
                <a16:creationId xmlns:a16="http://schemas.microsoft.com/office/drawing/2014/main" id="{A5F92AC6-3F44-783E-2575-682849A0E697}"/>
              </a:ext>
            </a:extLst>
          </p:cNvPr>
          <p:cNvPicPr>
            <a:picLocks noChangeAspect="1"/>
          </p:cNvPicPr>
          <p:nvPr/>
        </p:nvPicPr>
        <p:blipFill>
          <a:blip r:embed="rId7"/>
          <a:stretch>
            <a:fillRect/>
          </a:stretch>
        </p:blipFill>
        <p:spPr>
          <a:xfrm>
            <a:off x="141228" y="7274332"/>
            <a:ext cx="14437953" cy="5868085"/>
          </a:xfrm>
          <a:prstGeom prst="rect">
            <a:avLst/>
          </a:prstGeom>
        </p:spPr>
      </p:pic>
      <p:sp>
        <p:nvSpPr>
          <p:cNvPr id="19" name="Content Placeholder 2">
            <a:extLst>
              <a:ext uri="{FF2B5EF4-FFF2-40B4-BE49-F238E27FC236}">
                <a16:creationId xmlns:a16="http://schemas.microsoft.com/office/drawing/2014/main" id="{DB454C47-662A-DEE7-B736-CCE50A657B0F}"/>
              </a:ext>
            </a:extLst>
          </p:cNvPr>
          <p:cNvSpPr txBox="1">
            <a:spLocks/>
          </p:cNvSpPr>
          <p:nvPr/>
        </p:nvSpPr>
        <p:spPr>
          <a:xfrm>
            <a:off x="14649705" y="2734849"/>
            <a:ext cx="14675526" cy="759878"/>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3) Methods </a:t>
            </a:r>
          </a:p>
        </p:txBody>
      </p:sp>
      <p:graphicFrame>
        <p:nvGraphicFramePr>
          <p:cNvPr id="20" name="Diagram 19">
            <a:extLst>
              <a:ext uri="{FF2B5EF4-FFF2-40B4-BE49-F238E27FC236}">
                <a16:creationId xmlns:a16="http://schemas.microsoft.com/office/drawing/2014/main" id="{5146201D-2D96-E2FD-C142-3EE4A29799B1}"/>
              </a:ext>
            </a:extLst>
          </p:cNvPr>
          <p:cNvGraphicFramePr/>
          <p:nvPr>
            <p:extLst>
              <p:ext uri="{D42A27DB-BD31-4B8C-83A1-F6EECF244321}">
                <p14:modId xmlns:p14="http://schemas.microsoft.com/office/powerpoint/2010/main" val="665296644"/>
              </p:ext>
            </p:extLst>
          </p:nvPr>
        </p:nvGraphicFramePr>
        <p:xfrm>
          <a:off x="14690934" y="3849325"/>
          <a:ext cx="14612786" cy="31928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5" name="Rectangle 34">
            <a:extLst>
              <a:ext uri="{FF2B5EF4-FFF2-40B4-BE49-F238E27FC236}">
                <a16:creationId xmlns:a16="http://schemas.microsoft.com/office/drawing/2014/main" id="{C1086823-3A8B-149B-4A50-019734C4D68D}"/>
              </a:ext>
            </a:extLst>
          </p:cNvPr>
          <p:cNvSpPr/>
          <p:nvPr/>
        </p:nvSpPr>
        <p:spPr>
          <a:xfrm>
            <a:off x="14648865" y="2401396"/>
            <a:ext cx="14630400" cy="305170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8134BBA-540D-899D-2F84-2441781E1BD2}"/>
              </a:ext>
            </a:extLst>
          </p:cNvPr>
          <p:cNvSpPr/>
          <p:nvPr/>
        </p:nvSpPr>
        <p:spPr>
          <a:xfrm>
            <a:off x="19304" y="2401396"/>
            <a:ext cx="14630400" cy="305170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4907404-3FC3-41BF-28FE-6FFE400B0433}"/>
              </a:ext>
            </a:extLst>
          </p:cNvPr>
          <p:cNvSpPr/>
          <p:nvPr/>
        </p:nvSpPr>
        <p:spPr>
          <a:xfrm>
            <a:off x="29285941" y="2401396"/>
            <a:ext cx="14605259" cy="305170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F7B1FD0-D09A-F027-5B0F-EE27482880F5}"/>
              </a:ext>
            </a:extLst>
          </p:cNvPr>
          <p:cNvSpPr txBox="1"/>
          <p:nvPr/>
        </p:nvSpPr>
        <p:spPr>
          <a:xfrm>
            <a:off x="540740" y="18404121"/>
            <a:ext cx="736227" cy="523220"/>
          </a:xfrm>
          <a:prstGeom prst="rect">
            <a:avLst/>
          </a:prstGeom>
          <a:solidFill>
            <a:schemeClr val="bg1"/>
          </a:solidFill>
        </p:spPr>
        <p:txBody>
          <a:bodyPr wrap="square" rtlCol="0">
            <a:spAutoFit/>
          </a:bodyPr>
          <a:lstStyle/>
          <a:p>
            <a:r>
              <a:rPr lang="en-US" sz="2800" dirty="0"/>
              <a:t>H1.</a:t>
            </a:r>
          </a:p>
        </p:txBody>
      </p:sp>
      <p:sp>
        <p:nvSpPr>
          <p:cNvPr id="44" name="TextBox 43">
            <a:extLst>
              <a:ext uri="{FF2B5EF4-FFF2-40B4-BE49-F238E27FC236}">
                <a16:creationId xmlns:a16="http://schemas.microsoft.com/office/drawing/2014/main" id="{C898B32E-8DC7-EFE8-EB00-A061668AE240}"/>
              </a:ext>
            </a:extLst>
          </p:cNvPr>
          <p:cNvSpPr txBox="1"/>
          <p:nvPr/>
        </p:nvSpPr>
        <p:spPr>
          <a:xfrm>
            <a:off x="540740" y="19100589"/>
            <a:ext cx="736227" cy="523220"/>
          </a:xfrm>
          <a:prstGeom prst="rect">
            <a:avLst/>
          </a:prstGeom>
          <a:solidFill>
            <a:schemeClr val="bg1"/>
          </a:solidFill>
        </p:spPr>
        <p:txBody>
          <a:bodyPr wrap="square" rtlCol="0">
            <a:spAutoFit/>
          </a:bodyPr>
          <a:lstStyle/>
          <a:p>
            <a:r>
              <a:rPr lang="en-US" sz="2800" dirty="0"/>
              <a:t>H2.</a:t>
            </a:r>
          </a:p>
        </p:txBody>
      </p:sp>
      <p:sp>
        <p:nvSpPr>
          <p:cNvPr id="45" name="Content Placeholder 2">
            <a:extLst>
              <a:ext uri="{FF2B5EF4-FFF2-40B4-BE49-F238E27FC236}">
                <a16:creationId xmlns:a16="http://schemas.microsoft.com/office/drawing/2014/main" id="{67A88916-DF13-7074-C076-224B6F4D3FB5}"/>
              </a:ext>
            </a:extLst>
          </p:cNvPr>
          <p:cNvSpPr txBox="1">
            <a:spLocks/>
          </p:cNvSpPr>
          <p:nvPr/>
        </p:nvSpPr>
        <p:spPr>
          <a:xfrm>
            <a:off x="29296791" y="16552371"/>
            <a:ext cx="14453182" cy="2620995"/>
          </a:xfrm>
          <a:prstGeom prst="rect">
            <a:avLst/>
          </a:prstGeom>
        </p:spPr>
        <p:txBody>
          <a:bodyPr vert="horz" lIns="91440" tIns="45720" rIns="91440" bIns="45720" rtlCol="0">
            <a:normAutofit lnSpcReduction="10000"/>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Table 2 – Estimates of the parameters and coefficients of the multiple linear regression models fit to CQ intercept and average annual nutrient yields (AANY) for each constituent. </a:t>
            </a:r>
            <a:r>
              <a:rPr lang="en-US" sz="2800" b="1" dirty="0"/>
              <a:t>TN AANY was the only model with positive coefficient estimates for land uses associated with anthropogenic disturbance. However, TP intercept was found to be inversely related to elevation; initial analysis suggests elevation is related to land use (e.g. sites with higher elevation are usually more forested and therefore have less disturbance)</a:t>
            </a:r>
            <a:r>
              <a:rPr lang="en-US" sz="2800" dirty="0"/>
              <a:t> (H1). The predictors are from the GAGES II database. </a:t>
            </a:r>
          </a:p>
        </p:txBody>
      </p:sp>
      <p:pic>
        <p:nvPicPr>
          <p:cNvPr id="55" name="Picture 54">
            <a:extLst>
              <a:ext uri="{FF2B5EF4-FFF2-40B4-BE49-F238E27FC236}">
                <a16:creationId xmlns:a16="http://schemas.microsoft.com/office/drawing/2014/main" id="{7C748824-AF38-946E-30EC-DEC5C4CA83D2}"/>
              </a:ext>
            </a:extLst>
          </p:cNvPr>
          <p:cNvPicPr>
            <a:picLocks noChangeAspect="1"/>
          </p:cNvPicPr>
          <p:nvPr/>
        </p:nvPicPr>
        <p:blipFill rotWithShape="1">
          <a:blip r:embed="rId13"/>
          <a:srcRect t="1170"/>
          <a:stretch/>
        </p:blipFill>
        <p:spPr>
          <a:xfrm>
            <a:off x="44434261" y="20484044"/>
            <a:ext cx="14462552" cy="7790953"/>
          </a:xfrm>
          <a:prstGeom prst="rect">
            <a:avLst/>
          </a:prstGeom>
        </p:spPr>
      </p:pic>
      <p:pic>
        <p:nvPicPr>
          <p:cNvPr id="57" name="Picture 56">
            <a:extLst>
              <a:ext uri="{FF2B5EF4-FFF2-40B4-BE49-F238E27FC236}">
                <a16:creationId xmlns:a16="http://schemas.microsoft.com/office/drawing/2014/main" id="{E306C4F5-2D95-C60E-2188-87102AC7DEA6}"/>
              </a:ext>
            </a:extLst>
          </p:cNvPr>
          <p:cNvPicPr>
            <a:picLocks noChangeAspect="1"/>
          </p:cNvPicPr>
          <p:nvPr/>
        </p:nvPicPr>
        <p:blipFill>
          <a:blip r:embed="rId14"/>
          <a:stretch>
            <a:fillRect/>
          </a:stretch>
        </p:blipFill>
        <p:spPr>
          <a:xfrm>
            <a:off x="46410" y="20127904"/>
            <a:ext cx="14526801" cy="9835518"/>
          </a:xfrm>
          <a:prstGeom prst="rect">
            <a:avLst/>
          </a:prstGeom>
        </p:spPr>
      </p:pic>
      <p:sp>
        <p:nvSpPr>
          <p:cNvPr id="58" name="Title 1">
            <a:extLst>
              <a:ext uri="{FF2B5EF4-FFF2-40B4-BE49-F238E27FC236}">
                <a16:creationId xmlns:a16="http://schemas.microsoft.com/office/drawing/2014/main" id="{52135AD9-DEEF-E2B1-5BC8-0217803283F5}"/>
              </a:ext>
            </a:extLst>
          </p:cNvPr>
          <p:cNvSpPr txBox="1">
            <a:spLocks/>
          </p:cNvSpPr>
          <p:nvPr/>
        </p:nvSpPr>
        <p:spPr>
          <a:xfrm>
            <a:off x="51727" y="1837838"/>
            <a:ext cx="43891201" cy="8688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lnSpc>
                <a:spcPct val="100000"/>
              </a:lnSpc>
            </a:pPr>
            <a:r>
              <a:rPr lang="en-US" sz="3600" baseline="30000" dirty="0"/>
              <a:t>1</a:t>
            </a:r>
            <a:r>
              <a:rPr lang="en-US" sz="3600" dirty="0"/>
              <a:t>SUNY ESF Department of Environmental Resources Engineering </a:t>
            </a:r>
            <a:r>
              <a:rPr lang="en-US" sz="3600" baseline="30000" dirty="0"/>
              <a:t>2</a:t>
            </a:r>
            <a:r>
              <a:rPr lang="en-US" sz="3600" dirty="0"/>
              <a:t>Syracuse University Department of Civil and Environmental Engineering </a:t>
            </a:r>
            <a:r>
              <a:rPr lang="en-US" sz="3600" baseline="30000" dirty="0"/>
              <a:t>*</a:t>
            </a:r>
            <a:r>
              <a:rPr lang="en-US" sz="3600" dirty="0"/>
              <a:t>Corresponding Author: raruggie@syr.edu</a:t>
            </a:r>
            <a:endParaRPr lang="en-US" sz="3600" baseline="30000" dirty="0"/>
          </a:p>
        </p:txBody>
      </p:sp>
      <p:pic>
        <p:nvPicPr>
          <p:cNvPr id="11" name="Picture 10">
            <a:extLst>
              <a:ext uri="{FF2B5EF4-FFF2-40B4-BE49-F238E27FC236}">
                <a16:creationId xmlns:a16="http://schemas.microsoft.com/office/drawing/2014/main" id="{EEA7AC8C-F557-6B82-B9FA-A1EC29EE0723}"/>
              </a:ext>
            </a:extLst>
          </p:cNvPr>
          <p:cNvPicPr>
            <a:picLocks noChangeAspect="1"/>
          </p:cNvPicPr>
          <p:nvPr/>
        </p:nvPicPr>
        <p:blipFill>
          <a:blip r:embed="rId15"/>
          <a:stretch>
            <a:fillRect/>
          </a:stretch>
        </p:blipFill>
        <p:spPr>
          <a:xfrm>
            <a:off x="29378979" y="3725750"/>
            <a:ext cx="14398349" cy="10654533"/>
          </a:xfrm>
          <a:prstGeom prst="rect">
            <a:avLst/>
          </a:prstGeom>
        </p:spPr>
      </p:pic>
      <p:pic>
        <p:nvPicPr>
          <p:cNvPr id="9" name="Picture 8">
            <a:extLst>
              <a:ext uri="{FF2B5EF4-FFF2-40B4-BE49-F238E27FC236}">
                <a16:creationId xmlns:a16="http://schemas.microsoft.com/office/drawing/2014/main" id="{B6CD1F3B-1C61-6D77-7F53-21ED52D99B93}"/>
              </a:ext>
            </a:extLst>
          </p:cNvPr>
          <p:cNvPicPr>
            <a:picLocks noChangeAspect="1"/>
          </p:cNvPicPr>
          <p:nvPr/>
        </p:nvPicPr>
        <p:blipFill>
          <a:blip r:embed="rId16"/>
          <a:stretch>
            <a:fillRect/>
          </a:stretch>
        </p:blipFill>
        <p:spPr>
          <a:xfrm>
            <a:off x="14751733" y="16462104"/>
            <a:ext cx="14404911" cy="12273186"/>
          </a:xfrm>
          <a:prstGeom prst="rect">
            <a:avLst/>
          </a:prstGeom>
        </p:spPr>
      </p:pic>
      <p:sp>
        <p:nvSpPr>
          <p:cNvPr id="10" name="Content Placeholder 2">
            <a:extLst>
              <a:ext uri="{FF2B5EF4-FFF2-40B4-BE49-F238E27FC236}">
                <a16:creationId xmlns:a16="http://schemas.microsoft.com/office/drawing/2014/main" id="{ED748AC0-69E8-EB2D-A904-3DD786B14154}"/>
              </a:ext>
            </a:extLst>
          </p:cNvPr>
          <p:cNvSpPr txBox="1">
            <a:spLocks/>
          </p:cNvSpPr>
          <p:nvPr/>
        </p:nvSpPr>
        <p:spPr>
          <a:xfrm>
            <a:off x="14656380" y="3599584"/>
            <a:ext cx="14624125" cy="59234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The sequence of analysis for this study consists of three main steps:</a:t>
            </a:r>
          </a:p>
        </p:txBody>
      </p:sp>
      <p:sp>
        <p:nvSpPr>
          <p:cNvPr id="12" name="TextBox 11">
            <a:extLst>
              <a:ext uri="{FF2B5EF4-FFF2-40B4-BE49-F238E27FC236}">
                <a16:creationId xmlns:a16="http://schemas.microsoft.com/office/drawing/2014/main" id="{4F51BDAF-CC1D-C745-4D3A-3D2EF2227D17}"/>
              </a:ext>
            </a:extLst>
          </p:cNvPr>
          <p:cNvSpPr txBox="1"/>
          <p:nvPr/>
        </p:nvSpPr>
        <p:spPr>
          <a:xfrm>
            <a:off x="21095026" y="19693046"/>
            <a:ext cx="2524835" cy="523220"/>
          </a:xfrm>
          <a:prstGeom prst="rect">
            <a:avLst/>
          </a:prstGeom>
          <a:solidFill>
            <a:schemeClr val="bg1"/>
          </a:solidFill>
          <a:ln>
            <a:solidFill>
              <a:schemeClr val="tx1"/>
            </a:solidFill>
          </a:ln>
        </p:spPr>
        <p:txBody>
          <a:bodyPr wrap="square" rtlCol="0">
            <a:spAutoFit/>
          </a:bodyPr>
          <a:lstStyle/>
          <a:p>
            <a:pPr algn="ctr"/>
            <a:r>
              <a:rPr lang="en-US" sz="2800" dirty="0"/>
              <a:t>Undeveloped</a:t>
            </a:r>
          </a:p>
        </p:txBody>
      </p:sp>
      <p:pic>
        <p:nvPicPr>
          <p:cNvPr id="24" name="Picture 23">
            <a:extLst>
              <a:ext uri="{FF2B5EF4-FFF2-40B4-BE49-F238E27FC236}">
                <a16:creationId xmlns:a16="http://schemas.microsoft.com/office/drawing/2014/main" id="{7D6E5533-26EA-D9D3-1EF5-31C2ED24E681}"/>
              </a:ext>
            </a:extLst>
          </p:cNvPr>
          <p:cNvPicPr>
            <a:picLocks noChangeAspect="1"/>
          </p:cNvPicPr>
          <p:nvPr/>
        </p:nvPicPr>
        <p:blipFill>
          <a:blip r:embed="rId17"/>
          <a:stretch>
            <a:fillRect/>
          </a:stretch>
        </p:blipFill>
        <p:spPr>
          <a:xfrm>
            <a:off x="14706550" y="9820264"/>
            <a:ext cx="14567483" cy="5159656"/>
          </a:xfrm>
          <a:prstGeom prst="rect">
            <a:avLst/>
          </a:prstGeom>
        </p:spPr>
      </p:pic>
      <p:sp>
        <p:nvSpPr>
          <p:cNvPr id="29" name="Content Placeholder 2">
            <a:extLst>
              <a:ext uri="{FF2B5EF4-FFF2-40B4-BE49-F238E27FC236}">
                <a16:creationId xmlns:a16="http://schemas.microsoft.com/office/drawing/2014/main" id="{B6A50C47-A1B9-323F-AFA8-5B627290011B}"/>
              </a:ext>
            </a:extLst>
          </p:cNvPr>
          <p:cNvSpPr txBox="1">
            <a:spLocks/>
          </p:cNvSpPr>
          <p:nvPr/>
        </p:nvSpPr>
        <p:spPr>
          <a:xfrm>
            <a:off x="30204585" y="3014052"/>
            <a:ext cx="13555330" cy="716732"/>
          </a:xfrm>
          <a:prstGeom prst="rect">
            <a:avLst/>
          </a:prstGeom>
        </p:spPr>
        <p:txBody>
          <a:bodyPr vert="horz" lIns="91440" tIns="45720" rIns="91440" bIns="45720" rtlCol="0">
            <a:normAutofit lnSpcReduction="10000"/>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4) Results (cont.) </a:t>
            </a:r>
          </a:p>
        </p:txBody>
      </p:sp>
      <p:sp>
        <p:nvSpPr>
          <p:cNvPr id="32" name="TextBox 31">
            <a:extLst>
              <a:ext uri="{FF2B5EF4-FFF2-40B4-BE49-F238E27FC236}">
                <a16:creationId xmlns:a16="http://schemas.microsoft.com/office/drawing/2014/main" id="{E90AF4CA-CE71-318E-A1FC-7D5323691807}"/>
              </a:ext>
            </a:extLst>
          </p:cNvPr>
          <p:cNvSpPr txBox="1"/>
          <p:nvPr/>
        </p:nvSpPr>
        <p:spPr>
          <a:xfrm>
            <a:off x="21095026" y="23386609"/>
            <a:ext cx="2524835" cy="523220"/>
          </a:xfrm>
          <a:prstGeom prst="rect">
            <a:avLst/>
          </a:prstGeom>
          <a:solidFill>
            <a:schemeClr val="bg1"/>
          </a:solidFill>
          <a:ln>
            <a:solidFill>
              <a:schemeClr val="tx1"/>
            </a:solidFill>
          </a:ln>
        </p:spPr>
        <p:txBody>
          <a:bodyPr wrap="square" rtlCol="0">
            <a:spAutoFit/>
          </a:bodyPr>
          <a:lstStyle/>
          <a:p>
            <a:pPr algn="ctr"/>
            <a:r>
              <a:rPr lang="en-US" sz="2800" dirty="0"/>
              <a:t>Mixed</a:t>
            </a:r>
          </a:p>
        </p:txBody>
      </p:sp>
      <p:sp>
        <p:nvSpPr>
          <p:cNvPr id="34" name="TextBox 33">
            <a:extLst>
              <a:ext uri="{FF2B5EF4-FFF2-40B4-BE49-F238E27FC236}">
                <a16:creationId xmlns:a16="http://schemas.microsoft.com/office/drawing/2014/main" id="{15972411-02F8-D8A6-E50E-8F16977C73EB}"/>
              </a:ext>
            </a:extLst>
          </p:cNvPr>
          <p:cNvSpPr txBox="1"/>
          <p:nvPr/>
        </p:nvSpPr>
        <p:spPr>
          <a:xfrm>
            <a:off x="21095026" y="27080172"/>
            <a:ext cx="2524835" cy="523220"/>
          </a:xfrm>
          <a:prstGeom prst="rect">
            <a:avLst/>
          </a:prstGeom>
          <a:solidFill>
            <a:schemeClr val="bg1"/>
          </a:solidFill>
          <a:ln>
            <a:solidFill>
              <a:schemeClr val="tx1"/>
            </a:solidFill>
          </a:ln>
        </p:spPr>
        <p:txBody>
          <a:bodyPr wrap="square" rtlCol="0">
            <a:spAutoFit/>
          </a:bodyPr>
          <a:lstStyle/>
          <a:p>
            <a:pPr algn="ctr"/>
            <a:r>
              <a:rPr lang="en-US" sz="2800" dirty="0"/>
              <a:t>Agriculture</a:t>
            </a:r>
          </a:p>
        </p:txBody>
      </p:sp>
      <p:pic>
        <p:nvPicPr>
          <p:cNvPr id="39" name="Picture 38">
            <a:extLst>
              <a:ext uri="{FF2B5EF4-FFF2-40B4-BE49-F238E27FC236}">
                <a16:creationId xmlns:a16="http://schemas.microsoft.com/office/drawing/2014/main" id="{B4AF63F3-2A71-745C-138C-5355CB507868}"/>
              </a:ext>
            </a:extLst>
          </p:cNvPr>
          <p:cNvPicPr>
            <a:picLocks noChangeAspect="1"/>
          </p:cNvPicPr>
          <p:nvPr/>
        </p:nvPicPr>
        <p:blipFill>
          <a:blip r:embed="rId18"/>
          <a:stretch>
            <a:fillRect/>
          </a:stretch>
        </p:blipFill>
        <p:spPr>
          <a:xfrm>
            <a:off x="29378979" y="19000628"/>
            <a:ext cx="14059013" cy="7699281"/>
          </a:xfrm>
          <a:prstGeom prst="rect">
            <a:avLst/>
          </a:prstGeom>
        </p:spPr>
      </p:pic>
    </p:spTree>
    <p:extLst>
      <p:ext uri="{BB962C8B-B14F-4D97-AF65-F5344CB8AC3E}">
        <p14:creationId xmlns:p14="http://schemas.microsoft.com/office/powerpoint/2010/main" val="11316051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9243</TotalTime>
  <Words>1714</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of Watershed Characteristics on Nutrient Concentration-Discharge Relationships in NYS Rivers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A Ruggiero</dc:creator>
  <cp:lastModifiedBy>Ryan A Ruggiero</cp:lastModifiedBy>
  <cp:revision>53</cp:revision>
  <dcterms:created xsi:type="dcterms:W3CDTF">2024-01-22T17:29:41Z</dcterms:created>
  <dcterms:modified xsi:type="dcterms:W3CDTF">2024-01-30T17:55:50Z</dcterms:modified>
</cp:coreProperties>
</file>