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6BEB140.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43891200" cy="329184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178A9D5-51E2-C06F-71FA-5A786CC1B6C9}" name="Ryan A Ruggiero" initials="RR" userId="S::raruggie@syr.edu::9da30515-743b-495e-b9d4-b40549fd1dd2"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0" d="100"/>
          <a:sy n="30" d="100"/>
        </p:scale>
        <p:origin x="-3120" y="-2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omments/modernComment_101_6BEB140.xml><?xml version="1.0" encoding="utf-8"?>
<p188:cmLst xmlns:a="http://schemas.openxmlformats.org/drawingml/2006/main" xmlns:r="http://schemas.openxmlformats.org/officeDocument/2006/relationships" xmlns:p188="http://schemas.microsoft.com/office/powerpoint/2018/8/main">
  <p188:cm id="{C1265C8B-CFA8-4B69-9D17-BA9D22E792AD}" authorId="{7178A9D5-51E2-C06F-71FA-5A786CC1B6C9}" created="2024-01-25T16:08:25.667">
    <ac:txMkLst xmlns:ac="http://schemas.microsoft.com/office/drawing/2013/main/command">
      <pc:docMk xmlns:pc="http://schemas.microsoft.com/office/powerpoint/2013/main/command"/>
      <pc:sldMk xmlns:pc="http://schemas.microsoft.com/office/powerpoint/2013/main/command" cId="113160512" sldId="257"/>
      <ac:spMk id="28" creationId="{C9F2D9C4-6F79-3FBB-6DBE-2D377FFB65A1}"/>
      <ac:txMk cp="86" len="9">
        <ac:context len="619" hash="3916249054"/>
      </ac:txMk>
    </ac:txMkLst>
    <p188:pos x="9787455" y="5368251"/>
    <p188:txBody>
      <a:bodyPr/>
      <a:lstStyle/>
      <a:p>
        <a:r>
          <a:rPr lang="en-US"/>
          <a:t>And hydroloigc conditions (not in G2)</a:t>
        </a:r>
      </a:p>
    </p188:txBody>
  </p188:cm>
  <p188:cm id="{171AD910-204B-4CD4-9081-A1B760D33C20}" authorId="{7178A9D5-51E2-C06F-71FA-5A786CC1B6C9}" created="2024-01-25T16:10:29.001">
    <ac:txMkLst xmlns:ac="http://schemas.microsoft.com/office/drawing/2013/main/command">
      <pc:docMk xmlns:pc="http://schemas.microsoft.com/office/powerpoint/2013/main/command"/>
      <pc:sldMk xmlns:pc="http://schemas.microsoft.com/office/powerpoint/2013/main/command" cId="113160512" sldId="257"/>
      <ac:spMk id="42" creationId="{B8CE6231-E18C-ADBD-B0F4-B606EC156488}"/>
      <ac:txMk cp="1" len="12">
        <ac:context len="468" hash="426613053"/>
      </ac:txMk>
    </ac:txMkLst>
    <p188:pos x="9656223" y="417396"/>
    <p188:replyLst>
      <p188:reply id="{2EF8B36E-6CE9-41D5-B484-AD56E9924EB4}" authorId="{7178A9D5-51E2-C06F-71FA-5A786CC1B6C9}" created="2024-01-25T16:12:53.258">
        <p188:txBody>
          <a:bodyPr/>
          <a:lstStyle/>
          <a:p>
            <a:r>
              <a:rPr lang="en-US"/>
              <a:t>Only have 2 hypothesis - one for slope - answered by triangle plot, and one for intercept/yield - answered by MLR tables</a:t>
            </a:r>
          </a:p>
        </p188:txBody>
      </p188:reply>
    </p188:replyLst>
    <p188:txBody>
      <a:bodyPr/>
      <a:lstStyle/>
      <a:p>
        <a:r>
          <a:rPr lang="en-US"/>
          <a:t>Put a conceptual diagram (non-log) of CQ curve</a:t>
        </a:r>
      </a:p>
    </p188:txBody>
  </p188:cm>
  <p188:cm id="{A19BF442-882C-4A6A-8CD7-9D5A03416561}" authorId="{7178A9D5-51E2-C06F-71FA-5A786CC1B6C9}" created="2024-01-25T16:14:51.098">
    <ac:deMkLst xmlns:ac="http://schemas.microsoft.com/office/drawing/2013/main/command">
      <pc:docMk xmlns:pc="http://schemas.microsoft.com/office/powerpoint/2013/main/command"/>
      <pc:sldMk xmlns:pc="http://schemas.microsoft.com/office/powerpoint/2013/main/command" cId="113160512" sldId="257"/>
      <ac:picMk id="48" creationId="{36788556-83FB-DDA2-9A45-655187B14910}"/>
    </ac:deMkLst>
    <p188:replyLst>
      <p188:reply id="{6E3C12C6-64AB-4903-8600-5FB6B51F678A}" authorId="{7178A9D5-51E2-C06F-71FA-5A786CC1B6C9}" created="2024-01-25T16:17:23.982">
        <p188:txBody>
          <a:bodyPr/>
          <a:lstStyle/>
          <a:p>
            <a:r>
              <a:rPr lang="en-US"/>
              <a:t>Make watershed outlet point smaller or triangle shape. Add NHD line.</a:t>
            </a:r>
          </a:p>
        </p188:txBody>
      </p188:reply>
      <p188:reply id="{72968922-A6F7-4F26-93AB-CE27FF9B6BA7}" authorId="{7178A9D5-51E2-C06F-71FA-5A786CC1B6C9}" created="2024-01-25T16:18:27.436">
        <p188:txBody>
          <a:bodyPr/>
          <a:lstStyle/>
          <a:p>
            <a:r>
              <a:rPr lang="en-US"/>
              <a:t>Maybe inset plot for catskills sites if I have time for poster</a:t>
            </a:r>
          </a:p>
        </p188:txBody>
      </p188:reply>
    </p188:replyLst>
    <p188:txBody>
      <a:bodyPr/>
      <a:lstStyle/>
      <a:p>
        <a:r>
          <a:rPr lang="en-US"/>
          <a:t>This will link back to conceptual diagram of mobilizing/dilution/stationary</a:t>
        </a:r>
      </a:p>
    </p188:txBody>
  </p188:cm>
  <p188:cm id="{E783F3C8-2559-43DD-8C91-73997BAF933B}" authorId="{7178A9D5-51E2-C06F-71FA-5A786CC1B6C9}" created="2024-01-25T16:19:47.780">
    <ac:txMkLst xmlns:ac="http://schemas.microsoft.com/office/drawing/2013/main/command">
      <pc:docMk xmlns:pc="http://schemas.microsoft.com/office/powerpoint/2013/main/command"/>
      <pc:sldMk xmlns:pc="http://schemas.microsoft.com/office/powerpoint/2013/main/command" cId="113160512" sldId="257"/>
      <ac:spMk id="4" creationId="{5982D008-26D3-1553-FC46-066B5DC0078A}"/>
      <ac:txMk cp="21" len="559">
        <ac:context len="1585" hash="4018073371"/>
      </ac:txMk>
    </ac:txMkLst>
    <p188:pos x="14884198" y="1725763"/>
    <p188:replyLst>
      <p188:reply id="{54247E9F-0FDA-4F1A-8B72-5C24ECB7D3DA}" authorId="{7178A9D5-51E2-C06F-71FA-5A786CC1B6C9}" created="2024-01-25T16:22:04.303">
        <p188:txBody>
          <a:bodyPr/>
          <a:lstStyle/>
          <a:p>
            <a:r>
              <a:rPr lang="en-US"/>
              <a:t>Center methods on the 2 hypothesis put 'legend' on plot and will have explained mobilizing/stationary in conceptual diagram</a:t>
            </a:r>
          </a:p>
        </p188:txBody>
      </p188:reply>
      <p188:reply id="{61D0D4CF-ED8C-453D-A2DB-DD547F2B2A6E}" authorId="{7178A9D5-51E2-C06F-71FA-5A786CC1B6C9}" created="2024-01-25T16:22:54.476">
        <p188:txBody>
          <a:bodyPr/>
          <a:lstStyle/>
          <a:p>
            <a:r>
              <a:rPr lang="en-US"/>
              <a:t>Make axis labels log base 10 and show 0, 10-3, 10-2, 10-1, 1,10,100 etc. will help with conceptualizing units</a:t>
            </a:r>
          </a:p>
        </p188:txBody>
      </p188:reply>
    </p188:replyLst>
    <p188:txBody>
      <a:bodyPr/>
      <a:lstStyle/>
      <a:p>
        <a:r>
          <a:rPr lang="en-US"/>
          <a:t>Flow diagram</a:t>
        </a:r>
      </a:p>
    </p188:txBody>
  </p188:cm>
  <p188:cm id="{C4567984-27A9-4E98-B91F-A330673D39AD}" authorId="{7178A9D5-51E2-C06F-71FA-5A786CC1B6C9}" created="2024-01-25T16:28:53.322">
    <ac:deMkLst xmlns:ac="http://schemas.microsoft.com/office/drawing/2013/main/command">
      <pc:docMk xmlns:pc="http://schemas.microsoft.com/office/powerpoint/2013/main/command"/>
      <pc:sldMk xmlns:pc="http://schemas.microsoft.com/office/powerpoint/2013/main/command" cId="113160512" sldId="257"/>
      <ac:picMk id="41" creationId="{914AF20A-D831-55E1-97D0-75AEC7F1174D}"/>
    </ac:deMkLst>
    <p188:replyLst>
      <p188:reply id="{D83B996D-C59E-4F53-AE48-EB2D66CAB2EE}" authorId="{7178A9D5-51E2-C06F-71FA-5A786CC1B6C9}" created="2024-01-25T16:35:13.746">
        <p188:txBody>
          <a:bodyPr/>
          <a:lstStyle/>
          <a:p>
            <a:r>
              <a:rPr lang="en-US"/>
              <a:t>What about a triangle plot with AAY</a:t>
            </a:r>
          </a:p>
        </p188:txBody>
      </p188:reply>
    </p188:replyLst>
    <p188:txBody>
      <a:bodyPr/>
      <a:lstStyle/>
      <a:p>
        <a:r>
          <a:rPr lang="en-US"/>
          <a:t>Try log space to help spreadout</a:t>
        </a:r>
      </a:p>
    </p188:txBody>
  </p188:cm>
  <p188:cm id="{B9298755-6DDD-4CA3-9396-9CDCCADFBAB8}" authorId="{7178A9D5-51E2-C06F-71FA-5A786CC1B6C9}" created="2024-01-25T16:40:14.117">
    <ac:deMkLst xmlns:ac="http://schemas.microsoft.com/office/drawing/2013/main/command">
      <pc:docMk xmlns:pc="http://schemas.microsoft.com/office/powerpoint/2013/main/command"/>
      <pc:sldMk xmlns:pc="http://schemas.microsoft.com/office/powerpoint/2013/main/command" cId="113160512" sldId="257"/>
      <ac:picMk id="51" creationId="{8EE79F3D-EF62-315C-01AE-30C0B4B2C1A2}"/>
    </ac:deMkLst>
    <p188:txBody>
      <a:bodyPr/>
      <a:lstStyle/>
      <a:p>
        <a:r>
          <a:rPr lang="en-US"/>
          <a:t>Statement of end game - build empirical model to predict similarly to process model.</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49EB1C-D95A-48DF-9226-C7C11D2B0486}" type="doc">
      <dgm:prSet loTypeId="urn:microsoft.com/office/officeart/2005/8/layout/chevron1" loCatId="process" qsTypeId="urn:microsoft.com/office/officeart/2005/8/quickstyle/simple1" qsCatId="simple" csTypeId="urn:microsoft.com/office/officeart/2005/8/colors/accent1_2" csCatId="accent1" phldr="1"/>
      <dgm:spPr/>
    </dgm:pt>
    <dgm:pt modelId="{49CAEF1B-EAD4-4EFD-83BE-C4B385C06AEC}">
      <dgm:prSet phldrT="[Text]"/>
      <dgm:spPr/>
      <dgm:t>
        <a:bodyPr/>
        <a:lstStyle/>
        <a:p>
          <a:r>
            <a:rPr lang="en-US" dirty="0"/>
            <a:t>USGS NWIS Database Query for Sample Locations (Sites) in NYS</a:t>
          </a:r>
        </a:p>
      </dgm:t>
    </dgm:pt>
    <dgm:pt modelId="{58566C6C-2DB0-42DD-A1F8-734E2A397E80}" type="parTrans" cxnId="{58A4A33A-7536-42C9-BA40-9D771F689DBE}">
      <dgm:prSet/>
      <dgm:spPr/>
      <dgm:t>
        <a:bodyPr/>
        <a:lstStyle/>
        <a:p>
          <a:endParaRPr lang="en-US"/>
        </a:p>
      </dgm:t>
    </dgm:pt>
    <dgm:pt modelId="{0E74687D-B0CB-452A-AB61-84C789FF12C8}" type="sibTrans" cxnId="{58A4A33A-7536-42C9-BA40-9D771F689DBE}">
      <dgm:prSet/>
      <dgm:spPr/>
      <dgm:t>
        <a:bodyPr/>
        <a:lstStyle/>
        <a:p>
          <a:endParaRPr lang="en-US"/>
        </a:p>
      </dgm:t>
    </dgm:pt>
    <dgm:pt modelId="{E1DFAFEF-D3DC-48B7-B7BD-DE054151F767}">
      <dgm:prSet phldrT="[Text]"/>
      <dgm:spPr/>
      <dgm:t>
        <a:bodyPr/>
        <a:lstStyle/>
        <a:p>
          <a:r>
            <a:rPr lang="en-US" dirty="0"/>
            <a:t>Filter List of Sites for Data Requirements</a:t>
          </a:r>
        </a:p>
      </dgm:t>
    </dgm:pt>
    <dgm:pt modelId="{9C8D26E4-010B-432B-9C32-C939F36A819C}" type="parTrans" cxnId="{3C2C8610-3DE5-476C-8836-0F4B2986101A}">
      <dgm:prSet/>
      <dgm:spPr/>
      <dgm:t>
        <a:bodyPr/>
        <a:lstStyle/>
        <a:p>
          <a:endParaRPr lang="en-US"/>
        </a:p>
      </dgm:t>
    </dgm:pt>
    <dgm:pt modelId="{0088FE83-1BB7-4A9A-9E80-661EE7C587CE}" type="sibTrans" cxnId="{3C2C8610-3DE5-476C-8836-0F4B2986101A}">
      <dgm:prSet/>
      <dgm:spPr/>
      <dgm:t>
        <a:bodyPr/>
        <a:lstStyle/>
        <a:p>
          <a:endParaRPr lang="en-US"/>
        </a:p>
      </dgm:t>
    </dgm:pt>
    <dgm:pt modelId="{4F84E0EE-E847-48EF-9789-5B7E2ABE6DE9}">
      <dgm:prSet phldrT="[Text]"/>
      <dgm:spPr/>
      <dgm:t>
        <a:bodyPr/>
        <a:lstStyle/>
        <a:p>
          <a:r>
            <a:rPr lang="en-US" dirty="0"/>
            <a:t>Analysis to Explore Variability in C-Q Relationships as a Function of Watershed Characteristics</a:t>
          </a:r>
        </a:p>
      </dgm:t>
    </dgm:pt>
    <dgm:pt modelId="{2E82204A-E786-4BDF-B75E-6B231F35BE7D}" type="parTrans" cxnId="{20594C31-4F68-4B0A-81C3-42F799A47168}">
      <dgm:prSet/>
      <dgm:spPr/>
      <dgm:t>
        <a:bodyPr/>
        <a:lstStyle/>
        <a:p>
          <a:endParaRPr lang="en-US"/>
        </a:p>
      </dgm:t>
    </dgm:pt>
    <dgm:pt modelId="{16764C55-5FE9-4EEA-B5DC-90E3A7FB52AB}" type="sibTrans" cxnId="{20594C31-4F68-4B0A-81C3-42F799A47168}">
      <dgm:prSet/>
      <dgm:spPr/>
      <dgm:t>
        <a:bodyPr/>
        <a:lstStyle/>
        <a:p>
          <a:endParaRPr lang="en-US"/>
        </a:p>
      </dgm:t>
    </dgm:pt>
    <dgm:pt modelId="{F97A39E4-B366-42A8-93E6-A3F73F785EE7}" type="pres">
      <dgm:prSet presAssocID="{1449EB1C-D95A-48DF-9226-C7C11D2B0486}" presName="Name0" presStyleCnt="0">
        <dgm:presLayoutVars>
          <dgm:dir/>
          <dgm:animLvl val="lvl"/>
          <dgm:resizeHandles val="exact"/>
        </dgm:presLayoutVars>
      </dgm:prSet>
      <dgm:spPr/>
    </dgm:pt>
    <dgm:pt modelId="{133FA11F-0A86-4C7E-BF80-03CF7140D3A7}" type="pres">
      <dgm:prSet presAssocID="{49CAEF1B-EAD4-4EFD-83BE-C4B385C06AEC}" presName="parTxOnly" presStyleLbl="node1" presStyleIdx="0" presStyleCnt="3">
        <dgm:presLayoutVars>
          <dgm:chMax val="0"/>
          <dgm:chPref val="0"/>
          <dgm:bulletEnabled val="1"/>
        </dgm:presLayoutVars>
      </dgm:prSet>
      <dgm:spPr/>
    </dgm:pt>
    <dgm:pt modelId="{29107C71-88BA-499F-A453-203FD0CDD3A8}" type="pres">
      <dgm:prSet presAssocID="{0E74687D-B0CB-452A-AB61-84C789FF12C8}" presName="parTxOnlySpace" presStyleCnt="0"/>
      <dgm:spPr/>
    </dgm:pt>
    <dgm:pt modelId="{6FD1504F-15FD-46E4-A396-826B99C246EC}" type="pres">
      <dgm:prSet presAssocID="{E1DFAFEF-D3DC-48B7-B7BD-DE054151F767}" presName="parTxOnly" presStyleLbl="node1" presStyleIdx="1" presStyleCnt="3">
        <dgm:presLayoutVars>
          <dgm:chMax val="0"/>
          <dgm:chPref val="0"/>
          <dgm:bulletEnabled val="1"/>
        </dgm:presLayoutVars>
      </dgm:prSet>
      <dgm:spPr/>
    </dgm:pt>
    <dgm:pt modelId="{4A5FBA56-C38B-40D5-802B-C5F71E7C7063}" type="pres">
      <dgm:prSet presAssocID="{0088FE83-1BB7-4A9A-9E80-661EE7C587CE}" presName="parTxOnlySpace" presStyleCnt="0"/>
      <dgm:spPr/>
    </dgm:pt>
    <dgm:pt modelId="{8C763EB4-AB0E-4794-A19E-B9DD7280E887}" type="pres">
      <dgm:prSet presAssocID="{4F84E0EE-E847-48EF-9789-5B7E2ABE6DE9}" presName="parTxOnly" presStyleLbl="node1" presStyleIdx="2" presStyleCnt="3">
        <dgm:presLayoutVars>
          <dgm:chMax val="0"/>
          <dgm:chPref val="0"/>
          <dgm:bulletEnabled val="1"/>
        </dgm:presLayoutVars>
      </dgm:prSet>
      <dgm:spPr/>
    </dgm:pt>
  </dgm:ptLst>
  <dgm:cxnLst>
    <dgm:cxn modelId="{3C2C8610-3DE5-476C-8836-0F4B2986101A}" srcId="{1449EB1C-D95A-48DF-9226-C7C11D2B0486}" destId="{E1DFAFEF-D3DC-48B7-B7BD-DE054151F767}" srcOrd="1" destOrd="0" parTransId="{9C8D26E4-010B-432B-9C32-C939F36A819C}" sibTransId="{0088FE83-1BB7-4A9A-9E80-661EE7C587CE}"/>
    <dgm:cxn modelId="{9B8ACB19-7938-40F9-8826-5CEA52B85085}" type="presOf" srcId="{4F84E0EE-E847-48EF-9789-5B7E2ABE6DE9}" destId="{8C763EB4-AB0E-4794-A19E-B9DD7280E887}" srcOrd="0" destOrd="0" presId="urn:microsoft.com/office/officeart/2005/8/layout/chevron1"/>
    <dgm:cxn modelId="{C4282330-A86D-4A20-A54A-86C951BE3030}" type="presOf" srcId="{49CAEF1B-EAD4-4EFD-83BE-C4B385C06AEC}" destId="{133FA11F-0A86-4C7E-BF80-03CF7140D3A7}" srcOrd="0" destOrd="0" presId="urn:microsoft.com/office/officeart/2005/8/layout/chevron1"/>
    <dgm:cxn modelId="{20594C31-4F68-4B0A-81C3-42F799A47168}" srcId="{1449EB1C-D95A-48DF-9226-C7C11D2B0486}" destId="{4F84E0EE-E847-48EF-9789-5B7E2ABE6DE9}" srcOrd="2" destOrd="0" parTransId="{2E82204A-E786-4BDF-B75E-6B231F35BE7D}" sibTransId="{16764C55-5FE9-4EEA-B5DC-90E3A7FB52AB}"/>
    <dgm:cxn modelId="{58A4A33A-7536-42C9-BA40-9D771F689DBE}" srcId="{1449EB1C-D95A-48DF-9226-C7C11D2B0486}" destId="{49CAEF1B-EAD4-4EFD-83BE-C4B385C06AEC}" srcOrd="0" destOrd="0" parTransId="{58566C6C-2DB0-42DD-A1F8-734E2A397E80}" sibTransId="{0E74687D-B0CB-452A-AB61-84C789FF12C8}"/>
    <dgm:cxn modelId="{E86BA04B-3DA5-47FE-A36F-2FDEF5F3081B}" type="presOf" srcId="{1449EB1C-D95A-48DF-9226-C7C11D2B0486}" destId="{F97A39E4-B366-42A8-93E6-A3F73F785EE7}" srcOrd="0" destOrd="0" presId="urn:microsoft.com/office/officeart/2005/8/layout/chevron1"/>
    <dgm:cxn modelId="{C1CCC6FB-B7B3-4AD2-8F6B-92799AF00FD1}" type="presOf" srcId="{E1DFAFEF-D3DC-48B7-B7BD-DE054151F767}" destId="{6FD1504F-15FD-46E4-A396-826B99C246EC}" srcOrd="0" destOrd="0" presId="urn:microsoft.com/office/officeart/2005/8/layout/chevron1"/>
    <dgm:cxn modelId="{C0D5EC5D-132B-4058-8346-635E46E0E56A}" type="presParOf" srcId="{F97A39E4-B366-42A8-93E6-A3F73F785EE7}" destId="{133FA11F-0A86-4C7E-BF80-03CF7140D3A7}" srcOrd="0" destOrd="0" presId="urn:microsoft.com/office/officeart/2005/8/layout/chevron1"/>
    <dgm:cxn modelId="{669A7DD5-2D87-4D85-A6CB-6CD52B57B6C4}" type="presParOf" srcId="{F97A39E4-B366-42A8-93E6-A3F73F785EE7}" destId="{29107C71-88BA-499F-A453-203FD0CDD3A8}" srcOrd="1" destOrd="0" presId="urn:microsoft.com/office/officeart/2005/8/layout/chevron1"/>
    <dgm:cxn modelId="{667E7D93-C12D-4E96-8E1B-4664A79AC772}" type="presParOf" srcId="{F97A39E4-B366-42A8-93E6-A3F73F785EE7}" destId="{6FD1504F-15FD-46E4-A396-826B99C246EC}" srcOrd="2" destOrd="0" presId="urn:microsoft.com/office/officeart/2005/8/layout/chevron1"/>
    <dgm:cxn modelId="{B163BAD8-29FF-40A1-BD5B-7C788231C85E}" type="presParOf" srcId="{F97A39E4-B366-42A8-93E6-A3F73F785EE7}" destId="{4A5FBA56-C38B-40D5-802B-C5F71E7C7063}" srcOrd="3" destOrd="0" presId="urn:microsoft.com/office/officeart/2005/8/layout/chevron1"/>
    <dgm:cxn modelId="{B1D9EC52-C18B-452E-A401-57CDE95F8B4C}" type="presParOf" srcId="{F97A39E4-B366-42A8-93E6-A3F73F785EE7}" destId="{8C763EB4-AB0E-4794-A19E-B9DD7280E887}"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FA11F-0A86-4C7E-BF80-03CF7140D3A7}">
      <dsp:nvSpPr>
        <dsp:cNvPr id="0" name=""/>
        <dsp:cNvSpPr/>
      </dsp:nvSpPr>
      <dsp:spPr>
        <a:xfrm>
          <a:off x="4281" y="778938"/>
          <a:ext cx="5215794" cy="208631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USGS NWIS Database Query for Sample Locations (Sites) in NYS</a:t>
          </a:r>
        </a:p>
      </dsp:txBody>
      <dsp:txXfrm>
        <a:off x="1047440" y="778938"/>
        <a:ext cx="3129477" cy="2086317"/>
      </dsp:txXfrm>
    </dsp:sp>
    <dsp:sp modelId="{6FD1504F-15FD-46E4-A396-826B99C246EC}">
      <dsp:nvSpPr>
        <dsp:cNvPr id="0" name=""/>
        <dsp:cNvSpPr/>
      </dsp:nvSpPr>
      <dsp:spPr>
        <a:xfrm>
          <a:off x="4698495" y="778938"/>
          <a:ext cx="5215794" cy="208631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Filter List of Sites for Data Requirements</a:t>
          </a:r>
        </a:p>
      </dsp:txBody>
      <dsp:txXfrm>
        <a:off x="5741654" y="778938"/>
        <a:ext cx="3129477" cy="2086317"/>
      </dsp:txXfrm>
    </dsp:sp>
    <dsp:sp modelId="{8C763EB4-AB0E-4794-A19E-B9DD7280E887}">
      <dsp:nvSpPr>
        <dsp:cNvPr id="0" name=""/>
        <dsp:cNvSpPr/>
      </dsp:nvSpPr>
      <dsp:spPr>
        <a:xfrm>
          <a:off x="9392710" y="778938"/>
          <a:ext cx="5215794" cy="208631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Analysis to Explore Variability in C-Q Relationships as a Function of Watershed Characteristics</a:t>
          </a:r>
        </a:p>
      </dsp:txBody>
      <dsp:txXfrm>
        <a:off x="10435869" y="778938"/>
        <a:ext cx="3129477" cy="208631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BAAEDD-3F1B-4E17-B35A-90B44B580B89}"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0AE3C-967F-443F-9F28-F607502F3D6E}" type="slidenum">
              <a:rPr lang="en-US" smtClean="0"/>
              <a:t>‹#›</a:t>
            </a:fld>
            <a:endParaRPr lang="en-US"/>
          </a:p>
        </p:txBody>
      </p:sp>
    </p:spTree>
    <p:extLst>
      <p:ext uri="{BB962C8B-B14F-4D97-AF65-F5344CB8AC3E}">
        <p14:creationId xmlns:p14="http://schemas.microsoft.com/office/powerpoint/2010/main" val="2719361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AAEDD-3F1B-4E17-B35A-90B44B580B89}"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0AE3C-967F-443F-9F28-F607502F3D6E}" type="slidenum">
              <a:rPr lang="en-US" smtClean="0"/>
              <a:t>‹#›</a:t>
            </a:fld>
            <a:endParaRPr lang="en-US"/>
          </a:p>
        </p:txBody>
      </p:sp>
    </p:spTree>
    <p:extLst>
      <p:ext uri="{BB962C8B-B14F-4D97-AF65-F5344CB8AC3E}">
        <p14:creationId xmlns:p14="http://schemas.microsoft.com/office/powerpoint/2010/main" val="3141775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AAEDD-3F1B-4E17-B35A-90B44B580B89}"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0AE3C-967F-443F-9F28-F607502F3D6E}" type="slidenum">
              <a:rPr lang="en-US" smtClean="0"/>
              <a:t>‹#›</a:t>
            </a:fld>
            <a:endParaRPr lang="en-US"/>
          </a:p>
        </p:txBody>
      </p:sp>
    </p:spTree>
    <p:extLst>
      <p:ext uri="{BB962C8B-B14F-4D97-AF65-F5344CB8AC3E}">
        <p14:creationId xmlns:p14="http://schemas.microsoft.com/office/powerpoint/2010/main" val="49222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AAEDD-3F1B-4E17-B35A-90B44B580B89}"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0AE3C-967F-443F-9F28-F607502F3D6E}" type="slidenum">
              <a:rPr lang="en-US" smtClean="0"/>
              <a:t>‹#›</a:t>
            </a:fld>
            <a:endParaRPr lang="en-US"/>
          </a:p>
        </p:txBody>
      </p:sp>
    </p:spTree>
    <p:extLst>
      <p:ext uri="{BB962C8B-B14F-4D97-AF65-F5344CB8AC3E}">
        <p14:creationId xmlns:p14="http://schemas.microsoft.com/office/powerpoint/2010/main" val="3735075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BAAEDD-3F1B-4E17-B35A-90B44B580B89}"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0AE3C-967F-443F-9F28-F607502F3D6E}" type="slidenum">
              <a:rPr lang="en-US" smtClean="0"/>
              <a:t>‹#›</a:t>
            </a:fld>
            <a:endParaRPr lang="en-US"/>
          </a:p>
        </p:txBody>
      </p:sp>
    </p:spTree>
    <p:extLst>
      <p:ext uri="{BB962C8B-B14F-4D97-AF65-F5344CB8AC3E}">
        <p14:creationId xmlns:p14="http://schemas.microsoft.com/office/powerpoint/2010/main" val="3642240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BAAEDD-3F1B-4E17-B35A-90B44B580B89}"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0AE3C-967F-443F-9F28-F607502F3D6E}" type="slidenum">
              <a:rPr lang="en-US" smtClean="0"/>
              <a:t>‹#›</a:t>
            </a:fld>
            <a:endParaRPr lang="en-US"/>
          </a:p>
        </p:txBody>
      </p:sp>
    </p:spTree>
    <p:extLst>
      <p:ext uri="{BB962C8B-B14F-4D97-AF65-F5344CB8AC3E}">
        <p14:creationId xmlns:p14="http://schemas.microsoft.com/office/powerpoint/2010/main" val="689605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BAAEDD-3F1B-4E17-B35A-90B44B580B89}"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C0AE3C-967F-443F-9F28-F607502F3D6E}" type="slidenum">
              <a:rPr lang="en-US" smtClean="0"/>
              <a:t>‹#›</a:t>
            </a:fld>
            <a:endParaRPr lang="en-US"/>
          </a:p>
        </p:txBody>
      </p:sp>
    </p:spTree>
    <p:extLst>
      <p:ext uri="{BB962C8B-B14F-4D97-AF65-F5344CB8AC3E}">
        <p14:creationId xmlns:p14="http://schemas.microsoft.com/office/powerpoint/2010/main" val="212652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BAAEDD-3F1B-4E17-B35A-90B44B580B89}"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C0AE3C-967F-443F-9F28-F607502F3D6E}" type="slidenum">
              <a:rPr lang="en-US" smtClean="0"/>
              <a:t>‹#›</a:t>
            </a:fld>
            <a:endParaRPr lang="en-US"/>
          </a:p>
        </p:txBody>
      </p:sp>
    </p:spTree>
    <p:extLst>
      <p:ext uri="{BB962C8B-B14F-4D97-AF65-F5344CB8AC3E}">
        <p14:creationId xmlns:p14="http://schemas.microsoft.com/office/powerpoint/2010/main" val="346404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AAEDD-3F1B-4E17-B35A-90B44B580B89}"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C0AE3C-967F-443F-9F28-F607502F3D6E}" type="slidenum">
              <a:rPr lang="en-US" smtClean="0"/>
              <a:t>‹#›</a:t>
            </a:fld>
            <a:endParaRPr lang="en-US"/>
          </a:p>
        </p:txBody>
      </p:sp>
    </p:spTree>
    <p:extLst>
      <p:ext uri="{BB962C8B-B14F-4D97-AF65-F5344CB8AC3E}">
        <p14:creationId xmlns:p14="http://schemas.microsoft.com/office/powerpoint/2010/main" val="89740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ABAAEDD-3F1B-4E17-B35A-90B44B580B89}"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0AE3C-967F-443F-9F28-F607502F3D6E}" type="slidenum">
              <a:rPr lang="en-US" smtClean="0"/>
              <a:t>‹#›</a:t>
            </a:fld>
            <a:endParaRPr lang="en-US"/>
          </a:p>
        </p:txBody>
      </p:sp>
    </p:spTree>
    <p:extLst>
      <p:ext uri="{BB962C8B-B14F-4D97-AF65-F5344CB8AC3E}">
        <p14:creationId xmlns:p14="http://schemas.microsoft.com/office/powerpoint/2010/main" val="383807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ABAAEDD-3F1B-4E17-B35A-90B44B580B89}"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0AE3C-967F-443F-9F28-F607502F3D6E}" type="slidenum">
              <a:rPr lang="en-US" smtClean="0"/>
              <a:t>‹#›</a:t>
            </a:fld>
            <a:endParaRPr lang="en-US"/>
          </a:p>
        </p:txBody>
      </p:sp>
    </p:spTree>
    <p:extLst>
      <p:ext uri="{BB962C8B-B14F-4D97-AF65-F5344CB8AC3E}">
        <p14:creationId xmlns:p14="http://schemas.microsoft.com/office/powerpoint/2010/main" val="3478519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ABAAEDD-3F1B-4E17-B35A-90B44B580B89}" type="datetimeFigureOut">
              <a:rPr lang="en-US" smtClean="0"/>
              <a:t>1/25/2024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88C0AE3C-967F-443F-9F28-F607502F3D6E}" type="slidenum">
              <a:rPr lang="en-US" smtClean="0"/>
              <a:t>‹#›</a:t>
            </a:fld>
            <a:endParaRPr lang="en-US"/>
          </a:p>
        </p:txBody>
      </p:sp>
    </p:spTree>
    <p:extLst>
      <p:ext uri="{BB962C8B-B14F-4D97-AF65-F5344CB8AC3E}">
        <p14:creationId xmlns:p14="http://schemas.microsoft.com/office/powerpoint/2010/main" val="1851857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microsoft.com/office/2007/relationships/diagramDrawing" Target="../diagrams/drawing1.xml"/><Relationship Id="rId2" Type="http://schemas.microsoft.com/office/2018/10/relationships/comments" Target="../comments/modernComment_101_6BEB140.xml"/><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diagramColors" Target="../diagrams/colors1.xml"/><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diagramQuickStyle" Target="../diagrams/quickStyle1.xml"/><Relationship Id="rId4" Type="http://schemas.openxmlformats.org/officeDocument/2006/relationships/image" Target="../media/image2.png"/><Relationship Id="rId9" Type="http://schemas.openxmlformats.org/officeDocument/2006/relationships/diagramLayout" Target="../diagrams/layout1.xml"/><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65BFF-5040-CF27-48A0-B5C26A07F1F5}"/>
              </a:ext>
            </a:extLst>
          </p:cNvPr>
          <p:cNvSpPr>
            <a:spLocks noGrp="1"/>
          </p:cNvSpPr>
          <p:nvPr>
            <p:ph type="title"/>
          </p:nvPr>
        </p:nvSpPr>
        <p:spPr>
          <a:xfrm>
            <a:off x="17625" y="61814"/>
            <a:ext cx="43891201" cy="1300150"/>
          </a:xfrm>
        </p:spPr>
        <p:txBody>
          <a:bodyPr>
            <a:noAutofit/>
          </a:bodyPr>
          <a:lstStyle/>
          <a:p>
            <a:pPr algn="ctr">
              <a:lnSpc>
                <a:spcPct val="100000"/>
              </a:lnSpc>
            </a:pPr>
            <a:r>
              <a:rPr lang="en-US" sz="6000" dirty="0"/>
              <a:t>Implications of Watershed Characteristics on Nutrient Concentration-Discharge Relationships in NYS Rivers</a:t>
            </a:r>
          </a:p>
        </p:txBody>
      </p:sp>
      <p:sp>
        <p:nvSpPr>
          <p:cNvPr id="3" name="Content Placeholder 2">
            <a:extLst>
              <a:ext uri="{FF2B5EF4-FFF2-40B4-BE49-F238E27FC236}">
                <a16:creationId xmlns:a16="http://schemas.microsoft.com/office/drawing/2014/main" id="{86255C3F-5542-5266-D33F-CB396A931EBF}"/>
              </a:ext>
            </a:extLst>
          </p:cNvPr>
          <p:cNvSpPr>
            <a:spLocks noGrp="1"/>
          </p:cNvSpPr>
          <p:nvPr>
            <p:ph idx="1"/>
          </p:nvPr>
        </p:nvSpPr>
        <p:spPr>
          <a:xfrm>
            <a:off x="1" y="2780943"/>
            <a:ext cx="14690934" cy="4383194"/>
          </a:xfrm>
        </p:spPr>
        <p:txBody>
          <a:bodyPr>
            <a:normAutofit/>
          </a:bodyPr>
          <a:lstStyle/>
          <a:p>
            <a:pPr marL="0" indent="0" algn="ctr">
              <a:spcBef>
                <a:spcPts val="1200"/>
              </a:spcBef>
              <a:buNone/>
            </a:pPr>
            <a:r>
              <a:rPr lang="en-US" sz="4800" dirty="0"/>
              <a:t>1) Background</a:t>
            </a:r>
          </a:p>
          <a:p>
            <a:pPr marL="457200" indent="-457200" algn="just">
              <a:lnSpc>
                <a:spcPct val="80000"/>
              </a:lnSpc>
              <a:spcBef>
                <a:spcPts val="1200"/>
              </a:spcBef>
            </a:pPr>
            <a:r>
              <a:rPr lang="en-US" sz="2800" dirty="0"/>
              <a:t>Phosphorus (P) and Nitrogen (N) are key nutrients that play a pivotal role in governing primary productivity in freshwater systems. As anthropogenic activities continue to alter global P and N cycles, it becomes imperative to explore the relationship between nutrient concentrations in rivers and discharge</a:t>
            </a:r>
          </a:p>
          <a:p>
            <a:pPr marL="457200" indent="-457200" algn="just">
              <a:lnSpc>
                <a:spcPct val="80000"/>
              </a:lnSpc>
              <a:spcBef>
                <a:spcPts val="1200"/>
              </a:spcBef>
            </a:pPr>
            <a:r>
              <a:rPr lang="en-US" sz="2800" dirty="0"/>
              <a:t>This dependency of nutrient concentrations on discharge – often referred to as a C-Q relationship or CQ curve - provides insight into watersheds-scale controls on nutrient export. The shape of the CQ relationship is often considered to be influenced by watershed characteristics such as land use, soils, and topography. The relationship between C and Q is often conceptualized by empirical models, where the intercept and slope represent essential descriptors of the relationship</a:t>
            </a:r>
          </a:p>
        </p:txBody>
      </p:sp>
      <p:sp>
        <p:nvSpPr>
          <p:cNvPr id="4" name="Content Placeholder 2">
            <a:extLst>
              <a:ext uri="{FF2B5EF4-FFF2-40B4-BE49-F238E27FC236}">
                <a16:creationId xmlns:a16="http://schemas.microsoft.com/office/drawing/2014/main" id="{5982D008-26D3-1553-FC46-066B5DC0078A}"/>
              </a:ext>
            </a:extLst>
          </p:cNvPr>
          <p:cNvSpPr txBox="1">
            <a:spLocks/>
          </p:cNvSpPr>
          <p:nvPr/>
        </p:nvSpPr>
        <p:spPr>
          <a:xfrm>
            <a:off x="-15647877" y="24379521"/>
            <a:ext cx="14836492" cy="10366700"/>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Bef>
                <a:spcPts val="1200"/>
              </a:spcBef>
              <a:buFont typeface="Arial" panose="020B0604020202020204" pitchFamily="34" charset="0"/>
              <a:buNone/>
            </a:pPr>
            <a:r>
              <a:rPr lang="en-US" sz="4800" dirty="0"/>
              <a:t>3) Methods</a:t>
            </a:r>
          </a:p>
          <a:p>
            <a:pPr marL="0" indent="0" algn="ctr">
              <a:spcBef>
                <a:spcPts val="1200"/>
              </a:spcBef>
              <a:buFont typeface="Arial" panose="020B0604020202020204" pitchFamily="34" charset="0"/>
              <a:buNone/>
            </a:pPr>
            <a:r>
              <a:rPr lang="en-US" sz="3600" dirty="0"/>
              <a:t>3.1) Data</a:t>
            </a:r>
          </a:p>
          <a:p>
            <a:pPr marL="457200" indent="-457200" algn="just">
              <a:spcBef>
                <a:spcPts val="1200"/>
              </a:spcBef>
            </a:pPr>
            <a:r>
              <a:rPr lang="en-US" sz="2800" dirty="0"/>
              <a:t>The USGS NWIS database was queried for sites in NYS with &gt;20 paired CQ observations for 5 constituents: total phosphorus (TP), total nitrogen (TN), nitrate (NO3), total dissolved phosphorus (TDP), and soluble reactive phosphorus (SRP). This list of sites was further reduced to those having observations after 2001, sites that are not on Long Island, and sites that are in the USGS Geospatial Attributes of Gages for Evaluating Streamflow database (GAGES II) (Figure 1). Due to a limited number of sites with NO3 data we just focused on TP, TN, TDP, and SRP. </a:t>
            </a:r>
          </a:p>
          <a:p>
            <a:pPr marL="457200" indent="-457200" algn="ctr">
              <a:spcBef>
                <a:spcPts val="1200"/>
              </a:spcBef>
              <a:buNone/>
            </a:pPr>
            <a:r>
              <a:rPr lang="en-US" sz="3600" dirty="0"/>
              <a:t>3.2) Analysis</a:t>
            </a:r>
          </a:p>
          <a:p>
            <a:pPr marL="457200" indent="-457200" algn="just">
              <a:spcBef>
                <a:spcPts val="1200"/>
              </a:spcBef>
            </a:pPr>
            <a:r>
              <a:rPr lang="en-US" sz="2800" dirty="0"/>
              <a:t>Ordinary least squares (OLS) regression was used to fit the CQ relationship (Figure 2). OLS estimates the coefficients of the linear relationship between the depended (concentration) and independent (discharge) variable. For a specific nutrient at a site, the export regime was determined to be mobilizing or dilutionary if the slope was significantly different from zero and positive or negative, respectively. The export regime was determined to be stationary if the slope was not significantly different from zero. </a:t>
            </a:r>
          </a:p>
          <a:p>
            <a:pPr marL="457200" indent="-457200" algn="just">
              <a:spcBef>
                <a:spcPts val="1200"/>
              </a:spcBef>
            </a:pPr>
            <a:r>
              <a:rPr lang="en-US" sz="2800" dirty="0"/>
              <a:t>Average Annual nutrient yield (AAY) was calculated using the OLS regression and an average annual hydrograph (AAH). The AAH was determined by taking the average flow for every day of the year.</a:t>
            </a:r>
          </a:p>
          <a:p>
            <a:pPr marL="457200" indent="-457200" algn="just">
              <a:spcBef>
                <a:spcPts val="1200"/>
              </a:spcBef>
            </a:pPr>
            <a:r>
              <a:rPr lang="en-US" sz="2800" dirty="0"/>
              <a:t>Spearman correlation coefficients and multiple linear regression (MLR) using forward selection were used to explore the GAGES II watershed attributes (predictors) that could explain the variations in intercept, slope, and AAY. MLR models were restricted to 5 or less predictors</a:t>
            </a:r>
          </a:p>
        </p:txBody>
      </p:sp>
      <p:sp>
        <p:nvSpPr>
          <p:cNvPr id="13" name="Content Placeholder 2">
            <a:extLst>
              <a:ext uri="{FF2B5EF4-FFF2-40B4-BE49-F238E27FC236}">
                <a16:creationId xmlns:a16="http://schemas.microsoft.com/office/drawing/2014/main" id="{4CA79BFC-C380-590A-E881-7350AB1FE3BA}"/>
              </a:ext>
            </a:extLst>
          </p:cNvPr>
          <p:cNvSpPr txBox="1">
            <a:spLocks/>
          </p:cNvSpPr>
          <p:nvPr/>
        </p:nvSpPr>
        <p:spPr>
          <a:xfrm>
            <a:off x="14687382" y="28748351"/>
            <a:ext cx="14486656" cy="3957398"/>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just">
              <a:spcBef>
                <a:spcPts val="1200"/>
              </a:spcBef>
              <a:buFont typeface="Arial" panose="020B0604020202020204" pitchFamily="34" charset="0"/>
              <a:buNone/>
            </a:pPr>
            <a:r>
              <a:rPr lang="en-US" sz="2800" dirty="0"/>
              <a:t>Figure 2 – C-Q curves for TP. Sites in each row represent similar major land uses – Row 1 is undeveloped (i.e. mostly forested), row 2 is Urban/mixed land use, and row 3 is Agricultural. The smaller of the two watersheds for the similar major land use are in column 1 and the larger of the two watersheds are in column 2. The smaller watersheds have stronger mobilization (indicated by higher slope values) and their point clouds are higher along the y-axis (indicating higher concentrations on average). The smaller sites have similar discharge as the larger sites because we normalized discharge by the drainage area size. When trying to explain the variability in the C-Q relationship parameters, site characteristics other than land use, soils, and slope (e.g. watershed size, hydrologic impoundments, and wastewater treatment plants) may wish to be examined as well.</a:t>
            </a:r>
          </a:p>
        </p:txBody>
      </p:sp>
      <p:sp>
        <p:nvSpPr>
          <p:cNvPr id="14" name="Content Placeholder 2">
            <a:extLst>
              <a:ext uri="{FF2B5EF4-FFF2-40B4-BE49-F238E27FC236}">
                <a16:creationId xmlns:a16="http://schemas.microsoft.com/office/drawing/2014/main" id="{0EDE29CB-1DC1-2A0A-8286-2EB6EEBB28C0}"/>
              </a:ext>
            </a:extLst>
          </p:cNvPr>
          <p:cNvSpPr txBox="1">
            <a:spLocks/>
          </p:cNvSpPr>
          <p:nvPr/>
        </p:nvSpPr>
        <p:spPr>
          <a:xfrm>
            <a:off x="53859" y="30332741"/>
            <a:ext cx="14634994" cy="2585659"/>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just">
              <a:spcBef>
                <a:spcPts val="1200"/>
              </a:spcBef>
              <a:buFont typeface="Arial" panose="020B0604020202020204" pitchFamily="34" charset="0"/>
              <a:buNone/>
            </a:pPr>
            <a:r>
              <a:rPr lang="en-US" sz="2800" dirty="0"/>
              <a:t>Figure 2 – Map of watersheds for the sampling sites used in this study. The dots show the outlet (flow gauging station and nutrient sampling location) for each site and the polygons show the sites watershed boundary. The dots and polygons are colored according to the SRP export regime. Refer to Figure 1 for explanation of the different export regimes and Table 1 for the definition and justification of analyzing SRP.</a:t>
            </a:r>
          </a:p>
        </p:txBody>
      </p:sp>
      <p:sp>
        <p:nvSpPr>
          <p:cNvPr id="15" name="Content Placeholder 2">
            <a:extLst>
              <a:ext uri="{FF2B5EF4-FFF2-40B4-BE49-F238E27FC236}">
                <a16:creationId xmlns:a16="http://schemas.microsoft.com/office/drawing/2014/main" id="{2FF68B4F-0E54-9A05-4DA2-91FBF347D5D2}"/>
              </a:ext>
            </a:extLst>
          </p:cNvPr>
          <p:cNvSpPr txBox="1">
            <a:spLocks/>
          </p:cNvSpPr>
          <p:nvPr/>
        </p:nvSpPr>
        <p:spPr>
          <a:xfrm>
            <a:off x="61753218" y="25637476"/>
            <a:ext cx="14060261" cy="9703837"/>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Bef>
                <a:spcPts val="1200"/>
              </a:spcBef>
              <a:buFont typeface="Arial" panose="020B0604020202020204" pitchFamily="34" charset="0"/>
              <a:buNone/>
            </a:pPr>
            <a:r>
              <a:rPr lang="en-US" sz="4800" dirty="0"/>
              <a:t>4) Results</a:t>
            </a:r>
          </a:p>
          <a:p>
            <a:pPr marL="0" indent="0" algn="ctr">
              <a:spcBef>
                <a:spcPts val="1200"/>
              </a:spcBef>
              <a:buFont typeface="Arial" panose="020B0604020202020204" pitchFamily="34" charset="0"/>
              <a:buNone/>
            </a:pPr>
            <a:r>
              <a:rPr lang="en-US" sz="3600" dirty="0"/>
              <a:t>3.1) Water Quality Sites and CQ Trends</a:t>
            </a:r>
          </a:p>
          <a:p>
            <a:pPr marL="457200" indent="-457200" algn="just">
              <a:spcBef>
                <a:spcPts val="1200"/>
              </a:spcBef>
            </a:pPr>
            <a:r>
              <a:rPr lang="en-US" sz="2800" dirty="0"/>
              <a:t>There were 42 sites with TP data, 17 with TN, 18 for TDP, and 40 with SRP. </a:t>
            </a:r>
          </a:p>
          <a:p>
            <a:pPr marL="457200" indent="-457200" algn="just">
              <a:spcBef>
                <a:spcPts val="1200"/>
              </a:spcBef>
            </a:pPr>
            <a:r>
              <a:rPr lang="en-US" sz="2800" dirty="0"/>
              <a:t>There were 7 dilutionary sites for SRP. Of these 7, only 1 was also dilutionary for TP, while the other 6 were an even split of stationary and mobilizing. None of the TN sites were dilutionary</a:t>
            </a:r>
          </a:p>
          <a:p>
            <a:pPr marL="457200" indent="-457200" algn="just">
              <a:spcBef>
                <a:spcPts val="1200"/>
              </a:spcBef>
            </a:pPr>
            <a:r>
              <a:rPr lang="en-US" sz="2800" dirty="0"/>
              <a:t>The distribution of the CQ slope magnitude varied across constituents across sites with varying levels of disturbance (Figure 3). The trend for TP was unclear. The trend for SRP shows that sites with low disturbance have lower slope magnitude, while 4 of the 7 dilutionary sites have considerable % agriculture in the watershed. The trend of TN shows that for both high and low disturbance sites mobilization can be strong</a:t>
            </a:r>
          </a:p>
          <a:p>
            <a:pPr marL="0" indent="-457200" algn="ctr">
              <a:spcBef>
                <a:spcPts val="1200"/>
              </a:spcBef>
              <a:buFont typeface="Arial" panose="020B0604020202020204" pitchFamily="34" charset="0"/>
              <a:buNone/>
            </a:pPr>
            <a:r>
              <a:rPr lang="en-US" sz="3600" dirty="0"/>
              <a:t>4.2) Correlations and MLR</a:t>
            </a:r>
          </a:p>
          <a:p>
            <a:pPr marL="457200" indent="-457200" algn="just">
              <a:spcBef>
                <a:spcPts val="1200"/>
              </a:spcBef>
            </a:pPr>
            <a:r>
              <a:rPr lang="en-US" sz="2800" dirty="0"/>
              <a:t>For CQ intercept and AAY across constituents, with exception of SRP, land use predictors associated with high nutrient loading were generally in the top positive correlates, while land use predictors associated with lower nutrient loading were in the top negative correlates. Top correlates for CQ slope did not follow this trend</a:t>
            </a:r>
          </a:p>
          <a:p>
            <a:pPr marL="457200" indent="-457200" algn="just">
              <a:spcBef>
                <a:spcPts val="1200"/>
              </a:spcBef>
            </a:pPr>
            <a:r>
              <a:rPr lang="en-US" sz="2800" dirty="0"/>
              <a:t>MLR models for CQ intercept had good adjusted R2 for TN and TDP, however the model fit for TP and SRP were poor. TN was the only constituent with good model performance for AAY (Tables 1 and 2).</a:t>
            </a:r>
          </a:p>
          <a:p>
            <a:pPr marL="457200" indent="-457200" algn="just">
              <a:spcBef>
                <a:spcPts val="1200"/>
              </a:spcBef>
            </a:pPr>
            <a:r>
              <a:rPr lang="en-US" sz="2800" dirty="0"/>
              <a:t>The predictors that were selected for the intercept and AAY models did not overlap between the constituents except for % HSG B for TP and SRP AAY. </a:t>
            </a:r>
          </a:p>
          <a:p>
            <a:pPr marL="640080" indent="0">
              <a:spcBef>
                <a:spcPts val="1200"/>
              </a:spcBef>
              <a:buNone/>
            </a:pPr>
            <a:endParaRPr lang="en-US" sz="2800" dirty="0"/>
          </a:p>
        </p:txBody>
      </p:sp>
      <p:sp>
        <p:nvSpPr>
          <p:cNvPr id="18" name="Content Placeholder 2">
            <a:extLst>
              <a:ext uri="{FF2B5EF4-FFF2-40B4-BE49-F238E27FC236}">
                <a16:creationId xmlns:a16="http://schemas.microsoft.com/office/drawing/2014/main" id="{5B15D86A-68C5-F2A7-3413-3718C221FEBC}"/>
              </a:ext>
            </a:extLst>
          </p:cNvPr>
          <p:cNvSpPr txBox="1">
            <a:spLocks/>
          </p:cNvSpPr>
          <p:nvPr/>
        </p:nvSpPr>
        <p:spPr>
          <a:xfrm>
            <a:off x="29370357" y="14527650"/>
            <a:ext cx="14538469" cy="1320549"/>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just">
              <a:spcBef>
                <a:spcPts val="1200"/>
              </a:spcBef>
              <a:buFont typeface="Arial" panose="020B0604020202020204" pitchFamily="34" charset="0"/>
              <a:buNone/>
            </a:pPr>
            <a:r>
              <a:rPr lang="en-US" sz="2800" dirty="0"/>
              <a:t>Figure 3 – CQ slope magnitude (normalized to between 0 and 1) as a function of disturbance in the watershed. The sites shown in Figure 3 are labeled. There is a lack of a clear trend in the strength and grouping of C-Q export regimes as a function of disturbance (H2)</a:t>
            </a:r>
          </a:p>
        </p:txBody>
      </p:sp>
      <p:pic>
        <p:nvPicPr>
          <p:cNvPr id="21" name="Picture 20">
            <a:extLst>
              <a:ext uri="{FF2B5EF4-FFF2-40B4-BE49-F238E27FC236}">
                <a16:creationId xmlns:a16="http://schemas.microsoft.com/office/drawing/2014/main" id="{99605949-30EB-D8AD-959F-787FF9B6A21A}"/>
              </a:ext>
            </a:extLst>
          </p:cNvPr>
          <p:cNvPicPr>
            <a:picLocks noChangeAspect="1"/>
          </p:cNvPicPr>
          <p:nvPr/>
        </p:nvPicPr>
        <p:blipFill rotWithShape="1">
          <a:blip r:embed="rId3"/>
          <a:srcRect t="4244"/>
          <a:stretch/>
        </p:blipFill>
        <p:spPr>
          <a:xfrm>
            <a:off x="14836493" y="35341313"/>
            <a:ext cx="14265447" cy="6767346"/>
          </a:xfrm>
          <a:prstGeom prst="rect">
            <a:avLst/>
          </a:prstGeom>
        </p:spPr>
      </p:pic>
      <p:pic>
        <p:nvPicPr>
          <p:cNvPr id="25" name="Picture 24">
            <a:extLst>
              <a:ext uri="{FF2B5EF4-FFF2-40B4-BE49-F238E27FC236}">
                <a16:creationId xmlns:a16="http://schemas.microsoft.com/office/drawing/2014/main" id="{67BF9C7D-B1D1-5E5A-4926-CBE632D517A8}"/>
              </a:ext>
            </a:extLst>
          </p:cNvPr>
          <p:cNvPicPr>
            <a:picLocks noChangeAspect="1"/>
          </p:cNvPicPr>
          <p:nvPr/>
        </p:nvPicPr>
        <p:blipFill rotWithShape="1">
          <a:blip r:embed="rId4"/>
          <a:srcRect t="4842"/>
          <a:stretch/>
        </p:blipFill>
        <p:spPr>
          <a:xfrm>
            <a:off x="48347529" y="12854241"/>
            <a:ext cx="14476679" cy="5742253"/>
          </a:xfrm>
          <a:prstGeom prst="rect">
            <a:avLst/>
          </a:prstGeom>
        </p:spPr>
      </p:pic>
      <p:sp>
        <p:nvSpPr>
          <p:cNvPr id="26" name="Content Placeholder 2">
            <a:extLst>
              <a:ext uri="{FF2B5EF4-FFF2-40B4-BE49-F238E27FC236}">
                <a16:creationId xmlns:a16="http://schemas.microsoft.com/office/drawing/2014/main" id="{CABC0F83-1828-CA95-7D72-80719D6F7B75}"/>
              </a:ext>
            </a:extLst>
          </p:cNvPr>
          <p:cNvSpPr txBox="1">
            <a:spLocks/>
          </p:cNvSpPr>
          <p:nvPr/>
        </p:nvSpPr>
        <p:spPr>
          <a:xfrm>
            <a:off x="14579181" y="34708238"/>
            <a:ext cx="13978723" cy="815396"/>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2800" dirty="0"/>
              <a:t>Table 2 – Comparison of MLR models for CQ intercept.</a:t>
            </a:r>
          </a:p>
        </p:txBody>
      </p:sp>
      <p:sp>
        <p:nvSpPr>
          <p:cNvPr id="27" name="Content Placeholder 2">
            <a:extLst>
              <a:ext uri="{FF2B5EF4-FFF2-40B4-BE49-F238E27FC236}">
                <a16:creationId xmlns:a16="http://schemas.microsoft.com/office/drawing/2014/main" id="{5D92F8DE-716A-4FAF-84C2-875CFDC14FEE}"/>
              </a:ext>
            </a:extLst>
          </p:cNvPr>
          <p:cNvSpPr txBox="1">
            <a:spLocks/>
          </p:cNvSpPr>
          <p:nvPr/>
        </p:nvSpPr>
        <p:spPr>
          <a:xfrm>
            <a:off x="48347529" y="11986348"/>
            <a:ext cx="13978723" cy="606000"/>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2800" dirty="0"/>
              <a:t>Table 3 – Comparison of MLR models for Average Annual Yield.</a:t>
            </a:r>
          </a:p>
        </p:txBody>
      </p:sp>
      <p:sp>
        <p:nvSpPr>
          <p:cNvPr id="28" name="Content Placeholder 2">
            <a:extLst>
              <a:ext uri="{FF2B5EF4-FFF2-40B4-BE49-F238E27FC236}">
                <a16:creationId xmlns:a16="http://schemas.microsoft.com/office/drawing/2014/main" id="{C9F2D9C4-6F79-3FBB-6DBE-2D377FFB65A1}"/>
              </a:ext>
            </a:extLst>
          </p:cNvPr>
          <p:cNvSpPr txBox="1">
            <a:spLocks/>
          </p:cNvSpPr>
          <p:nvPr/>
        </p:nvSpPr>
        <p:spPr>
          <a:xfrm>
            <a:off x="29161430" y="26622098"/>
            <a:ext cx="14605259" cy="4094479"/>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Bef>
                <a:spcPts val="1200"/>
              </a:spcBef>
              <a:buFont typeface="Arial" panose="020B0604020202020204" pitchFamily="34" charset="0"/>
              <a:buNone/>
            </a:pPr>
            <a:r>
              <a:rPr lang="en-US" sz="4800" dirty="0"/>
              <a:t>5) Conclusions and Future Directions</a:t>
            </a:r>
            <a:endParaRPr lang="en-US" sz="2800" dirty="0"/>
          </a:p>
          <a:p>
            <a:pPr marL="457200" indent="-457200" algn="just">
              <a:spcBef>
                <a:spcPts val="1200"/>
              </a:spcBef>
            </a:pPr>
            <a:r>
              <a:rPr lang="en-US" sz="2800" dirty="0"/>
              <a:t>We aim to included more sites by replicating the GAGES II database predictors using open-source data layers. We can use the GAGES II database as QC for our data layer derived values before extending the workflow to non-GAGES II sites. We also wish to include predictors not in GAGES II, e.g. hydrography limb, wastewater treatment plants, and antecedent moisture conditions. This will allow us to account for the within-site variability and better highlight the between site variability</a:t>
            </a:r>
          </a:p>
          <a:p>
            <a:pPr marL="457200" indent="-457200" algn="just">
              <a:spcBef>
                <a:spcPts val="1200"/>
              </a:spcBef>
            </a:pPr>
            <a:r>
              <a:rPr lang="en-US" sz="2800" dirty="0"/>
              <a:t>The goal of this work is to develop an empirical model to predict processed based model output</a:t>
            </a:r>
          </a:p>
        </p:txBody>
      </p:sp>
      <p:sp>
        <p:nvSpPr>
          <p:cNvPr id="29" name="Content Placeholder 2">
            <a:extLst>
              <a:ext uri="{FF2B5EF4-FFF2-40B4-BE49-F238E27FC236}">
                <a16:creationId xmlns:a16="http://schemas.microsoft.com/office/drawing/2014/main" id="{207F7D7C-0FB3-7B14-5A79-2A29F5C31E57}"/>
              </a:ext>
            </a:extLst>
          </p:cNvPr>
          <p:cNvSpPr txBox="1">
            <a:spLocks/>
          </p:cNvSpPr>
          <p:nvPr/>
        </p:nvSpPr>
        <p:spPr>
          <a:xfrm>
            <a:off x="29285941" y="31090237"/>
            <a:ext cx="14520843" cy="1959803"/>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Bef>
                <a:spcPts val="1200"/>
              </a:spcBef>
              <a:buFont typeface="Arial" panose="020B0604020202020204" pitchFamily="34" charset="0"/>
              <a:buNone/>
            </a:pPr>
            <a:r>
              <a:rPr lang="en-US" sz="4800" dirty="0"/>
              <a:t>6) Acknowledgments </a:t>
            </a:r>
          </a:p>
          <a:p>
            <a:pPr marL="0" indent="0" algn="just">
              <a:spcBef>
                <a:spcPts val="1200"/>
              </a:spcBef>
              <a:buFont typeface="Arial" panose="020B0604020202020204" pitchFamily="34" charset="0"/>
              <a:buNone/>
            </a:pPr>
            <a:r>
              <a:rPr lang="en-US" sz="2800" dirty="0"/>
              <a:t>This project is funded by DEC grant XXX. We would like to thank Anthony Prestigiacomo of the DEC for his input throughout the course of this project</a:t>
            </a:r>
          </a:p>
        </p:txBody>
      </p:sp>
      <p:sp>
        <p:nvSpPr>
          <p:cNvPr id="30" name="Title 1">
            <a:extLst>
              <a:ext uri="{FF2B5EF4-FFF2-40B4-BE49-F238E27FC236}">
                <a16:creationId xmlns:a16="http://schemas.microsoft.com/office/drawing/2014/main" id="{6FA7DB4E-0F56-ACB7-7F23-5ADA81B024AD}"/>
              </a:ext>
            </a:extLst>
          </p:cNvPr>
          <p:cNvSpPr txBox="1">
            <a:spLocks/>
          </p:cNvSpPr>
          <p:nvPr/>
        </p:nvSpPr>
        <p:spPr>
          <a:xfrm>
            <a:off x="68740" y="1156703"/>
            <a:ext cx="43891201" cy="868896"/>
          </a:xfrm>
          <a:prstGeom prst="rect">
            <a:avLst/>
          </a:prstGeom>
        </p:spPr>
        <p:txBody>
          <a:bodyPr vert="horz" lIns="91440" tIns="45720" rIns="91440" bIns="45720" rtlCol="0" anchor="ctr">
            <a:no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pPr algn="ctr">
              <a:lnSpc>
                <a:spcPct val="100000"/>
              </a:lnSpc>
            </a:pPr>
            <a:r>
              <a:rPr lang="en-US" sz="5000" dirty="0"/>
              <a:t>Ryan Ruggiero</a:t>
            </a:r>
            <a:r>
              <a:rPr lang="en-US" sz="5000" baseline="30000" dirty="0"/>
              <a:t>1</a:t>
            </a:r>
            <a:r>
              <a:rPr lang="en-US" sz="5000" dirty="0"/>
              <a:t>, Chuck Kroll</a:t>
            </a:r>
            <a:r>
              <a:rPr lang="en-US" sz="5000" baseline="30000" dirty="0"/>
              <a:t>1</a:t>
            </a:r>
            <a:r>
              <a:rPr lang="en-US" sz="5000" dirty="0"/>
              <a:t>, Steve Shaw</a:t>
            </a:r>
            <a:r>
              <a:rPr lang="en-US" sz="5000" baseline="30000" dirty="0"/>
              <a:t>1</a:t>
            </a:r>
            <a:r>
              <a:rPr lang="en-US" sz="5000" dirty="0"/>
              <a:t>, Charley Driscoll</a:t>
            </a:r>
            <a:r>
              <a:rPr lang="en-US" sz="5000" baseline="30000" dirty="0"/>
              <a:t>2</a:t>
            </a:r>
            <a:endParaRPr lang="en-US" sz="5000" dirty="0"/>
          </a:p>
        </p:txBody>
      </p:sp>
      <p:pic>
        <p:nvPicPr>
          <p:cNvPr id="41" name="Picture 40">
            <a:extLst>
              <a:ext uri="{FF2B5EF4-FFF2-40B4-BE49-F238E27FC236}">
                <a16:creationId xmlns:a16="http://schemas.microsoft.com/office/drawing/2014/main" id="{914AF20A-D831-55E1-97D0-75AEC7F1174D}"/>
              </a:ext>
            </a:extLst>
          </p:cNvPr>
          <p:cNvPicPr>
            <a:picLocks noChangeAspect="1"/>
          </p:cNvPicPr>
          <p:nvPr/>
        </p:nvPicPr>
        <p:blipFill>
          <a:blip r:embed="rId5"/>
          <a:stretch>
            <a:fillRect/>
          </a:stretch>
        </p:blipFill>
        <p:spPr>
          <a:xfrm>
            <a:off x="29278904" y="3626367"/>
            <a:ext cx="14471068" cy="10853300"/>
          </a:xfrm>
          <a:prstGeom prst="rect">
            <a:avLst/>
          </a:prstGeom>
        </p:spPr>
      </p:pic>
      <p:sp>
        <p:nvSpPr>
          <p:cNvPr id="42" name="Content Placeholder 2">
            <a:extLst>
              <a:ext uri="{FF2B5EF4-FFF2-40B4-BE49-F238E27FC236}">
                <a16:creationId xmlns:a16="http://schemas.microsoft.com/office/drawing/2014/main" id="{B8CE6231-E18C-ADBD-B0F4-B606EC156488}"/>
              </a:ext>
            </a:extLst>
          </p:cNvPr>
          <p:cNvSpPr txBox="1">
            <a:spLocks/>
          </p:cNvSpPr>
          <p:nvPr/>
        </p:nvSpPr>
        <p:spPr>
          <a:xfrm>
            <a:off x="55941" y="16593834"/>
            <a:ext cx="14680507" cy="3360822"/>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Bef>
                <a:spcPts val="1200"/>
              </a:spcBef>
              <a:buFont typeface="Arial" panose="020B0604020202020204" pitchFamily="34" charset="0"/>
              <a:buNone/>
            </a:pPr>
            <a:r>
              <a:rPr lang="en-US" sz="4800" dirty="0"/>
              <a:t>2) Hypotheses</a:t>
            </a:r>
          </a:p>
          <a:p>
            <a:pPr marL="0" indent="0" algn="just">
              <a:spcBef>
                <a:spcPts val="1200"/>
              </a:spcBef>
              <a:buFont typeface="Arial" panose="020B0604020202020204" pitchFamily="34" charset="0"/>
              <a:buNone/>
            </a:pPr>
            <a:r>
              <a:rPr lang="en-US" sz="2800" dirty="0"/>
              <a:t>While extensive analyses of controls on nutrient export have been conducted in places such as the Chesapeake Bay watershed or intensive agricultural regions in the Ohio, there has been little synthesis of nutrient data collected in NYS.  Our goal was to test the following hypotheses:</a:t>
            </a:r>
          </a:p>
          <a:p>
            <a:pPr marL="1154430" indent="-514350" algn="just">
              <a:lnSpc>
                <a:spcPct val="80000"/>
              </a:lnSpc>
              <a:spcBef>
                <a:spcPts val="1200"/>
              </a:spcBef>
              <a:buFont typeface="+mj-lt"/>
              <a:buAutoNum type="arabicPeriod"/>
            </a:pPr>
            <a:r>
              <a:rPr lang="en-US" sz="2800" dirty="0"/>
              <a:t>Anthropogenic disturbance in the watershed will contribute to higher nutrient export</a:t>
            </a:r>
          </a:p>
          <a:p>
            <a:pPr marL="1154430" indent="-514350" algn="just">
              <a:lnSpc>
                <a:spcPct val="80000"/>
              </a:lnSpc>
              <a:spcBef>
                <a:spcPts val="1200"/>
              </a:spcBef>
              <a:buFont typeface="+mj-lt"/>
              <a:buAutoNum type="arabicPeriod"/>
            </a:pPr>
            <a:r>
              <a:rPr lang="en-US" sz="2800" dirty="0"/>
              <a:t>Nutrient export regime (diluting, mobilizing, stationary) is controlled by land use</a:t>
            </a:r>
          </a:p>
        </p:txBody>
      </p:sp>
      <p:sp>
        <p:nvSpPr>
          <p:cNvPr id="46" name="Content Placeholder 2">
            <a:extLst>
              <a:ext uri="{FF2B5EF4-FFF2-40B4-BE49-F238E27FC236}">
                <a16:creationId xmlns:a16="http://schemas.microsoft.com/office/drawing/2014/main" id="{049DC52B-C4AB-8AD5-394F-657359C87053}"/>
              </a:ext>
            </a:extLst>
          </p:cNvPr>
          <p:cNvSpPr txBox="1">
            <a:spLocks/>
          </p:cNvSpPr>
          <p:nvPr/>
        </p:nvSpPr>
        <p:spPr>
          <a:xfrm>
            <a:off x="30052185" y="2861652"/>
            <a:ext cx="13555330" cy="716732"/>
          </a:xfrm>
          <a:prstGeom prst="rect">
            <a:avLst/>
          </a:prstGeom>
        </p:spPr>
        <p:txBody>
          <a:bodyPr vert="horz" lIns="91440" tIns="45720" rIns="91440" bIns="45720" rtlCol="0">
            <a:normAutofit lnSpcReduction="10000"/>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Bef>
                <a:spcPts val="1200"/>
              </a:spcBef>
              <a:buFont typeface="Arial" panose="020B0604020202020204" pitchFamily="34" charset="0"/>
              <a:buNone/>
            </a:pPr>
            <a:r>
              <a:rPr lang="en-US" sz="4800" dirty="0"/>
              <a:t>4) Results </a:t>
            </a:r>
          </a:p>
        </p:txBody>
      </p:sp>
      <p:pic>
        <p:nvPicPr>
          <p:cNvPr id="48" name="Picture 47">
            <a:extLst>
              <a:ext uri="{FF2B5EF4-FFF2-40B4-BE49-F238E27FC236}">
                <a16:creationId xmlns:a16="http://schemas.microsoft.com/office/drawing/2014/main" id="{36788556-83FB-DDA2-9A45-655187B14910}"/>
              </a:ext>
            </a:extLst>
          </p:cNvPr>
          <p:cNvPicPr>
            <a:picLocks noChangeAspect="1"/>
          </p:cNvPicPr>
          <p:nvPr/>
        </p:nvPicPr>
        <p:blipFill>
          <a:blip r:embed="rId6"/>
          <a:stretch>
            <a:fillRect/>
          </a:stretch>
        </p:blipFill>
        <p:spPr>
          <a:xfrm>
            <a:off x="53859" y="20153502"/>
            <a:ext cx="14634994" cy="9809920"/>
          </a:xfrm>
          <a:prstGeom prst="rect">
            <a:avLst/>
          </a:prstGeom>
        </p:spPr>
      </p:pic>
      <p:sp>
        <p:nvSpPr>
          <p:cNvPr id="49" name="Content Placeholder 2">
            <a:extLst>
              <a:ext uri="{FF2B5EF4-FFF2-40B4-BE49-F238E27FC236}">
                <a16:creationId xmlns:a16="http://schemas.microsoft.com/office/drawing/2014/main" id="{3246298D-8D18-AC4E-6B6B-B377810A4125}"/>
              </a:ext>
            </a:extLst>
          </p:cNvPr>
          <p:cNvSpPr txBox="1">
            <a:spLocks/>
          </p:cNvSpPr>
          <p:nvPr/>
        </p:nvSpPr>
        <p:spPr>
          <a:xfrm>
            <a:off x="14657153" y="6363170"/>
            <a:ext cx="14624125" cy="3644195"/>
          </a:xfrm>
          <a:prstGeom prst="rect">
            <a:avLst/>
          </a:prstGeom>
        </p:spPr>
        <p:txBody>
          <a:bodyPr vert="horz" lIns="91440" tIns="45720" rIns="91440" bIns="45720" rtlCol="0">
            <a:normAutofit lnSpcReduction="10000"/>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just">
              <a:spcBef>
                <a:spcPts val="1200"/>
              </a:spcBef>
              <a:buFont typeface="Arial" panose="020B0604020202020204" pitchFamily="34" charset="0"/>
              <a:buNone/>
            </a:pPr>
            <a:r>
              <a:rPr lang="en-US" sz="2800" dirty="0"/>
              <a:t>Table 1 - Number of sampling locations in NYS with paired observations of USGS gauged flow and nutrient samples as a function of restrictions. The USGS National Water Information System (NWIS) was queried for 5 constituents, three phosphorus species and 2 nitrogen species. These 5 were chosen because they are common analytes in water quality sampling protocols. Nitrate was excluded from the analysis due to the limited number of site in the final site list used in this study (last column). The USGS Geospatial Attributes of Gages for Evaluating Streamflow (GAGES II) database was used as the source of watershed characteristics for the sites used in this study. The numbers in parentheses in the last column give the number of sites that are in GAGES II and meet the restriction criteria in the first and third column, respectively (i.e. no restrictions on the time of the sample).</a:t>
            </a:r>
          </a:p>
        </p:txBody>
      </p:sp>
      <p:sp>
        <p:nvSpPr>
          <p:cNvPr id="8" name="Content Placeholder 2">
            <a:extLst>
              <a:ext uri="{FF2B5EF4-FFF2-40B4-BE49-F238E27FC236}">
                <a16:creationId xmlns:a16="http://schemas.microsoft.com/office/drawing/2014/main" id="{564CCC0B-9210-65B1-2846-9A2F9D5E8156}"/>
              </a:ext>
            </a:extLst>
          </p:cNvPr>
          <p:cNvSpPr txBox="1">
            <a:spLocks/>
          </p:cNvSpPr>
          <p:nvPr/>
        </p:nvSpPr>
        <p:spPr>
          <a:xfrm>
            <a:off x="106048" y="13518214"/>
            <a:ext cx="14630400" cy="2965877"/>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just">
              <a:spcBef>
                <a:spcPts val="1200"/>
              </a:spcBef>
              <a:buFont typeface="Arial" panose="020B0604020202020204" pitchFamily="34" charset="0"/>
              <a:buNone/>
            </a:pPr>
            <a:r>
              <a:rPr lang="en-US" sz="2800" dirty="0"/>
              <a:t>Figure 1 – Conceptual diagrams of C-Q relationships showing the three different nutrient export regimes. A linear regression (blue line) is fit after transforming the data using logarithm base 10. This linear model is used to predict concentration on any day given when flow is known and can be used to estimate average annual nutrient yields. The slope is used to classify the export regime (stationary - slope is not significantly different than zero, dilutionary - slope is significantly different from zero and negative, and mobilization - slope is significantly different from zero and positive), and the intercept predicts the concentration in the river when the flow is equal to zero. </a:t>
            </a:r>
          </a:p>
        </p:txBody>
      </p:sp>
      <p:pic>
        <p:nvPicPr>
          <p:cNvPr id="17" name="Picture 16">
            <a:extLst>
              <a:ext uri="{FF2B5EF4-FFF2-40B4-BE49-F238E27FC236}">
                <a16:creationId xmlns:a16="http://schemas.microsoft.com/office/drawing/2014/main" id="{A5F92AC6-3F44-783E-2575-682849A0E697}"/>
              </a:ext>
            </a:extLst>
          </p:cNvPr>
          <p:cNvPicPr>
            <a:picLocks noChangeAspect="1"/>
          </p:cNvPicPr>
          <p:nvPr/>
        </p:nvPicPr>
        <p:blipFill>
          <a:blip r:embed="rId7"/>
          <a:stretch>
            <a:fillRect/>
          </a:stretch>
        </p:blipFill>
        <p:spPr>
          <a:xfrm>
            <a:off x="141228" y="7274332"/>
            <a:ext cx="14437953" cy="5868085"/>
          </a:xfrm>
          <a:prstGeom prst="rect">
            <a:avLst/>
          </a:prstGeom>
        </p:spPr>
      </p:pic>
      <p:sp>
        <p:nvSpPr>
          <p:cNvPr id="19" name="Content Placeholder 2">
            <a:extLst>
              <a:ext uri="{FF2B5EF4-FFF2-40B4-BE49-F238E27FC236}">
                <a16:creationId xmlns:a16="http://schemas.microsoft.com/office/drawing/2014/main" id="{DB454C47-662A-DEE7-B736-CCE50A657B0F}"/>
              </a:ext>
            </a:extLst>
          </p:cNvPr>
          <p:cNvSpPr txBox="1">
            <a:spLocks/>
          </p:cNvSpPr>
          <p:nvPr/>
        </p:nvSpPr>
        <p:spPr>
          <a:xfrm>
            <a:off x="14649705" y="2734849"/>
            <a:ext cx="14675526" cy="759878"/>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spcBef>
                <a:spcPts val="1200"/>
              </a:spcBef>
              <a:buFont typeface="Arial" panose="020B0604020202020204" pitchFamily="34" charset="0"/>
              <a:buNone/>
            </a:pPr>
            <a:r>
              <a:rPr lang="en-US" sz="4800" dirty="0"/>
              <a:t>3) Methods </a:t>
            </a:r>
          </a:p>
        </p:txBody>
      </p:sp>
      <p:graphicFrame>
        <p:nvGraphicFramePr>
          <p:cNvPr id="20" name="Diagram 19">
            <a:extLst>
              <a:ext uri="{FF2B5EF4-FFF2-40B4-BE49-F238E27FC236}">
                <a16:creationId xmlns:a16="http://schemas.microsoft.com/office/drawing/2014/main" id="{5146201D-2D96-E2FD-C142-3EE4A29799B1}"/>
              </a:ext>
            </a:extLst>
          </p:cNvPr>
          <p:cNvGraphicFramePr/>
          <p:nvPr>
            <p:extLst>
              <p:ext uri="{D42A27DB-BD31-4B8C-83A1-F6EECF244321}">
                <p14:modId xmlns:p14="http://schemas.microsoft.com/office/powerpoint/2010/main" val="2682394609"/>
              </p:ext>
            </p:extLst>
          </p:nvPr>
        </p:nvGraphicFramePr>
        <p:xfrm>
          <a:off x="14690935" y="2990352"/>
          <a:ext cx="14612786" cy="36441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31" name="Picture 30">
            <a:extLst>
              <a:ext uri="{FF2B5EF4-FFF2-40B4-BE49-F238E27FC236}">
                <a16:creationId xmlns:a16="http://schemas.microsoft.com/office/drawing/2014/main" id="{890C066A-3F38-A352-87BF-9EB9E379369D}"/>
              </a:ext>
            </a:extLst>
          </p:cNvPr>
          <p:cNvPicPr>
            <a:picLocks noChangeAspect="1"/>
          </p:cNvPicPr>
          <p:nvPr/>
        </p:nvPicPr>
        <p:blipFill>
          <a:blip r:embed="rId13"/>
          <a:stretch>
            <a:fillRect/>
          </a:stretch>
        </p:blipFill>
        <p:spPr>
          <a:xfrm>
            <a:off x="14773377" y="17554407"/>
            <a:ext cx="14381377" cy="11198810"/>
          </a:xfrm>
          <a:prstGeom prst="rect">
            <a:avLst/>
          </a:prstGeom>
        </p:spPr>
      </p:pic>
      <p:pic>
        <p:nvPicPr>
          <p:cNvPr id="33" name="Picture 32">
            <a:extLst>
              <a:ext uri="{FF2B5EF4-FFF2-40B4-BE49-F238E27FC236}">
                <a16:creationId xmlns:a16="http://schemas.microsoft.com/office/drawing/2014/main" id="{3D3CC1FE-6C46-8CB4-02BF-88B43084B36B}"/>
              </a:ext>
            </a:extLst>
          </p:cNvPr>
          <p:cNvPicPr>
            <a:picLocks noChangeAspect="1"/>
          </p:cNvPicPr>
          <p:nvPr/>
        </p:nvPicPr>
        <p:blipFill>
          <a:blip r:embed="rId14"/>
          <a:stretch>
            <a:fillRect/>
          </a:stretch>
        </p:blipFill>
        <p:spPr>
          <a:xfrm>
            <a:off x="14702279" y="9847057"/>
            <a:ext cx="14624125" cy="7076558"/>
          </a:xfrm>
          <a:prstGeom prst="rect">
            <a:avLst/>
          </a:prstGeom>
        </p:spPr>
      </p:pic>
      <p:sp>
        <p:nvSpPr>
          <p:cNvPr id="35" name="Rectangle 34">
            <a:extLst>
              <a:ext uri="{FF2B5EF4-FFF2-40B4-BE49-F238E27FC236}">
                <a16:creationId xmlns:a16="http://schemas.microsoft.com/office/drawing/2014/main" id="{C1086823-3A8B-149B-4A50-019734C4D68D}"/>
              </a:ext>
            </a:extLst>
          </p:cNvPr>
          <p:cNvSpPr/>
          <p:nvPr/>
        </p:nvSpPr>
        <p:spPr>
          <a:xfrm>
            <a:off x="14648865" y="2401396"/>
            <a:ext cx="14630400" cy="3051700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08134BBA-540D-899D-2F84-2441781E1BD2}"/>
              </a:ext>
            </a:extLst>
          </p:cNvPr>
          <p:cNvSpPr/>
          <p:nvPr/>
        </p:nvSpPr>
        <p:spPr>
          <a:xfrm>
            <a:off x="19304" y="2401396"/>
            <a:ext cx="14630400" cy="3051700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74907404-3FC3-41BF-28FE-6FFE400B0433}"/>
              </a:ext>
            </a:extLst>
          </p:cNvPr>
          <p:cNvSpPr/>
          <p:nvPr/>
        </p:nvSpPr>
        <p:spPr>
          <a:xfrm>
            <a:off x="29285941" y="2401396"/>
            <a:ext cx="14605259" cy="3051700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1F7B1FD0-D09A-F027-5B0F-EE27482880F5}"/>
              </a:ext>
            </a:extLst>
          </p:cNvPr>
          <p:cNvSpPr txBox="1"/>
          <p:nvPr/>
        </p:nvSpPr>
        <p:spPr>
          <a:xfrm>
            <a:off x="531098" y="18596494"/>
            <a:ext cx="736227" cy="523220"/>
          </a:xfrm>
          <a:prstGeom prst="rect">
            <a:avLst/>
          </a:prstGeom>
          <a:solidFill>
            <a:schemeClr val="bg1"/>
          </a:solidFill>
        </p:spPr>
        <p:txBody>
          <a:bodyPr wrap="square" rtlCol="0">
            <a:spAutoFit/>
          </a:bodyPr>
          <a:lstStyle/>
          <a:p>
            <a:r>
              <a:rPr lang="en-US" sz="2800" dirty="0"/>
              <a:t>H1.</a:t>
            </a:r>
          </a:p>
        </p:txBody>
      </p:sp>
      <p:sp>
        <p:nvSpPr>
          <p:cNvPr id="44" name="TextBox 43">
            <a:extLst>
              <a:ext uri="{FF2B5EF4-FFF2-40B4-BE49-F238E27FC236}">
                <a16:creationId xmlns:a16="http://schemas.microsoft.com/office/drawing/2014/main" id="{C898B32E-8DC7-EFE8-EB00-A061668AE240}"/>
              </a:ext>
            </a:extLst>
          </p:cNvPr>
          <p:cNvSpPr txBox="1"/>
          <p:nvPr/>
        </p:nvSpPr>
        <p:spPr>
          <a:xfrm>
            <a:off x="540740" y="19100589"/>
            <a:ext cx="736227" cy="523220"/>
          </a:xfrm>
          <a:prstGeom prst="rect">
            <a:avLst/>
          </a:prstGeom>
          <a:solidFill>
            <a:schemeClr val="bg1"/>
          </a:solidFill>
        </p:spPr>
        <p:txBody>
          <a:bodyPr wrap="square" rtlCol="0">
            <a:spAutoFit/>
          </a:bodyPr>
          <a:lstStyle/>
          <a:p>
            <a:r>
              <a:rPr lang="en-US" sz="2800" dirty="0"/>
              <a:t>H2.</a:t>
            </a:r>
          </a:p>
        </p:txBody>
      </p:sp>
      <p:sp>
        <p:nvSpPr>
          <p:cNvPr id="45" name="Content Placeholder 2">
            <a:extLst>
              <a:ext uri="{FF2B5EF4-FFF2-40B4-BE49-F238E27FC236}">
                <a16:creationId xmlns:a16="http://schemas.microsoft.com/office/drawing/2014/main" id="{67A88916-DF13-7074-C076-224B6F4D3FB5}"/>
              </a:ext>
            </a:extLst>
          </p:cNvPr>
          <p:cNvSpPr txBox="1">
            <a:spLocks/>
          </p:cNvSpPr>
          <p:nvPr/>
        </p:nvSpPr>
        <p:spPr>
          <a:xfrm>
            <a:off x="29339567" y="16221859"/>
            <a:ext cx="14538469" cy="2246482"/>
          </a:xfrm>
          <a:prstGeom prst="rect">
            <a:avLst/>
          </a:prstGeom>
        </p:spPr>
        <p:txBody>
          <a:bodyPr vert="horz" lIns="91440" tIns="45720" rIns="91440" bIns="45720" rtlCol="0">
            <a:normAutofit lnSpcReduction="10000"/>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just">
              <a:spcBef>
                <a:spcPts val="1200"/>
              </a:spcBef>
              <a:buFont typeface="Arial" panose="020B0604020202020204" pitchFamily="34" charset="0"/>
              <a:buNone/>
            </a:pPr>
            <a:r>
              <a:rPr lang="en-US" sz="2800" dirty="0"/>
              <a:t>Table 3 – Estimates of the parameters and coefficient of the multiple linear regression (MLR) models fit to C-Q intercept and average annual nutrient yield (AANY) for each constituent. The predictors come from the GAGES II database and were selected to be included in the MLR models using forward selection and a maximum number of predictors of 5. Only the significant (p&lt;0.05) parameters/predictors are displayed. TN AANY was the only model with positive coefficient estimates for land uses associated with anthropogenic disturbance (H1).</a:t>
            </a:r>
          </a:p>
        </p:txBody>
      </p:sp>
      <p:pic>
        <p:nvPicPr>
          <p:cNvPr id="55" name="Picture 54">
            <a:extLst>
              <a:ext uri="{FF2B5EF4-FFF2-40B4-BE49-F238E27FC236}">
                <a16:creationId xmlns:a16="http://schemas.microsoft.com/office/drawing/2014/main" id="{7C748824-AF38-946E-30EC-DEC5C4CA83D2}"/>
              </a:ext>
            </a:extLst>
          </p:cNvPr>
          <p:cNvPicPr>
            <a:picLocks noChangeAspect="1"/>
          </p:cNvPicPr>
          <p:nvPr/>
        </p:nvPicPr>
        <p:blipFill rotWithShape="1">
          <a:blip r:embed="rId15"/>
          <a:srcRect t="1170"/>
          <a:stretch/>
        </p:blipFill>
        <p:spPr>
          <a:xfrm>
            <a:off x="29303721" y="18403318"/>
            <a:ext cx="14563104" cy="7845120"/>
          </a:xfrm>
          <a:prstGeom prst="rect">
            <a:avLst/>
          </a:prstGeom>
        </p:spPr>
      </p:pic>
      <p:pic>
        <p:nvPicPr>
          <p:cNvPr id="57" name="Picture 56">
            <a:extLst>
              <a:ext uri="{FF2B5EF4-FFF2-40B4-BE49-F238E27FC236}">
                <a16:creationId xmlns:a16="http://schemas.microsoft.com/office/drawing/2014/main" id="{E306C4F5-2D95-C60E-2188-87102AC7DEA6}"/>
              </a:ext>
            </a:extLst>
          </p:cNvPr>
          <p:cNvPicPr>
            <a:picLocks noChangeAspect="1"/>
          </p:cNvPicPr>
          <p:nvPr/>
        </p:nvPicPr>
        <p:blipFill>
          <a:blip r:embed="rId16"/>
          <a:stretch>
            <a:fillRect/>
          </a:stretch>
        </p:blipFill>
        <p:spPr>
          <a:xfrm>
            <a:off x="169416" y="20127904"/>
            <a:ext cx="14526801" cy="9835518"/>
          </a:xfrm>
          <a:prstGeom prst="rect">
            <a:avLst/>
          </a:prstGeom>
        </p:spPr>
      </p:pic>
      <p:sp>
        <p:nvSpPr>
          <p:cNvPr id="58" name="Title 1">
            <a:extLst>
              <a:ext uri="{FF2B5EF4-FFF2-40B4-BE49-F238E27FC236}">
                <a16:creationId xmlns:a16="http://schemas.microsoft.com/office/drawing/2014/main" id="{52135AD9-DEEF-E2B1-5BC8-0217803283F5}"/>
              </a:ext>
            </a:extLst>
          </p:cNvPr>
          <p:cNvSpPr txBox="1">
            <a:spLocks/>
          </p:cNvSpPr>
          <p:nvPr/>
        </p:nvSpPr>
        <p:spPr>
          <a:xfrm>
            <a:off x="51727" y="1837838"/>
            <a:ext cx="43891201" cy="868896"/>
          </a:xfrm>
          <a:prstGeom prst="rect">
            <a:avLst/>
          </a:prstGeom>
        </p:spPr>
        <p:txBody>
          <a:bodyPr vert="horz" lIns="91440" tIns="45720" rIns="91440" bIns="45720" rtlCol="0" anchor="ctr">
            <a:no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pPr algn="ctr">
              <a:lnSpc>
                <a:spcPct val="100000"/>
              </a:lnSpc>
            </a:pPr>
            <a:r>
              <a:rPr lang="en-US" sz="3600" baseline="30000" dirty="0"/>
              <a:t>1</a:t>
            </a:r>
            <a:r>
              <a:rPr lang="en-US" sz="3600" dirty="0"/>
              <a:t>SUNY ESF Department of Environmental Resources Engineering </a:t>
            </a:r>
            <a:r>
              <a:rPr lang="en-US" sz="3600" baseline="30000" dirty="0"/>
              <a:t>2</a:t>
            </a:r>
            <a:r>
              <a:rPr lang="en-US" sz="3600" dirty="0"/>
              <a:t>Syracuse University Department of Civil and Environmental Engineering</a:t>
            </a:r>
            <a:endParaRPr lang="en-US" sz="3600" baseline="30000" dirty="0"/>
          </a:p>
        </p:txBody>
      </p:sp>
    </p:spTree>
    <p:extLst>
      <p:ext uri="{BB962C8B-B14F-4D97-AF65-F5344CB8AC3E}">
        <p14:creationId xmlns:p14="http://schemas.microsoft.com/office/powerpoint/2010/main" val="113160512"/>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3789</TotalTime>
  <Words>1711</Words>
  <Application>Microsoft Office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Implications of Watershed Characteristics on Nutrient Concentration-Discharge Relationships in NYS Rivers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A Ruggiero</dc:creator>
  <cp:lastModifiedBy>Ryan A Ruggiero</cp:lastModifiedBy>
  <cp:revision>19</cp:revision>
  <dcterms:created xsi:type="dcterms:W3CDTF">2024-01-22T17:29:41Z</dcterms:created>
  <dcterms:modified xsi:type="dcterms:W3CDTF">2024-01-26T02:35:44Z</dcterms:modified>
</cp:coreProperties>
</file>