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8"/>
  </p:notesMasterIdLst>
  <p:sldIdLst>
    <p:sldId id="256" r:id="rId2"/>
    <p:sldId id="257" r:id="rId3"/>
    <p:sldId id="259" r:id="rId4"/>
    <p:sldId id="258" r:id="rId5"/>
    <p:sldId id="261" r:id="rId6"/>
    <p:sldId id="271" r:id="rId7"/>
    <p:sldId id="262" r:id="rId8"/>
    <p:sldId id="263" r:id="rId9"/>
    <p:sldId id="279" r:id="rId10"/>
    <p:sldId id="273" r:id="rId11"/>
    <p:sldId id="265" r:id="rId12"/>
    <p:sldId id="274" r:id="rId13"/>
    <p:sldId id="266" r:id="rId14"/>
    <p:sldId id="280" r:id="rId15"/>
    <p:sldId id="281" r:id="rId16"/>
    <p:sldId id="267" r:id="rId17"/>
    <p:sldId id="268" r:id="rId18"/>
    <p:sldId id="269" r:id="rId19"/>
    <p:sldId id="264" r:id="rId20"/>
    <p:sldId id="270" r:id="rId21"/>
    <p:sldId id="282" r:id="rId22"/>
    <p:sldId id="272" r:id="rId23"/>
    <p:sldId id="275" r:id="rId24"/>
    <p:sldId id="276" r:id="rId25"/>
    <p:sldId id="278" r:id="rId26"/>
    <p:sldId id="277"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0000"/>
    <a:srgbClr val="8000FF"/>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p:restoredTop sz="85516"/>
  </p:normalViewPr>
  <p:slideViewPr>
    <p:cSldViewPr snapToGrid="0" snapToObjects="1">
      <p:cViewPr varScale="1">
        <p:scale>
          <a:sx n="157" d="100"/>
          <a:sy n="157" d="100"/>
        </p:scale>
        <p:origin x="336" y="160"/>
      </p:cViewPr>
      <p:guideLst/>
    </p:cSldViewPr>
  </p:slideViewPr>
  <p:outlineViewPr>
    <p:cViewPr>
      <p:scale>
        <a:sx n="33" d="100"/>
        <a:sy n="33" d="100"/>
      </p:scale>
      <p:origin x="0" y="-4832"/>
    </p:cViewPr>
  </p:outlin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2018/1/23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人工的に</a:t>
            </a:r>
            <a:r>
              <a:rPr kumimoji="1" lang="en-US" altLang="ja-JP" dirty="0"/>
              <a:t>2</a:t>
            </a:r>
            <a:r>
              <a:rPr kumimoji="1" lang="ja-JP" altLang="en-US" dirty="0"/>
              <a:t>次元もしくは</a:t>
            </a:r>
            <a:r>
              <a:rPr kumimoji="1" lang="en-US" altLang="ja-JP" dirty="0"/>
              <a:t>3</a:t>
            </a:r>
            <a:r>
              <a:rPr kumimoji="1" lang="ja-JP" altLang="en-US" dirty="0"/>
              <a:t>次元のデータを生成</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19</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24</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X-means</a:t>
            </a:r>
            <a:r>
              <a:rPr kumimoji="1" lang="ja-JP" altLang="en-US" dirty="0"/>
              <a:t>はモデルベースのクラスタ数推定手法であり，なおかつ実装がシンプルでわかりやすいから採用</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数値実験によって</a:t>
            </a:r>
            <a:endParaRPr kumimoji="1" lang="en-US" altLang="ja-JP" dirty="0"/>
          </a:p>
          <a:p>
            <a:endParaRPr kumimoji="1" lang="en-US" altLang="ja-JP" dirty="0"/>
          </a:p>
          <a:p>
            <a:r>
              <a:rPr kumimoji="1" lang="ja-JP" altLang="en-US" dirty="0"/>
              <a:t>データに合うモデルとはなんなのか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つにわけていくということを強調</a:t>
            </a:r>
            <a:endParaRPr kumimoji="1" lang="en-US" altLang="ja-JP" dirty="0"/>
          </a:p>
          <a:p>
            <a:r>
              <a:rPr kumimoji="1" lang="ja-JP" altLang="en-US" dirty="0"/>
              <a:t>わけていいかということを情報量規準により判断</a:t>
            </a:r>
            <a:endParaRPr kumimoji="1" lang="en-US" altLang="ja-JP" dirty="0"/>
          </a:p>
          <a:p>
            <a:endParaRPr kumimoji="1" lang="en-US" altLang="ja-JP" dirty="0"/>
          </a:p>
          <a:p>
            <a:r>
              <a:rPr kumimoji="1" lang="ja-JP" altLang="en-US" dirty="0"/>
              <a:t>次でどのように分けていくかを具体的に説明</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元のセントロイド</a:t>
            </a:r>
            <a:endParaRPr kumimoji="1" lang="en-US" altLang="ja-JP" dirty="0"/>
          </a:p>
          <a:p>
            <a:r>
              <a:rPr kumimoji="1" lang="en-US" altLang="ja-JP" dirty="0"/>
              <a:t>2</a:t>
            </a:r>
            <a:r>
              <a:rPr kumimoji="1" lang="ja-JP" altLang="en-US" dirty="0"/>
              <a:t>つに分けたもののセントロイド</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正負が逆になっているが，大小関係が逆になるだけ</a:t>
            </a:r>
            <a:endParaRPr kumimoji="1" lang="en-US" altLang="ja-JP" dirty="0"/>
          </a:p>
          <a:p>
            <a:endParaRPr kumimoji="1" lang="en-US" altLang="ja-JP" dirty="0"/>
          </a:p>
          <a:p>
            <a:r>
              <a:rPr kumimoji="1" lang="ja-JP" altLang="en-US" dirty="0"/>
              <a:t>パラメータ数を過大に見積もる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次元データに対するクラスタリングの例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152661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AIC</a:t>
            </a:r>
            <a:r>
              <a:rPr kumimoji="1" lang="ja-JP" altLang="en-US" dirty="0"/>
              <a:t>はパラメータ数を過大に見積もる傾向があるため，</a:t>
            </a:r>
            <a:endParaRPr kumimoji="1" lang="en-US" altLang="ja-JP" dirty="0"/>
          </a:p>
          <a:p>
            <a:r>
              <a:rPr kumimoji="1" lang="ja-JP" altLang="en-US" dirty="0"/>
              <a:t>ここではクラスタ数を過大に見積もっている</a:t>
            </a:r>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11</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2018/1/23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2018/1/23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tiff"/><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a:t>クラスタ数推定に用いる</a:t>
            </a:r>
            <a:br>
              <a:rPr kumimoji="1" lang="en-US" altLang="ja-JP" dirty="0"/>
            </a:br>
            <a:r>
              <a:rPr kumimoji="1" lang="ja-JP" altLang="en-US" dirty="0"/>
              <a:t>最適な情報量規準の探求</a:t>
            </a:r>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a:solidFill>
                  <a:schemeClr val="bg1"/>
                </a:solidFill>
              </a:rPr>
              <a:t>情報工学科 </a:t>
            </a:r>
            <a:r>
              <a:rPr kumimoji="1" lang="en-US" altLang="ja-JP" dirty="0">
                <a:solidFill>
                  <a:schemeClr val="bg1"/>
                </a:solidFill>
              </a:rPr>
              <a:t>5</a:t>
            </a:r>
            <a:r>
              <a:rPr kumimoji="1" lang="ja-JP" altLang="en-US" dirty="0">
                <a:solidFill>
                  <a:schemeClr val="bg1"/>
                </a:solidFill>
              </a:rPr>
              <a:t>年 </a:t>
            </a:r>
            <a:r>
              <a:rPr kumimoji="1" lang="en-US" altLang="ja-JP" dirty="0">
                <a:solidFill>
                  <a:schemeClr val="bg1"/>
                </a:solidFill>
              </a:rPr>
              <a:t>32</a:t>
            </a:r>
            <a:r>
              <a:rPr lang="ja-JP" altLang="en-US" dirty="0">
                <a:solidFill>
                  <a:schemeClr val="bg1"/>
                </a:solidFill>
              </a:rPr>
              <a:t>番</a:t>
            </a:r>
            <a:br>
              <a:rPr lang="en-US" altLang="ja-JP" dirty="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a:solidFill>
                  <a:schemeClr val="bg1"/>
                </a:solidFill>
              </a:rPr>
              <a:t>（指導教員</a:t>
            </a:r>
            <a:r>
              <a:rPr lang="en-US" altLang="ja-JP" dirty="0">
                <a:solidFill>
                  <a:schemeClr val="bg1"/>
                </a:solidFill>
              </a:rPr>
              <a:t>: </a:t>
            </a:r>
            <a:r>
              <a:rPr lang="ja-JP" altLang="en-US" dirty="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874349" y="847200"/>
            <a:ext cx="2443298" cy="461665"/>
          </a:xfrm>
          <a:prstGeom prst="rect">
            <a:avLst/>
          </a:prstGeom>
          <a:noFill/>
        </p:spPr>
        <p:txBody>
          <a:bodyPr wrap="none" rtlCol="0">
            <a:spAutoFit/>
          </a:bodyPr>
          <a:lstStyle/>
          <a:p>
            <a:r>
              <a:rPr lang="ja-JP" altLang="en-US" sz="2400" dirty="0">
                <a:latin typeface="Meiryo" charset="-128"/>
                <a:ea typeface="Meiryo" charset="-128"/>
                <a:cs typeface="Meiryo" charset="-128"/>
              </a:rPr>
              <a:t>卒業研究 発表会</a:t>
            </a:r>
          </a:p>
        </p:txBody>
      </p:sp>
      <p:cxnSp>
        <p:nvCxnSpPr>
          <p:cNvPr id="6" name="直線コネクタ 5"/>
          <p:cNvCxnSpPr/>
          <p:nvPr/>
        </p:nvCxnSpPr>
        <p:spPr>
          <a:xfrm>
            <a:off x="4566573" y="1292121"/>
            <a:ext cx="3058851" cy="1674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747962" cy="461665"/>
          </a:xfrm>
          <a:prstGeom prst="rect">
            <a:avLst/>
          </a:prstGeom>
          <a:noFill/>
        </p:spPr>
        <p:txBody>
          <a:bodyPr wrap="none" rtlCol="0">
            <a:spAutoFit/>
          </a:bodyPr>
          <a:lstStyle/>
          <a:p>
            <a:r>
              <a:rPr lang="en-US" altLang="ja-JP" sz="2400" dirty="0"/>
              <a:t>X-XX</a:t>
            </a:r>
            <a:endParaRPr lang="ja-JP" altLang="en-US" sz="2400"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4732" y="1221597"/>
            <a:ext cx="6842535" cy="5135613"/>
          </a:xfrm>
        </p:spPr>
      </p:pic>
    </p:spTree>
    <p:extLst>
      <p:ext uri="{BB962C8B-B14F-4D97-AF65-F5344CB8AC3E}">
        <p14:creationId xmlns:p14="http://schemas.microsoft.com/office/powerpoint/2010/main" val="136572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854154938"/>
              </p:ext>
            </p:extLst>
          </p:nvPr>
        </p:nvGraphicFramePr>
        <p:xfrm>
          <a:off x="2690649" y="1587270"/>
          <a:ext cx="6810702"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a:t>BIC</a:t>
            </a:r>
            <a:r>
              <a:rPr kumimoji="1" lang="ja-JP" altLang="en-US" dirty="0"/>
              <a:t>と</a:t>
            </a:r>
            <a:r>
              <a:rPr kumimoji="1" lang="en-US" altLang="ja-JP" dirty="0" err="1"/>
              <a:t>cAIC</a:t>
            </a:r>
            <a:r>
              <a:rPr kumimoji="1" lang="ja-JP" altLang="en-US" dirty="0"/>
              <a:t>に大きな差はない</a:t>
            </a:r>
            <a:endParaRPr kumimoji="1" lang="en-US" altLang="ja-JP" dirty="0"/>
          </a:p>
          <a:p>
            <a:pPr>
              <a:lnSpc>
                <a:spcPct val="150000"/>
              </a:lnSpc>
              <a:spcBef>
                <a:spcPts val="0"/>
              </a:spcBef>
            </a:pPr>
            <a:r>
              <a:rPr lang="en-US" altLang="ja-JP" dirty="0"/>
              <a:t>AIC</a:t>
            </a:r>
            <a:r>
              <a:rPr lang="ja-JP" altLang="en-US" dirty="0"/>
              <a:t>ではクラスタ数を過大に見積もることがある</a:t>
            </a:r>
            <a:endParaRPr lang="en-US" altLang="ja-JP" dirty="0"/>
          </a:p>
          <a:p>
            <a:pPr lvl="1">
              <a:lnSpc>
                <a:spcPct val="150000"/>
              </a:lnSpc>
              <a:spcBef>
                <a:spcPts val="0"/>
              </a:spcBef>
            </a:pPr>
            <a:r>
              <a:rPr kumimoji="1" lang="ja-JP" altLang="en-US" dirty="0"/>
              <a:t>対数尤度関数を利用するよりは良い結果になっている</a:t>
            </a:r>
          </a:p>
        </p:txBody>
      </p:sp>
    </p:spTree>
    <p:extLst>
      <p:ext uri="{BB962C8B-B14F-4D97-AF65-F5344CB8AC3E}">
        <p14:creationId xmlns:p14="http://schemas.microsoft.com/office/powerpoint/2010/main" val="29751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7" y="1025464"/>
            <a:ext cx="7402286" cy="5555730"/>
          </a:xfrm>
        </p:spPr>
      </p:pic>
    </p:spTree>
    <p:extLst>
      <p:ext uri="{BB962C8B-B14F-4D97-AF65-F5344CB8AC3E}">
        <p14:creationId xmlns:p14="http://schemas.microsoft.com/office/powerpoint/2010/main" val="127898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a:t>BIC</a:t>
            </a:r>
            <a:r>
              <a:rPr kumimoji="1" lang="ja-JP" altLang="en-US" dirty="0"/>
              <a:t>を採用した場合の精度が上がっている</a:t>
            </a:r>
            <a:endParaRPr kumimoji="1" lang="en-US" altLang="ja-JP" dirty="0"/>
          </a:p>
          <a:p>
            <a:pPr>
              <a:lnSpc>
                <a:spcPct val="150000"/>
              </a:lnSpc>
              <a:spcBef>
                <a:spcPts val="0"/>
              </a:spcBef>
            </a:pPr>
            <a:r>
              <a:rPr lang="en-US" altLang="ja-JP" dirty="0"/>
              <a:t>AIC</a:t>
            </a:r>
            <a:r>
              <a:rPr lang="ja-JP" altLang="en-US" dirty="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53018878"/>
              </p:ext>
            </p:extLst>
          </p:nvPr>
        </p:nvGraphicFramePr>
        <p:xfrm>
          <a:off x="420415" y="1553942"/>
          <a:ext cx="6810702" cy="214999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分割停止規準</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r>
                        <a:rPr kumimoji="1" lang="en-US" altLang="ja-JP" b="0" dirty="0">
                          <a:latin typeface="Meiryo" charset="-128"/>
                          <a:ea typeface="Meiryo" charset="-128"/>
                          <a:cs typeface="Meiryo" charset="-128"/>
                        </a:rPr>
                        <a:t> (</a:t>
                      </a:r>
                      <a:r>
                        <a:rPr kumimoji="1" lang="ja-JP" altLang="en-US" b="0" dirty="0">
                          <a:latin typeface="Meiryo" charset="-128"/>
                          <a:ea typeface="Meiryo" charset="-128"/>
                          <a:cs typeface="Meiryo" charset="-128"/>
                        </a:rPr>
                        <a:t>分散）</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1"/>
                  </a:ext>
                </a:extLst>
              </a:tr>
              <a:tr h="435022">
                <a:tc>
                  <a:txBody>
                    <a:bodyPr/>
                    <a:lstStyle/>
                    <a:p>
                      <a:pPr algn="ctr"/>
                      <a:r>
                        <a:rPr kumimoji="1" lang="en-US" altLang="ja-JP" b="0" dirty="0" err="1">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3"/>
                  </a:ext>
                </a:extLst>
              </a:tr>
              <a:tr h="435022">
                <a:tc>
                  <a:txBody>
                    <a:bodyPr/>
                    <a:lstStyle/>
                    <a:p>
                      <a:pPr algn="ctr"/>
                      <a:r>
                        <a:rPr kumimoji="1" lang="ja-JP" altLang="en-US" b="0" dirty="0">
                          <a:latin typeface="Meiryo" charset="-128"/>
                          <a:ea typeface="Meiryo" charset="-128"/>
                          <a:cs typeface="Meiryo" charset="-128"/>
                        </a:rPr>
                        <a:t>対数尤度関数</a:t>
                      </a:r>
                      <a:endParaRPr kumimoji="1" lang="en-US" altLang="ja-JP"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100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MNIST</a:t>
            </a:r>
            <a:r>
              <a:rPr lang="ja-JP" altLang="en-US" dirty="0"/>
              <a:t> の一部</a:t>
            </a:r>
            <a:endParaRPr kumimoji="1" lang="ja-JP" altLang="en-US" dirty="0"/>
          </a:p>
        </p:txBody>
      </p:sp>
      <p:pic>
        <p:nvPicPr>
          <p:cNvPr id="8" name="コンテンツ プレースホルダー 7">
            <a:extLst>
              <a:ext uri="{FF2B5EF4-FFF2-40B4-BE49-F238E27FC236}">
                <a16:creationId xmlns:a16="http://schemas.microsoft.com/office/drawing/2014/main" id="{EFDE2CE6-2B20-4645-92DF-979F99D2A18A}"/>
              </a:ext>
            </a:extLst>
          </p:cNvPr>
          <p:cNvPicPr>
            <a:picLocks noGrp="1" noChangeAspect="1"/>
          </p:cNvPicPr>
          <p:nvPr>
            <p:ph idx="1"/>
          </p:nvPr>
        </p:nvPicPr>
        <p:blipFill>
          <a:blip r:embed="rId2"/>
          <a:stretch>
            <a:fillRect/>
          </a:stretch>
        </p:blipFill>
        <p:spPr>
          <a:xfrm>
            <a:off x="1880532" y="1498269"/>
            <a:ext cx="8430935" cy="4724505"/>
          </a:xfrm>
        </p:spPr>
      </p:pic>
    </p:spTree>
    <p:extLst>
      <p:ext uri="{BB962C8B-B14F-4D97-AF65-F5344CB8AC3E}">
        <p14:creationId xmlns:p14="http://schemas.microsoft.com/office/powerpoint/2010/main" val="127654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次元データに対するクラスタリング結果</a:t>
            </a:r>
            <a:endParaRPr kumimoji="1" lang="ja-JP" altLang="en-US" dirty="0"/>
          </a:p>
        </p:txBody>
      </p:sp>
      <p:sp>
        <p:nvSpPr>
          <p:cNvPr id="3" name="コンテンツ プレースホルダー 2"/>
          <p:cNvSpPr>
            <a:spLocks noGrp="1"/>
          </p:cNvSpPr>
          <p:nvPr>
            <p:ph idx="1"/>
          </p:nvPr>
        </p:nvSpPr>
        <p:spPr>
          <a:xfrm>
            <a:off x="838200" y="4745886"/>
            <a:ext cx="10515600" cy="1606362"/>
          </a:xfrm>
        </p:spPr>
        <p:txBody>
          <a:bodyPr/>
          <a:lstStyle/>
          <a:p>
            <a:pPr>
              <a:lnSpc>
                <a:spcPct val="150000"/>
              </a:lnSpc>
              <a:spcBef>
                <a:spcPts val="0"/>
              </a:spcBef>
            </a:pPr>
            <a:r>
              <a:rPr lang="en-US" altLang="ja-JP" dirty="0"/>
              <a:t> </a:t>
            </a:r>
            <a:r>
              <a:rPr lang="ja-JP" altLang="en-US" dirty="0"/>
              <a:t>どの分割停止規準を用いてもうまくいかなかった</a:t>
            </a:r>
            <a:endParaRPr lang="en-US" altLang="ja-JP" dirty="0"/>
          </a:p>
          <a:p>
            <a:pPr>
              <a:lnSpc>
                <a:spcPct val="150000"/>
              </a:lnSpc>
              <a:spcBef>
                <a:spcPts val="0"/>
              </a:spcBef>
            </a:pPr>
            <a:r>
              <a:rPr kumimoji="1" lang="ja-JP" altLang="en-US" dirty="0"/>
              <a:t> 確率ベースでない</a:t>
            </a:r>
            <a:r>
              <a:rPr kumimoji="1" lang="en-US" altLang="ja-JP" dirty="0"/>
              <a:t>Mean shift</a:t>
            </a:r>
            <a:r>
              <a:rPr kumimoji="1" lang="ja-JP" altLang="en-US" dirty="0"/>
              <a:t>でもうまくいかなかった</a:t>
            </a:r>
          </a:p>
        </p:txBody>
      </p:sp>
      <p:graphicFrame>
        <p:nvGraphicFramePr>
          <p:cNvPr id="4" name="表 3"/>
          <p:cNvGraphicFramePr>
            <a:graphicFrameLocks noGrp="1"/>
          </p:cNvGraphicFramePr>
          <p:nvPr>
            <p:extLst>
              <p:ext uri="{D42A27DB-BD31-4B8C-83A1-F6EECF244321}">
                <p14:modId xmlns:p14="http://schemas.microsoft.com/office/powerpoint/2010/main" val="3864802922"/>
              </p:ext>
            </p:extLst>
          </p:nvPr>
        </p:nvGraphicFramePr>
        <p:xfrm>
          <a:off x="2690649" y="1610586"/>
          <a:ext cx="6810702" cy="2790071"/>
        </p:xfrm>
        <a:graphic>
          <a:graphicData uri="http://schemas.openxmlformats.org/drawingml/2006/table">
            <a:tbl>
              <a:tblPr firstRow="1" bandRow="1">
                <a:tableStyleId>{5C22544A-7EE6-4342-B048-85BDC9FD1C3A}</a:tableStyleId>
              </a:tblPr>
              <a:tblGrid>
                <a:gridCol w="2270234">
                  <a:extLst>
                    <a:ext uri="{9D8B030D-6E8A-4147-A177-3AD203B41FA5}">
                      <a16:colId xmlns:a16="http://schemas.microsoft.com/office/drawing/2014/main" val="20000"/>
                    </a:ext>
                  </a:extLst>
                </a:gridCol>
                <a:gridCol w="2270234">
                  <a:extLst>
                    <a:ext uri="{9D8B030D-6E8A-4147-A177-3AD203B41FA5}">
                      <a16:colId xmlns:a16="http://schemas.microsoft.com/office/drawing/2014/main" val="20001"/>
                    </a:ext>
                  </a:extLst>
                </a:gridCol>
                <a:gridCol w="2270234">
                  <a:extLst>
                    <a:ext uri="{9D8B030D-6E8A-4147-A177-3AD203B41FA5}">
                      <a16:colId xmlns:a16="http://schemas.microsoft.com/office/drawing/2014/main" val="20003"/>
                    </a:ext>
                  </a:extLst>
                </a:gridCol>
              </a:tblGrid>
              <a:tr h="409903">
                <a:tc>
                  <a:txBody>
                    <a:bodyPr/>
                    <a:lstStyle/>
                    <a:p>
                      <a:pPr algn="ctr"/>
                      <a:r>
                        <a:rPr kumimoji="1" lang="ja-JP" altLang="en-US" b="0" dirty="0">
                          <a:latin typeface="Meiryo" charset="-128"/>
                          <a:ea typeface="Meiryo" charset="-128"/>
                          <a:cs typeface="Meiryo" charset="-128"/>
                        </a:rPr>
                        <a:t>クラスタリング手法</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eiryo" charset="-128"/>
                          <a:ea typeface="Meiryo" charset="-128"/>
                          <a:cs typeface="Meiryo" charset="-128"/>
                        </a:rPr>
                        <a:t>クラスタ数</a:t>
                      </a:r>
                    </a:p>
                  </a:txBody>
                  <a:tcPr anchor="ctr"/>
                </a:tc>
                <a:tc>
                  <a:txBody>
                    <a:bodyPr/>
                    <a:lstStyle/>
                    <a:p>
                      <a:pPr algn="ctr"/>
                      <a:r>
                        <a:rPr kumimoji="1" lang="en-US" altLang="ja-JP" b="0" dirty="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extLst>
                  <a:ext uri="{0D108BD9-81ED-4DB2-BD59-A6C34878D82A}">
                    <a16:rowId xmlns:a16="http://schemas.microsoft.com/office/drawing/2014/main" val="10000"/>
                  </a:ext>
                </a:extLst>
              </a:tr>
              <a:tr h="435022">
                <a:tc>
                  <a:txBody>
                    <a:bodyPr/>
                    <a:lstStyle/>
                    <a:p>
                      <a:pPr algn="ctr"/>
                      <a:r>
                        <a:rPr kumimoji="1" lang="en-US" altLang="ja-JP" b="0" dirty="0">
                          <a:latin typeface="Meiryo" charset="-128"/>
                          <a:ea typeface="Meiryo" charset="-128"/>
                          <a:cs typeface="Meiryo" charset="-128"/>
                        </a:rPr>
                        <a:t>X-means (AIC)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0.562954280</a:t>
                      </a:r>
                    </a:p>
                  </a:txBody>
                  <a:tcPr anchor="ctr"/>
                </a:tc>
                <a:extLst>
                  <a:ext uri="{0D108BD9-81ED-4DB2-BD59-A6C34878D82A}">
                    <a16:rowId xmlns:a16="http://schemas.microsoft.com/office/drawing/2014/main" val="10001"/>
                  </a:ext>
                </a:extLst>
              </a:tr>
              <a:tr h="435022">
                <a:tc>
                  <a:txBody>
                    <a:bodyPr/>
                    <a:lstStyle/>
                    <a:p>
                      <a:pPr algn="ctr"/>
                      <a:r>
                        <a:rPr kumimoji="1" lang="en-US" altLang="ja-JP" b="0" dirty="0">
                          <a:latin typeface="Meiryo" charset="-128"/>
                          <a:ea typeface="Meiryo" charset="-128"/>
                          <a:cs typeface="Meiryo" charset="-128"/>
                        </a:rPr>
                        <a:t>X-means (</a:t>
                      </a:r>
                      <a:r>
                        <a:rPr kumimoji="1" lang="en-US" altLang="ja-JP" b="0" dirty="0" err="1">
                          <a:latin typeface="Meiryo" charset="-128"/>
                          <a:ea typeface="Meiryo" charset="-128"/>
                          <a:cs typeface="Meiryo" charset="-128"/>
                        </a:rPr>
                        <a:t>cAIC</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0.562243771</a:t>
                      </a:r>
                    </a:p>
                  </a:txBody>
                  <a:tcPr anchor="ctr"/>
                </a:tc>
                <a:extLst>
                  <a:ext uri="{0D108BD9-81ED-4DB2-BD59-A6C34878D82A}">
                    <a16:rowId xmlns:a16="http://schemas.microsoft.com/office/drawing/2014/main" val="10002"/>
                  </a:ext>
                </a:extLst>
              </a:tr>
              <a:tr h="435022">
                <a:tc>
                  <a:txBody>
                    <a:bodyPr/>
                    <a:lstStyle/>
                    <a:p>
                      <a:pPr algn="ctr"/>
                      <a:r>
                        <a:rPr kumimoji="1" lang="en-US" altLang="ja-JP" b="0" dirty="0">
                          <a:latin typeface="Meiryo" charset="-128"/>
                          <a:ea typeface="Meiryo" charset="-128"/>
                          <a:cs typeface="Meiryo" charset="-128"/>
                        </a:rPr>
                        <a:t>X-means (BIC)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0.561018890</a:t>
                      </a:r>
                    </a:p>
                  </a:txBody>
                  <a:tcPr anchor="ctr"/>
                </a:tc>
                <a:extLst>
                  <a:ext uri="{0D108BD9-81ED-4DB2-BD59-A6C34878D82A}">
                    <a16:rowId xmlns:a16="http://schemas.microsoft.com/office/drawing/2014/main" val="10003"/>
                  </a:ext>
                </a:extLst>
              </a:tr>
              <a:tr h="435022">
                <a:tc>
                  <a:txBody>
                    <a:bodyPr/>
                    <a:lstStyle/>
                    <a:p>
                      <a:pPr algn="ctr"/>
                      <a:r>
                        <a:rPr kumimoji="1" lang="en-US" altLang="ja-JP" b="0" dirty="0">
                          <a:latin typeface="Meiryo" charset="-128"/>
                          <a:ea typeface="Meiryo" charset="-128"/>
                          <a:cs typeface="Meiryo" charset="-128"/>
                        </a:rPr>
                        <a:t>X-means</a:t>
                      </a:r>
                    </a:p>
                    <a:p>
                      <a:pPr algn="ctr"/>
                      <a:r>
                        <a:rPr kumimoji="1" lang="en-US" altLang="ja-JP" b="0" dirty="0">
                          <a:latin typeface="Meiryo" charset="-128"/>
                          <a:ea typeface="Meiryo" charset="-128"/>
                          <a:cs typeface="Meiryo" charset="-128"/>
                        </a:rPr>
                        <a:t>(</a:t>
                      </a:r>
                      <a:r>
                        <a:rPr kumimoji="1" lang="ja-JP" altLang="en-US" b="0" dirty="0">
                          <a:latin typeface="Meiryo" charset="-128"/>
                          <a:ea typeface="Meiryo" charset="-128"/>
                          <a:cs typeface="Meiryo" charset="-128"/>
                        </a:rPr>
                        <a:t>対数尤度関数</a:t>
                      </a:r>
                      <a:r>
                        <a:rPr kumimoji="1" lang="en-US" altLang="ja-JP" b="0" dirty="0">
                          <a:latin typeface="Meiryo" charset="-128"/>
                          <a:ea typeface="Meiryo" charset="-128"/>
                          <a:cs typeface="Meiryo" charset="-128"/>
                        </a:rPr>
                        <a: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32</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0.569692654</a:t>
                      </a:r>
                    </a:p>
                  </a:txBody>
                  <a:tcPr anchor="ctr"/>
                </a:tc>
                <a:extLst>
                  <a:ext uri="{0D108BD9-81ED-4DB2-BD59-A6C34878D82A}">
                    <a16:rowId xmlns:a16="http://schemas.microsoft.com/office/drawing/2014/main" val="10004"/>
                  </a:ext>
                </a:extLst>
              </a:tr>
              <a:tr h="435022">
                <a:tc>
                  <a:txBody>
                    <a:bodyPr/>
                    <a:lstStyle/>
                    <a:p>
                      <a:pPr algn="ctr"/>
                      <a:r>
                        <a:rPr kumimoji="1" lang="en-US" altLang="ja-JP" b="0" dirty="0">
                          <a:latin typeface="Meiryo" charset="-128"/>
                          <a:ea typeface="Meiryo" charset="-128"/>
                          <a:cs typeface="Meiryo" charset="-128"/>
                        </a:rPr>
                        <a:t>Mean shift</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a:latin typeface="Meiryo" charset="-128"/>
                          <a:ea typeface="Meiryo" charset="-128"/>
                          <a:cs typeface="Meiryo" charset="-128"/>
                        </a:rPr>
                        <a:t>1</a:t>
                      </a:r>
                      <a:endParaRPr kumimoji="1" lang="ja-JP" altLang="en-US" b="0" dirty="0">
                        <a:latin typeface="Meiryo" charset="-128"/>
                        <a:ea typeface="Meiryo" charset="-128"/>
                        <a:cs typeface="Meiryo" charset="-128"/>
                      </a:endParaRPr>
                    </a:p>
                  </a:txBody>
                  <a:tcPr anchor="ctr"/>
                </a:tc>
                <a:tc>
                  <a:txBody>
                    <a:bodyPr/>
                    <a:lstStyle/>
                    <a:p>
                      <a:pPr algn="ct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-6.938893 ×</a:t>
                      </a:r>
                      <a:r>
                        <a:rPr kumimoji="1" lang="ja-JP" altLang="en-US" b="0" dirty="0">
                          <a:latin typeface="Meiryo" charset="-128"/>
                          <a:ea typeface="Meiryo" charset="-128"/>
                          <a:cs typeface="Meiryo" charset="-128"/>
                        </a:rPr>
                        <a:t> </a:t>
                      </a:r>
                      <a:r>
                        <a:rPr kumimoji="1" lang="en-US" altLang="ja-JP" b="0" dirty="0">
                          <a:latin typeface="Meiryo" charset="-128"/>
                          <a:ea typeface="Meiryo" charset="-128"/>
                          <a:cs typeface="Meiryo" charset="-128"/>
                        </a:rPr>
                        <a:t>10</a:t>
                      </a:r>
                      <a:r>
                        <a:rPr kumimoji="1" lang="en-US" altLang="ja-JP" b="0" baseline="30000" dirty="0">
                          <a:latin typeface="Meiryo" charset="-128"/>
                          <a:ea typeface="Meiryo" charset="-128"/>
                          <a:cs typeface="Meiryo" charset="-128"/>
                        </a:rPr>
                        <a:t>-6</a:t>
                      </a:r>
                    </a:p>
                  </a:txBody>
                  <a:tcPr anchor="ctr"/>
                </a:tc>
                <a:extLst>
                  <a:ext uri="{0D108BD9-81ED-4DB2-BD59-A6C34878D82A}">
                    <a16:rowId xmlns:a16="http://schemas.microsoft.com/office/drawing/2014/main" val="1967777570"/>
                  </a:ext>
                </a:extLst>
              </a:tr>
            </a:tbl>
          </a:graphicData>
        </a:graphic>
      </p:graphicFrame>
    </p:spTree>
    <p:extLst>
      <p:ext uri="{BB962C8B-B14F-4D97-AF65-F5344CB8AC3E}">
        <p14:creationId xmlns:p14="http://schemas.microsoft.com/office/powerpoint/2010/main" val="1919440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a:t>混合等方</a:t>
            </a:r>
            <a:r>
              <a:rPr lang="en-US" altLang="ja-JP" dirty="0"/>
              <a:t>Gauss</a:t>
            </a:r>
            <a:r>
              <a:rPr lang="ja-JP" altLang="en-US" dirty="0"/>
              <a:t>分布は</a:t>
            </a:r>
            <a:r>
              <a:rPr lang="en-US" altLang="ja-JP" b="1" dirty="0"/>
              <a:t>BIC</a:t>
            </a:r>
            <a:r>
              <a:rPr lang="ja-JP" altLang="en-US" b="1" dirty="0"/>
              <a:t>を採用する</a:t>
            </a:r>
            <a:r>
              <a:rPr lang="ja-JP" altLang="en-US" dirty="0"/>
              <a:t>ことで</a:t>
            </a:r>
            <a:br>
              <a:rPr lang="en-US" altLang="ja-JP" dirty="0"/>
            </a:br>
            <a:r>
              <a:rPr lang="en-US" altLang="ja-JP" dirty="0"/>
              <a:t>		</a:t>
            </a:r>
            <a:r>
              <a:rPr lang="ja-JP" altLang="en-US" dirty="0"/>
              <a:t>適切にクラスタリングを行うことができる</a:t>
            </a:r>
            <a:endParaRPr lang="en-US" altLang="ja-JP" dirty="0"/>
          </a:p>
          <a:p>
            <a:r>
              <a:rPr lang="ja-JP" altLang="en-US" dirty="0"/>
              <a:t>実データのクラスタリングは困難</a:t>
            </a:r>
            <a:endParaRPr lang="en-US" altLang="ja-JP" dirty="0"/>
          </a:p>
          <a:p>
            <a:pPr lvl="1">
              <a:buFont typeface="Wingdings" pitchFamily="2" charset="2"/>
              <a:buChar char="u"/>
            </a:pPr>
            <a:r>
              <a:rPr lang="ja-JP" altLang="en-US" dirty="0"/>
              <a:t> クラスタがきれいにわかれているとは限らない</a:t>
            </a:r>
            <a:endParaRPr lang="en-US" altLang="ja-JP" dirty="0"/>
          </a:p>
          <a:p>
            <a:pPr lvl="1">
              <a:buFont typeface="Wingdings" pitchFamily="2" charset="2"/>
              <a:buChar char="u"/>
            </a:pPr>
            <a:r>
              <a:rPr lang="ja-JP" altLang="en-US" dirty="0"/>
              <a:t> 適切なモデルを用いる必要がある</a:t>
            </a:r>
            <a:endParaRPr lang="en-US" altLang="ja-JP" dirty="0"/>
          </a:p>
        </p:txBody>
      </p:sp>
    </p:spTree>
    <p:extLst>
      <p:ext uri="{BB962C8B-B14F-4D97-AF65-F5344CB8AC3E}">
        <p14:creationId xmlns:p14="http://schemas.microsoft.com/office/powerpoint/2010/main" val="213959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a:t>精度の評価指標について</a:t>
            </a:r>
            <a:endParaRPr kumimoji="1" lang="en-US" altLang="ja-JP" dirty="0"/>
          </a:p>
          <a:p>
            <a:pPr>
              <a:lnSpc>
                <a:spcPct val="150000"/>
              </a:lnSpc>
              <a:spcBef>
                <a:spcPts val="0"/>
              </a:spcBef>
            </a:pPr>
            <a:r>
              <a:rPr kumimoji="1" lang="ja-JP" altLang="en-US" dirty="0"/>
              <a:t>最尤法</a:t>
            </a:r>
            <a:endParaRPr kumimoji="1" lang="en-US" altLang="ja-JP" dirty="0"/>
          </a:p>
          <a:p>
            <a:pPr>
              <a:lnSpc>
                <a:spcPct val="150000"/>
              </a:lnSpc>
              <a:spcBef>
                <a:spcPts val="0"/>
              </a:spcBef>
            </a:pPr>
            <a:r>
              <a:rPr lang="en-US" altLang="ja-JP" dirty="0"/>
              <a:t>Gauss</a:t>
            </a:r>
            <a:r>
              <a:rPr lang="ja-JP" altLang="en-US" dirty="0"/>
              <a:t>分布</a:t>
            </a:r>
            <a:endParaRPr lang="en-US" altLang="ja-JP" dirty="0"/>
          </a:p>
          <a:p>
            <a:pPr>
              <a:lnSpc>
                <a:spcPct val="150000"/>
              </a:lnSpc>
              <a:spcBef>
                <a:spcPts val="0"/>
              </a:spcBef>
            </a:pPr>
            <a:r>
              <a:rPr kumimoji="1" lang="ja-JP" altLang="en-US"/>
              <a:t>他の情報量規準</a:t>
            </a:r>
            <a:endParaRPr kumimoji="1" lang="ja-JP" altLang="en-US" dirty="0"/>
          </a:p>
        </p:txBody>
      </p:sp>
    </p:spTree>
    <p:extLst>
      <p:ext uri="{BB962C8B-B14F-4D97-AF65-F5344CB8AC3E}">
        <p14:creationId xmlns:p14="http://schemas.microsoft.com/office/powerpoint/2010/main" val="1723619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838200" y="2192940"/>
            <a:ext cx="10515600" cy="3386573"/>
          </a:xfrm>
        </p:spPr>
        <p:txBody>
          <a:bodyPr/>
          <a:lstStyle/>
          <a:p>
            <a:pPr>
              <a:buFont typeface="Arial" charset="0"/>
              <a:buChar char="•"/>
            </a:pPr>
            <a:r>
              <a:rPr lang="ja-JP" altLang="en-US" dirty="0"/>
              <a:t>分割停止規準に 対数尤度関数</a:t>
            </a:r>
            <a:r>
              <a:rPr lang="en-US" altLang="ja-JP" dirty="0"/>
              <a:t>, AIC, </a:t>
            </a:r>
            <a:r>
              <a:rPr lang="en-US" altLang="ja-JP" dirty="0" err="1"/>
              <a:t>cAIC</a:t>
            </a:r>
            <a:r>
              <a:rPr lang="en-US" altLang="ja-JP" dirty="0"/>
              <a:t>, BIC</a:t>
            </a:r>
            <a:r>
              <a:rPr lang="ja-JP" altLang="en-US" dirty="0"/>
              <a:t>を採用</a:t>
            </a:r>
            <a:endParaRPr lang="en-US" altLang="ja-JP" dirty="0"/>
          </a:p>
          <a:p>
            <a:pPr>
              <a:buFont typeface="Arial" charset="0"/>
              <a:buChar char="•"/>
            </a:pPr>
            <a:r>
              <a:rPr kumimoji="1" lang="ja-JP" altLang="en-US" dirty="0"/>
              <a:t>性能評価は</a:t>
            </a:r>
            <a:r>
              <a:rPr kumimoji="1" lang="en-US" altLang="ja-JP" dirty="0"/>
              <a:t>ARI, NMI, Purity</a:t>
            </a:r>
            <a:r>
              <a:rPr kumimoji="1" lang="ja-JP" altLang="en-US" dirty="0"/>
              <a:t>を使用</a:t>
            </a:r>
            <a:r>
              <a:rPr kumimoji="1" lang="en-US" altLang="ja-JP" dirty="0"/>
              <a:t> (1</a:t>
            </a:r>
            <a:r>
              <a:rPr kumimoji="1" lang="ja-JP" altLang="en-US" dirty="0"/>
              <a:t>になるほど良い</a:t>
            </a:r>
            <a:r>
              <a:rPr kumimoji="1" lang="en-US" altLang="ja-JP" dirty="0"/>
              <a:t>)</a:t>
            </a:r>
          </a:p>
          <a:p>
            <a:pPr>
              <a:buFont typeface="Arial" charset="0"/>
              <a:buChar char="•"/>
            </a:pPr>
            <a:r>
              <a:rPr lang="en-US" altLang="ja-JP" dirty="0"/>
              <a:t>100</a:t>
            </a:r>
            <a:r>
              <a:rPr lang="ja-JP" altLang="en-US" dirty="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背景</a:t>
            </a:r>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a:t>クラスタリング</a:t>
            </a:r>
            <a:endParaRPr kumimoji="1" lang="en-US" altLang="ja-JP" b="1" dirty="0"/>
          </a:p>
          <a:p>
            <a:pPr>
              <a:spcBef>
                <a:spcPts val="0"/>
              </a:spcBef>
              <a:buFont typeface="Wingdings" charset="2"/>
              <a:buChar char="u"/>
            </a:pPr>
            <a:r>
              <a:rPr lang="ja-JP" altLang="en-US" dirty="0"/>
              <a:t> データを任意の数のクラスタにわける手法</a:t>
            </a:r>
            <a:endParaRPr lang="en-US" altLang="ja-JP" dirty="0"/>
          </a:p>
          <a:p>
            <a:pPr>
              <a:spcBef>
                <a:spcPts val="0"/>
              </a:spcBef>
              <a:buFont typeface="Wingdings" charset="2"/>
              <a:buChar char="u"/>
            </a:pPr>
            <a:r>
              <a:rPr lang="ja-JP" altLang="en-US" dirty="0"/>
              <a:t> データ解析・画像処理などで利用</a:t>
            </a:r>
            <a:endParaRPr lang="en-US" altLang="ja-JP" dirty="0"/>
          </a:p>
          <a:p>
            <a:pPr>
              <a:spcBef>
                <a:spcPts val="0"/>
              </a:spcBef>
              <a:buFont typeface="Wingdings" charset="2"/>
              <a:buChar char="u"/>
            </a:pPr>
            <a:r>
              <a:rPr lang="ja-JP" altLang="en-US" dirty="0"/>
              <a:t> </a:t>
            </a:r>
            <a:r>
              <a:rPr lang="en-US" altLang="ja-JP" b="1" i="1" dirty="0">
                <a:latin typeface="Times New Roman" charset="0"/>
                <a:ea typeface="Times New Roman" charset="0"/>
                <a:cs typeface="Times New Roman" charset="0"/>
              </a:rPr>
              <a:t>k</a:t>
            </a:r>
            <a:r>
              <a:rPr lang="en-US" altLang="ja-JP" b="1" dirty="0">
                <a:latin typeface="Times New Roman" charset="0"/>
                <a:ea typeface="Times New Roman" charset="0"/>
                <a:cs typeface="Times New Roman" charset="0"/>
              </a:rPr>
              <a:t>-means</a:t>
            </a:r>
            <a:r>
              <a:rPr lang="ja-JP" altLang="en-US" b="1" dirty="0"/>
              <a:t>ではクラスタ数を事前に指定してクラスタリング</a:t>
            </a:r>
            <a:br>
              <a:rPr lang="en-US" altLang="ja-JP" b="1" dirty="0"/>
            </a:br>
            <a:r>
              <a:rPr kumimoji="1" lang="ja-JP" altLang="en-US" dirty="0"/>
              <a:t>⇒ クラスタ数が未知の場合「</a:t>
            </a:r>
            <a:r>
              <a:rPr kumimoji="1" lang="ja-JP" altLang="en-US" b="1" dirty="0"/>
              <a:t>クラスタ数推定</a:t>
            </a:r>
            <a:r>
              <a:rPr kumimoji="1" lang="ja-JP" altLang="en-US" dirty="0"/>
              <a:t>」が必要</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精度の評価指数について</a:t>
            </a:r>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a:t>ARI; Adjusted Rand Index</a:t>
            </a:r>
            <a:br>
              <a:rPr kumimoji="1" lang="en-US" altLang="ja-JP" sz="2800" b="1" dirty="0"/>
            </a:br>
            <a:r>
              <a:rPr kumimoji="1" lang="ja-JP" altLang="en-US" sz="2800" dirty="0"/>
              <a:t>クラスタの正解ラベルに対して</a:t>
            </a:r>
            <a:br>
              <a:rPr kumimoji="1" lang="en-US" altLang="ja-JP" sz="2800" dirty="0"/>
            </a:br>
            <a:r>
              <a:rPr kumimoji="1" lang="en-US" altLang="ja-JP" sz="2800" dirty="0"/>
              <a:t>				</a:t>
            </a:r>
            <a:r>
              <a:rPr kumimoji="1" lang="ja-JP" altLang="en-US" sz="2800" dirty="0"/>
              <a:t>クラスタリング結果の一致度を評価する指標</a:t>
            </a:r>
            <a:endParaRPr kumimoji="1" lang="en-US" altLang="ja-JP" sz="2800" dirty="0"/>
          </a:p>
          <a:p>
            <a:pPr marL="0" indent="0">
              <a:lnSpc>
                <a:spcPct val="150000"/>
              </a:lnSpc>
              <a:buNone/>
            </a:pPr>
            <a:r>
              <a:rPr lang="en-US" altLang="ja-JP" sz="2800" b="1" dirty="0"/>
              <a:t>NMI; Normalized Mutual Information</a:t>
            </a:r>
            <a:br>
              <a:rPr lang="en-US" altLang="ja-JP" sz="2800" b="1" dirty="0"/>
            </a:br>
            <a:r>
              <a:rPr lang="ja-JP" altLang="en-US" sz="2800" dirty="0"/>
              <a:t>相互情報量を正規化した指標</a:t>
            </a:r>
            <a:endParaRPr lang="en-US" altLang="ja-JP" sz="2800" dirty="0"/>
          </a:p>
          <a:p>
            <a:pPr marL="0" indent="0">
              <a:lnSpc>
                <a:spcPct val="150000"/>
              </a:lnSpc>
              <a:buNone/>
            </a:pPr>
            <a:r>
              <a:rPr kumimoji="1" lang="en-US" altLang="ja-JP" sz="2800" b="1" dirty="0"/>
              <a:t>Purity</a:t>
            </a:r>
            <a:br>
              <a:rPr kumimoji="1" lang="en-US" altLang="ja-JP" sz="2800" b="1" dirty="0"/>
            </a:br>
            <a:r>
              <a:rPr lang="ja-JP" altLang="en-US" sz="2800" dirty="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26E86-F943-964F-A20C-045F08FDC88E}"/>
              </a:ext>
            </a:extLst>
          </p:cNvPr>
          <p:cNvSpPr>
            <a:spLocks noGrp="1"/>
          </p:cNvSpPr>
          <p:nvPr>
            <p:ph type="title"/>
          </p:nvPr>
        </p:nvSpPr>
        <p:spPr/>
        <p:txBody>
          <a:bodyPr/>
          <a:lstStyle/>
          <a:p>
            <a:r>
              <a:rPr kumimoji="1" lang="en-US" altLang="ja-JP" dirty="0"/>
              <a:t>Mean-shift</a:t>
            </a:r>
            <a:endParaRPr kumimoji="1" lang="ja-JP" altLang="en-US" dirty="0"/>
          </a:p>
        </p:txBody>
      </p:sp>
      <p:pic>
        <p:nvPicPr>
          <p:cNvPr id="5" name="コンテンツ プレースホルダー 4">
            <a:extLst>
              <a:ext uri="{FF2B5EF4-FFF2-40B4-BE49-F238E27FC236}">
                <a16:creationId xmlns:a16="http://schemas.microsoft.com/office/drawing/2014/main" id="{AA386A33-A8BE-9547-A4EA-8D4A7270FE2E}"/>
              </a:ext>
            </a:extLst>
          </p:cNvPr>
          <p:cNvPicPr>
            <a:picLocks noGrp="1" noChangeAspect="1"/>
          </p:cNvPicPr>
          <p:nvPr>
            <p:ph idx="1"/>
          </p:nvPr>
        </p:nvPicPr>
        <p:blipFill>
          <a:blip r:embed="rId2"/>
          <a:stretch>
            <a:fillRect/>
          </a:stretch>
        </p:blipFill>
        <p:spPr>
          <a:xfrm>
            <a:off x="0" y="1680447"/>
            <a:ext cx="6864467" cy="4759683"/>
          </a:xfrm>
        </p:spPr>
      </p:pic>
      <p:sp>
        <p:nvSpPr>
          <p:cNvPr id="6" name="テキスト ボックス 5">
            <a:extLst>
              <a:ext uri="{FF2B5EF4-FFF2-40B4-BE49-F238E27FC236}">
                <a16:creationId xmlns:a16="http://schemas.microsoft.com/office/drawing/2014/main" id="{6A658DA5-E860-2447-A51E-DC72E1E57D0D}"/>
              </a:ext>
            </a:extLst>
          </p:cNvPr>
          <p:cNvSpPr txBox="1"/>
          <p:nvPr/>
        </p:nvSpPr>
        <p:spPr>
          <a:xfrm>
            <a:off x="6404091" y="1335488"/>
            <a:ext cx="5661134" cy="1754326"/>
          </a:xfrm>
          <a:prstGeom prst="rect">
            <a:avLst/>
          </a:prstGeom>
          <a:noFill/>
        </p:spPr>
        <p:txBody>
          <a:bodyPr wrap="square" rtlCol="0">
            <a:spAutoFit/>
          </a:bodyPr>
          <a:lstStyle/>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err="1">
                <a:latin typeface="Times New Roman" panose="02020603050405020304" pitchFamily="18" charset="0"/>
                <a:ea typeface="Meiryo" charset="-128"/>
                <a:cs typeface="Times New Roman" panose="02020603050405020304" pitchFamily="18" charset="0"/>
              </a:rPr>
              <a:t>y</a:t>
            </a:r>
            <a:r>
              <a:rPr kumimoji="1" lang="en-US" altLang="ja-JP" sz="2400" i="1" baseline="-25000" dirty="0" err="1">
                <a:latin typeface="Times New Roman" panose="02020603050405020304" pitchFamily="18" charset="0"/>
                <a:ea typeface="Meiryo" charset="-128"/>
                <a:cs typeface="Times New Roman" panose="02020603050405020304" pitchFamily="18" charset="0"/>
              </a:rPr>
              <a:t>j</a:t>
            </a:r>
            <a:r>
              <a:rPr kumimoji="1" lang="en-US" altLang="ja-JP" sz="2400" i="1" baseline="-25000" dirty="0">
                <a:latin typeface="Times New Roman" panose="02020603050405020304" pitchFamily="18" charset="0"/>
                <a:ea typeface="Meiryo" charset="-128"/>
                <a:cs typeface="Times New Roman" panose="02020603050405020304" pitchFamily="18" charset="0"/>
              </a:rPr>
              <a:t> </a:t>
            </a:r>
            <a:r>
              <a:rPr kumimoji="1" lang="ja-JP" altLang="en-US" sz="2400" dirty="0">
                <a:latin typeface="Meiryo" charset="-128"/>
                <a:ea typeface="Meiryo" charset="-128"/>
                <a:cs typeface="Meiryo" charset="-128"/>
              </a:rPr>
              <a:t>から半径</a:t>
            </a:r>
            <a:r>
              <a:rPr kumimoji="1" lang="en-US" altLang="ja-JP" sz="2400" i="1" dirty="0">
                <a:latin typeface="Times New Roman" panose="02020603050405020304" pitchFamily="18" charset="0"/>
                <a:ea typeface="Meiryo" charset="-128"/>
                <a:cs typeface="Times New Roman" panose="02020603050405020304" pitchFamily="18" charset="0"/>
              </a:rPr>
              <a:t>h</a:t>
            </a:r>
            <a:r>
              <a:rPr kumimoji="1" lang="ja-JP" altLang="en-US" sz="2400" dirty="0">
                <a:latin typeface="Meiryo" charset="-128"/>
                <a:ea typeface="Meiryo" charset="-128"/>
                <a:cs typeface="Meiryo" charset="-128"/>
              </a:rPr>
              <a:t>の超球を考える</a:t>
            </a:r>
            <a:endParaRPr kumimoji="1"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範囲内にある点群の平均</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lang="ja-JP" altLang="en-US" sz="2400" dirty="0">
                <a:latin typeface="Meiryo" charset="-128"/>
                <a:ea typeface="Meiryo" charset="-128"/>
                <a:cs typeface="Meiryo" charset="-128"/>
              </a:rPr>
              <a:t>を求める</a:t>
            </a:r>
            <a:endParaRPr lang="en-US" altLang="ja-JP" sz="2400" dirty="0">
              <a:latin typeface="Meiryo" charset="-128"/>
              <a:ea typeface="Meiryo" charset="-128"/>
              <a:cs typeface="Meiryo" charset="-128"/>
            </a:endParaRPr>
          </a:p>
          <a:p>
            <a:pPr marL="514350" indent="-514350">
              <a:lnSpc>
                <a:spcPct val="150000"/>
              </a:lnSpc>
              <a:buAutoNum type="alphaLcParenBoth"/>
            </a:pPr>
            <a:r>
              <a:rPr kumimoji="1" lang="ja-JP" altLang="en-US" sz="2400" dirty="0">
                <a:latin typeface="Meiryo" charset="-128"/>
                <a:ea typeface="Meiryo" charset="-128"/>
                <a:cs typeface="Meiryo" charset="-128"/>
              </a:rPr>
              <a:t> 観測点 </a:t>
            </a:r>
            <a:r>
              <a:rPr kumimoji="1" lang="en-US" altLang="ja-JP" sz="2400" i="1" dirty="0">
                <a:latin typeface="Times New Roman" panose="02020603050405020304" pitchFamily="18" charset="0"/>
                <a:ea typeface="Meiryo" charset="-128"/>
                <a:cs typeface="Times New Roman" panose="02020603050405020304" pitchFamily="18" charset="0"/>
              </a:rPr>
              <a:t>y</a:t>
            </a:r>
            <a:r>
              <a:rPr kumimoji="1" lang="en-US" altLang="ja-JP" sz="2400" i="1" baseline="-25000" dirty="0">
                <a:latin typeface="Times New Roman" panose="02020603050405020304" pitchFamily="18" charset="0"/>
                <a:ea typeface="Meiryo" charset="-128"/>
                <a:cs typeface="Times New Roman" panose="02020603050405020304" pitchFamily="18" charset="0"/>
              </a:rPr>
              <a:t>j+1 </a:t>
            </a:r>
            <a:r>
              <a:rPr kumimoji="1" lang="ja-JP" altLang="en-US" sz="2400" dirty="0">
                <a:latin typeface="Meiryo" charset="-128"/>
                <a:ea typeface="Meiryo" charset="-128"/>
                <a:cs typeface="Meiryo" charset="-128"/>
              </a:rPr>
              <a:t>を</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c</a:t>
            </a:r>
            <a:r>
              <a:rPr kumimoji="1" lang="ja-JP" altLang="en-US" sz="2400" dirty="0">
                <a:latin typeface="Meiryo" charset="-128"/>
                <a:ea typeface="Meiryo" charset="-128"/>
                <a:cs typeface="Meiryo" charset="-128"/>
              </a:rPr>
              <a:t>に移動する</a:t>
            </a:r>
            <a:endParaRPr kumimoji="1" lang="en-US" altLang="ja-JP" sz="2400" dirty="0">
              <a:latin typeface="Meiryo" charset="-128"/>
              <a:ea typeface="Meiryo" charset="-128"/>
              <a:cs typeface="Meiryo" charset="-128"/>
            </a:endParaRPr>
          </a:p>
        </p:txBody>
      </p:sp>
      <p:sp>
        <p:nvSpPr>
          <p:cNvPr id="7" name="下矢印 6">
            <a:extLst>
              <a:ext uri="{FF2B5EF4-FFF2-40B4-BE49-F238E27FC236}">
                <a16:creationId xmlns:a16="http://schemas.microsoft.com/office/drawing/2014/main" id="{79E2F779-19EE-7342-AE0A-8EB575F77B8B}"/>
              </a:ext>
            </a:extLst>
          </p:cNvPr>
          <p:cNvSpPr/>
          <p:nvPr/>
        </p:nvSpPr>
        <p:spPr>
          <a:xfrm>
            <a:off x="7350806" y="3308796"/>
            <a:ext cx="817296" cy="1090532"/>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3AFA66F-9214-3C41-BD99-C0FDB731527A}"/>
              </a:ext>
            </a:extLst>
          </p:cNvPr>
          <p:cNvSpPr txBox="1"/>
          <p:nvPr/>
        </p:nvSpPr>
        <p:spPr>
          <a:xfrm>
            <a:off x="6404091" y="4481941"/>
            <a:ext cx="5533773" cy="2308324"/>
          </a:xfrm>
          <a:prstGeom prst="rect">
            <a:avLst/>
          </a:prstGeom>
          <a:noFill/>
        </p:spPr>
        <p:txBody>
          <a:bodyPr wrap="square" rtlCol="0">
            <a:spAutoFit/>
          </a:bodyPr>
          <a:lstStyle/>
          <a:p>
            <a:pPr marL="514350" indent="-514350">
              <a:lnSpc>
                <a:spcPct val="150000"/>
              </a:lnSpc>
              <a:buAutoNum type="alphaLcParenBoth"/>
            </a:pPr>
            <a:r>
              <a:rPr lang="ja-JP" altLang="en-US" sz="2400" dirty="0">
                <a:latin typeface="Meiryo" charset="-128"/>
                <a:ea typeface="Meiryo" charset="-128"/>
                <a:cs typeface="Meiryo" charset="-128"/>
              </a:rPr>
              <a:t> 各点 </a:t>
            </a:r>
            <a:r>
              <a:rPr lang="en-US" altLang="ja-JP" sz="2400" i="1" dirty="0">
                <a:latin typeface="Times New Roman" panose="02020603050405020304" pitchFamily="18" charset="0"/>
                <a:ea typeface="Meiryo" charset="-128"/>
                <a:cs typeface="Times New Roman" panose="02020603050405020304" pitchFamily="18" charset="0"/>
              </a:rPr>
              <a:t>x</a:t>
            </a:r>
            <a:r>
              <a:rPr lang="en-US" altLang="ja-JP" sz="2400" i="1" baseline="-25000" dirty="0">
                <a:latin typeface="Times New Roman" panose="02020603050405020304" pitchFamily="18" charset="0"/>
                <a:ea typeface="Meiryo" charset="-128"/>
                <a:cs typeface="Times New Roman" panose="02020603050405020304" pitchFamily="18" charset="0"/>
              </a:rPr>
              <a:t>i </a:t>
            </a:r>
            <a:r>
              <a:rPr lang="ja-JP" altLang="en-US" sz="2400" dirty="0">
                <a:latin typeface="Meiryo" charset="-128"/>
                <a:ea typeface="Meiryo" charset="-128"/>
                <a:cs typeface="Meiryo" charset="-128"/>
              </a:rPr>
              <a:t>に</a:t>
            </a:r>
            <a:r>
              <a:rPr lang="en-US" altLang="ja-JP" sz="2400" dirty="0">
                <a:latin typeface="Meiryo" charset="-128"/>
                <a:ea typeface="Meiryo" charset="-128"/>
                <a:cs typeface="Meiryo" charset="-128"/>
              </a:rPr>
              <a:t>Mean shift</a:t>
            </a:r>
            <a:r>
              <a:rPr lang="ja-JP" altLang="en-US" sz="2400" dirty="0">
                <a:latin typeface="Meiryo" charset="-128"/>
                <a:ea typeface="Meiryo" charset="-128"/>
                <a:cs typeface="Meiryo" charset="-128"/>
              </a:rPr>
              <a:t>を適用する</a:t>
            </a:r>
            <a:endParaRPr lang="en-US" altLang="ja-JP" sz="2400" dirty="0">
              <a:latin typeface="Meiryo" charset="-128"/>
              <a:ea typeface="Meiryo" charset="-128"/>
              <a:cs typeface="Meiryo" charset="-128"/>
            </a:endParaRPr>
          </a:p>
          <a:p>
            <a:pPr marL="514350" indent="-514350">
              <a:lnSpc>
                <a:spcPct val="150000"/>
              </a:lnSpc>
              <a:buAutoNum type="alphaLcParenBoth"/>
            </a:pPr>
            <a:r>
              <a:rPr lang="ja-JP" altLang="en-US" sz="2400" dirty="0">
                <a:latin typeface="Meiryo" charset="-128"/>
                <a:ea typeface="Meiryo" charset="-128"/>
                <a:cs typeface="Meiryo" charset="-128"/>
              </a:rPr>
              <a:t> 任意の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個の点について，</a:t>
            </a:r>
            <a:endParaRPr lang="en-US" altLang="ja-JP" sz="2400" dirty="0">
              <a:latin typeface="Meiryo" charset="-128"/>
              <a:ea typeface="Meiryo" charset="-128"/>
              <a:cs typeface="Meiryo" charset="-128"/>
            </a:endParaRPr>
          </a:p>
          <a:p>
            <a:pPr>
              <a:lnSpc>
                <a:spcPct val="150000"/>
              </a:lnSpc>
            </a:pPr>
            <a:r>
              <a:rPr lang="ja-JP" altLang="en-US" sz="2400" dirty="0">
                <a:latin typeface="Meiryo" charset="-128"/>
                <a:ea typeface="Meiryo" charset="-128"/>
                <a:cs typeface="Meiryo" charset="-128"/>
              </a:rPr>
              <a:t>      距離が閾値未満ならこの</a:t>
            </a:r>
            <a:r>
              <a:rPr lang="en-US" altLang="ja-JP" sz="2400" dirty="0">
                <a:latin typeface="Meiryo" charset="-128"/>
                <a:ea typeface="Meiryo" charset="-128"/>
                <a:cs typeface="Meiryo" charset="-128"/>
              </a:rPr>
              <a:t>2</a:t>
            </a:r>
            <a:r>
              <a:rPr lang="ja-JP" altLang="en-US" sz="2400" dirty="0">
                <a:latin typeface="Meiryo" charset="-128"/>
                <a:ea typeface="Meiryo" charset="-128"/>
                <a:cs typeface="Meiryo" charset="-128"/>
              </a:rPr>
              <a:t>つの</a:t>
            </a:r>
            <a:br>
              <a:rPr lang="en-US" altLang="ja-JP" sz="2400" dirty="0">
                <a:latin typeface="Meiryo" charset="-128"/>
                <a:ea typeface="Meiryo" charset="-128"/>
                <a:cs typeface="Meiryo" charset="-128"/>
              </a:rPr>
            </a:br>
            <a:r>
              <a:rPr lang="ja-JP" altLang="en-US" sz="2400" dirty="0">
                <a:latin typeface="Meiryo" charset="-128"/>
                <a:ea typeface="Meiryo" charset="-128"/>
                <a:cs typeface="Meiryo" charset="-128"/>
              </a:rPr>
              <a:t>      観測点を同じ極大点として扱う </a:t>
            </a:r>
            <a:endParaRPr kumimoji="1" lang="en-US" altLang="ja-JP" sz="2400" dirty="0">
              <a:latin typeface="Meiryo" charset="-128"/>
              <a:ea typeface="Meiryo" charset="-128"/>
              <a:cs typeface="Meiryo" charset="-128"/>
            </a:endParaRPr>
          </a:p>
        </p:txBody>
      </p:sp>
      <p:sp>
        <p:nvSpPr>
          <p:cNvPr id="9" name="テキスト ボックス 8">
            <a:extLst>
              <a:ext uri="{FF2B5EF4-FFF2-40B4-BE49-F238E27FC236}">
                <a16:creationId xmlns:a16="http://schemas.microsoft.com/office/drawing/2014/main" id="{9FE63C69-2B9C-324F-915E-2608D49DFC99}"/>
              </a:ext>
            </a:extLst>
          </p:cNvPr>
          <p:cNvSpPr txBox="1"/>
          <p:nvPr/>
        </p:nvSpPr>
        <p:spPr>
          <a:xfrm>
            <a:off x="8168102" y="3413957"/>
            <a:ext cx="3283423" cy="600164"/>
          </a:xfrm>
          <a:prstGeom prst="rect">
            <a:avLst/>
          </a:prstGeom>
          <a:noFill/>
        </p:spPr>
        <p:txBody>
          <a:bodyPr wrap="square" rtlCol="0">
            <a:spAutoFit/>
          </a:bodyPr>
          <a:lstStyle/>
          <a:p>
            <a:pPr>
              <a:lnSpc>
                <a:spcPct val="150000"/>
              </a:lnSpc>
            </a:pPr>
            <a:r>
              <a:rPr kumimoji="1" lang="ja-JP" altLang="en-US" sz="2400" b="1" dirty="0">
                <a:solidFill>
                  <a:srgbClr val="2F5597"/>
                </a:solidFill>
                <a:latin typeface="Meiryo" charset="-128"/>
                <a:ea typeface="Meiryo" charset="-128"/>
                <a:cs typeface="Meiryo" charset="-128"/>
              </a:rPr>
              <a:t>クラスタリングに応用</a:t>
            </a:r>
            <a:endParaRPr kumimoji="1" lang="en-US" altLang="ja-JP" sz="2400" b="1" dirty="0">
              <a:solidFill>
                <a:srgbClr val="2F5597"/>
              </a:solidFill>
              <a:latin typeface="Meiryo" charset="-128"/>
              <a:ea typeface="Meiryo" charset="-128"/>
              <a:cs typeface="Meiryo" charset="-128"/>
            </a:endParaRPr>
          </a:p>
        </p:txBody>
      </p:sp>
    </p:spTree>
    <p:extLst>
      <p:ext uri="{BB962C8B-B14F-4D97-AF65-F5344CB8AC3E}">
        <p14:creationId xmlns:p14="http://schemas.microsoft.com/office/powerpoint/2010/main" val="2184829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尤度</a:t>
            </a:r>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モデルの尤もらしさを表す尺度</a:t>
            </a:r>
            <a:endParaRPr kumimoji="1" lang="en-US" altLang="ja-JP" dirty="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a:t>確率変数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a:t>
            </a:r>
            <a:r>
              <a:rPr lang="ja-JP" altLang="en-US" dirty="0">
                <a:latin typeface="Times New Roman" charset="0"/>
                <a:ea typeface="Times New Roman" charset="0"/>
                <a:cs typeface="Times New Roman" charset="0"/>
              </a:rPr>
              <a:t>  </a:t>
            </a:r>
            <a:r>
              <a:rPr lang="ja-JP" altLang="en-US" dirty="0"/>
              <a:t>（互いに独立）の</a:t>
            </a:r>
            <a:br>
              <a:rPr lang="en-US" altLang="ja-JP" dirty="0"/>
            </a:br>
            <a:r>
              <a:rPr lang="ja-JP" altLang="en-US" dirty="0"/>
              <a:t>同時確率密度関数が</a:t>
            </a:r>
            <a:r>
              <a:rPr lang="en-US" altLang="ja-JP" dirty="0"/>
              <a:t> </a:t>
            </a:r>
            <a:r>
              <a:rPr lang="en-US" altLang="ja-JP" i="1" dirty="0">
                <a:latin typeface="Times New Roman" charset="0"/>
                <a:ea typeface="Times New Roman" charset="0"/>
                <a:cs typeface="Times New Roman" charset="0"/>
              </a:rPr>
              <a:t>f </a:t>
            </a:r>
            <a:r>
              <a:rPr lang="en-US" altLang="ja-JP" dirty="0">
                <a:latin typeface="Times New Roman" charset="0"/>
                <a:ea typeface="Times New Roman" charset="0"/>
                <a:cs typeface="Times New Roman" charset="0"/>
              </a:rPr>
              <a:t>(</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1</a:t>
            </a:r>
            <a:r>
              <a:rPr lang="en-US" altLang="ja-JP" dirty="0">
                <a:latin typeface="Times New Roman" charset="0"/>
                <a:ea typeface="Times New Roman" charset="0"/>
                <a:cs typeface="Times New Roman" charset="0"/>
              </a:rPr>
              <a:t>, </a:t>
            </a:r>
            <a:r>
              <a:rPr lang="en-US" altLang="ja-JP" i="1" dirty="0">
                <a:latin typeface="Times New Roman" charset="0"/>
                <a:ea typeface="Times New Roman" charset="0"/>
                <a:cs typeface="Times New Roman" charset="0"/>
              </a:rPr>
              <a:t>x</a:t>
            </a:r>
            <a:r>
              <a:rPr lang="en-US" altLang="ja-JP" baseline="-25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x</a:t>
            </a:r>
            <a:r>
              <a:rPr lang="en-US" altLang="ja-JP" i="1" baseline="-25000" dirty="0" err="1">
                <a:latin typeface="Times New Roman" charset="0"/>
                <a:ea typeface="Times New Roman" charset="0"/>
                <a:cs typeface="Times New Roman" charset="0"/>
              </a:rPr>
              <a:t>n</a:t>
            </a:r>
            <a:r>
              <a:rPr lang="en-US" altLang="ja-JP" dirty="0">
                <a:latin typeface="Times New Roman" charset="0"/>
                <a:ea typeface="Times New Roman" charset="0"/>
                <a:cs typeface="Times New Roman" charset="0"/>
              </a:rPr>
              <a:t> | </a:t>
            </a:r>
            <a:r>
              <a:rPr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 </a:t>
            </a:r>
            <a:r>
              <a:rPr lang="ja-JP" altLang="en-US" dirty="0"/>
              <a:t>として，</a:t>
            </a:r>
            <a:br>
              <a:rPr lang="en-US" altLang="ja-JP" dirty="0"/>
            </a:br>
            <a:r>
              <a:rPr lang="en-US" altLang="ja-JP" i="1" dirty="0">
                <a:latin typeface="Times New Roman" charset="0"/>
                <a:ea typeface="Times New Roman" charset="0"/>
                <a:cs typeface="Times New Roman" charset="0"/>
              </a:rPr>
              <a:t>f  </a:t>
            </a:r>
            <a:r>
              <a:rPr lang="ja-JP" altLang="en-US" dirty="0"/>
              <a:t>をパラメータ</a:t>
            </a:r>
            <a:r>
              <a:rPr lang="en-US" altLang="ja-JP" dirty="0"/>
              <a:t> </a:t>
            </a:r>
            <a:r>
              <a:rPr lang="en-US" altLang="ja-JP" i="1" dirty="0" err="1">
                <a:latin typeface="Times New Roman" charset="0"/>
                <a:ea typeface="Times New Roman" charset="0"/>
                <a:cs typeface="Times New Roman" charset="0"/>
              </a:rPr>
              <a:t>θ</a:t>
            </a:r>
            <a:r>
              <a:rPr lang="en-US" altLang="ja-JP" i="1" dirty="0">
                <a:latin typeface="Times New Roman" charset="0"/>
                <a:ea typeface="Times New Roman" charset="0"/>
                <a:cs typeface="Times New Roman" charset="0"/>
              </a:rPr>
              <a:t> </a:t>
            </a:r>
            <a:r>
              <a:rPr lang="ja-JP" altLang="en-US" dirty="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対数尤度関数</a:t>
            </a:r>
            <a:r>
              <a:rPr lang="ja-JP" altLang="en-US" dirty="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a:latin typeface="Times New Roman" charset="0"/>
                <a:ea typeface="Times New Roman" charset="0"/>
                <a:cs typeface="Times New Roman" charset="0"/>
              </a:rPr>
              <a:t>(</a:t>
            </a:r>
            <a:r>
              <a:rPr kumimoji="1" lang="en-US" altLang="ja-JP" i="1" dirty="0" err="1">
                <a:latin typeface="Times New Roman" charset="0"/>
                <a:ea typeface="Times New Roman" charset="0"/>
                <a:cs typeface="Times New Roman" charset="0"/>
              </a:rPr>
              <a:t>θ</a:t>
            </a:r>
            <a:r>
              <a:rPr lang="en-US" altLang="ja-JP" dirty="0">
                <a:latin typeface="Times New Roman" charset="0"/>
                <a:ea typeface="Times New Roman" charset="0"/>
                <a:cs typeface="Times New Roman" charset="0"/>
              </a:rPr>
              <a:t>)</a:t>
            </a:r>
            <a:r>
              <a:rPr lang="en-US" altLang="ja-JP" dirty="0"/>
              <a:t> </a:t>
            </a:r>
            <a:r>
              <a:rPr kumimoji="1" lang="ja-JP" altLang="en-US" dirty="0"/>
              <a:t>の大小を比較することで</a:t>
            </a:r>
            <a:r>
              <a:rPr kumimoji="1" lang="en-US" altLang="ja-JP" dirty="0"/>
              <a:t>K-L</a:t>
            </a:r>
            <a:r>
              <a:rPr kumimoji="1" lang="ja-JP" altLang="en-US" dirty="0"/>
              <a:t>情報量</a:t>
            </a:r>
            <a:r>
              <a:rPr lang="ja-JP" altLang="en-US" dirty="0"/>
              <a:t>の大小を測る</a:t>
            </a:r>
            <a:endParaRPr lang="en-US" altLang="ja-JP" dirty="0"/>
          </a:p>
          <a:p>
            <a:pPr>
              <a:spcBef>
                <a:spcPts val="0"/>
              </a:spcBef>
              <a:buFont typeface="Wingdings" charset="2"/>
              <a:buChar char="u"/>
            </a:pPr>
            <a:r>
              <a:rPr lang="en-US" altLang="ja-JP" dirty="0"/>
              <a:t> </a:t>
            </a:r>
            <a:r>
              <a:rPr lang="ja-JP" altLang="en-US" dirty="0"/>
              <a:t>対数尤度が最大になるモデルを推定 ⇒ 最大対数尤度</a:t>
            </a:r>
            <a:endParaRPr lang="en-US" altLang="ja-JP" dirty="0"/>
          </a:p>
          <a:p>
            <a:pPr>
              <a:spcBef>
                <a:spcPts val="0"/>
              </a:spcBef>
              <a:buFont typeface="Wingdings" charset="2"/>
              <a:buChar char="u"/>
            </a:pPr>
            <a:r>
              <a:rPr kumimoji="1" lang="ja-JP" altLang="en-US" dirty="0"/>
              <a:t> この方法を「最尤法」と呼ぶ</a:t>
            </a:r>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a:t>扱いやすくするため，前出の</a:t>
            </a:r>
            <a:r>
              <a:rPr lang="en-US" altLang="ja-JP"/>
              <a:t> </a:t>
            </a:r>
            <a:r>
              <a:rPr lang="en-US" altLang="ja-JP" i="1">
                <a:latin typeface="Times New Roman" charset="0"/>
                <a:ea typeface="Times New Roman" charset="0"/>
                <a:cs typeface="Times New Roman" charset="0"/>
              </a:rPr>
              <a:t>L</a:t>
            </a:r>
            <a:r>
              <a:rPr lang="en-US" altLang="ja-JP">
                <a:latin typeface="Times New Roman" charset="0"/>
                <a:ea typeface="Times New Roman" charset="0"/>
                <a:cs typeface="Times New Roman" charset="0"/>
              </a:rPr>
              <a:t>(</a:t>
            </a:r>
            <a:r>
              <a:rPr lang="en-US" altLang="ja-JP" i="1">
                <a:latin typeface="Times New Roman" charset="0"/>
                <a:ea typeface="Times New Roman" charset="0"/>
                <a:cs typeface="Times New Roman" charset="0"/>
              </a:rPr>
              <a:t>θ</a:t>
            </a:r>
            <a:r>
              <a:rPr lang="en-US" altLang="ja-JP">
                <a:latin typeface="Times New Roman" charset="0"/>
                <a:ea typeface="Times New Roman" charset="0"/>
                <a:cs typeface="Times New Roman" charset="0"/>
              </a:rPr>
              <a:t>)</a:t>
            </a:r>
            <a:r>
              <a:rPr lang="ja-JP" altLang="en-US"/>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Kullback-Leibler</a:t>
            </a:r>
            <a:r>
              <a:rPr kumimoji="1" lang="ja-JP" altLang="en-US" dirty="0"/>
              <a:t>情報量</a:t>
            </a:r>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推定されたモデル</a:t>
            </a:r>
            <a:r>
              <a:rPr kumimoji="1" lang="en-US" altLang="ja-JP" dirty="0"/>
              <a:t> </a:t>
            </a:r>
            <a:r>
              <a:rPr kumimoji="1" lang="en-US" altLang="ja-JP" i="1" dirty="0">
                <a:latin typeface="Times New Roman" charset="0"/>
                <a:ea typeface="Times New Roman" charset="0"/>
                <a:cs typeface="Times New Roman" charset="0"/>
              </a:rPr>
              <a:t>f</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a:t>
            </a:r>
            <a:r>
              <a:rPr kumimoji="1" lang="en-US" altLang="ja-JP" dirty="0"/>
              <a:t> </a:t>
            </a:r>
            <a:r>
              <a:rPr kumimoji="1" lang="ja-JP" altLang="en-US" dirty="0"/>
              <a:t>と，真の確率密度関数</a:t>
            </a:r>
            <a:r>
              <a:rPr kumimoji="1" lang="en-US" altLang="ja-JP" dirty="0"/>
              <a:t> </a:t>
            </a:r>
            <a:r>
              <a:rPr kumimoji="1" lang="en-US" altLang="ja-JP" i="1" dirty="0">
                <a:latin typeface="Times New Roman" charset="0"/>
                <a:ea typeface="Times New Roman" charset="0"/>
                <a:cs typeface="Times New Roman" charset="0"/>
              </a:rPr>
              <a:t>g</a:t>
            </a:r>
            <a:r>
              <a:rPr kumimoji="1" lang="en-US" altLang="ja-JP" dirty="0">
                <a:latin typeface="Times New Roman" charset="0"/>
                <a:ea typeface="Times New Roman" charset="0"/>
                <a:cs typeface="Times New Roman" charset="0"/>
              </a:rPr>
              <a:t>(</a:t>
            </a:r>
            <a:r>
              <a:rPr kumimoji="1" lang="en-US" altLang="ja-JP" i="1" dirty="0">
                <a:latin typeface="Times New Roman" charset="0"/>
                <a:ea typeface="Times New Roman" charset="0"/>
                <a:cs typeface="Times New Roman" charset="0"/>
              </a:rPr>
              <a:t>x</a:t>
            </a:r>
            <a:r>
              <a:rPr kumimoji="1" lang="en-US" altLang="ja-JP" dirty="0">
                <a:latin typeface="Times New Roman" charset="0"/>
                <a:ea typeface="Times New Roman" charset="0"/>
                <a:cs typeface="Times New Roman" charset="0"/>
              </a:rPr>
              <a:t>) </a:t>
            </a:r>
            <a:r>
              <a:rPr kumimoji="1" lang="ja-JP" altLang="en-US" dirty="0"/>
              <a:t>の近さ</a:t>
            </a:r>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g</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a:t>
            </a:r>
            <a:r>
              <a:rPr kumimoji="1" lang="ja-JP" altLang="en-US" sz="2400" b="1" dirty="0">
                <a:latin typeface="Meiryo" charset="-128"/>
                <a:ea typeface="Meiryo" charset="-128"/>
                <a:cs typeface="Meiryo" charset="-128"/>
              </a:rPr>
              <a:t>定数</a:t>
            </a:r>
            <a:r>
              <a:rPr kumimoji="1" lang="ja-JP" altLang="en-US" sz="2400" dirty="0">
                <a:latin typeface="Meiryo" charset="-128"/>
                <a:ea typeface="Meiryo" charset="-128"/>
                <a:cs typeface="Meiryo" charset="-128"/>
              </a:rPr>
              <a:t>）</a:t>
            </a: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a:latin typeface="Times New Roman" charset="0"/>
                <a:ea typeface="Times New Roman" charset="0"/>
                <a:cs typeface="Times New Roman" charset="0"/>
              </a:rPr>
              <a:t>og  </a:t>
            </a:r>
            <a:r>
              <a:rPr kumimoji="1" lang="en-US" altLang="ja-JP" sz="2400" i="1" dirty="0">
                <a:latin typeface="Times New Roman" charset="0"/>
                <a:ea typeface="Times New Roman" charset="0"/>
                <a:cs typeface="Times New Roman" charset="0"/>
              </a:rPr>
              <a:t>f</a:t>
            </a:r>
            <a:r>
              <a:rPr kumimoji="1" lang="en-US" altLang="ja-JP" sz="2400" dirty="0">
                <a:latin typeface="Times New Roman" charset="0"/>
                <a:ea typeface="Times New Roman" charset="0"/>
                <a:cs typeface="Times New Roman" charset="0"/>
              </a:rPr>
              <a:t>(</a:t>
            </a:r>
            <a:r>
              <a:rPr kumimoji="1" lang="en-US" altLang="ja-JP" sz="2400" i="1" dirty="0">
                <a:latin typeface="Times New Roman" charset="0"/>
                <a:ea typeface="Times New Roman" charset="0"/>
                <a:cs typeface="Times New Roman" charset="0"/>
              </a:rPr>
              <a:t>x</a:t>
            </a:r>
            <a:r>
              <a:rPr kumimoji="1" lang="en-US" altLang="ja-JP" sz="2400" dirty="0">
                <a:latin typeface="Times New Roman" charset="0"/>
                <a:ea typeface="Times New Roman" charset="0"/>
                <a:cs typeface="Times New Roman" charset="0"/>
              </a:rPr>
              <a:t>)</a:t>
            </a:r>
            <a:r>
              <a:rPr kumimoji="1" lang="ja-JP" altLang="en-US" sz="2400" dirty="0">
                <a:latin typeface="Times New Roman" charset="0"/>
                <a:ea typeface="Times New Roman" charset="0"/>
                <a:cs typeface="Times New Roman" charset="0"/>
              </a:rPr>
              <a:t> </a:t>
            </a:r>
            <a:r>
              <a:rPr kumimoji="1" lang="ja-JP" altLang="en-US" sz="2400" dirty="0">
                <a:latin typeface="Meiryo" charset="-128"/>
                <a:ea typeface="Meiryo" charset="-128"/>
                <a:cs typeface="Meiryo" charset="-128"/>
              </a:rPr>
              <a:t>の期待値 </a:t>
            </a:r>
            <a:endParaRPr lang="en-US" altLang="ja-JP" sz="2400" dirty="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a:t>を</a:t>
              </a:r>
              <a:r>
                <a:rPr lang="ja-JP" altLang="en-US" sz="2400" b="1" dirty="0"/>
                <a:t>対数尤度</a:t>
              </a:r>
              <a:r>
                <a:rPr lang="ja-JP" altLang="en-US" sz="2400" dirty="0"/>
                <a:t>と呼ぶとすると</a:t>
              </a:r>
              <a:r>
                <a:rPr lang="en-US" altLang="ja-JP" sz="2400" dirty="0"/>
                <a:t> </a:t>
              </a:r>
              <a:r>
                <a:rPr lang="en-US" altLang="ja-JP" sz="2400" i="1" dirty="0">
                  <a:latin typeface="Times New Roman" charset="0"/>
                  <a:ea typeface="Times New Roman" charset="0"/>
                  <a:cs typeface="Times New Roman" charset="0"/>
                </a:rPr>
                <a:t>n</a:t>
              </a:r>
              <a:r>
                <a:rPr lang="en-US" altLang="ja-JP" sz="2400" dirty="0"/>
                <a:t> </a:t>
              </a:r>
              <a:r>
                <a:rPr lang="ja-JP" altLang="en-US" sz="2400" dirty="0"/>
                <a:t>個のデータの平均対数尤度は</a:t>
              </a:r>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a:latin typeface="Meiryo" charset="-128"/>
                <a:ea typeface="Meiryo" charset="-128"/>
                <a:cs typeface="Meiryo" charset="-128"/>
              </a:rPr>
              <a:t>対数尤度が大きければおおきいほど，</a:t>
            </a:r>
            <a:r>
              <a:rPr lang="en-US" altLang="ja-JP" sz="2400" b="1" dirty="0">
                <a:latin typeface="Meiryo" charset="-128"/>
                <a:ea typeface="Meiryo" charset="-128"/>
                <a:cs typeface="Meiryo" charset="-128"/>
              </a:rPr>
              <a:t>K-L</a:t>
            </a:r>
            <a:r>
              <a:rPr lang="ja-JP" altLang="en-US" sz="2400" b="1" dirty="0">
                <a:latin typeface="Meiryo" charset="-128"/>
                <a:ea typeface="Meiryo" charset="-128"/>
                <a:cs typeface="Meiryo" charset="-128"/>
              </a:rPr>
              <a:t>情報量が大きい！</a:t>
            </a:r>
            <a:endParaRPr lang="en-US" altLang="ja-JP" sz="2400" b="1" dirty="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Gauss</a:t>
            </a:r>
            <a:r>
              <a:rPr kumimoji="1" lang="ja-JP" altLang="en-US" dirty="0"/>
              <a:t>分布</a:t>
            </a:r>
          </a:p>
        </p:txBody>
      </p:sp>
      <p:sp>
        <p:nvSpPr>
          <p:cNvPr id="3" name="正方形/長方形 2"/>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次元の平均ベクトルであり，</a:t>
            </a:r>
            <a:r>
              <a:rPr lang="en-US" altLang="ja-JP" sz="2400" b="1" dirty="0" err="1">
                <a:latin typeface="Times New Roman" charset="0"/>
                <a:ea typeface="Times New Roman" charset="0"/>
                <a:cs typeface="Times New Roman" charset="0"/>
              </a:rPr>
              <a:t>Σ</a:t>
            </a:r>
            <a:r>
              <a:rPr lang="ja-JP" altLang="en-US" sz="2400" dirty="0">
                <a:latin typeface="Meiryo" charset="-128"/>
                <a:ea typeface="Meiryo" charset="-128"/>
                <a:cs typeface="Meiryo" charset="-128"/>
              </a:rPr>
              <a:t>は</a:t>
            </a:r>
            <a:r>
              <a:rPr lang="en-US" altLang="ja-JP" sz="2400" i="1" dirty="0" err="1">
                <a:latin typeface="Times New Roman" charset="0"/>
                <a:ea typeface="Times New Roman" charset="0"/>
                <a:cs typeface="Times New Roman" charset="0"/>
              </a:rPr>
              <a:t>d</a:t>
            </a:r>
            <a:r>
              <a:rPr lang="en-US" altLang="ja-JP" sz="2400" dirty="0" err="1">
                <a:latin typeface="Times New Roman" charset="0"/>
                <a:ea typeface="Times New Roman" charset="0"/>
                <a:cs typeface="Times New Roman" charset="0"/>
              </a:rPr>
              <a:t>×</a:t>
            </a:r>
            <a:r>
              <a:rPr lang="en-US" altLang="ja-JP" sz="2400" i="1" dirty="0" err="1">
                <a:latin typeface="Times New Roman" charset="0"/>
                <a:ea typeface="Times New Roman" charset="0"/>
                <a:cs typeface="Times New Roman" charset="0"/>
              </a:rPr>
              <a:t>d</a:t>
            </a:r>
            <a:r>
              <a:rPr lang="ja-JP" altLang="en-US" sz="2400" dirty="0">
                <a:latin typeface="Meiryo" charset="-128"/>
                <a:ea typeface="Meiryo" charset="-128"/>
                <a:cs typeface="Meiryo" charset="-128"/>
              </a:rPr>
              <a:t>の共分散行列</a:t>
            </a:r>
            <a:endParaRPr lang="en-US" altLang="ja-JP" sz="2400" dirty="0">
              <a:latin typeface="Meiryo" charset="-128"/>
              <a:ea typeface="Meiryo" charset="-128"/>
              <a:cs typeface="Meiryo" charset="-128"/>
            </a:endParaRPr>
          </a:p>
        </p:txBody>
      </p:sp>
      <p:pic>
        <p:nvPicPr>
          <p:cNvPr id="4" name="図 3"/>
          <p:cNvPicPr>
            <a:picLocks noChangeAspect="1"/>
          </p:cNvPicPr>
          <p:nvPr/>
        </p:nvPicPr>
        <p:blipFill>
          <a:blip r:embed="rId2"/>
          <a:stretch>
            <a:fillRect/>
          </a:stretch>
        </p:blipFill>
        <p:spPr>
          <a:xfrm>
            <a:off x="342900" y="2851150"/>
            <a:ext cx="11506200" cy="1155700"/>
          </a:xfrm>
          <a:prstGeom prst="rect">
            <a:avLst/>
          </a:prstGeom>
        </p:spPr>
      </p:pic>
      <p:cxnSp>
        <p:nvCxnSpPr>
          <p:cNvPr id="6" name="直線コネクタ 5"/>
          <p:cNvCxnSpPr/>
          <p:nvPr/>
        </p:nvCxnSpPr>
        <p:spPr>
          <a:xfrm>
            <a:off x="6539023" y="4082902"/>
            <a:ext cx="5061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6133" y="4430987"/>
            <a:ext cx="2646878" cy="461665"/>
          </a:xfrm>
          <a:prstGeom prst="rect">
            <a:avLst/>
          </a:prstGeom>
          <a:noFill/>
        </p:spPr>
        <p:txBody>
          <a:bodyPr wrap="none" rtlCol="0">
            <a:spAutoFit/>
          </a:bodyPr>
          <a:lstStyle/>
          <a:p>
            <a:r>
              <a:rPr kumimoji="1" lang="ja-JP" altLang="en-US" sz="2400" b="1" dirty="0">
                <a:latin typeface="Meiryo" charset="-128"/>
                <a:ea typeface="Meiryo" charset="-128"/>
                <a:cs typeface="Meiryo" charset="-128"/>
              </a:rPr>
              <a:t>マハラノビス距離</a:t>
            </a:r>
          </a:p>
        </p:txBody>
      </p:sp>
    </p:spTree>
    <p:extLst>
      <p:ext uri="{BB962C8B-B14F-4D97-AF65-F5344CB8AC3E}">
        <p14:creationId xmlns:p14="http://schemas.microsoft.com/office/powerpoint/2010/main" val="1690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等方的</a:t>
            </a:r>
            <a:r>
              <a:rPr kumimoji="1" lang="en-US" altLang="ja-JP" dirty="0"/>
              <a:t>Gauss</a:t>
            </a:r>
            <a:r>
              <a:rPr kumimoji="1" lang="ja-JP" altLang="en-US" dirty="0"/>
              <a:t>分布</a:t>
            </a:r>
          </a:p>
        </p:txBody>
      </p:sp>
      <p:sp>
        <p:nvSpPr>
          <p:cNvPr id="3" name="コンテンツ プレースホルダー 2"/>
          <p:cNvSpPr>
            <a:spLocks noGrp="1"/>
          </p:cNvSpPr>
          <p:nvPr>
            <p:ph idx="1"/>
          </p:nvPr>
        </p:nvSpPr>
        <p:spPr>
          <a:xfrm>
            <a:off x="1004888" y="4816758"/>
            <a:ext cx="10515600" cy="64106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この時の確率は</a:t>
            </a:r>
            <a:endParaRPr lang="en-US" altLang="ja-JP" dirty="0"/>
          </a:p>
        </p:txBody>
      </p:sp>
      <p:grpSp>
        <p:nvGrpSpPr>
          <p:cNvPr id="8" name="図形グループ 7"/>
          <p:cNvGrpSpPr/>
          <p:nvPr/>
        </p:nvGrpSpPr>
        <p:grpSpPr>
          <a:xfrm>
            <a:off x="171943" y="2144917"/>
            <a:ext cx="11876690" cy="646331"/>
            <a:chOff x="329599" y="828786"/>
            <a:chExt cx="11876690" cy="646331"/>
          </a:xfrm>
        </p:grpSpPr>
        <p:sp>
          <p:nvSpPr>
            <p:cNvPr id="9" name="正方形/長方形 8"/>
            <p:cNvSpPr/>
            <p:nvPr/>
          </p:nvSpPr>
          <p:spPr>
            <a:xfrm>
              <a:off x="329599" y="828786"/>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0" name="図 9"/>
            <p:cNvPicPr>
              <a:picLocks noChangeAspect="1"/>
            </p:cNvPicPr>
            <p:nvPr/>
          </p:nvPicPr>
          <p:blipFill>
            <a:blip r:embed="rId2"/>
            <a:stretch>
              <a:fillRect/>
            </a:stretch>
          </p:blipFill>
          <p:spPr>
            <a:xfrm>
              <a:off x="7393425" y="997087"/>
              <a:ext cx="625559" cy="351877"/>
            </a:xfrm>
            <a:prstGeom prst="rect">
              <a:avLst/>
            </a:prstGeom>
          </p:spPr>
        </p:pic>
      </p:grpSp>
      <p:pic>
        <p:nvPicPr>
          <p:cNvPr id="11" name="図 10"/>
          <p:cNvPicPr>
            <a:picLocks noChangeAspect="1"/>
          </p:cNvPicPr>
          <p:nvPr/>
        </p:nvPicPr>
        <p:blipFill>
          <a:blip r:embed="rId3"/>
          <a:stretch>
            <a:fillRect/>
          </a:stretch>
        </p:blipFill>
        <p:spPr>
          <a:xfrm>
            <a:off x="3354388" y="3616992"/>
            <a:ext cx="5511800" cy="1168400"/>
          </a:xfrm>
          <a:prstGeom prst="rect">
            <a:avLst/>
          </a:prstGeom>
        </p:spPr>
      </p:pic>
      <p:sp>
        <p:nvSpPr>
          <p:cNvPr id="12" name="コンテンツ プレースホルダー 2"/>
          <p:cNvSpPr txBox="1">
            <a:spLocks/>
          </p:cNvSpPr>
          <p:nvPr/>
        </p:nvSpPr>
        <p:spPr>
          <a:xfrm>
            <a:off x="852488" y="3066496"/>
            <a:ext cx="10515600" cy="641068"/>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dirty="0"/>
              <a:t> 等方</a:t>
            </a:r>
            <a:r>
              <a:rPr lang="en-US" altLang="ja-JP" dirty="0"/>
              <a:t>Gauss</a:t>
            </a:r>
            <a:r>
              <a:rPr lang="ja-JP" altLang="en-US" dirty="0"/>
              <a:t>分布を考えると，分散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 </a:t>
            </a:r>
            <a:r>
              <a:rPr lang="ja-JP" altLang="en-US" dirty="0"/>
              <a:t>は</a:t>
            </a:r>
            <a:endParaRPr lang="en-US" altLang="ja-JP" dirty="0"/>
          </a:p>
        </p:txBody>
      </p:sp>
      <p:pic>
        <p:nvPicPr>
          <p:cNvPr id="13" name="図 12"/>
          <p:cNvPicPr>
            <a:picLocks noChangeAspect="1"/>
          </p:cNvPicPr>
          <p:nvPr/>
        </p:nvPicPr>
        <p:blipFill>
          <a:blip r:embed="rId4"/>
          <a:stretch>
            <a:fillRect/>
          </a:stretch>
        </p:blipFill>
        <p:spPr>
          <a:xfrm>
            <a:off x="1570038" y="5331987"/>
            <a:ext cx="9080500" cy="1104900"/>
          </a:xfrm>
          <a:prstGeom prst="rect">
            <a:avLst/>
          </a:prstGeom>
        </p:spPr>
      </p:pic>
      <p:sp>
        <p:nvSpPr>
          <p:cNvPr id="15" name="正方形/長方形 14"/>
          <p:cNvSpPr/>
          <p:nvPr/>
        </p:nvSpPr>
        <p:spPr>
          <a:xfrm>
            <a:off x="171943" y="995851"/>
            <a:ext cx="11876690" cy="1200329"/>
          </a:xfrm>
          <a:prstGeom prst="rect">
            <a:avLst/>
          </a:prstGeom>
        </p:spPr>
        <p:txBody>
          <a:bodyPr wrap="square">
            <a:spAutoFit/>
          </a:bodyPr>
          <a:lstStyle/>
          <a:p>
            <a:pPr>
              <a:lnSpc>
                <a:spcPct val="150000"/>
              </a:lnSpc>
            </a:pPr>
            <a:r>
              <a:rPr lang="en-US" altLang="ja-JP" sz="2400"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次元のデータ</a:t>
            </a:r>
            <a:r>
              <a:rPr lang="en-US" altLang="ja-JP" sz="2400" b="1" i="1" dirty="0">
                <a:latin typeface="Times New Roman" charset="0"/>
                <a:ea typeface="Times New Roman" charset="0"/>
                <a:cs typeface="Times New Roman" charset="0"/>
              </a:rPr>
              <a:t>D</a:t>
            </a:r>
            <a:r>
              <a:rPr lang="ja-JP" altLang="en-US" sz="2400" dirty="0">
                <a:latin typeface="Meiryo" charset="-128"/>
                <a:ea typeface="Meiryo" charset="-128"/>
                <a:cs typeface="Meiryo" charset="-128"/>
              </a:rPr>
              <a:t>を</a:t>
            </a:r>
            <a:r>
              <a:rPr lang="en-US" altLang="ja-JP"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個のクラスタに分割することを考える．</a:t>
            </a:r>
            <a:br>
              <a:rPr lang="en-US" altLang="ja-JP" sz="2400" dirty="0">
                <a:latin typeface="Meiryo" charset="-128"/>
                <a:ea typeface="Meiryo" charset="-128"/>
                <a:cs typeface="Meiryo" charset="-128"/>
              </a:rPr>
            </a:br>
            <a:r>
              <a:rPr lang="en-US" altLang="ja-JP" sz="2400" b="1" i="1" dirty="0" err="1">
                <a:latin typeface="Times New Roman" charset="0"/>
                <a:ea typeface="Times New Roman" charset="0"/>
                <a:cs typeface="Times New Roman" charset="0"/>
              </a:rPr>
              <a:t>μ</a:t>
            </a:r>
            <a:r>
              <a:rPr lang="ja-JP" altLang="en-US" sz="2400" dirty="0">
                <a:latin typeface="Meiryo" charset="-128"/>
                <a:ea typeface="Meiryo" charset="-128"/>
                <a:cs typeface="Meiryo" charset="-128"/>
              </a:rPr>
              <a:t>は</a:t>
            </a:r>
            <a:r>
              <a:rPr lang="en-US" altLang="ja-JP" sz="2400" i="1" dirty="0">
                <a:latin typeface="Meiryo" charset="-128"/>
                <a:ea typeface="Meiryo" charset="-128"/>
                <a:cs typeface="Meiryo" charset="-128"/>
              </a:rPr>
              <a:t>d</a:t>
            </a:r>
            <a:r>
              <a:rPr lang="ja-JP" altLang="en-US" sz="2400" dirty="0">
                <a:latin typeface="Meiryo" charset="-128"/>
                <a:ea typeface="Meiryo" charset="-128"/>
                <a:cs typeface="Meiryo" charset="-128"/>
              </a:rPr>
              <a:t>次元の平均ベクトルである</a:t>
            </a:r>
            <a:endParaRPr lang="en-US" altLang="ja-JP" sz="2400" dirty="0">
              <a:latin typeface="Meiryo" charset="-128"/>
              <a:ea typeface="Meiryo" charset="-128"/>
              <a:cs typeface="Meiryo" charset="-128"/>
            </a:endParaRPr>
          </a:p>
        </p:txBody>
      </p:sp>
      <p:cxnSp>
        <p:nvCxnSpPr>
          <p:cNvPr id="14" name="直線コネクタ 13"/>
          <p:cNvCxnSpPr/>
          <p:nvPr/>
        </p:nvCxnSpPr>
        <p:spPr>
          <a:xfrm>
            <a:off x="6517758" y="6463610"/>
            <a:ext cx="413278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235769" y="6490451"/>
            <a:ext cx="2646878" cy="461665"/>
          </a:xfrm>
          <a:prstGeom prst="rect">
            <a:avLst/>
          </a:prstGeom>
          <a:noFill/>
        </p:spPr>
        <p:txBody>
          <a:bodyPr wrap="square" rtlCol="0">
            <a:spAutoFit/>
          </a:bodyPr>
          <a:lstStyle/>
          <a:p>
            <a:r>
              <a:rPr kumimoji="1" lang="ja-JP" altLang="en-US" sz="2400" b="1" dirty="0">
                <a:latin typeface="Meiryo" charset="-128"/>
                <a:ea typeface="Meiryo" charset="-128"/>
                <a:cs typeface="Meiryo" charset="-128"/>
              </a:rPr>
              <a:t>ユークリッド距離</a:t>
            </a:r>
          </a:p>
        </p:txBody>
      </p:sp>
    </p:spTree>
    <p:extLst>
      <p:ext uri="{BB962C8B-B14F-4D97-AF65-F5344CB8AC3E}">
        <p14:creationId xmlns:p14="http://schemas.microsoft.com/office/powerpoint/2010/main" val="51901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a:t>背景</a:t>
            </a:r>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a:t>クラスタ数推定・クラスタリングを行う手法 </a:t>
            </a:r>
            <a:r>
              <a:rPr lang="en-US" altLang="ja-JP" dirty="0"/>
              <a:t>”</a:t>
            </a:r>
            <a:r>
              <a:rPr lang="en-US" altLang="ja-JP" b="1" dirty="0"/>
              <a:t>X-means</a:t>
            </a:r>
            <a:r>
              <a:rPr lang="en-US" altLang="ja-JP" dirty="0"/>
              <a:t>”</a:t>
            </a:r>
            <a:endParaRPr kumimoji="1"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データが混合等方</a:t>
            </a:r>
            <a:r>
              <a:rPr lang="en-US" altLang="ja-JP" dirty="0"/>
              <a:t>Gauss</a:t>
            </a:r>
            <a:r>
              <a:rPr lang="ja-JP" altLang="en-US" dirty="0"/>
              <a:t>分布から生成されたと想定</a:t>
            </a:r>
            <a:endParaRPr lang="en-US" altLang="ja-JP" dirty="0"/>
          </a:p>
          <a:p>
            <a:pPr marR="0" lvl="0" defTabSz="914400" eaLnBrk="1" fontAlgn="auto" latinLnBrk="0" hangingPunct="1">
              <a:spcBef>
                <a:spcPts val="0"/>
              </a:spcBef>
              <a:spcAft>
                <a:spcPts val="0"/>
              </a:spcAft>
              <a:buClrTx/>
              <a:buSzTx/>
              <a:buFont typeface="Wingdings" charset="2"/>
              <a:buChar char="u"/>
              <a:tabLst/>
              <a:defRPr/>
            </a:pPr>
            <a:r>
              <a:rPr lang="ja-JP" altLang="en-US" dirty="0"/>
              <a:t> </a:t>
            </a:r>
            <a:r>
              <a:rPr lang="ja-JP" altLang="en-US" b="1" dirty="0"/>
              <a:t>情報量規準</a:t>
            </a:r>
            <a:r>
              <a:rPr lang="ja-JP" altLang="en-US" dirty="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a:solidFill>
                  <a:schemeClr val="accent1">
                    <a:lumMod val="75000"/>
                  </a:schemeClr>
                </a:solidFill>
                <a:latin typeface="Meiryo" charset="-128"/>
                <a:ea typeface="Meiryo" charset="-128"/>
                <a:cs typeface="Meiryo" charset="-128"/>
              </a:rPr>
              <a:t>情報量規準</a:t>
            </a:r>
            <a:endParaRPr kumimoji="1" lang="en-US" altLang="ja-JP" sz="2800" b="1" dirty="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a:t>どの情報量規準</a:t>
            </a:r>
            <a:r>
              <a:rPr lang="ja-JP" altLang="en-US" sz="4000" dirty="0"/>
              <a:t>が</a:t>
            </a:r>
            <a:br>
              <a:rPr lang="en-US" altLang="ja-JP" sz="4000" dirty="0"/>
            </a:br>
            <a:r>
              <a:rPr lang="ja-JP" altLang="en-US" sz="4000" b="1" dirty="0"/>
              <a:t>どのようなデータに対して最適か</a:t>
            </a:r>
            <a:r>
              <a:rPr lang="ja-JP" altLang="en-US" sz="4000" dirty="0"/>
              <a:t>を</a:t>
            </a:r>
            <a:br>
              <a:rPr lang="en-US" altLang="ja-JP" sz="4000" dirty="0"/>
            </a:br>
            <a:r>
              <a:rPr lang="ja-JP" altLang="en-US" sz="4000" dirty="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a:latin typeface="Meiryo" charset="-128"/>
                <a:ea typeface="Meiryo" charset="-128"/>
                <a:cs typeface="Meiryo" charset="-128"/>
              </a:rPr>
              <a:t>(1) </a:t>
            </a:r>
            <a:r>
              <a:rPr lang="ja-JP" altLang="en-US" sz="2400" dirty="0">
                <a:latin typeface="Meiryo" charset="-128"/>
                <a:ea typeface="Meiryo" charset="-128"/>
                <a:cs typeface="Meiryo" charset="-128"/>
              </a:rPr>
              <a:t>クラスタ数</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を初期化する (通常は</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2</a:t>
            </a:r>
            <a:r>
              <a:rPr lang="ja-JP" altLang="en-US" sz="2400" dirty="0">
                <a:latin typeface="Meiryo" charset="-128"/>
                <a:ea typeface="Meiryo" charset="-128"/>
                <a:cs typeface="Meiryo" charset="-128"/>
              </a:rPr>
              <a:t>) ．</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(2)</a:t>
            </a:r>
            <a:r>
              <a:rPr lang="en-US" altLang="ja-JP" sz="2400" i="1" dirty="0">
                <a:latin typeface="Meiryo" charset="-128"/>
                <a:ea typeface="Meiryo" charset="-128"/>
                <a:cs typeface="Meiryo" charset="-128"/>
              </a:rPr>
              <a:t> </a:t>
            </a:r>
            <a:r>
              <a:rPr lang="ja-JP" altLang="en-US" sz="2400" i="1" dirty="0">
                <a:latin typeface="Meiryo" charset="-128"/>
                <a:ea typeface="Meiryo" charset="-128"/>
                <a:cs typeface="Meiryo" charset="-128"/>
              </a:rPr>
              <a:t>k</a:t>
            </a:r>
            <a:r>
              <a:rPr lang="ja-JP" altLang="en-US" sz="2400" dirty="0">
                <a:latin typeface="Meiryo" charset="-128"/>
                <a:ea typeface="Meiryo" charset="-128"/>
                <a:cs typeface="Meiryo" charset="-128"/>
              </a:rPr>
              <a:t>-means</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を実行する．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(3) </a:t>
            </a:r>
            <a:r>
              <a:rPr lang="ja-JP" altLang="en-US" sz="2400" dirty="0">
                <a:latin typeface="Meiryo" charset="-128"/>
                <a:ea typeface="Meiryo" charset="-128"/>
                <a:cs typeface="Meiryo" charset="-128"/>
              </a:rPr>
              <a:t>次の処理を</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i="1"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1</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から</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Times New Roman" charset="0"/>
                <a:ea typeface="Times New Roman" charset="0"/>
                <a:cs typeface="Times New Roman" charset="0"/>
              </a:rPr>
              <a:t>=</a:t>
            </a:r>
            <a:r>
              <a:rPr lang="en-US" altLang="ja-JP" sz="2400" dirty="0">
                <a:latin typeface="Times New Roman" charset="0"/>
                <a:ea typeface="Times New Roman" charset="0"/>
                <a:cs typeface="Times New Roman" charset="0"/>
              </a:rPr>
              <a:t> </a:t>
            </a:r>
            <a:r>
              <a:rPr lang="ja-JP" altLang="en-US" sz="2400" i="1" dirty="0">
                <a:latin typeface="Times New Roman" charset="0"/>
                <a:ea typeface="Times New Roman" charset="0"/>
                <a:cs typeface="Times New Roman" charset="0"/>
              </a:rPr>
              <a:t>k</a:t>
            </a:r>
            <a:r>
              <a:rPr lang="en-US" altLang="ja-JP" sz="2400" i="1"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まで繰り返す．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の</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Times New Roman" charset="0"/>
                <a:ea typeface="Times New Roman" charset="0"/>
                <a:cs typeface="Times New Roman" charset="0"/>
              </a:rPr>
              <a:t>j</a:t>
            </a:r>
            <a:r>
              <a:rPr lang="en-US" altLang="ja-JP" sz="2400" baseline="-25000" dirty="0">
                <a:latin typeface="Meiryo" charset="-128"/>
                <a:ea typeface="Meiryo" charset="-128"/>
                <a:cs typeface="Meiryo" charset="-128"/>
              </a:rPr>
              <a:t>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(b) </a:t>
            </a:r>
            <a:r>
              <a:rPr lang="ja-JP" altLang="en-US" sz="2400" dirty="0">
                <a:latin typeface="Meiryo" charset="-128"/>
                <a:ea typeface="Meiryo" charset="-128"/>
                <a:cs typeface="Meiryo" charset="-128"/>
              </a:rPr>
              <a:t>クラスタ</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j</a:t>
            </a:r>
            <a:r>
              <a:rPr lang="en-US" altLang="ja-JP" sz="2400" dirty="0">
                <a:latin typeface="Times New Roman" charset="0"/>
                <a:ea typeface="Times New Roman" charset="0"/>
                <a:cs typeface="Times New Roman" charset="0"/>
              </a:rPr>
              <a:t> </a:t>
            </a:r>
            <a:r>
              <a:rPr lang="ja-JP" altLang="en-US" sz="2400" dirty="0">
                <a:latin typeface="Meiryo" charset="-128"/>
                <a:ea typeface="Meiryo" charset="-128"/>
                <a:cs typeface="Meiryo" charset="-128"/>
              </a:rPr>
              <a:t>に所属するデータに対し，</a:t>
            </a:r>
            <a:r>
              <a:rPr lang="ja-JP" altLang="en-US" sz="2400" b="1" dirty="0">
                <a:latin typeface="Meiryo" charset="-128"/>
                <a:ea typeface="Meiryo" charset="-128"/>
                <a:cs typeface="Meiryo" charset="-128"/>
              </a:rPr>
              <a:t>クラスタ数2として</a:t>
            </a:r>
            <a:r>
              <a:rPr lang="en-US" altLang="ja-JP" sz="2400" b="1" dirty="0">
                <a:latin typeface="Meiryo" charset="-128"/>
                <a:ea typeface="Meiryo" charset="-128"/>
                <a:cs typeface="Meiryo" charset="-128"/>
              </a:rPr>
              <a:t> </a:t>
            </a:r>
            <a:r>
              <a:rPr lang="ja-JP" altLang="en-US" sz="2400" b="1" i="1" dirty="0">
                <a:latin typeface="Meiryo" charset="-128"/>
                <a:ea typeface="Meiryo" charset="-128"/>
                <a:cs typeface="Meiryo" charset="-128"/>
              </a:rPr>
              <a:t>k</a:t>
            </a:r>
            <a:r>
              <a:rPr lang="ja-JP" altLang="en-US" sz="2400" b="1" dirty="0">
                <a:latin typeface="Meiryo" charset="-128"/>
                <a:ea typeface="Meiryo" charset="-128"/>
                <a:cs typeface="Meiryo" charset="-128"/>
              </a:rPr>
              <a:t>-means</a:t>
            </a:r>
            <a:r>
              <a:rPr lang="en-US" altLang="ja-JP" sz="2400" b="1" dirty="0">
                <a:latin typeface="Meiryo" charset="-128"/>
                <a:ea typeface="Meiryo" charset="-128"/>
                <a:cs typeface="Meiryo" charset="-128"/>
              </a:rPr>
              <a:t> </a:t>
            </a:r>
            <a:r>
              <a:rPr lang="ja-JP" altLang="en-US" sz="2400" dirty="0">
                <a:latin typeface="Meiryo" charset="-128"/>
                <a:ea typeface="Meiryo" charset="-128"/>
                <a:cs typeface="Meiryo" charset="-128"/>
              </a:rPr>
              <a:t>を行う．</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de-DE" altLang="ja-JP" sz="2400" dirty="0">
                <a:latin typeface="Meiryo" charset="-128"/>
                <a:ea typeface="Meiryo" charset="-128"/>
                <a:cs typeface="Meiryo" charset="-128"/>
              </a:rPr>
              <a:t>(c) </a:t>
            </a:r>
            <a:r>
              <a:rPr lang="ja-JP" altLang="en-US" sz="2400" dirty="0">
                <a:latin typeface="Meiryo" charset="-128"/>
                <a:ea typeface="Meiryo" charset="-128"/>
                <a:cs typeface="Meiryo" charset="-128"/>
              </a:rPr>
              <a:t>クラスタ数2としてクラスタリングした結果に対し</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 </a:t>
            </a:r>
            <a:r>
              <a:rPr lang="ja-JP" altLang="en-US" sz="2400" dirty="0">
                <a:latin typeface="Meiryo" charset="-128"/>
                <a:ea typeface="Meiryo" charset="-128"/>
                <a:cs typeface="Meiryo" charset="-128"/>
              </a:rPr>
              <a:t>を計算する．</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(d)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と</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を比較し，BIC’</a:t>
            </a:r>
            <a:r>
              <a:rPr lang="ja-JP" altLang="en-US" sz="2400" i="1" baseline="-25000" dirty="0">
                <a:latin typeface="Meiryo" charset="-128"/>
                <a:ea typeface="Meiryo" charset="-128"/>
                <a:cs typeface="Meiryo" charset="-128"/>
              </a:rPr>
              <a:t>j</a:t>
            </a:r>
            <a:r>
              <a:rPr lang="en-US" altLang="ja-JP" sz="2400" i="1" baseline="-25000" dirty="0">
                <a:latin typeface="Meiryo" charset="-128"/>
                <a:ea typeface="Meiryo" charset="-128"/>
                <a:cs typeface="Meiryo" charset="-128"/>
              </a:rPr>
              <a:t> </a:t>
            </a:r>
            <a:r>
              <a:rPr lang="ja-JP" altLang="en-US" sz="2400" dirty="0">
                <a:latin typeface="Meiryo" charset="-128"/>
                <a:ea typeface="Meiryo" charset="-128"/>
                <a:cs typeface="Meiryo" charset="-128"/>
              </a:rPr>
              <a:t>が大きければクラスタ数</a:t>
            </a:r>
            <a:r>
              <a:rPr lang="ja-JP" altLang="en-US" sz="2400" i="1" dirty="0">
                <a:latin typeface="Times New Roman" charset="0"/>
                <a:ea typeface="Times New Roman" charset="0"/>
                <a:cs typeface="Times New Roman" charset="0"/>
              </a:rPr>
              <a:t>k</a:t>
            </a:r>
            <a:r>
              <a:rPr lang="ja-JP" altLang="en-US" sz="2400" dirty="0">
                <a:latin typeface="Meiryo" charset="-128"/>
                <a:ea typeface="Meiryo" charset="-128"/>
                <a:cs typeface="Meiryo" charset="-128"/>
              </a:rPr>
              <a:t>に1を足す．</a:t>
            </a:r>
            <a:endParaRPr lang="en-US" altLang="ja-JP" sz="2400" dirty="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(4) </a:t>
            </a:r>
            <a:r>
              <a:rPr lang="ja-JP" altLang="en-US" sz="2400" dirty="0">
                <a:latin typeface="Meiryo" charset="-128"/>
                <a:ea typeface="Meiryo" charset="-128"/>
                <a:cs typeface="Meiryo" charset="-128"/>
              </a:rPr>
              <a:t>前の処理で</a:t>
            </a:r>
            <a:r>
              <a:rPr lang="en-US" altLang="ja-JP" sz="2400" dirty="0">
                <a:latin typeface="Meiryo" charset="-128"/>
                <a:ea typeface="Meiryo" charset="-128"/>
                <a:cs typeface="Meiryo" charset="-128"/>
              </a:rPr>
              <a:t> </a:t>
            </a:r>
            <a:r>
              <a:rPr lang="ja-JP" altLang="en-US" sz="2400" i="1" dirty="0">
                <a:latin typeface="Times New Roman" charset="0"/>
                <a:ea typeface="Times New Roman" charset="0"/>
                <a:cs typeface="Times New Roman" charset="0"/>
              </a:rPr>
              <a:t>k</a:t>
            </a:r>
            <a:r>
              <a:rPr lang="en-US" altLang="ja-JP" sz="2400" dirty="0">
                <a:latin typeface="Meiryo" charset="-128"/>
                <a:ea typeface="Meiryo" charset="-128"/>
                <a:cs typeface="Meiryo" charset="-128"/>
              </a:rPr>
              <a:t> </a:t>
            </a:r>
            <a:r>
              <a:rPr lang="ja-JP" altLang="en-US" sz="2400" dirty="0">
                <a:latin typeface="Meiryo" charset="-128"/>
                <a:ea typeface="Meiryo" charset="-128"/>
                <a:cs typeface="Meiryo" charset="-128"/>
              </a:rPr>
              <a:t>が増加した場合は処理2へ戻る．そうでない場合は終了する．</a:t>
            </a:r>
          </a:p>
        </p:txBody>
      </p:sp>
    </p:spTree>
    <p:extLst>
      <p:ext uri="{BB962C8B-B14F-4D97-AF65-F5344CB8AC3E}">
        <p14:creationId xmlns:p14="http://schemas.microsoft.com/office/powerpoint/2010/main" val="196068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a:latin typeface="Meiryo" charset="-128"/>
                <a:ea typeface="Meiryo" charset="-128"/>
                <a:cs typeface="Meiryo" charset="-128"/>
              </a:rPr>
              <a:t>・・・</a:t>
            </a:r>
          </a:p>
        </p:txBody>
      </p:sp>
    </p:spTree>
    <p:extLst>
      <p:ext uri="{BB962C8B-B14F-4D97-AF65-F5344CB8AC3E}">
        <p14:creationId xmlns:p14="http://schemas.microsoft.com/office/powerpoint/2010/main" val="3236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a:t>
            </a:r>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a:t>モデルの良し悪しの判断基準</a:t>
            </a:r>
            <a:endParaRPr lang="en-US" altLang="ja-JP" b="1" dirty="0"/>
          </a:p>
          <a:p>
            <a:pPr>
              <a:spcBef>
                <a:spcPts val="0"/>
              </a:spcBef>
              <a:buFont typeface="Wingdings" charset="2"/>
              <a:buChar char="u"/>
            </a:pPr>
            <a:r>
              <a:rPr lang="ja-JP" altLang="en-US" b="1" dirty="0"/>
              <a:t> </a:t>
            </a:r>
            <a:r>
              <a:rPr lang="ja-JP" altLang="en-US" dirty="0"/>
              <a:t>データに対するモデルの当てはまり度（平均対数尤度）</a:t>
            </a:r>
            <a:endParaRPr lang="en-US" altLang="ja-JP" dirty="0"/>
          </a:p>
          <a:p>
            <a:pPr>
              <a:spcBef>
                <a:spcPts val="0"/>
              </a:spcBef>
              <a:buFont typeface="Wingdings" charset="2"/>
              <a:buChar char="u"/>
            </a:pPr>
            <a:r>
              <a:rPr lang="ja-JP" altLang="en-US" b="1" dirty="0">
                <a:solidFill>
                  <a:srgbClr val="2F5597"/>
                </a:solidFill>
              </a:rPr>
              <a:t>（モデルの最大対数尤度）ー （罰則項）</a:t>
            </a:r>
            <a:r>
              <a:rPr lang="ja-JP" altLang="en-US" dirty="0">
                <a:solidFill>
                  <a:srgbClr val="2F5597"/>
                </a:solidFill>
              </a:rPr>
              <a:t>で近似</a:t>
            </a:r>
            <a:endParaRPr lang="en-US" altLang="ja-JP" dirty="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a:t>これを「</a:t>
            </a:r>
            <a:r>
              <a:rPr lang="ja-JP" altLang="en-US" b="1" dirty="0">
                <a:solidFill>
                  <a:srgbClr val="2F5597"/>
                </a:solidFill>
              </a:rPr>
              <a:t>情報量規準</a:t>
            </a:r>
            <a:r>
              <a:rPr lang="ja-JP" altLang="en-US" dirty="0"/>
              <a:t>」とよぶ</a:t>
            </a:r>
            <a:endParaRPr lang="en-US" altLang="ja-JP" dirty="0"/>
          </a:p>
        </p:txBody>
      </p:sp>
    </p:spTree>
    <p:extLst>
      <p:ext uri="{BB962C8B-B14F-4D97-AF65-F5344CB8AC3E}">
        <p14:creationId xmlns:p14="http://schemas.microsoft.com/office/powerpoint/2010/main" val="62224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情報量規準の例</a:t>
            </a:r>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a:t>AIC</a:t>
            </a:r>
            <a:r>
              <a:rPr lang="en-US" altLang="ja-JP" b="1" dirty="0">
                <a:sym typeface="Wingdings"/>
              </a:rPr>
              <a:t> (</a:t>
            </a:r>
            <a:r>
              <a:rPr lang="en-US" altLang="ja-JP" b="1" dirty="0" err="1">
                <a:sym typeface="Wingdings"/>
              </a:rPr>
              <a:t>Akaike</a:t>
            </a:r>
            <a:r>
              <a:rPr lang="en-US" altLang="ja-JP" b="1" dirty="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197569" y="2623482"/>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a:t>cAIC</a:t>
            </a:r>
            <a:r>
              <a:rPr lang="en-US" altLang="ja-JP" b="1" dirty="0">
                <a:sym typeface="Wingdings"/>
              </a:rPr>
              <a:t> (Conditional </a:t>
            </a:r>
            <a:r>
              <a:rPr lang="en-US" altLang="ja-JP" b="1" dirty="0" err="1">
                <a:sym typeface="Wingdings"/>
              </a:rPr>
              <a:t>Akaike</a:t>
            </a:r>
            <a:r>
              <a:rPr lang="en-US" altLang="ja-JP" b="1" dirty="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a:t>BIC</a:t>
            </a:r>
            <a:r>
              <a:rPr lang="en-US" altLang="ja-JP" b="1" dirty="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a:latin typeface="Meiryo" charset="-128"/>
                  <a:ea typeface="Meiryo" charset="-128"/>
                  <a:cs typeface="Meiryo" charset="-128"/>
                </a:rPr>
                <a:t>    , </a:t>
              </a:r>
              <a:r>
                <a:rPr lang="ja-JP" altLang="en-US" sz="2400" dirty="0">
                  <a:latin typeface="Meiryo" charset="-128"/>
                  <a:ea typeface="Meiryo" charset="-128"/>
                  <a:cs typeface="Meiryo" charset="-128"/>
                </a:rPr>
                <a:t>モデルのデータ数を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34EC5-0F94-D840-9BED-848A5BCC5074}"/>
              </a:ext>
            </a:extLst>
          </p:cNvPr>
          <p:cNvSpPr>
            <a:spLocks noGrp="1"/>
          </p:cNvSpPr>
          <p:nvPr>
            <p:ph type="title"/>
          </p:nvPr>
        </p:nvSpPr>
        <p:spPr>
          <a:xfrm>
            <a:off x="838200" y="182562"/>
            <a:ext cx="10515600" cy="636925"/>
          </a:xfrm>
        </p:spPr>
        <p:txBody>
          <a:bodyPr/>
          <a:lstStyle/>
          <a:p>
            <a:r>
              <a:rPr kumimoji="1" lang="ja-JP" altLang="en-US" dirty="0"/>
              <a:t>対象とするデータ</a:t>
            </a:r>
          </a:p>
        </p:txBody>
      </p:sp>
      <p:sp>
        <p:nvSpPr>
          <p:cNvPr id="3" name="コンテンツ プレースホルダー 2">
            <a:extLst>
              <a:ext uri="{FF2B5EF4-FFF2-40B4-BE49-F238E27FC236}">
                <a16:creationId xmlns:a16="http://schemas.microsoft.com/office/drawing/2014/main" id="{124D0E7B-1DB5-1441-B026-39C7CDE3337B}"/>
              </a:ext>
            </a:extLst>
          </p:cNvPr>
          <p:cNvSpPr>
            <a:spLocks noGrp="1"/>
          </p:cNvSpPr>
          <p:nvPr>
            <p:ph idx="1"/>
          </p:nvPr>
        </p:nvSpPr>
        <p:spPr>
          <a:xfrm>
            <a:off x="838200" y="1993815"/>
            <a:ext cx="10515600" cy="3921464"/>
          </a:xfrm>
        </p:spPr>
        <p:txBody>
          <a:bodyPr/>
          <a:lstStyle/>
          <a:p>
            <a:pPr>
              <a:lnSpc>
                <a:spcPct val="150000"/>
              </a:lnSpc>
            </a:pPr>
            <a:r>
              <a:rPr lang="ja-JP" altLang="en-US" dirty="0"/>
              <a:t>人工的に生成した</a:t>
            </a:r>
            <a:r>
              <a:rPr lang="en-US" altLang="ja-JP" b="1" dirty="0"/>
              <a:t>2</a:t>
            </a:r>
            <a:r>
              <a:rPr lang="ja-JP" altLang="en-US" b="1" dirty="0"/>
              <a:t>次元</a:t>
            </a:r>
            <a:r>
              <a:rPr lang="ja-JP" altLang="en-US" dirty="0"/>
              <a:t>もしくは</a:t>
            </a:r>
            <a:r>
              <a:rPr lang="en-US" altLang="ja-JP" b="1" dirty="0"/>
              <a:t>3</a:t>
            </a:r>
            <a:r>
              <a:rPr lang="ja-JP" altLang="en-US" b="1" dirty="0"/>
              <a:t>次元</a:t>
            </a:r>
            <a:r>
              <a:rPr lang="ja-JP" altLang="en-US" dirty="0"/>
              <a:t>空間のデータ</a:t>
            </a:r>
            <a:endParaRPr lang="en-US" altLang="ja-JP" dirty="0"/>
          </a:p>
          <a:p>
            <a:pPr lvl="1">
              <a:lnSpc>
                <a:spcPct val="150000"/>
              </a:lnSpc>
              <a:buFont typeface="Wingdings" charset="2"/>
              <a:buChar char="u"/>
            </a:pPr>
            <a:r>
              <a:rPr lang="ja-JP" altLang="en-US" dirty="0"/>
              <a:t> 分散</a:t>
            </a:r>
            <a:r>
              <a:rPr lang="en-US" altLang="ja-JP" dirty="0"/>
              <a:t> </a:t>
            </a:r>
            <a:r>
              <a:rPr lang="en-US" altLang="ja-JP" i="1" dirty="0">
                <a:latin typeface="Times New Roman" charset="0"/>
                <a:ea typeface="Times New Roman" charset="0"/>
                <a:cs typeface="Times New Roman" charset="0"/>
              </a:rPr>
              <a:t>σ</a:t>
            </a:r>
            <a:r>
              <a:rPr lang="en-US" altLang="ja-JP" baseline="30000" dirty="0">
                <a:latin typeface="Times New Roman" charset="0"/>
                <a:ea typeface="Times New Roman" charset="0"/>
                <a:cs typeface="Times New Roman" charset="0"/>
              </a:rPr>
              <a:t>2</a:t>
            </a:r>
            <a:r>
              <a:rPr lang="en-US" altLang="ja-JP" dirty="0">
                <a:latin typeface="Times New Roman" charset="0"/>
                <a:ea typeface="Times New Roman" charset="0"/>
                <a:cs typeface="Times New Roman" charset="0"/>
              </a:rPr>
              <a:t>=1 </a:t>
            </a:r>
            <a:r>
              <a:rPr lang="ja-JP" altLang="en-US" dirty="0"/>
              <a:t>の</a:t>
            </a:r>
            <a:r>
              <a:rPr lang="en-US" altLang="ja-JP" dirty="0"/>
              <a:t>5</a:t>
            </a:r>
            <a:r>
              <a:rPr lang="ja-JP" altLang="en-US" dirty="0"/>
              <a:t>つの等方</a:t>
            </a:r>
            <a:r>
              <a:rPr lang="en-US" altLang="ja-JP" dirty="0"/>
              <a:t>Gauss</a:t>
            </a:r>
            <a:r>
              <a:rPr lang="ja-JP" altLang="en-US" dirty="0"/>
              <a:t>分布で構成</a:t>
            </a:r>
            <a:endParaRPr lang="en-US" altLang="ja-JP" dirty="0"/>
          </a:p>
          <a:p>
            <a:pPr lvl="1">
              <a:lnSpc>
                <a:spcPct val="150000"/>
              </a:lnSpc>
              <a:buFont typeface="Wingdings" charset="2"/>
              <a:buChar char="u"/>
            </a:pPr>
            <a:r>
              <a:rPr lang="ja-JP" altLang="en-US" dirty="0"/>
              <a:t> 各クラスタは</a:t>
            </a:r>
            <a:r>
              <a:rPr lang="en-US" altLang="ja-JP" dirty="0"/>
              <a:t>500</a:t>
            </a:r>
            <a:r>
              <a:rPr lang="ja-JP" altLang="en-US" dirty="0"/>
              <a:t>個のデータ点からなる</a:t>
            </a:r>
            <a:endParaRPr lang="en-US" altLang="ja-JP" dirty="0"/>
          </a:p>
          <a:p>
            <a:pPr>
              <a:lnSpc>
                <a:spcPct val="150000"/>
              </a:lnSpc>
            </a:pPr>
            <a:r>
              <a:rPr lang="ja-JP" altLang="en-US" dirty="0"/>
              <a:t>手書き文字データ </a:t>
            </a:r>
            <a:r>
              <a:rPr lang="en-US" altLang="ja-JP" dirty="0"/>
              <a:t>(MNIST)</a:t>
            </a:r>
          </a:p>
          <a:p>
            <a:pPr lvl="1">
              <a:lnSpc>
                <a:spcPct val="150000"/>
              </a:lnSpc>
              <a:buFont typeface="Wingdings" pitchFamily="2" charset="2"/>
              <a:buChar char="u"/>
            </a:pPr>
            <a:r>
              <a:rPr lang="en-US" altLang="ja-JP" dirty="0"/>
              <a:t> 70,000</a:t>
            </a:r>
            <a:r>
              <a:rPr lang="ja-JP" altLang="en-US" dirty="0"/>
              <a:t>枚の手書きアラビア数字 </a:t>
            </a:r>
            <a:r>
              <a:rPr lang="en-US" altLang="ja-JP" dirty="0"/>
              <a:t>(0 - 9) </a:t>
            </a:r>
            <a:r>
              <a:rPr lang="ja-JP" altLang="en-US" dirty="0"/>
              <a:t>のデータセット</a:t>
            </a:r>
            <a:endParaRPr lang="en-US" altLang="ja-JP" dirty="0"/>
          </a:p>
        </p:txBody>
      </p:sp>
    </p:spTree>
    <p:extLst>
      <p:ext uri="{BB962C8B-B14F-4D97-AF65-F5344CB8AC3E}">
        <p14:creationId xmlns:p14="http://schemas.microsoft.com/office/powerpoint/2010/main" val="2760854736"/>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7290</TotalTime>
  <Words>1009</Words>
  <Application>Microsoft Macintosh PowerPoint</Application>
  <PresentationFormat>ワイド画面</PresentationFormat>
  <Paragraphs>185</Paragraphs>
  <Slides>26</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Meiryo</vt:lpstr>
      <vt:lpstr>Yu Gothic</vt:lpstr>
      <vt:lpstr>Yu Gothic</vt:lpstr>
      <vt:lpstr>Arial</vt:lpstr>
      <vt:lpstr>Calibri</vt:lpstr>
      <vt:lpstr>Times New Roman</vt:lpstr>
      <vt:lpstr>Wingdings</vt:lpstr>
      <vt:lpstr>ホワイト</vt:lpstr>
      <vt:lpstr>クラスタ数推定に用いる 最適な情報量規準の探求</vt:lpstr>
      <vt:lpstr>背景</vt:lpstr>
      <vt:lpstr>背景</vt:lpstr>
      <vt:lpstr>目的</vt:lpstr>
      <vt:lpstr>X-means</vt:lpstr>
      <vt:lpstr>X-means</vt:lpstr>
      <vt:lpstr>情報量規準</vt:lpstr>
      <vt:lpstr>情報量規準の例</vt:lpstr>
      <vt:lpstr>対象とするデータ</vt:lpstr>
      <vt:lpstr>2次元データに対するクラスタリングの例</vt:lpstr>
      <vt:lpstr>2次元データに対するクラスタリング結果</vt:lpstr>
      <vt:lpstr>3次元データに対するクラスタリングの例</vt:lpstr>
      <vt:lpstr>3次元データに対するクラスタリング結果</vt:lpstr>
      <vt:lpstr>MNIST の一部</vt:lpstr>
      <vt:lpstr>3次元データに対するクラスタリング結果</vt:lpstr>
      <vt:lpstr>まとめ</vt:lpstr>
      <vt:lpstr>Appendix</vt:lpstr>
      <vt:lpstr>Appendix</vt:lpstr>
      <vt:lpstr>実験</vt:lpstr>
      <vt:lpstr>精度の評価指数について</vt:lpstr>
      <vt:lpstr>Mean-shift</vt:lpstr>
      <vt:lpstr>尤度</vt:lpstr>
      <vt:lpstr>対数尤度関数・最尤法</vt:lpstr>
      <vt:lpstr>Kullback-Leibler情報量</vt:lpstr>
      <vt:lpstr>Gauss分布</vt:lpstr>
      <vt:lpstr>等方的Gauss分布</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Microsoft Office ユーザー</cp:lastModifiedBy>
  <cp:revision>98</cp:revision>
  <dcterms:created xsi:type="dcterms:W3CDTF">2017-10-05T02:20:57Z</dcterms:created>
  <dcterms:modified xsi:type="dcterms:W3CDTF">2018-01-23T02:43:50Z</dcterms:modified>
</cp:coreProperties>
</file>