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8"/>
  </p:notesMasterIdLst>
  <p:sldIdLst>
    <p:sldId id="256" r:id="rId2"/>
    <p:sldId id="257" r:id="rId3"/>
    <p:sldId id="259" r:id="rId4"/>
    <p:sldId id="258" r:id="rId5"/>
    <p:sldId id="260" r:id="rId6"/>
    <p:sldId id="261" r:id="rId7"/>
    <p:sldId id="27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6"/>
    <p:restoredTop sz="94715"/>
  </p:normalViewPr>
  <p:slideViewPr>
    <p:cSldViewPr snapToGrid="0" snapToObjects="1">
      <p:cViewPr varScale="1">
        <p:scale>
          <a:sx n="122" d="100"/>
          <a:sy n="122" d="100"/>
        </p:scale>
        <p:origin x="1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2017/10/12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2017/10/12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2017/10/12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smtClean="0"/>
              <a:t>クラスタ数推定に用いる</a:t>
            </a:r>
            <a:r>
              <a:rPr kumimoji="1" lang="en-US" altLang="ja-JP" dirty="0" smtClean="0"/>
              <a:t/>
            </a:r>
            <a:br>
              <a:rPr kumimoji="1" lang="en-US" altLang="ja-JP" dirty="0" smtClean="0"/>
            </a:br>
            <a:r>
              <a:rPr kumimoji="1" lang="ja-JP" altLang="en-US" dirty="0" smtClean="0"/>
              <a:t>最適な情報量規準の探求</a:t>
            </a:r>
            <a:endParaRPr kumimoji="1" lang="ja-JP" altLang="en-US" dirty="0"/>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smtClean="0">
                <a:solidFill>
                  <a:schemeClr val="bg1"/>
                </a:solidFill>
              </a:rPr>
              <a:t>情報工学科 </a:t>
            </a:r>
            <a:r>
              <a:rPr kumimoji="1" lang="en-US" altLang="ja-JP" dirty="0" smtClean="0">
                <a:solidFill>
                  <a:schemeClr val="bg1"/>
                </a:solidFill>
              </a:rPr>
              <a:t>5</a:t>
            </a:r>
            <a:r>
              <a:rPr kumimoji="1" lang="ja-JP" altLang="en-US" dirty="0" smtClean="0">
                <a:solidFill>
                  <a:schemeClr val="bg1"/>
                </a:solidFill>
              </a:rPr>
              <a:t>年 </a:t>
            </a:r>
            <a:r>
              <a:rPr kumimoji="1" lang="en-US" altLang="ja-JP" dirty="0" smtClean="0">
                <a:solidFill>
                  <a:schemeClr val="bg1"/>
                </a:solidFill>
              </a:rPr>
              <a:t>32</a:t>
            </a:r>
            <a:r>
              <a:rPr lang="ja-JP" altLang="en-US" dirty="0" smtClean="0">
                <a:solidFill>
                  <a:schemeClr val="bg1"/>
                </a:solidFill>
              </a:rPr>
              <a:t>番</a:t>
            </a:r>
            <a:r>
              <a:rPr lang="en-US" altLang="ja-JP" dirty="0" smtClean="0">
                <a:solidFill>
                  <a:schemeClr val="bg1"/>
                </a:solidFill>
              </a:rPr>
              <a:t/>
            </a:r>
            <a:br>
              <a:rPr lang="en-US" altLang="ja-JP" dirty="0" smtClean="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smtClean="0">
                <a:solidFill>
                  <a:schemeClr val="bg1"/>
                </a:solidFill>
              </a:rPr>
              <a:t>（指導教員</a:t>
            </a:r>
            <a:r>
              <a:rPr lang="en-US" altLang="ja-JP" dirty="0" smtClean="0">
                <a:solidFill>
                  <a:schemeClr val="bg1"/>
                </a:solidFill>
              </a:rPr>
              <a:t>: </a:t>
            </a:r>
            <a:r>
              <a:rPr lang="ja-JP" altLang="en-US" dirty="0" smtClean="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925650" y="937697"/>
            <a:ext cx="2340705" cy="369332"/>
          </a:xfrm>
          <a:prstGeom prst="rect">
            <a:avLst/>
          </a:prstGeom>
          <a:noFill/>
        </p:spPr>
        <p:txBody>
          <a:bodyPr wrap="none" rtlCol="0">
            <a:spAutoFit/>
          </a:bodyPr>
          <a:lstStyle/>
          <a:p>
            <a:r>
              <a:rPr lang="ja-JP" altLang="en-US" dirty="0">
                <a:latin typeface="Meiryo" charset="-128"/>
                <a:ea typeface="Meiryo" charset="-128"/>
                <a:cs typeface="Meiryo" charset="-128"/>
              </a:rPr>
              <a:t>卒業研究 予備審査会</a:t>
            </a:r>
            <a:endParaRPr lang="ja-JP" altLang="en-US" dirty="0">
              <a:latin typeface="Meiryo" charset="-128"/>
              <a:ea typeface="Meiryo" charset="-128"/>
              <a:cs typeface="Meiryo" charset="-128"/>
            </a:endParaRPr>
          </a:p>
        </p:txBody>
      </p:sp>
      <p:cxnSp>
        <p:nvCxnSpPr>
          <p:cNvPr id="6" name="直線コネクタ 5"/>
          <p:cNvCxnSpPr/>
          <p:nvPr/>
        </p:nvCxnSpPr>
        <p:spPr>
          <a:xfrm>
            <a:off x="4925650" y="1294219"/>
            <a:ext cx="2340705" cy="128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620683" cy="369332"/>
          </a:xfrm>
          <a:prstGeom prst="rect">
            <a:avLst/>
          </a:prstGeom>
          <a:noFill/>
        </p:spPr>
        <p:txBody>
          <a:bodyPr wrap="none" rtlCol="0">
            <a:spAutoFit/>
          </a:bodyPr>
          <a:lstStyle/>
          <a:p>
            <a:r>
              <a:rPr lang="en-US" altLang="ja-JP" dirty="0"/>
              <a:t>A-07</a:t>
            </a:r>
            <a:endParaRPr lang="ja-JP" altLang="en-US" dirty="0"/>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sp>
        <p:nvSpPr>
          <p:cNvPr id="3" name="コンテンツ プレースホルダー 2"/>
          <p:cNvSpPr>
            <a:spLocks noGrp="1"/>
          </p:cNvSpPr>
          <p:nvPr>
            <p:ph idx="1"/>
          </p:nvPr>
        </p:nvSpPr>
        <p:spPr>
          <a:xfrm>
            <a:off x="838200" y="987972"/>
            <a:ext cx="10515600" cy="5870028"/>
          </a:xfrm>
        </p:spPr>
        <p:txBody>
          <a:bodyPr/>
          <a:lstStyle/>
          <a:p>
            <a:pPr>
              <a:lnSpc>
                <a:spcPct val="150000"/>
              </a:lnSpc>
            </a:pPr>
            <a:r>
              <a:rPr lang="en-US" altLang="ja-JP" dirty="0" smtClean="0"/>
              <a:t>2</a:t>
            </a:r>
            <a:r>
              <a:rPr kumimoji="1" lang="ja-JP" altLang="en-US" dirty="0" smtClean="0"/>
              <a:t>次元・</a:t>
            </a:r>
            <a:r>
              <a:rPr kumimoji="1" lang="en-US" altLang="ja-JP" dirty="0" smtClean="0"/>
              <a:t>3</a:t>
            </a:r>
            <a:r>
              <a:rPr kumimoji="1" lang="ja-JP" altLang="en-US" dirty="0" smtClean="0"/>
              <a:t>次元</a:t>
            </a:r>
            <a:r>
              <a:rPr lang="ja-JP" altLang="en-US" dirty="0" smtClean="0"/>
              <a:t>空間に人工データを生成</a:t>
            </a:r>
            <a:endParaRPr lang="en-US" altLang="ja-JP" dirty="0" smtClean="0"/>
          </a:p>
          <a:p>
            <a:pPr lvl="1">
              <a:buFont typeface="Wingdings" charset="2"/>
              <a:buChar char="Ø"/>
            </a:pPr>
            <a:r>
              <a:rPr kumimoji="1" lang="ja-JP" altLang="en-US" dirty="0" smtClean="0"/>
              <a:t> 分散</a:t>
            </a:r>
            <a:r>
              <a:rPr kumimoji="1" lang="en-US" altLang="ja-JP" dirty="0" smtClean="0"/>
              <a:t> </a:t>
            </a:r>
            <a:r>
              <a:rPr kumimoji="1" lang="en-US" altLang="ja-JP" i="1" dirty="0" smtClean="0">
                <a:latin typeface="Times New Roman" charset="0"/>
                <a:ea typeface="Times New Roman" charset="0"/>
                <a:cs typeface="Times New Roman" charset="0"/>
              </a:rPr>
              <a:t>σ</a:t>
            </a:r>
            <a:r>
              <a:rPr kumimoji="1" lang="en-US" altLang="ja-JP" baseline="30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=1 </a:t>
            </a:r>
            <a:r>
              <a:rPr lang="ja-JP" altLang="en-US" dirty="0" smtClean="0"/>
              <a:t>の</a:t>
            </a:r>
            <a:r>
              <a:rPr lang="en-US" altLang="ja-JP" dirty="0" smtClean="0"/>
              <a:t>5</a:t>
            </a:r>
            <a:r>
              <a:rPr lang="ja-JP" altLang="en-US" dirty="0" smtClean="0"/>
              <a:t>つの等方</a:t>
            </a:r>
            <a:r>
              <a:rPr lang="en-US" altLang="ja-JP" dirty="0" smtClean="0"/>
              <a:t>Gauss</a:t>
            </a:r>
            <a:r>
              <a:rPr lang="ja-JP" altLang="en-US" dirty="0" smtClean="0"/>
              <a:t>分布で構成</a:t>
            </a:r>
            <a:endParaRPr lang="en-US" altLang="ja-JP" dirty="0"/>
          </a:p>
          <a:p>
            <a:pPr lvl="1">
              <a:buFont typeface="Wingdings" charset="2"/>
              <a:buChar char="Ø"/>
            </a:pPr>
            <a:r>
              <a:rPr kumimoji="1" lang="ja-JP" altLang="en-US" dirty="0" smtClean="0"/>
              <a:t> 各クラスタは</a:t>
            </a:r>
            <a:r>
              <a:rPr kumimoji="1" lang="en-US" altLang="ja-JP" dirty="0" smtClean="0"/>
              <a:t>500</a:t>
            </a:r>
            <a:r>
              <a:rPr kumimoji="1" lang="ja-JP" altLang="en-US" dirty="0" smtClean="0"/>
              <a:t>個のデータ点からなる</a:t>
            </a:r>
            <a:endParaRPr kumimoji="1" lang="en-US" altLang="ja-JP" dirty="0" smtClean="0"/>
          </a:p>
          <a:p>
            <a:pPr>
              <a:buFont typeface="Arial" charset="0"/>
              <a:buChar char="•"/>
            </a:pPr>
            <a:r>
              <a:rPr lang="ja-JP" altLang="en-US" dirty="0" smtClean="0"/>
              <a:t>分割停止規準に 対数尤度関数</a:t>
            </a:r>
            <a:r>
              <a:rPr lang="en-US" altLang="ja-JP" dirty="0" smtClean="0"/>
              <a:t>, AIC, </a:t>
            </a:r>
            <a:r>
              <a:rPr lang="en-US" altLang="ja-JP" dirty="0" err="1" smtClean="0"/>
              <a:t>cAIC</a:t>
            </a:r>
            <a:r>
              <a:rPr lang="en-US" altLang="ja-JP" dirty="0" smtClean="0"/>
              <a:t>, BIC</a:t>
            </a:r>
            <a:r>
              <a:rPr lang="ja-JP" altLang="en-US" dirty="0" smtClean="0"/>
              <a:t>を採用</a:t>
            </a:r>
            <a:endParaRPr lang="en-US" altLang="ja-JP" dirty="0" smtClean="0"/>
          </a:p>
          <a:p>
            <a:pPr>
              <a:buFont typeface="Arial" charset="0"/>
              <a:buChar char="•"/>
            </a:pPr>
            <a:r>
              <a:rPr kumimoji="1" lang="ja-JP" altLang="en-US" dirty="0" smtClean="0"/>
              <a:t>性能評価は</a:t>
            </a:r>
            <a:r>
              <a:rPr kumimoji="1" lang="en-US" altLang="ja-JP" dirty="0" smtClean="0"/>
              <a:t>ARI, NMI, Purity</a:t>
            </a:r>
            <a:r>
              <a:rPr kumimoji="1" lang="ja-JP" altLang="en-US" dirty="0" smtClean="0"/>
              <a:t>を使用</a:t>
            </a:r>
            <a:r>
              <a:rPr kumimoji="1" lang="en-US" altLang="ja-JP" dirty="0" smtClean="0"/>
              <a:t> (1</a:t>
            </a:r>
            <a:r>
              <a:rPr kumimoji="1" lang="ja-JP" altLang="en-US" dirty="0" smtClean="0"/>
              <a:t>になるほど良い</a:t>
            </a:r>
            <a:r>
              <a:rPr kumimoji="1" lang="en-US" altLang="ja-JP" dirty="0" smtClean="0"/>
              <a:t>)</a:t>
            </a:r>
          </a:p>
          <a:p>
            <a:pPr>
              <a:buFont typeface="Arial" charset="0"/>
              <a:buChar char="•"/>
            </a:pPr>
            <a:r>
              <a:rPr lang="en-US" altLang="ja-JP" dirty="0" smtClean="0"/>
              <a:t>100</a:t>
            </a:r>
            <a:r>
              <a:rPr lang="ja-JP" altLang="en-US" dirty="0" smtClean="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次元におけるクラスタリング結果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18523074"/>
              </p:ext>
            </p:extLst>
          </p:nvPr>
        </p:nvGraphicFramePr>
        <p:xfrm>
          <a:off x="420415" y="1546810"/>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r>
            </a:tbl>
          </a:graphicData>
        </a:graphic>
      </p:graphicFrame>
      <p:sp>
        <p:nvSpPr>
          <p:cNvPr id="8" name="テキスト ボックス 7"/>
          <p:cNvSpPr txBox="1"/>
          <p:nvPr/>
        </p:nvSpPr>
        <p:spPr>
          <a:xfrm>
            <a:off x="3975066" y="1199649"/>
            <a:ext cx="4241867" cy="369332"/>
          </a:xfrm>
          <a:prstGeom prst="rect">
            <a:avLst/>
          </a:prstGeom>
          <a:noFill/>
        </p:spPr>
        <p:txBody>
          <a:bodyPr wrap="none" rtlCol="0">
            <a:spAutoFit/>
          </a:bodyPr>
          <a:lstStyle/>
          <a:p>
            <a:r>
              <a:rPr kumimoji="1" lang="ja-JP" altLang="en-US" dirty="0" smtClean="0">
                <a:latin typeface="Meiryo" charset="-128"/>
                <a:ea typeface="Meiryo" charset="-128"/>
                <a:cs typeface="Meiryo" charset="-128"/>
              </a:rPr>
              <a:t>表</a:t>
            </a:r>
            <a:r>
              <a:rPr lang="en-US" altLang="ja-JP" dirty="0" smtClean="0">
                <a:latin typeface="Meiryo" charset="-128"/>
                <a:ea typeface="Meiryo" charset="-128"/>
                <a:cs typeface="Meiryo" charset="-128"/>
              </a:rPr>
              <a:t>1 2</a:t>
            </a:r>
            <a:r>
              <a:rPr lang="ja-JP" altLang="en-US" dirty="0" smtClean="0">
                <a:latin typeface="Meiryo" charset="-128"/>
                <a:ea typeface="Meiryo" charset="-128"/>
                <a:cs typeface="Meiryo" charset="-128"/>
              </a:rPr>
              <a:t>次元空間におけるクラスタリング</a:t>
            </a:r>
            <a:endParaRPr kumimoji="1" lang="ja-JP" altLang="en-US" dirty="0">
              <a:latin typeface="Meiryo" charset="-128"/>
              <a:ea typeface="Meiryo" charset="-128"/>
              <a:cs typeface="Meiryo" charset="-128"/>
            </a:endParaRPr>
          </a:p>
        </p:txBody>
      </p:sp>
      <p:sp>
        <p:nvSpPr>
          <p:cNvPr id="11" name="コンテンツ プレースホルダー 2"/>
          <p:cNvSpPr>
            <a:spLocks noGrp="1"/>
          </p:cNvSpPr>
          <p:nvPr>
            <p:ph idx="1"/>
          </p:nvPr>
        </p:nvSpPr>
        <p:spPr>
          <a:xfrm>
            <a:off x="838200" y="4073265"/>
            <a:ext cx="10515600" cy="2443148"/>
          </a:xfrm>
        </p:spPr>
        <p:txBody>
          <a:bodyPr/>
          <a:lstStyle/>
          <a:p>
            <a:pPr>
              <a:lnSpc>
                <a:spcPct val="150000"/>
              </a:lnSpc>
              <a:spcBef>
                <a:spcPts val="0"/>
              </a:spcBef>
            </a:pPr>
            <a:r>
              <a:rPr kumimoji="1" lang="en-US" altLang="ja-JP" dirty="0" smtClean="0"/>
              <a:t>BIC</a:t>
            </a:r>
            <a:r>
              <a:rPr kumimoji="1" lang="ja-JP" altLang="en-US" dirty="0" smtClean="0"/>
              <a:t>と</a:t>
            </a:r>
            <a:r>
              <a:rPr kumimoji="1" lang="en-US" altLang="ja-JP" dirty="0" err="1" smtClean="0"/>
              <a:t>cAIC</a:t>
            </a:r>
            <a:r>
              <a:rPr kumimoji="1" lang="ja-JP" altLang="en-US" dirty="0" smtClean="0"/>
              <a:t>に大きな差はない</a:t>
            </a:r>
            <a:endParaRPr kumimoji="1" lang="en-US" altLang="ja-JP" dirty="0" smtClean="0"/>
          </a:p>
          <a:p>
            <a:pPr>
              <a:lnSpc>
                <a:spcPct val="150000"/>
              </a:lnSpc>
              <a:spcBef>
                <a:spcPts val="0"/>
              </a:spcBef>
            </a:pPr>
            <a:r>
              <a:rPr lang="en-US" altLang="ja-JP" dirty="0" smtClean="0"/>
              <a:t>AIC</a:t>
            </a:r>
            <a:r>
              <a:rPr lang="ja-JP" altLang="en-US" dirty="0" smtClean="0"/>
              <a:t>ではクラスタ数を過大に見積もることがある</a:t>
            </a:r>
            <a:endParaRPr lang="en-US" altLang="ja-JP" dirty="0" smtClean="0"/>
          </a:p>
          <a:p>
            <a:pPr lvl="1">
              <a:lnSpc>
                <a:spcPct val="150000"/>
              </a:lnSpc>
              <a:spcBef>
                <a:spcPts val="0"/>
              </a:spcBef>
            </a:pPr>
            <a:r>
              <a:rPr kumimoji="1" lang="ja-JP" altLang="en-US" dirty="0" smtClean="0"/>
              <a:t>対数尤度関数を利用するよりは良い結果になっている</a:t>
            </a:r>
            <a:endParaRPr kumimoji="1" lang="ja-JP" altLang="en-US" dirty="0"/>
          </a:p>
        </p:txBody>
      </p:sp>
    </p:spTree>
    <p:extLst>
      <p:ext uri="{BB962C8B-B14F-4D97-AF65-F5344CB8AC3E}">
        <p14:creationId xmlns:p14="http://schemas.microsoft.com/office/powerpoint/2010/main" val="297513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次元におけるのクラスタリング結果</a:t>
            </a:r>
            <a:endParaRPr kumimoji="1" lang="ja-JP" altLang="en-US" dirty="0"/>
          </a:p>
        </p:txBody>
      </p:sp>
      <p:sp>
        <p:nvSpPr>
          <p:cNvPr id="3" name="コンテンツ プレースホルダー 2"/>
          <p:cNvSpPr>
            <a:spLocks noGrp="1"/>
          </p:cNvSpPr>
          <p:nvPr>
            <p:ph idx="1"/>
          </p:nvPr>
        </p:nvSpPr>
        <p:spPr>
          <a:xfrm>
            <a:off x="838200" y="4438388"/>
            <a:ext cx="10515600" cy="1823038"/>
          </a:xfrm>
        </p:spPr>
        <p:txBody>
          <a:bodyPr/>
          <a:lstStyle/>
          <a:p>
            <a:pPr>
              <a:lnSpc>
                <a:spcPct val="150000"/>
              </a:lnSpc>
              <a:spcBef>
                <a:spcPts val="0"/>
              </a:spcBef>
            </a:pPr>
            <a:r>
              <a:rPr kumimoji="1" lang="en-US" altLang="ja-JP" dirty="0" smtClean="0"/>
              <a:t>BIC</a:t>
            </a:r>
            <a:r>
              <a:rPr kumimoji="1" lang="ja-JP" altLang="en-US" dirty="0" smtClean="0"/>
              <a:t>を採用した場合の精度が上がっている</a:t>
            </a:r>
            <a:endParaRPr kumimoji="1" lang="en-US" altLang="ja-JP" dirty="0" smtClean="0"/>
          </a:p>
          <a:p>
            <a:pPr>
              <a:lnSpc>
                <a:spcPct val="150000"/>
              </a:lnSpc>
              <a:spcBef>
                <a:spcPts val="0"/>
              </a:spcBef>
            </a:pPr>
            <a:r>
              <a:rPr lang="en-US" altLang="ja-JP" dirty="0" smtClean="0"/>
              <a:t>AIC</a:t>
            </a:r>
            <a:r>
              <a:rPr lang="ja-JP" altLang="en-US" dirty="0" smtClean="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8979134"/>
              </p:ext>
            </p:extLst>
          </p:nvPr>
        </p:nvGraphicFramePr>
        <p:xfrm>
          <a:off x="420415" y="1553942"/>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r>
            </a:tbl>
          </a:graphicData>
        </a:graphic>
      </p:graphicFrame>
      <p:sp>
        <p:nvSpPr>
          <p:cNvPr id="5" name="テキスト ボックス 4"/>
          <p:cNvSpPr txBox="1"/>
          <p:nvPr/>
        </p:nvSpPr>
        <p:spPr>
          <a:xfrm>
            <a:off x="3975065" y="1184610"/>
            <a:ext cx="4241867" cy="369332"/>
          </a:xfrm>
          <a:prstGeom prst="rect">
            <a:avLst/>
          </a:prstGeom>
          <a:noFill/>
        </p:spPr>
        <p:txBody>
          <a:bodyPr wrap="none" rtlCol="0">
            <a:spAutoFit/>
          </a:bodyPr>
          <a:lstStyle/>
          <a:p>
            <a:r>
              <a:rPr kumimoji="1" lang="ja-JP" altLang="en-US" dirty="0" smtClean="0">
                <a:latin typeface="Meiryo" charset="-128"/>
                <a:ea typeface="Meiryo" charset="-128"/>
                <a:cs typeface="Meiryo" charset="-128"/>
              </a:rPr>
              <a:t>表</a:t>
            </a:r>
            <a:r>
              <a:rPr lang="en-US" altLang="ja-JP" dirty="0" smtClean="0">
                <a:latin typeface="Meiryo" charset="-128"/>
                <a:ea typeface="Meiryo" charset="-128"/>
                <a:cs typeface="Meiryo" charset="-128"/>
              </a:rPr>
              <a:t>2 3</a:t>
            </a:r>
            <a:r>
              <a:rPr lang="ja-JP" altLang="en-US" dirty="0" smtClean="0">
                <a:latin typeface="Meiryo" charset="-128"/>
                <a:ea typeface="Meiryo" charset="-128"/>
                <a:cs typeface="Meiryo" charset="-128"/>
              </a:rPr>
              <a:t>次元空間におけるクラスタリング</a:t>
            </a:r>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461006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200" y="1184611"/>
            <a:ext cx="10515600" cy="5363334"/>
          </a:xfrm>
        </p:spPr>
        <p:txBody>
          <a:bodyPr anchor="ctr"/>
          <a:lstStyle/>
          <a:p>
            <a:pPr>
              <a:lnSpc>
                <a:spcPct val="150000"/>
              </a:lnSpc>
            </a:pPr>
            <a:r>
              <a:rPr lang="ja-JP" altLang="en-US" dirty="0" smtClean="0"/>
              <a:t>混合等方</a:t>
            </a:r>
            <a:r>
              <a:rPr lang="en-US" altLang="ja-JP" dirty="0" smtClean="0"/>
              <a:t>Gauss</a:t>
            </a:r>
            <a:r>
              <a:rPr lang="ja-JP" altLang="en-US" dirty="0" smtClean="0"/>
              <a:t>分布は</a:t>
            </a:r>
            <a:r>
              <a:rPr lang="en-US" altLang="ja-JP" b="1" dirty="0" smtClean="0"/>
              <a:t>BIC</a:t>
            </a:r>
            <a:r>
              <a:rPr lang="ja-JP" altLang="en-US" b="1" dirty="0" smtClean="0"/>
              <a:t>を採用する</a:t>
            </a:r>
            <a:r>
              <a:rPr lang="ja-JP" altLang="en-US" dirty="0" smtClean="0"/>
              <a:t>ことで</a:t>
            </a:r>
            <a:r>
              <a:rPr lang="en-US" altLang="ja-JP" dirty="0" smtClean="0"/>
              <a:t/>
            </a:r>
            <a:br>
              <a:rPr lang="en-US" altLang="ja-JP" dirty="0" smtClean="0"/>
            </a:br>
            <a:r>
              <a:rPr lang="en-US" altLang="ja-JP" dirty="0" smtClean="0"/>
              <a:t>		</a:t>
            </a:r>
            <a:r>
              <a:rPr lang="ja-JP" altLang="en-US" dirty="0" smtClean="0"/>
              <a:t>適切にクラスタリングを行うことができる</a:t>
            </a:r>
            <a:endParaRPr lang="en-US" altLang="ja-JP" dirty="0" smtClean="0"/>
          </a:p>
          <a:p>
            <a:r>
              <a:rPr lang="ja-JP" altLang="en-US" dirty="0" smtClean="0"/>
              <a:t>今後の課題</a:t>
            </a:r>
            <a:endParaRPr lang="en-US" altLang="ja-JP" dirty="0"/>
          </a:p>
          <a:p>
            <a:pPr lvl="1">
              <a:buFont typeface="Wingdings" charset="2"/>
              <a:buChar char="Ø"/>
            </a:pPr>
            <a:r>
              <a:rPr kumimoji="1" lang="ja-JP" altLang="en-US" dirty="0" smtClean="0"/>
              <a:t> </a:t>
            </a:r>
            <a:r>
              <a:rPr kumimoji="1" lang="en-US" altLang="ja-JP" dirty="0" smtClean="0"/>
              <a:t>AIC, </a:t>
            </a:r>
            <a:r>
              <a:rPr kumimoji="1" lang="en-US" altLang="ja-JP" dirty="0" err="1" smtClean="0"/>
              <a:t>cAIC</a:t>
            </a:r>
            <a:r>
              <a:rPr kumimoji="1" lang="en-US" altLang="ja-JP" dirty="0" smtClean="0"/>
              <a:t>, BIC</a:t>
            </a:r>
            <a:r>
              <a:rPr kumimoji="1" lang="ja-JP" altLang="en-US" dirty="0" smtClean="0"/>
              <a:t>以外の情報量規準を用いたクラスタリング</a:t>
            </a:r>
            <a:endParaRPr kumimoji="1" lang="en-US" altLang="ja-JP" dirty="0" smtClean="0"/>
          </a:p>
          <a:p>
            <a:pPr lvl="1">
              <a:buFont typeface="Wingdings" charset="2"/>
              <a:buChar char="Ø"/>
            </a:pPr>
            <a:r>
              <a:rPr lang="ja-JP" altLang="en-US" dirty="0" smtClean="0"/>
              <a:t>クラスタリング対象のデータを変更する</a:t>
            </a:r>
            <a:endParaRPr kumimoji="1" lang="ja-JP" altLang="en-US" dirty="0"/>
          </a:p>
        </p:txBody>
      </p:sp>
    </p:spTree>
    <p:extLst>
      <p:ext uri="{BB962C8B-B14F-4D97-AF65-F5344CB8AC3E}">
        <p14:creationId xmlns:p14="http://schemas.microsoft.com/office/powerpoint/2010/main" val="2139596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smtClean="0">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smtClean="0"/>
              <a:t>精度の評価指標について</a:t>
            </a:r>
            <a:endParaRPr kumimoji="1" lang="en-US" altLang="ja-JP" dirty="0" smtClean="0"/>
          </a:p>
          <a:p>
            <a:pPr>
              <a:lnSpc>
                <a:spcPct val="150000"/>
              </a:lnSpc>
              <a:spcBef>
                <a:spcPts val="0"/>
              </a:spcBef>
            </a:pPr>
            <a:endParaRPr kumimoji="1" lang="ja-JP" altLang="en-US" dirty="0"/>
          </a:p>
        </p:txBody>
      </p:sp>
    </p:spTree>
    <p:extLst>
      <p:ext uri="{BB962C8B-B14F-4D97-AF65-F5344CB8AC3E}">
        <p14:creationId xmlns:p14="http://schemas.microsoft.com/office/powerpoint/2010/main" val="1723619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精度の評価指数について</a:t>
            </a:r>
            <a:endParaRPr kumimoji="1" lang="ja-JP" altLang="en-US" dirty="0"/>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smtClean="0"/>
              <a:t>ARI; Adjusted Rand Index</a:t>
            </a:r>
            <a:br>
              <a:rPr kumimoji="1" lang="en-US" altLang="ja-JP" sz="2800" b="1" dirty="0" smtClean="0"/>
            </a:br>
            <a:r>
              <a:rPr kumimoji="1" lang="ja-JP" altLang="en-US" sz="2800" dirty="0" smtClean="0"/>
              <a:t>クラスタの正解ラベルに対してクラスタリング結果の一致度を</a:t>
            </a:r>
            <a:r>
              <a:rPr kumimoji="1" lang="en-US" altLang="ja-JP" sz="2800" dirty="0" smtClean="0"/>
              <a:t/>
            </a:r>
            <a:br>
              <a:rPr kumimoji="1" lang="en-US" altLang="ja-JP" sz="2800" dirty="0" smtClean="0"/>
            </a:br>
            <a:r>
              <a:rPr kumimoji="1" lang="ja-JP" altLang="en-US" sz="2800" dirty="0" smtClean="0"/>
              <a:t>評価する指標</a:t>
            </a:r>
            <a:endParaRPr kumimoji="1" lang="en-US" altLang="ja-JP" sz="2800" dirty="0" smtClean="0"/>
          </a:p>
          <a:p>
            <a:pPr marL="0" indent="0">
              <a:lnSpc>
                <a:spcPct val="150000"/>
              </a:lnSpc>
              <a:buNone/>
            </a:pPr>
            <a:r>
              <a:rPr lang="en-US" altLang="ja-JP" sz="2800" b="1" dirty="0" smtClean="0"/>
              <a:t>NMI; Normalized Mutual Information</a:t>
            </a:r>
            <a:br>
              <a:rPr lang="en-US" altLang="ja-JP" sz="2800" b="1" dirty="0" smtClean="0"/>
            </a:br>
            <a:r>
              <a:rPr lang="ja-JP" altLang="en-US" sz="2800" dirty="0" smtClean="0"/>
              <a:t>相互情報量を正規化した指標</a:t>
            </a:r>
            <a:endParaRPr lang="en-US" altLang="ja-JP" sz="2800" dirty="0"/>
          </a:p>
          <a:p>
            <a:pPr marL="0" indent="0">
              <a:lnSpc>
                <a:spcPct val="150000"/>
              </a:lnSpc>
              <a:buNone/>
            </a:pPr>
            <a:r>
              <a:rPr kumimoji="1" lang="en-US" altLang="ja-JP" sz="2800" b="1" dirty="0" smtClean="0"/>
              <a:t>Purity</a:t>
            </a:r>
            <a:br>
              <a:rPr kumimoji="1" lang="en-US" altLang="ja-JP" sz="2800" b="1" dirty="0" smtClean="0"/>
            </a:br>
            <a:r>
              <a:rPr lang="ja-JP" altLang="en-US" sz="2800" dirty="0" smtClean="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65538" y="998483"/>
            <a:ext cx="10515600" cy="5859517"/>
          </a:xfrm>
        </p:spPr>
        <p:txBody>
          <a:bodyPr anchor="ctr">
            <a:normAutofit/>
          </a:bodyPr>
          <a:lstStyle/>
          <a:p>
            <a:pPr marL="0" indent="0">
              <a:spcBef>
                <a:spcPts val="0"/>
              </a:spcBef>
              <a:buNone/>
            </a:pPr>
            <a:r>
              <a:rPr kumimoji="1" lang="ja-JP" altLang="en-US" b="1" dirty="0" smtClean="0"/>
              <a:t>クラスタリング</a:t>
            </a:r>
            <a:endParaRPr kumimoji="1" lang="en-US" altLang="ja-JP" b="1" dirty="0" smtClean="0"/>
          </a:p>
          <a:p>
            <a:pPr>
              <a:spcBef>
                <a:spcPts val="0"/>
              </a:spcBef>
              <a:buFont typeface="Wingdings" charset="2"/>
              <a:buChar char="u"/>
            </a:pPr>
            <a:r>
              <a:rPr lang="ja-JP" altLang="en-US" dirty="0"/>
              <a:t> </a:t>
            </a:r>
            <a:r>
              <a:rPr lang="ja-JP" altLang="en-US" dirty="0" smtClean="0"/>
              <a:t>データを任意の数のクラスタにわける手法</a:t>
            </a:r>
            <a:endParaRPr lang="en-US" altLang="ja-JP" dirty="0" smtClean="0"/>
          </a:p>
          <a:p>
            <a:pPr>
              <a:spcBef>
                <a:spcPts val="0"/>
              </a:spcBef>
              <a:buFont typeface="Wingdings" charset="2"/>
              <a:buChar char="u"/>
            </a:pPr>
            <a:r>
              <a:rPr lang="ja-JP" altLang="en-US" dirty="0"/>
              <a:t> </a:t>
            </a:r>
            <a:r>
              <a:rPr lang="ja-JP" altLang="en-US" dirty="0" smtClean="0"/>
              <a:t>データ解析・画像処理などで利用</a:t>
            </a:r>
            <a:endParaRPr lang="en-US" altLang="ja-JP" dirty="0" smtClean="0"/>
          </a:p>
          <a:p>
            <a:pPr>
              <a:spcBef>
                <a:spcPts val="0"/>
              </a:spcBef>
              <a:buFont typeface="Wingdings" charset="2"/>
              <a:buChar char="u"/>
            </a:pPr>
            <a:r>
              <a:rPr lang="ja-JP" altLang="en-US" dirty="0"/>
              <a:t> </a:t>
            </a:r>
            <a:r>
              <a:rPr lang="en-US" altLang="ja-JP" b="1" i="1" dirty="0" smtClean="0">
                <a:latin typeface="Times New Roman" charset="0"/>
                <a:ea typeface="Times New Roman" charset="0"/>
                <a:cs typeface="Times New Roman" charset="0"/>
              </a:rPr>
              <a:t>k</a:t>
            </a:r>
            <a:r>
              <a:rPr lang="en-US" altLang="ja-JP" b="1" dirty="0" smtClean="0">
                <a:latin typeface="Times New Roman" charset="0"/>
                <a:ea typeface="Times New Roman" charset="0"/>
                <a:cs typeface="Times New Roman" charset="0"/>
              </a:rPr>
              <a:t>-means</a:t>
            </a:r>
            <a:r>
              <a:rPr lang="ja-JP" altLang="en-US" b="1" dirty="0" smtClean="0"/>
              <a:t>ではクラスタ数を事前に決める必要</a:t>
            </a:r>
            <a:endParaRPr lang="en-US" altLang="ja-JP" b="1" dirty="0" smtClean="0"/>
          </a:p>
          <a:p>
            <a:pPr marL="0" indent="0">
              <a:spcBef>
                <a:spcPts val="0"/>
              </a:spcBef>
              <a:buNone/>
            </a:pPr>
            <a:r>
              <a:rPr kumimoji="1" lang="ja-JP" altLang="en-US" dirty="0" smtClean="0"/>
              <a:t>⇒ クラスタ数が未知の場合「</a:t>
            </a:r>
            <a:r>
              <a:rPr kumimoji="1" lang="ja-JP" altLang="en-US" b="1" dirty="0" smtClean="0"/>
              <a:t>クラスタ数推定</a:t>
            </a:r>
            <a:r>
              <a:rPr kumimoji="1" lang="ja-JP" altLang="en-US" dirty="0" smtClean="0"/>
              <a:t>」</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クラスタ数推定・クラスタリングを行う手法 </a:t>
            </a:r>
            <a:r>
              <a:rPr lang="en-US" altLang="ja-JP" dirty="0" smtClean="0"/>
              <a:t>”</a:t>
            </a:r>
            <a:r>
              <a:rPr lang="en-US" altLang="ja-JP" b="1" dirty="0" smtClean="0"/>
              <a:t>X-means</a:t>
            </a:r>
            <a:r>
              <a:rPr lang="en-US" altLang="ja-JP" dirty="0" smtClean="0"/>
              <a:t>”</a:t>
            </a:r>
            <a:endParaRPr kumimoji="1"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データが混合等方</a:t>
            </a:r>
            <a:r>
              <a:rPr lang="en-US" altLang="ja-JP" dirty="0" smtClean="0"/>
              <a:t>Gauss</a:t>
            </a:r>
            <a:r>
              <a:rPr lang="ja-JP" altLang="en-US" dirty="0" smtClean="0"/>
              <a:t>分布から生成されたと想定</a:t>
            </a:r>
            <a:endParaRPr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a:t>
            </a:r>
            <a:r>
              <a:rPr lang="ja-JP" altLang="en-US" b="1" dirty="0" smtClean="0"/>
              <a:t>情報量規準</a:t>
            </a:r>
            <a:r>
              <a:rPr lang="ja-JP" altLang="en-US" dirty="0" smtClean="0"/>
              <a:t>と呼ばれる指標によりクラスタ数推定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smtClean="0">
                <a:solidFill>
                  <a:schemeClr val="accent1">
                    <a:lumMod val="75000"/>
                  </a:schemeClr>
                </a:solidFill>
                <a:latin typeface="Meiryo" charset="-128"/>
                <a:ea typeface="Meiryo" charset="-128"/>
                <a:cs typeface="Meiryo" charset="-128"/>
              </a:rPr>
              <a:t>情報量規準</a:t>
            </a:r>
            <a:endParaRPr kumimoji="1" lang="en-US" altLang="ja-JP" sz="2800" b="1" dirty="0" smtClean="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smtClean="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smtClean="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a:xfrm>
            <a:off x="838200" y="1815232"/>
            <a:ext cx="10515600" cy="4351338"/>
          </a:xfrm>
        </p:spPr>
        <p:txBody>
          <a:bodyPr anchor="ctr"/>
          <a:lstStyle/>
          <a:p>
            <a:pPr marL="0" indent="0" algn="ctr">
              <a:spcBef>
                <a:spcPts val="0"/>
              </a:spcBef>
              <a:buNone/>
            </a:pPr>
            <a:r>
              <a:rPr lang="ja-JP" altLang="en-US" sz="3600" b="1" dirty="0" smtClean="0"/>
              <a:t>どの情報量規準</a:t>
            </a:r>
            <a:r>
              <a:rPr lang="ja-JP" altLang="en-US" sz="3600" dirty="0" smtClean="0"/>
              <a:t>が</a:t>
            </a:r>
            <a:r>
              <a:rPr lang="en-US" altLang="ja-JP" sz="3600" dirty="0" smtClean="0"/>
              <a:t/>
            </a:r>
            <a:br>
              <a:rPr lang="en-US" altLang="ja-JP" sz="3600" dirty="0" smtClean="0"/>
            </a:br>
            <a:r>
              <a:rPr lang="ja-JP" altLang="en-US" sz="3600" b="1" dirty="0" smtClean="0"/>
              <a:t>どのようなデータに対して最適か</a:t>
            </a:r>
            <a:r>
              <a:rPr lang="ja-JP" altLang="en-US" sz="3600" dirty="0" smtClean="0"/>
              <a:t>明らかにする</a:t>
            </a:r>
            <a:endParaRPr kumimoji="1" lang="ja-JP" altLang="en-US" sz="3600" dirty="0"/>
          </a:p>
        </p:txBody>
      </p:sp>
    </p:spTree>
    <p:extLst>
      <p:ext uri="{BB962C8B-B14F-4D97-AF65-F5344CB8AC3E}">
        <p14:creationId xmlns:p14="http://schemas.microsoft.com/office/powerpoint/2010/main" val="209585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i="1" dirty="0"/>
              <a:t>k</a:t>
            </a:r>
            <a:r>
              <a:rPr kumimoji="1" lang="en-US" altLang="ja-JP" dirty="0" smtClean="0"/>
              <a:t>-means</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849821" y="1186457"/>
            <a:ext cx="8492358" cy="2437156"/>
          </a:xfrm>
          <a:prstGeom prst="rect">
            <a:avLst/>
          </a:prstGeom>
        </p:spPr>
      </p:pic>
      <p:sp>
        <p:nvSpPr>
          <p:cNvPr id="5" name="テキスト ボックス 4"/>
          <p:cNvSpPr txBox="1"/>
          <p:nvPr/>
        </p:nvSpPr>
        <p:spPr>
          <a:xfrm>
            <a:off x="428297" y="3882131"/>
            <a:ext cx="11610871" cy="2677656"/>
          </a:xfrm>
          <a:prstGeom prst="rect">
            <a:avLst/>
          </a:prstGeom>
          <a:noFill/>
        </p:spPr>
        <p:txBody>
          <a:bodyPr wrap="none" rtlCol="0">
            <a:spAutoFit/>
          </a:bodyPr>
          <a:lstStyle/>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セントロイドの初期値を選ぶ</a:t>
            </a:r>
            <a:endParaRPr kumimoji="1" lang="en-US" altLang="ja-JP" sz="2800" dirty="0" smtClean="0">
              <a:latin typeface="Meiryo" charset="-128"/>
              <a:ea typeface="Meiryo" charset="-128"/>
              <a:cs typeface="Meiryo" charset="-128"/>
            </a:endParaRPr>
          </a:p>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セントロイドを固定し，</a:t>
            </a:r>
            <a:r>
              <a:rPr kumimoji="1" lang="ja-JP" altLang="en-US" sz="2800" b="1" dirty="0" smtClean="0">
                <a:latin typeface="Meiryo" charset="-128"/>
                <a:ea typeface="Meiryo" charset="-128"/>
                <a:cs typeface="Meiryo" charset="-128"/>
              </a:rPr>
              <a:t>最も近いセントロイドにデータを割り当て</a:t>
            </a:r>
            <a:endParaRPr kumimoji="1" lang="en-US" altLang="ja-JP" sz="2800" b="1" dirty="0" smtClean="0">
              <a:latin typeface="Meiryo" charset="-128"/>
              <a:ea typeface="Meiryo" charset="-128"/>
              <a:cs typeface="Meiryo" charset="-128"/>
            </a:endParaRPr>
          </a:p>
          <a:p>
            <a:pPr marL="514350" indent="-514350">
              <a:lnSpc>
                <a:spcPct val="150000"/>
              </a:lnSpc>
              <a:buAutoNum type="alphaLcParenBoth"/>
            </a:pPr>
            <a:r>
              <a:rPr lang="ja-JP" altLang="en-US" sz="2800" dirty="0">
                <a:latin typeface="Meiryo" charset="-128"/>
                <a:ea typeface="Meiryo" charset="-128"/>
                <a:cs typeface="Meiryo" charset="-128"/>
              </a:rPr>
              <a:t> </a:t>
            </a:r>
            <a:r>
              <a:rPr lang="ja-JP" altLang="en-US" sz="2800" dirty="0" smtClean="0">
                <a:latin typeface="Meiryo" charset="-128"/>
                <a:ea typeface="Meiryo" charset="-128"/>
                <a:cs typeface="Meiryo" charset="-128"/>
              </a:rPr>
              <a:t>割り当てられた</a:t>
            </a:r>
            <a:r>
              <a:rPr lang="ja-JP" altLang="en-US" sz="2800" b="1" dirty="0" smtClean="0">
                <a:latin typeface="Meiryo" charset="-128"/>
                <a:ea typeface="Meiryo" charset="-128"/>
                <a:cs typeface="Meiryo" charset="-128"/>
              </a:rPr>
              <a:t>データの重心にセントロイドを移動</a:t>
            </a:r>
            <a:endParaRPr lang="en-US" altLang="ja-JP" sz="2800" b="1" dirty="0" smtClean="0">
              <a:latin typeface="Meiryo" charset="-128"/>
              <a:ea typeface="Meiryo" charset="-128"/>
              <a:cs typeface="Meiryo" charset="-128"/>
            </a:endParaRPr>
          </a:p>
          <a:p>
            <a:pPr>
              <a:lnSpc>
                <a:spcPct val="150000"/>
              </a:lnSpc>
            </a:pPr>
            <a:r>
              <a:rPr lang="en-US" altLang="ja-JP" sz="2800" dirty="0" smtClean="0">
                <a:latin typeface="Meiryo" charset="-128"/>
                <a:ea typeface="Meiryo" charset="-128"/>
                <a:cs typeface="Meiryo" charset="-128"/>
              </a:rPr>
              <a:t>(*) </a:t>
            </a:r>
            <a:r>
              <a:rPr lang="ja-JP" altLang="en-US" sz="2800" dirty="0" smtClean="0">
                <a:latin typeface="Meiryo" charset="-128"/>
                <a:ea typeface="Meiryo" charset="-128"/>
                <a:cs typeface="Meiryo" charset="-128"/>
              </a:rPr>
              <a:t>再割り当てが起こらなくなるまで</a:t>
            </a:r>
            <a:r>
              <a:rPr lang="en-US" altLang="ja-JP" sz="2800" dirty="0" smtClean="0">
                <a:latin typeface="Meiryo" charset="-128"/>
                <a:ea typeface="Meiryo" charset="-128"/>
                <a:cs typeface="Meiryo" charset="-128"/>
              </a:rPr>
              <a:t> (b), </a:t>
            </a:r>
            <a:r>
              <a:rPr lang="de-DE" altLang="ja-JP" sz="2800" dirty="0" smtClean="0">
                <a:latin typeface="Meiryo" charset="-128"/>
                <a:ea typeface="Meiryo" charset="-128"/>
                <a:cs typeface="Meiryo" charset="-128"/>
              </a:rPr>
              <a:t>(c)</a:t>
            </a:r>
            <a:r>
              <a:rPr lang="ja-JP" altLang="en-US" sz="2800" dirty="0" smtClean="0">
                <a:latin typeface="Meiryo" charset="-128"/>
                <a:ea typeface="Meiryo" charset="-128"/>
                <a:cs typeface="Meiryo" charset="-128"/>
              </a:rPr>
              <a:t>を繰り返す</a:t>
            </a:r>
            <a:endParaRPr kumimoji="1" lang="ja-JP" altLang="en-US" sz="2800" dirty="0">
              <a:latin typeface="Meiryo" charset="-128"/>
              <a:ea typeface="Meiryo" charset="-128"/>
              <a:cs typeface="Meiryo" charset="-128"/>
            </a:endParaRPr>
          </a:p>
        </p:txBody>
      </p:sp>
    </p:spTree>
    <p:extLst>
      <p:ext uri="{BB962C8B-B14F-4D97-AF65-F5344CB8AC3E}">
        <p14:creationId xmlns:p14="http://schemas.microsoft.com/office/powerpoint/2010/main" val="8874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smtClean="0">
                <a:latin typeface="Meiryo" charset="-128"/>
                <a:ea typeface="Meiryo" charset="-128"/>
                <a:cs typeface="Meiryo" charset="-128"/>
              </a:rPr>
              <a:t>(1) </a:t>
            </a:r>
            <a:r>
              <a:rPr lang="ja-JP" altLang="en-US" sz="2400" dirty="0" smtClean="0">
                <a:latin typeface="Meiryo" charset="-128"/>
                <a:ea typeface="Meiryo" charset="-128"/>
                <a:cs typeface="Meiryo" charset="-128"/>
              </a:rPr>
              <a:t>クラスタ数</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初期化する (通常</a:t>
            </a:r>
            <a:r>
              <a:rPr lang="ja-JP" altLang="en-US" sz="2400" dirty="0" smtClean="0">
                <a:latin typeface="Meiryo" charset="-128"/>
                <a:ea typeface="Meiryo" charset="-128"/>
                <a:cs typeface="Meiryo" charset="-128"/>
              </a:rPr>
              <a:t>は</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2</a:t>
            </a:r>
            <a:r>
              <a:rPr lang="ja-JP" altLang="en-US" sz="2400" dirty="0" smtClean="0">
                <a:latin typeface="Meiryo" charset="-128"/>
                <a:ea typeface="Meiryo" charset="-128"/>
                <a:cs typeface="Meiryo" charset="-128"/>
              </a:rPr>
              <a:t>) ．</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(2)</a:t>
            </a:r>
            <a:r>
              <a:rPr lang="en-US" altLang="ja-JP" sz="2400" i="1"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実行</a:t>
            </a:r>
            <a:r>
              <a:rPr lang="ja-JP" altLang="en-US" sz="2400" dirty="0" smtClean="0">
                <a:latin typeface="Meiryo" charset="-128"/>
                <a:ea typeface="Meiryo" charset="-128"/>
                <a:cs typeface="Meiryo" charset="-128"/>
              </a:rPr>
              <a:t>する．</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(3) </a:t>
            </a:r>
            <a:r>
              <a:rPr lang="ja-JP" altLang="en-US" sz="2400" dirty="0" smtClean="0">
                <a:latin typeface="Meiryo" charset="-128"/>
                <a:ea typeface="Meiryo" charset="-128"/>
                <a:cs typeface="Meiryo" charset="-128"/>
              </a:rPr>
              <a:t>次</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を</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1</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から</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まで繰り返す．</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(a)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の</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baseline="-25000" dirty="0" smtClean="0">
                <a:latin typeface="Meiryo" charset="-128"/>
                <a:ea typeface="Meiryo" charset="-128"/>
                <a:cs typeface="Meiryo" charset="-128"/>
              </a:rPr>
              <a:t>j</a:t>
            </a:r>
            <a:r>
              <a:rPr lang="en-US" altLang="ja-JP" sz="2400"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(b)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所属するデータに対し，クラスタ数2と</a:t>
            </a:r>
            <a:r>
              <a:rPr lang="ja-JP" altLang="en-US" sz="2400" dirty="0" smtClean="0">
                <a:latin typeface="Meiryo" charset="-128"/>
                <a:ea typeface="Meiryo" charset="-128"/>
                <a:cs typeface="Meiryo" charset="-128"/>
              </a:rPr>
              <a:t>して</a:t>
            </a:r>
            <a:r>
              <a:rPr lang="en-US" altLang="ja-JP" sz="2400"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行う</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a:t>
            </a:r>
            <a:r>
              <a:rPr lang="de-DE" altLang="ja-JP" sz="2400" dirty="0" smtClean="0">
                <a:latin typeface="Meiryo" charset="-128"/>
                <a:ea typeface="Meiryo" charset="-128"/>
                <a:cs typeface="Meiryo" charset="-128"/>
              </a:rPr>
              <a:t>(c) </a:t>
            </a:r>
            <a:r>
              <a:rPr lang="ja-JP" altLang="en-US" sz="2400" dirty="0" smtClean="0">
                <a:latin typeface="Meiryo" charset="-128"/>
                <a:ea typeface="Meiryo" charset="-128"/>
                <a:cs typeface="Meiryo" charset="-128"/>
              </a:rPr>
              <a:t>クラスタ</a:t>
            </a:r>
            <a:r>
              <a:rPr lang="ja-JP" altLang="en-US" sz="2400" dirty="0">
                <a:latin typeface="Meiryo" charset="-128"/>
                <a:ea typeface="Meiryo" charset="-128"/>
                <a:cs typeface="Meiryo" charset="-128"/>
              </a:rPr>
              <a:t>数2としてクラスタリングした結果に</a:t>
            </a:r>
            <a:r>
              <a:rPr lang="ja-JP" altLang="en-US" sz="2400" dirty="0" smtClean="0">
                <a:latin typeface="Meiryo" charset="-128"/>
                <a:ea typeface="Meiryo" charset="-128"/>
                <a:cs typeface="Meiryo" charset="-128"/>
              </a:rPr>
              <a:t>対し</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(d)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と</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比較し，</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大きければ</a:t>
            </a:r>
            <a:r>
              <a:rPr lang="ja-JP" altLang="en-US" sz="2400" dirty="0" smtClean="0">
                <a:latin typeface="Meiryo" charset="-128"/>
                <a:ea typeface="Meiryo" charset="-128"/>
                <a:cs typeface="Meiryo" charset="-128"/>
              </a:rPr>
              <a:t>クラスタ数</a:t>
            </a:r>
            <a:r>
              <a:rPr lang="ja-JP" altLang="en-US"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1を</a:t>
            </a:r>
            <a:r>
              <a:rPr lang="ja-JP" altLang="en-US" sz="2400" dirty="0" smtClean="0">
                <a:latin typeface="Meiryo" charset="-128"/>
                <a:ea typeface="Meiryo" charset="-128"/>
                <a:cs typeface="Meiryo" charset="-128"/>
              </a:rPr>
              <a:t>足す．</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(4) </a:t>
            </a:r>
            <a:r>
              <a:rPr lang="ja-JP" altLang="en-US" sz="2400" dirty="0" smtClean="0">
                <a:latin typeface="Meiryo" charset="-128"/>
                <a:ea typeface="Meiryo" charset="-128"/>
                <a:cs typeface="Meiryo" charset="-128"/>
              </a:rPr>
              <a:t>前</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で</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増加した場合は処理2へ戻る．そうでない場合は終了する</a:t>
            </a:r>
            <a:r>
              <a:rPr lang="ja-JP" altLang="en-US" sz="2400" dirty="0" smtClean="0">
                <a:latin typeface="Meiryo" charset="-128"/>
                <a:ea typeface="Meiryo" charset="-128"/>
                <a:cs typeface="Meiryo" charset="-128"/>
              </a:rPr>
              <a:t>．</a:t>
            </a:r>
            <a:endParaRPr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196068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X-means</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6" y="2257374"/>
            <a:ext cx="4294802" cy="3223431"/>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359" y="2257374"/>
            <a:ext cx="4234743" cy="3178354"/>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9542" y="2363128"/>
            <a:ext cx="3952935" cy="2966845"/>
          </a:xfrm>
          <a:prstGeom prst="rect">
            <a:avLst/>
          </a:prstGeom>
        </p:spPr>
      </p:pic>
    </p:spTree>
    <p:extLst>
      <p:ext uri="{BB962C8B-B14F-4D97-AF65-F5344CB8AC3E}">
        <p14:creationId xmlns:p14="http://schemas.microsoft.com/office/powerpoint/2010/main" val="32361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a:t>
            </a:r>
            <a:endParaRPr kumimoji="1" lang="ja-JP" altLang="en-US" dirty="0"/>
          </a:p>
        </p:txBody>
      </p:sp>
      <p:sp>
        <p:nvSpPr>
          <p:cNvPr id="6" name="コンテンツ プレースホルダー 2"/>
          <p:cNvSpPr txBox="1">
            <a:spLocks/>
          </p:cNvSpPr>
          <p:nvPr/>
        </p:nvSpPr>
        <p:spPr>
          <a:xfrm>
            <a:off x="838200" y="1807459"/>
            <a:ext cx="10515600"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smtClean="0"/>
              <a:t>モデルの良し悪し</a:t>
            </a:r>
            <a:endParaRPr lang="en-US" altLang="ja-JP" b="1" dirty="0" smtClean="0"/>
          </a:p>
          <a:p>
            <a:pPr>
              <a:spcBef>
                <a:spcPts val="0"/>
              </a:spcBef>
              <a:buFont typeface="Wingdings" charset="2"/>
              <a:buChar char="Ø"/>
            </a:pPr>
            <a:r>
              <a:rPr lang="ja-JP" altLang="en-US" b="1" dirty="0"/>
              <a:t> </a:t>
            </a:r>
            <a:r>
              <a:rPr lang="ja-JP" altLang="en-US" dirty="0" smtClean="0"/>
              <a:t>データに対するモデルの当てはまり度</a:t>
            </a:r>
            <a:endParaRPr lang="en-US" altLang="ja-JP" dirty="0" smtClean="0"/>
          </a:p>
          <a:p>
            <a:pPr>
              <a:spcBef>
                <a:spcPts val="0"/>
              </a:spcBef>
              <a:buFont typeface="Wingdings" charset="2"/>
              <a:buChar char="Ø"/>
            </a:pPr>
            <a:r>
              <a:rPr lang="ja-JP" altLang="en-US" b="1" dirty="0" smtClean="0"/>
              <a:t>（</a:t>
            </a:r>
            <a:r>
              <a:rPr lang="ja-JP" altLang="en-US" b="1" dirty="0"/>
              <a:t>モデルの最大対数尤度）ー （罰則項</a:t>
            </a:r>
            <a:r>
              <a:rPr lang="ja-JP" altLang="en-US" b="1" dirty="0" smtClean="0"/>
              <a:t>）</a:t>
            </a:r>
            <a:r>
              <a:rPr lang="ja-JP" altLang="en-US" dirty="0" smtClean="0"/>
              <a:t>で近似</a:t>
            </a:r>
            <a:endParaRPr lang="en-US" altLang="ja-JP" dirty="0" smtClean="0"/>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smtClean="0"/>
              <a:t>これを「</a:t>
            </a:r>
            <a:r>
              <a:rPr lang="ja-JP" altLang="en-US" b="1" dirty="0" smtClean="0"/>
              <a:t>情報量規準</a:t>
            </a:r>
            <a:r>
              <a:rPr lang="ja-JP" altLang="en-US" dirty="0" smtClean="0"/>
              <a:t>」とよぶ</a:t>
            </a:r>
            <a:endParaRPr lang="en-US" altLang="ja-JP" dirty="0" smtClean="0"/>
          </a:p>
        </p:txBody>
      </p:sp>
    </p:spTree>
    <p:extLst>
      <p:ext uri="{BB962C8B-B14F-4D97-AF65-F5344CB8AC3E}">
        <p14:creationId xmlns:p14="http://schemas.microsoft.com/office/powerpoint/2010/main" val="62224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情報量規準の例</a:t>
            </a:r>
            <a:endParaRPr kumimoji="1" lang="ja-JP" altLang="en-US" dirty="0"/>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smtClean="0"/>
              <a:t>AIC</a:t>
            </a:r>
            <a:r>
              <a:rPr lang="en-US" altLang="ja-JP" b="1" dirty="0" smtClean="0">
                <a:sym typeface="Wingdings"/>
              </a:rPr>
              <a:t>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5" name="図 4"/>
          <p:cNvPicPr>
            <a:picLocks noChangeAspect="1"/>
          </p:cNvPicPr>
          <p:nvPr/>
        </p:nvPicPr>
        <p:blipFill>
          <a:blip r:embed="rId2"/>
          <a:stretch>
            <a:fillRect/>
          </a:stretch>
        </p:blipFill>
        <p:spPr>
          <a:xfrm>
            <a:off x="4415219" y="2557499"/>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smtClean="0"/>
              <a:t>cAIC</a:t>
            </a:r>
            <a:r>
              <a:rPr lang="en-US" altLang="ja-JP" b="1" dirty="0" smtClean="0">
                <a:sym typeface="Wingdings"/>
              </a:rPr>
              <a:t> (Conditional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7" name="図 6"/>
          <p:cNvPicPr>
            <a:picLocks noChangeAspect="1"/>
          </p:cNvPicPr>
          <p:nvPr/>
        </p:nvPicPr>
        <p:blipFill>
          <a:blip r:embed="rId3"/>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smtClean="0"/>
              <a:t>BIC</a:t>
            </a:r>
            <a:r>
              <a:rPr lang="en-US" altLang="ja-JP" b="1" dirty="0" smtClean="0">
                <a:sym typeface="Wingdings"/>
              </a:rPr>
              <a:t> (</a:t>
            </a:r>
            <a:r>
              <a:rPr lang="en-US" altLang="ja-JP" b="1" dirty="0" err="1" smtClean="0">
                <a:sym typeface="Wingdings"/>
              </a:rPr>
              <a:t>Beysian</a:t>
            </a:r>
            <a:r>
              <a:rPr lang="en-US" altLang="ja-JP" b="1" dirty="0" smtClean="0">
                <a:sym typeface="Wingdings"/>
              </a:rPr>
              <a:t>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10" name="図 9"/>
          <p:cNvPicPr>
            <a:picLocks noChangeAspect="1"/>
          </p:cNvPicPr>
          <p:nvPr/>
        </p:nvPicPr>
        <p:blipFill>
          <a:blip r:embed="rId4"/>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5"/>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1449</TotalTime>
  <Words>550</Words>
  <Application>Microsoft Macintosh PowerPoint</Application>
  <PresentationFormat>ワイド画面</PresentationFormat>
  <Paragraphs>124</Paragraphs>
  <Slides>16</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Calibri</vt:lpstr>
      <vt:lpstr>Meiryo</vt:lpstr>
      <vt:lpstr>Times New Roman</vt:lpstr>
      <vt:lpstr>Wingdings</vt:lpstr>
      <vt:lpstr>Yu Gothic</vt:lpstr>
      <vt:lpstr>游ゴシック</vt:lpstr>
      <vt:lpstr>Arial</vt:lpstr>
      <vt:lpstr>ホワイト</vt:lpstr>
      <vt:lpstr>クラスタ数推定に用いる 最適な情報量規準の探求</vt:lpstr>
      <vt:lpstr>背景</vt:lpstr>
      <vt:lpstr>背景</vt:lpstr>
      <vt:lpstr>目的</vt:lpstr>
      <vt:lpstr>k-means</vt:lpstr>
      <vt:lpstr>X-means</vt:lpstr>
      <vt:lpstr>X-means</vt:lpstr>
      <vt:lpstr>情報量規準</vt:lpstr>
      <vt:lpstr>情報量規準の例</vt:lpstr>
      <vt:lpstr>実験</vt:lpstr>
      <vt:lpstr>2次元におけるクラスタリング結果</vt:lpstr>
      <vt:lpstr>3次元におけるのクラスタリング結果</vt:lpstr>
      <vt:lpstr>まとめ</vt:lpstr>
      <vt:lpstr>Appendix</vt:lpstr>
      <vt:lpstr>Appendix</vt:lpstr>
      <vt:lpstr>精度の評価指数について</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c-hagi_r@tsuyama.kosen-ac.jp</cp:lastModifiedBy>
  <cp:revision>40</cp:revision>
  <dcterms:created xsi:type="dcterms:W3CDTF">2017-10-05T02:20:57Z</dcterms:created>
  <dcterms:modified xsi:type="dcterms:W3CDTF">2017-10-12T06:20:56Z</dcterms:modified>
</cp:coreProperties>
</file>