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null)"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24"/>
  </p:notesMasterIdLst>
  <p:sldIdLst>
    <p:sldId id="256" r:id="rId2"/>
    <p:sldId id="257" r:id="rId3"/>
    <p:sldId id="259" r:id="rId4"/>
    <p:sldId id="258" r:id="rId5"/>
    <p:sldId id="271" r:id="rId6"/>
    <p:sldId id="262" r:id="rId7"/>
    <p:sldId id="263" r:id="rId8"/>
    <p:sldId id="279" r:id="rId9"/>
    <p:sldId id="265" r:id="rId10"/>
    <p:sldId id="266" r:id="rId11"/>
    <p:sldId id="281" r:id="rId12"/>
    <p:sldId id="267" r:id="rId13"/>
    <p:sldId id="268" r:id="rId14"/>
    <p:sldId id="269" r:id="rId15"/>
    <p:sldId id="264" r:id="rId16"/>
    <p:sldId id="270" r:id="rId17"/>
    <p:sldId id="282" r:id="rId18"/>
    <p:sldId id="272" r:id="rId19"/>
    <p:sldId id="275" r:id="rId20"/>
    <p:sldId id="276" r:id="rId21"/>
    <p:sldId id="278" r:id="rId22"/>
    <p:sldId id="277"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597"/>
    <a:srgbClr val="FF0000"/>
    <a:srgbClr val="8000FF"/>
    <a:srgbClr val="FFB360"/>
    <a:srgbClr val="00B5EC"/>
    <a:srgbClr val="80FF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p:restoredTop sz="85580"/>
  </p:normalViewPr>
  <p:slideViewPr>
    <p:cSldViewPr snapToGrid="0" snapToObjects="1">
      <p:cViewPr varScale="1">
        <p:scale>
          <a:sx n="133" d="100"/>
          <a:sy n="133" d="100"/>
        </p:scale>
        <p:origin x="1296" y="184"/>
      </p:cViewPr>
      <p:guideLst/>
    </p:cSldViewPr>
  </p:slideViewPr>
  <p:outlineViewPr>
    <p:cViewPr>
      <p:scale>
        <a:sx n="33" d="100"/>
        <a:sy n="33" d="100"/>
      </p:scale>
      <p:origin x="0" y="-2608"/>
    </p:cViewPr>
  </p:outlineViewPr>
  <p:notesTextViewPr>
    <p:cViewPr>
      <p:scale>
        <a:sx n="1" d="1"/>
        <a:sy n="1" d="1"/>
      </p:scale>
      <p:origin x="0" y="0"/>
    </p:cViewPr>
  </p:notesTextViewPr>
  <p:sorterViewPr>
    <p:cViewPr>
      <p:scale>
        <a:sx n="160" d="100"/>
        <a:sy n="16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46E02-4AB7-8D40-B256-3920728DD310}" type="datetimeFigureOut">
              <a:rPr kumimoji="1" lang="ja-JP" altLang="en-US" smtClean="0"/>
              <a:t>2018/2/19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8381A3-C678-7B48-BA42-399B1155E4C3}" type="slidenum">
              <a:rPr kumimoji="1" lang="ja-JP" altLang="en-US" smtClean="0"/>
              <a:t>‹#›</a:t>
            </a:fld>
            <a:endParaRPr kumimoji="1" lang="ja-JP" altLang="en-US"/>
          </a:p>
        </p:txBody>
      </p:sp>
    </p:spTree>
    <p:extLst>
      <p:ext uri="{BB962C8B-B14F-4D97-AF65-F5344CB8AC3E}">
        <p14:creationId xmlns:p14="http://schemas.microsoft.com/office/powerpoint/2010/main" val="14550898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1</a:t>
            </a:fld>
            <a:endParaRPr kumimoji="1" lang="ja-JP" altLang="en-US"/>
          </a:p>
        </p:txBody>
      </p:sp>
    </p:spTree>
    <p:extLst>
      <p:ext uri="{BB962C8B-B14F-4D97-AF65-F5344CB8AC3E}">
        <p14:creationId xmlns:p14="http://schemas.microsoft.com/office/powerpoint/2010/main" val="908175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20</a:t>
            </a:fld>
            <a:endParaRPr kumimoji="1" lang="ja-JP" altLang="en-US"/>
          </a:p>
        </p:txBody>
      </p:sp>
    </p:spTree>
    <p:extLst>
      <p:ext uri="{BB962C8B-B14F-4D97-AF65-F5344CB8AC3E}">
        <p14:creationId xmlns:p14="http://schemas.microsoft.com/office/powerpoint/2010/main" val="1961651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X-means</a:t>
            </a:r>
            <a:r>
              <a:rPr kumimoji="1" lang="ja-JP" altLang="en-US" dirty="0"/>
              <a:t>はモデルベースのクラスタ数推定手法であり，なおかつ実装がシンプルでわかりやすいから採用</a:t>
            </a:r>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3</a:t>
            </a:fld>
            <a:endParaRPr kumimoji="1" lang="ja-JP" altLang="en-US"/>
          </a:p>
        </p:txBody>
      </p:sp>
    </p:spTree>
    <p:extLst>
      <p:ext uri="{BB962C8B-B14F-4D97-AF65-F5344CB8AC3E}">
        <p14:creationId xmlns:p14="http://schemas.microsoft.com/office/powerpoint/2010/main" val="1855216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数値実験によって</a:t>
            </a:r>
            <a:endParaRPr kumimoji="1" lang="en-US" altLang="ja-JP" dirty="0"/>
          </a:p>
          <a:p>
            <a:endParaRPr kumimoji="1" lang="en-US" altLang="ja-JP" dirty="0"/>
          </a:p>
          <a:p>
            <a:r>
              <a:rPr kumimoji="1" lang="ja-JP" altLang="en-US" dirty="0"/>
              <a:t>データに合うモデルとはなんなのか</a:t>
            </a:r>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4</a:t>
            </a:fld>
            <a:endParaRPr kumimoji="1" lang="ja-JP" altLang="en-US"/>
          </a:p>
        </p:txBody>
      </p:sp>
    </p:spTree>
    <p:extLst>
      <p:ext uri="{BB962C8B-B14F-4D97-AF65-F5344CB8AC3E}">
        <p14:creationId xmlns:p14="http://schemas.microsoft.com/office/powerpoint/2010/main" val="1299665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元のセントロイド</a:t>
            </a:r>
            <a:endParaRPr kumimoji="1" lang="en-US" altLang="ja-JP" dirty="0"/>
          </a:p>
          <a:p>
            <a:r>
              <a:rPr kumimoji="1" lang="en-US" altLang="ja-JP" dirty="0"/>
              <a:t>2</a:t>
            </a:r>
            <a:r>
              <a:rPr kumimoji="1" lang="ja-JP" altLang="en-US" dirty="0"/>
              <a:t>つに分けたもののセントロイド</a:t>
            </a:r>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5</a:t>
            </a:fld>
            <a:endParaRPr kumimoji="1" lang="ja-JP" altLang="en-US"/>
          </a:p>
        </p:txBody>
      </p:sp>
    </p:spTree>
    <p:extLst>
      <p:ext uri="{BB962C8B-B14F-4D97-AF65-F5344CB8AC3E}">
        <p14:creationId xmlns:p14="http://schemas.microsoft.com/office/powerpoint/2010/main" val="286476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6</a:t>
            </a:fld>
            <a:endParaRPr kumimoji="1" lang="ja-JP" altLang="en-US"/>
          </a:p>
        </p:txBody>
      </p:sp>
    </p:spTree>
    <p:extLst>
      <p:ext uri="{BB962C8B-B14F-4D97-AF65-F5344CB8AC3E}">
        <p14:creationId xmlns:p14="http://schemas.microsoft.com/office/powerpoint/2010/main" val="72128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正負が逆になっているが，大小関係が逆になるだけ</a:t>
            </a:r>
            <a:endParaRPr kumimoji="1" lang="en-US" altLang="ja-JP" dirty="0"/>
          </a:p>
          <a:p>
            <a:endParaRPr kumimoji="1" lang="en-US" altLang="ja-JP" dirty="0"/>
          </a:p>
          <a:p>
            <a:r>
              <a:rPr kumimoji="1" lang="ja-JP" altLang="en-US" dirty="0"/>
              <a:t>パラメータ数を過大に見積もる</a:t>
            </a:r>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7</a:t>
            </a:fld>
            <a:endParaRPr kumimoji="1" lang="ja-JP" altLang="en-US"/>
          </a:p>
        </p:txBody>
      </p:sp>
    </p:spTree>
    <p:extLst>
      <p:ext uri="{BB962C8B-B14F-4D97-AF65-F5344CB8AC3E}">
        <p14:creationId xmlns:p14="http://schemas.microsoft.com/office/powerpoint/2010/main" val="151371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AIC</a:t>
            </a:r>
            <a:r>
              <a:rPr kumimoji="1" lang="ja-JP" altLang="en-US" dirty="0"/>
              <a:t>はパラメータ数を過大に見積もる傾向があるため，</a:t>
            </a:r>
            <a:endParaRPr kumimoji="1" lang="en-US" altLang="ja-JP" dirty="0"/>
          </a:p>
          <a:p>
            <a:r>
              <a:rPr kumimoji="1" lang="ja-JP" altLang="en-US" dirty="0"/>
              <a:t>ここではクラスタ数を過大に見積もっている</a:t>
            </a:r>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9</a:t>
            </a:fld>
            <a:endParaRPr kumimoji="1" lang="ja-JP" altLang="en-US"/>
          </a:p>
        </p:txBody>
      </p:sp>
    </p:spTree>
    <p:extLst>
      <p:ext uri="{BB962C8B-B14F-4D97-AF65-F5344CB8AC3E}">
        <p14:creationId xmlns:p14="http://schemas.microsoft.com/office/powerpoint/2010/main" val="2015699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クラスタ数を指定することなくクラスタリングを行う手法 </a:t>
            </a:r>
            <a:r>
              <a:rPr kumimoji="1" lang="en-US" altLang="ja-JP" dirty="0"/>
              <a:t>(Mean shift)</a:t>
            </a:r>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11</a:t>
            </a:fld>
            <a:endParaRPr kumimoji="1" lang="ja-JP" altLang="en-US"/>
          </a:p>
        </p:txBody>
      </p:sp>
    </p:spTree>
    <p:extLst>
      <p:ext uri="{BB962C8B-B14F-4D97-AF65-F5344CB8AC3E}">
        <p14:creationId xmlns:p14="http://schemas.microsoft.com/office/powerpoint/2010/main" val="3032337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人工的に</a:t>
            </a:r>
            <a:r>
              <a:rPr kumimoji="1" lang="en-US" altLang="ja-JP" dirty="0"/>
              <a:t>2</a:t>
            </a:r>
            <a:r>
              <a:rPr kumimoji="1" lang="ja-JP" altLang="en-US" dirty="0"/>
              <a:t>次元もしくは</a:t>
            </a:r>
            <a:r>
              <a:rPr kumimoji="1" lang="en-US" altLang="ja-JP" dirty="0"/>
              <a:t>3</a:t>
            </a:r>
            <a:r>
              <a:rPr kumimoji="1" lang="ja-JP" altLang="en-US" dirty="0"/>
              <a:t>次元のデータを生成</a:t>
            </a:r>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15</a:t>
            </a:fld>
            <a:endParaRPr kumimoji="1" lang="ja-JP" altLang="en-US"/>
          </a:p>
        </p:txBody>
      </p:sp>
    </p:spTree>
    <p:extLst>
      <p:ext uri="{BB962C8B-B14F-4D97-AF65-F5344CB8AC3E}">
        <p14:creationId xmlns:p14="http://schemas.microsoft.com/office/powerpoint/2010/main" val="752522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42028"/>
            <a:ext cx="91440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
        <p:nvSpPr>
          <p:cNvPr id="7" name="正方形/長方形 6"/>
          <p:cNvSpPr/>
          <p:nvPr userDrawn="1"/>
        </p:nvSpPr>
        <p:spPr>
          <a:xfrm>
            <a:off x="0" y="4539632"/>
            <a:ext cx="12192000" cy="231836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正方形/長方形 6"/>
          <p:cNvSpPr/>
          <p:nvPr userDrawn="1"/>
        </p:nvSpPr>
        <p:spPr>
          <a:xfrm>
            <a:off x="0" y="1"/>
            <a:ext cx="12192000" cy="10020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 name="Title 1"/>
          <p:cNvSpPr>
            <a:spLocks noGrp="1"/>
          </p:cNvSpPr>
          <p:nvPr>
            <p:ph type="title"/>
          </p:nvPr>
        </p:nvSpPr>
        <p:spPr>
          <a:xfrm>
            <a:off x="838200" y="182562"/>
            <a:ext cx="10515600" cy="636925"/>
          </a:xfrm>
        </p:spPr>
        <p:txBody>
          <a:bodyPr>
            <a:noAutofit/>
          </a:bodyPr>
          <a:lstStyle>
            <a:lvl1pPr algn="ctr">
              <a:defRPr sz="3600" b="1">
                <a:solidFill>
                  <a:schemeClr val="bg1"/>
                </a:solidFill>
              </a:defRPr>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838200" y="1184611"/>
            <a:ext cx="10515600" cy="4351338"/>
          </a:xfrm>
        </p:spPr>
        <p:txBody>
          <a:bodyPr>
            <a:noAutofit/>
          </a:bodyPr>
          <a:lstStyle>
            <a:lvl1pPr>
              <a:defRPr sz="3200">
                <a:latin typeface="Meiryo" charset="-128"/>
                <a:ea typeface="Meiryo" charset="-128"/>
                <a:cs typeface="Meiryo" charset="-128"/>
              </a:defRPr>
            </a:lvl1pPr>
            <a:lvl2pPr>
              <a:defRPr sz="2800">
                <a:latin typeface="Meiryo" charset="-128"/>
                <a:ea typeface="Meiryo" charset="-128"/>
                <a:cs typeface="Meiryo" charset="-128"/>
              </a:defRPr>
            </a:lvl2pPr>
            <a:lvl3pPr>
              <a:defRPr sz="2400">
                <a:latin typeface="Meiryo" charset="-128"/>
                <a:ea typeface="Meiryo" charset="-128"/>
                <a:cs typeface="Meiryo" charset="-128"/>
              </a:defRPr>
            </a:lvl3pPr>
            <a:lvl4pPr>
              <a:defRPr sz="2000">
                <a:latin typeface="Meiryo" charset="-128"/>
                <a:ea typeface="Meiryo" charset="-128"/>
                <a:cs typeface="Meiryo" charset="-128"/>
              </a:defRPr>
            </a:lvl4pPr>
            <a:lvl5pPr>
              <a:defRPr sz="2000">
                <a:latin typeface="Meiryo" charset="-128"/>
                <a:ea typeface="Meiryo" charset="-128"/>
                <a:cs typeface="Meiryo"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FEADE02B-27BC-6D48-8820-5A877B98ECB7}" type="datetimeFigureOut">
              <a:rPr kumimoji="1" lang="ja-JP" altLang="en-US" smtClean="0"/>
              <a:t>2018/2/19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E540C8F-8F43-2043-8D37-F131E5E5F1A1}"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2/19/18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
        <p:nvSpPr>
          <p:cNvPr id="6" name="正方形/長方形 5"/>
          <p:cNvSpPr/>
          <p:nvPr userDrawn="1"/>
        </p:nvSpPr>
        <p:spPr>
          <a:xfrm>
            <a:off x="0" y="1"/>
            <a:ext cx="12192000" cy="10020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ADE02B-27BC-6D48-8820-5A877B98ECB7}" type="datetimeFigureOut">
              <a:rPr kumimoji="1" lang="ja-JP" altLang="en-US" smtClean="0"/>
              <a:t>2018/2/19</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540C8F-8F43-2043-8D37-F131E5E5F1A1}" type="slidenum">
              <a:rPr kumimoji="1" lang="ja-JP" altLang="en-US" smtClean="0"/>
              <a:t>‹#›</a:t>
            </a:fld>
            <a:endParaRPr kumimoji="1" lang="ja-JP" altLang="en-US"/>
          </a:p>
        </p:txBody>
      </p:sp>
    </p:spTree>
    <p:extLst>
      <p:ext uri="{BB962C8B-B14F-4D97-AF65-F5344CB8AC3E}">
        <p14:creationId xmlns:p14="http://schemas.microsoft.com/office/powerpoint/2010/main" val="177320353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4" r:id="rId3"/>
  </p:sldLayoutIdLst>
  <p:txStyles>
    <p:titleStyle>
      <a:lvl1pPr algn="l" defTabSz="914400" rtl="0" eaLnBrk="1" latinLnBrk="0" hangingPunct="1">
        <a:lnSpc>
          <a:spcPct val="90000"/>
        </a:lnSpc>
        <a:spcBef>
          <a:spcPct val="0"/>
        </a:spcBef>
        <a:buNone/>
        <a:defRPr kumimoji="1" sz="4400" kern="1200">
          <a:solidFill>
            <a:schemeClr val="tx1"/>
          </a:solidFill>
          <a:latin typeface="Meiryo" charset="-128"/>
          <a:ea typeface="Meiryo" charset="-128"/>
          <a:cs typeface="Meiryo" charset="-128"/>
        </a:defRPr>
      </a:lvl1pPr>
    </p:titleStyle>
    <p:bodyStyle>
      <a:lvl1pPr marL="228600" indent="-228600" algn="l" defTabSz="914400" rtl="0" eaLnBrk="1" latinLnBrk="0" hangingPunct="1">
        <a:lnSpc>
          <a:spcPct val="200000"/>
        </a:lnSpc>
        <a:spcBef>
          <a:spcPts val="1000"/>
        </a:spcBef>
        <a:buFont typeface="Arial" panose="020B0604020202020204" pitchFamily="34" charset="0"/>
        <a:buChar char="•"/>
        <a:defRPr kumimoji="1" sz="40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3600" kern="1200">
          <a:solidFill>
            <a:schemeClr val="tx1"/>
          </a:solidFill>
          <a:latin typeface="+mn-lt"/>
          <a:ea typeface="+mn-ea"/>
          <a:cs typeface="+mn-cs"/>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3200" kern="1200">
          <a:solidFill>
            <a:schemeClr val="tx1"/>
          </a:solidFill>
          <a:latin typeface="+mn-lt"/>
          <a:ea typeface="+mn-ea"/>
          <a:cs typeface="+mn-cs"/>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n-lt"/>
          <a:ea typeface="+mn-ea"/>
          <a:cs typeface="+mn-cs"/>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nul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tiff"/><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tiff"/><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tiff"/><Relationship Id="rId11" Type="http://schemas.openxmlformats.org/officeDocument/2006/relationships/image" Target="../media/image10.tiff"/><Relationship Id="rId5" Type="http://schemas.openxmlformats.org/officeDocument/2006/relationships/image" Target="../media/image4.tiff"/><Relationship Id="rId10" Type="http://schemas.openxmlformats.org/officeDocument/2006/relationships/image" Target="../media/image9.tiff"/><Relationship Id="rId4" Type="http://schemas.openxmlformats.org/officeDocument/2006/relationships/image" Target="../media/image3.png"/><Relationship Id="rId9" Type="http://schemas.openxmlformats.org/officeDocument/2006/relationships/image" Target="../media/image8.tiff"/><Relationship Id="rId1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09799" y="1548569"/>
            <a:ext cx="7772400" cy="2387600"/>
          </a:xfrm>
        </p:spPr>
        <p:txBody>
          <a:bodyPr>
            <a:normAutofit fontScale="90000"/>
          </a:bodyPr>
          <a:lstStyle/>
          <a:p>
            <a:pPr>
              <a:lnSpc>
                <a:spcPct val="130000"/>
              </a:lnSpc>
            </a:pPr>
            <a:r>
              <a:rPr kumimoji="1" lang="ja-JP" altLang="en-US" dirty="0"/>
              <a:t>クラスタ数推定に用いる</a:t>
            </a:r>
            <a:br>
              <a:rPr kumimoji="1" lang="en-US" altLang="ja-JP" dirty="0"/>
            </a:br>
            <a:r>
              <a:rPr kumimoji="1" lang="ja-JP" altLang="en-US" dirty="0"/>
              <a:t>最適な情報量規準の探求</a:t>
            </a:r>
          </a:p>
        </p:txBody>
      </p:sp>
      <p:sp>
        <p:nvSpPr>
          <p:cNvPr id="3" name="サブタイトル 2"/>
          <p:cNvSpPr>
            <a:spLocks noGrp="1"/>
          </p:cNvSpPr>
          <p:nvPr>
            <p:ph type="subTitle" idx="1"/>
          </p:nvPr>
        </p:nvSpPr>
        <p:spPr>
          <a:xfrm>
            <a:off x="1523999" y="4877242"/>
            <a:ext cx="9144000" cy="1655762"/>
          </a:xfrm>
        </p:spPr>
        <p:txBody>
          <a:bodyPr>
            <a:normAutofit fontScale="85000" lnSpcReduction="20000"/>
          </a:bodyPr>
          <a:lstStyle/>
          <a:p>
            <a:pPr>
              <a:lnSpc>
                <a:spcPct val="150000"/>
              </a:lnSpc>
            </a:pPr>
            <a:r>
              <a:rPr kumimoji="1" lang="ja-JP" altLang="en-US" dirty="0">
                <a:solidFill>
                  <a:schemeClr val="bg1"/>
                </a:solidFill>
              </a:rPr>
              <a:t>情報工学科 </a:t>
            </a:r>
            <a:r>
              <a:rPr kumimoji="1" lang="en-US" altLang="ja-JP" dirty="0">
                <a:solidFill>
                  <a:schemeClr val="bg1"/>
                </a:solidFill>
              </a:rPr>
              <a:t>5</a:t>
            </a:r>
            <a:r>
              <a:rPr kumimoji="1" lang="ja-JP" altLang="en-US" dirty="0">
                <a:solidFill>
                  <a:schemeClr val="bg1"/>
                </a:solidFill>
              </a:rPr>
              <a:t>年 </a:t>
            </a:r>
            <a:r>
              <a:rPr kumimoji="1" lang="en-US" altLang="ja-JP" dirty="0">
                <a:solidFill>
                  <a:schemeClr val="bg1"/>
                </a:solidFill>
              </a:rPr>
              <a:t>32</a:t>
            </a:r>
            <a:r>
              <a:rPr lang="ja-JP" altLang="en-US" dirty="0">
                <a:solidFill>
                  <a:schemeClr val="bg1"/>
                </a:solidFill>
              </a:rPr>
              <a:t>番</a:t>
            </a:r>
            <a:br>
              <a:rPr lang="en-US" altLang="ja-JP" dirty="0">
                <a:solidFill>
                  <a:schemeClr val="bg1"/>
                </a:solidFill>
              </a:rPr>
            </a:br>
            <a:r>
              <a:rPr lang="ja-JP" altLang="en-US" sz="2800" b="1" dirty="0">
                <a:solidFill>
                  <a:schemeClr val="bg1"/>
                </a:solidFill>
              </a:rPr>
              <a:t>萩原 涼介</a:t>
            </a:r>
            <a:endParaRPr lang="en-US" altLang="ja-JP" b="1" dirty="0">
              <a:solidFill>
                <a:schemeClr val="bg1"/>
              </a:solidFill>
            </a:endParaRPr>
          </a:p>
          <a:p>
            <a:r>
              <a:rPr lang="ja-JP" altLang="en-US" dirty="0">
                <a:solidFill>
                  <a:schemeClr val="bg1"/>
                </a:solidFill>
              </a:rPr>
              <a:t>（指導教員</a:t>
            </a:r>
            <a:r>
              <a:rPr lang="en-US" altLang="ja-JP" dirty="0">
                <a:solidFill>
                  <a:schemeClr val="bg1"/>
                </a:solidFill>
              </a:rPr>
              <a:t>: </a:t>
            </a:r>
            <a:r>
              <a:rPr lang="ja-JP" altLang="en-US" dirty="0">
                <a:solidFill>
                  <a:schemeClr val="bg1"/>
                </a:solidFill>
              </a:rPr>
              <a:t>藤田 一寿）</a:t>
            </a:r>
            <a:endParaRPr kumimoji="1" lang="ja-JP" altLang="en-US" dirty="0">
              <a:solidFill>
                <a:schemeClr val="bg1"/>
              </a:solidFill>
            </a:endParaRPr>
          </a:p>
        </p:txBody>
      </p:sp>
      <p:sp>
        <p:nvSpPr>
          <p:cNvPr id="4" name="テキスト ボックス 3"/>
          <p:cNvSpPr txBox="1"/>
          <p:nvPr/>
        </p:nvSpPr>
        <p:spPr>
          <a:xfrm>
            <a:off x="4874349" y="847200"/>
            <a:ext cx="2443298" cy="461665"/>
          </a:xfrm>
          <a:prstGeom prst="rect">
            <a:avLst/>
          </a:prstGeom>
          <a:noFill/>
        </p:spPr>
        <p:txBody>
          <a:bodyPr wrap="none" rtlCol="0">
            <a:spAutoFit/>
          </a:bodyPr>
          <a:lstStyle/>
          <a:p>
            <a:r>
              <a:rPr lang="ja-JP" altLang="en-US" sz="2400" dirty="0">
                <a:latin typeface="Meiryo" charset="-128"/>
                <a:ea typeface="Meiryo" charset="-128"/>
                <a:cs typeface="Meiryo" charset="-128"/>
              </a:rPr>
              <a:t>卒業研究 発表会</a:t>
            </a:r>
          </a:p>
        </p:txBody>
      </p:sp>
      <p:cxnSp>
        <p:nvCxnSpPr>
          <p:cNvPr id="6" name="直線コネクタ 5"/>
          <p:cNvCxnSpPr>
            <a:cxnSpLocks/>
          </p:cNvCxnSpPr>
          <p:nvPr/>
        </p:nvCxnSpPr>
        <p:spPr>
          <a:xfrm>
            <a:off x="5462787" y="1327006"/>
            <a:ext cx="126642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D63EC6CC-6589-6844-9347-C4BA70722B5F}"/>
              </a:ext>
            </a:extLst>
          </p:cNvPr>
          <p:cNvSpPr/>
          <p:nvPr/>
        </p:nvSpPr>
        <p:spPr>
          <a:xfrm>
            <a:off x="423997" y="327540"/>
            <a:ext cx="739783" cy="523220"/>
          </a:xfrm>
          <a:prstGeom prst="rect">
            <a:avLst/>
          </a:prstGeom>
        </p:spPr>
        <p:txBody>
          <a:bodyPr wrap="square">
            <a:spAutoFit/>
          </a:bodyPr>
          <a:lstStyle/>
          <a:p>
            <a:pPr algn="ctr"/>
            <a:r>
              <a:rPr lang="en-US" altLang="ja-JP" sz="2800" b="1" dirty="0"/>
              <a:t>24</a:t>
            </a:r>
            <a:endParaRPr lang="ja-JP" altLang="en-US" sz="2800" b="1" dirty="0"/>
          </a:p>
        </p:txBody>
      </p:sp>
    </p:spTree>
    <p:extLst>
      <p:ext uri="{BB962C8B-B14F-4D97-AF65-F5344CB8AC3E}">
        <p14:creationId xmlns:p14="http://schemas.microsoft.com/office/powerpoint/2010/main" val="76914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a:t>
            </a:r>
            <a:r>
              <a:rPr lang="ja-JP" altLang="en-US" dirty="0"/>
              <a:t>次元データに対するクラスタ数推定の結果</a:t>
            </a:r>
            <a:endParaRPr kumimoji="1" lang="ja-JP" altLang="en-US" dirty="0"/>
          </a:p>
        </p:txBody>
      </p:sp>
      <p:sp>
        <p:nvSpPr>
          <p:cNvPr id="3" name="コンテンツ プレースホルダー 2"/>
          <p:cNvSpPr>
            <a:spLocks noGrp="1"/>
          </p:cNvSpPr>
          <p:nvPr>
            <p:ph idx="1"/>
          </p:nvPr>
        </p:nvSpPr>
        <p:spPr>
          <a:xfrm>
            <a:off x="781556" y="4713518"/>
            <a:ext cx="10515600" cy="1823038"/>
          </a:xfrm>
        </p:spPr>
        <p:txBody>
          <a:bodyPr/>
          <a:lstStyle/>
          <a:p>
            <a:pPr>
              <a:lnSpc>
                <a:spcPct val="150000"/>
              </a:lnSpc>
              <a:spcBef>
                <a:spcPts val="0"/>
              </a:spcBef>
            </a:pPr>
            <a:r>
              <a:rPr kumimoji="1" lang="en-US" altLang="ja-JP" dirty="0"/>
              <a:t>BIC</a:t>
            </a:r>
            <a:r>
              <a:rPr kumimoji="1" lang="ja-JP" altLang="en-US" dirty="0"/>
              <a:t>を採用した場合の精度が上がっている</a:t>
            </a:r>
            <a:endParaRPr kumimoji="1" lang="en-US" altLang="ja-JP" dirty="0"/>
          </a:p>
          <a:p>
            <a:pPr>
              <a:lnSpc>
                <a:spcPct val="150000"/>
              </a:lnSpc>
              <a:spcBef>
                <a:spcPts val="0"/>
              </a:spcBef>
            </a:pPr>
            <a:r>
              <a:rPr lang="en-US" altLang="ja-JP" dirty="0"/>
              <a:t>AIC</a:t>
            </a:r>
            <a:r>
              <a:rPr lang="ja-JP" altLang="en-US" dirty="0"/>
              <a:t>を採用した場合も過大に見積もる問題は発生しない</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123065431"/>
              </p:ext>
            </p:extLst>
          </p:nvPr>
        </p:nvGraphicFramePr>
        <p:xfrm>
          <a:off x="350572" y="1640449"/>
          <a:ext cx="6810702" cy="2160302"/>
        </p:xfrm>
        <a:graphic>
          <a:graphicData uri="http://schemas.openxmlformats.org/drawingml/2006/table">
            <a:tbl>
              <a:tblPr firstRow="1" bandRow="1">
                <a:tableStyleId>{5C22544A-7EE6-4342-B048-85BDC9FD1C3A}</a:tableStyleId>
              </a:tblPr>
              <a:tblGrid>
                <a:gridCol w="2270234">
                  <a:extLst>
                    <a:ext uri="{9D8B030D-6E8A-4147-A177-3AD203B41FA5}">
                      <a16:colId xmlns:a16="http://schemas.microsoft.com/office/drawing/2014/main" val="20000"/>
                    </a:ext>
                  </a:extLst>
                </a:gridCol>
                <a:gridCol w="2270234">
                  <a:extLst>
                    <a:ext uri="{9D8B030D-6E8A-4147-A177-3AD203B41FA5}">
                      <a16:colId xmlns:a16="http://schemas.microsoft.com/office/drawing/2014/main" val="20001"/>
                    </a:ext>
                  </a:extLst>
                </a:gridCol>
                <a:gridCol w="2270234">
                  <a:extLst>
                    <a:ext uri="{9D8B030D-6E8A-4147-A177-3AD203B41FA5}">
                      <a16:colId xmlns:a16="http://schemas.microsoft.com/office/drawing/2014/main" val="20003"/>
                    </a:ext>
                  </a:extLst>
                </a:gridCol>
              </a:tblGrid>
              <a:tr h="409903">
                <a:tc>
                  <a:txBody>
                    <a:bodyPr/>
                    <a:lstStyle/>
                    <a:p>
                      <a:pPr algn="ctr"/>
                      <a:r>
                        <a:rPr kumimoji="1" lang="ja-JP" altLang="en-US" b="0" dirty="0">
                          <a:latin typeface="Meiryo" charset="-128"/>
                          <a:ea typeface="Meiryo" charset="-128"/>
                          <a:cs typeface="Meiryo" charset="-128"/>
                        </a:rPr>
                        <a:t>分割停止規準</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b="0" dirty="0">
                          <a:latin typeface="Meiryo" charset="-128"/>
                          <a:ea typeface="Meiryo" charset="-128"/>
                          <a:cs typeface="Meiryo" charset="-128"/>
                        </a:rPr>
                        <a:t>クラスタ数</a:t>
                      </a:r>
                      <a:r>
                        <a:rPr kumimoji="1" lang="en-US" altLang="ja-JP" b="0" dirty="0">
                          <a:latin typeface="Meiryo" charset="-128"/>
                          <a:ea typeface="Meiryo" charset="-128"/>
                          <a:cs typeface="Meiryo" charset="-128"/>
                        </a:rPr>
                        <a:t> (</a:t>
                      </a:r>
                      <a:r>
                        <a:rPr kumimoji="1" lang="ja-JP" altLang="en-US" b="0" dirty="0">
                          <a:latin typeface="Meiryo" charset="-128"/>
                          <a:ea typeface="Meiryo" charset="-128"/>
                          <a:cs typeface="Meiryo" charset="-128"/>
                        </a:rPr>
                        <a:t>分散）</a:t>
                      </a:r>
                    </a:p>
                  </a:txBody>
                  <a:tcPr anchor="ctr"/>
                </a:tc>
                <a:tc>
                  <a:txBody>
                    <a:bodyPr/>
                    <a:lstStyle/>
                    <a:p>
                      <a:pPr algn="ctr"/>
                      <a:r>
                        <a:rPr kumimoji="1" lang="en-US" altLang="ja-JP" b="0" dirty="0">
                          <a:latin typeface="Meiryo" charset="-128"/>
                          <a:ea typeface="Meiryo" charset="-128"/>
                          <a:cs typeface="Meiryo" charset="-128"/>
                        </a:rPr>
                        <a:t>NMI</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0"/>
                  </a:ext>
                </a:extLst>
              </a:tr>
              <a:tr h="435022">
                <a:tc>
                  <a:txBody>
                    <a:bodyPr/>
                    <a:lstStyle/>
                    <a:p>
                      <a:pPr algn="ctr"/>
                      <a:r>
                        <a:rPr kumimoji="1" lang="en-US" altLang="ja-JP" b="0" dirty="0">
                          <a:latin typeface="Meiryo" charset="-128"/>
                          <a:ea typeface="Meiryo" charset="-128"/>
                          <a:cs typeface="Meiryo" charset="-128"/>
                        </a:rPr>
                        <a:t>BIC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4.95 (0.0669)</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0.97913818</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1"/>
                  </a:ext>
                </a:extLst>
              </a:tr>
              <a:tr h="435022">
                <a:tc>
                  <a:txBody>
                    <a:bodyPr/>
                    <a:lstStyle/>
                    <a:p>
                      <a:pPr algn="ctr"/>
                      <a:r>
                        <a:rPr kumimoji="1" lang="en-US" altLang="ja-JP" b="0" dirty="0" err="1">
                          <a:latin typeface="Meiryo" charset="-128"/>
                          <a:ea typeface="Meiryo" charset="-128"/>
                          <a:cs typeface="Meiryo" charset="-128"/>
                        </a:rPr>
                        <a:t>cAIC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4.92 (0.2313)</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0.97023920</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2"/>
                  </a:ext>
                </a:extLst>
              </a:tr>
              <a:tr h="435022">
                <a:tc>
                  <a:txBody>
                    <a:bodyPr/>
                    <a:lstStyle/>
                    <a:p>
                      <a:pPr algn="ctr"/>
                      <a:r>
                        <a:rPr kumimoji="1" lang="en-US" altLang="ja-JP" b="0" dirty="0">
                          <a:latin typeface="Meiryo" charset="-128"/>
                          <a:ea typeface="Meiryo" charset="-128"/>
                          <a:cs typeface="Meiryo" charset="-128"/>
                        </a:rPr>
                        <a:t>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4.88 (0.1443)</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0.96855698</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3"/>
                  </a:ext>
                </a:extLst>
              </a:tr>
              <a:tr h="445333">
                <a:tc>
                  <a:txBody>
                    <a:bodyPr/>
                    <a:lstStyle/>
                    <a:p>
                      <a:pPr algn="ctr"/>
                      <a:r>
                        <a:rPr kumimoji="1" lang="ja-JP" altLang="en-US" b="0" dirty="0">
                          <a:latin typeface="Meiryo" charset="-128"/>
                          <a:ea typeface="Meiryo" charset="-128"/>
                          <a:cs typeface="Meiryo" charset="-128"/>
                        </a:rPr>
                        <a:t>対数尤度関数</a:t>
                      </a:r>
                      <a:endParaRPr kumimoji="1" lang="en-US" altLang="ja-JP"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5.12 (4.1443)</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0.96541468</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4"/>
                  </a:ext>
                </a:extLst>
              </a:tr>
            </a:tbl>
          </a:graphicData>
        </a:graphic>
      </p:graphicFrame>
      <p:pic>
        <p:nvPicPr>
          <p:cNvPr id="5" name="コンテンツ プレースホルダー 3">
            <a:extLst>
              <a:ext uri="{FF2B5EF4-FFF2-40B4-BE49-F238E27FC236}">
                <a16:creationId xmlns:a16="http://schemas.microsoft.com/office/drawing/2014/main" id="{353BF553-37E6-EE4C-96E2-BF606D817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3226" y="1224722"/>
            <a:ext cx="4108442" cy="3083560"/>
          </a:xfrm>
          <a:prstGeom prst="rect">
            <a:avLst/>
          </a:prstGeom>
        </p:spPr>
      </p:pic>
      <p:sp>
        <p:nvSpPr>
          <p:cNvPr id="6" name="テキスト ボックス 5">
            <a:extLst>
              <a:ext uri="{FF2B5EF4-FFF2-40B4-BE49-F238E27FC236}">
                <a16:creationId xmlns:a16="http://schemas.microsoft.com/office/drawing/2014/main" id="{F1916666-CE33-554D-AFB2-236D4D6AD1F7}"/>
              </a:ext>
            </a:extLst>
          </p:cNvPr>
          <p:cNvSpPr txBox="1"/>
          <p:nvPr/>
        </p:nvSpPr>
        <p:spPr>
          <a:xfrm>
            <a:off x="8345141" y="4417395"/>
            <a:ext cx="3573414" cy="307777"/>
          </a:xfrm>
          <a:prstGeom prst="rect">
            <a:avLst/>
          </a:prstGeom>
          <a:noFill/>
        </p:spPr>
        <p:txBody>
          <a:bodyPr wrap="none" rtlCol="0">
            <a:spAutoFit/>
          </a:bodyPr>
          <a:lstStyle/>
          <a:p>
            <a:r>
              <a:rPr lang="ja-JP" altLang="en-US" sz="1400" dirty="0">
                <a:latin typeface="Meiryo" panose="020B0604030504040204" pitchFamily="34" charset="-128"/>
                <a:ea typeface="Meiryo" panose="020B0604030504040204" pitchFamily="34" charset="-128"/>
              </a:rPr>
              <a:t>各クラスタ</a:t>
            </a:r>
            <a:r>
              <a:rPr lang="en-US" altLang="ja-JP" sz="1400" dirty="0">
                <a:latin typeface="Meiryo" panose="020B0604030504040204" pitchFamily="34" charset="-128"/>
                <a:ea typeface="Meiryo" panose="020B0604030504040204" pitchFamily="34" charset="-128"/>
              </a:rPr>
              <a:t>500</a:t>
            </a:r>
            <a:r>
              <a:rPr lang="ja-JP" altLang="en-US" sz="1400" dirty="0">
                <a:latin typeface="Meiryo" panose="020B0604030504040204" pitchFamily="34" charset="-128"/>
                <a:ea typeface="Meiryo" panose="020B0604030504040204" pitchFamily="34" charset="-128"/>
              </a:rPr>
              <a:t>個のデータ点・</a:t>
            </a:r>
            <a:r>
              <a:rPr lang="en-US" altLang="ja-JP" sz="1400" dirty="0">
                <a:latin typeface="Meiryo" panose="020B0604030504040204" pitchFamily="34" charset="-128"/>
                <a:ea typeface="Meiryo" panose="020B0604030504040204" pitchFamily="34" charset="-128"/>
              </a:rPr>
              <a:t>5</a:t>
            </a:r>
            <a:r>
              <a:rPr lang="ja-JP" altLang="en-US" sz="1400" dirty="0">
                <a:latin typeface="Meiryo" panose="020B0604030504040204" pitchFamily="34" charset="-128"/>
                <a:ea typeface="Meiryo" panose="020B0604030504040204" pitchFamily="34" charset="-128"/>
              </a:rPr>
              <a:t>クラスタ</a:t>
            </a:r>
            <a:endParaRPr kumimoji="1" lang="ja-JP" altLang="en-US" sz="1400" dirty="0">
              <a:latin typeface="Meiryo" panose="020B0604030504040204" pitchFamily="34" charset="-128"/>
              <a:ea typeface="Meiryo" panose="020B0604030504040204" pitchFamily="34" charset="-128"/>
            </a:endParaRPr>
          </a:p>
        </p:txBody>
      </p:sp>
      <p:sp>
        <p:nvSpPr>
          <p:cNvPr id="7" name="テキスト ボックス 6">
            <a:extLst>
              <a:ext uri="{FF2B5EF4-FFF2-40B4-BE49-F238E27FC236}">
                <a16:creationId xmlns:a16="http://schemas.microsoft.com/office/drawing/2014/main" id="{88346412-1797-EE4E-8590-AEB14CCD73C1}"/>
              </a:ext>
            </a:extLst>
          </p:cNvPr>
          <p:cNvSpPr txBox="1"/>
          <p:nvPr/>
        </p:nvSpPr>
        <p:spPr>
          <a:xfrm>
            <a:off x="5681382" y="3915612"/>
            <a:ext cx="1479892" cy="307777"/>
          </a:xfrm>
          <a:prstGeom prst="rect">
            <a:avLst/>
          </a:prstGeom>
          <a:noFill/>
        </p:spPr>
        <p:txBody>
          <a:bodyPr wrap="none" rtlCol="0">
            <a:spAutoFit/>
          </a:bodyPr>
          <a:lstStyle/>
          <a:p>
            <a:r>
              <a:rPr kumimoji="1" lang="en-US" altLang="ja-JP" sz="1400" dirty="0">
                <a:latin typeface="Meiryo" panose="020B0604030504040204" pitchFamily="34" charset="-128"/>
                <a:ea typeface="Meiryo" panose="020B0604030504040204" pitchFamily="34" charset="-128"/>
              </a:rPr>
              <a:t>※</a:t>
            </a:r>
            <a:r>
              <a:rPr kumimoji="1" lang="ja-JP" altLang="en-US" sz="1400" dirty="0">
                <a:latin typeface="Meiryo" panose="020B0604030504040204" pitchFamily="34" charset="-128"/>
                <a:ea typeface="Meiryo" panose="020B0604030504040204" pitchFamily="34" charset="-128"/>
              </a:rPr>
              <a:t> </a:t>
            </a:r>
            <a:r>
              <a:rPr kumimoji="1" lang="en-US" altLang="ja-JP" sz="1400" dirty="0">
                <a:latin typeface="Meiryo" panose="020B0604030504040204" pitchFamily="34" charset="-128"/>
                <a:ea typeface="Meiryo" panose="020B0604030504040204" pitchFamily="34" charset="-128"/>
              </a:rPr>
              <a:t>100</a:t>
            </a:r>
            <a:r>
              <a:rPr kumimoji="1" lang="ja-JP" altLang="en-US" sz="1400" dirty="0">
                <a:latin typeface="Meiryo" panose="020B0604030504040204" pitchFamily="34" charset="-128"/>
                <a:ea typeface="Meiryo" panose="020B0604030504040204" pitchFamily="34" charset="-128"/>
              </a:rPr>
              <a:t>回の平均</a:t>
            </a:r>
          </a:p>
        </p:txBody>
      </p:sp>
    </p:spTree>
    <p:extLst>
      <p:ext uri="{BB962C8B-B14F-4D97-AF65-F5344CB8AC3E}">
        <p14:creationId xmlns:p14="http://schemas.microsoft.com/office/powerpoint/2010/main" val="461006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手書き数字データに対するクラスタ数推定の結果</a:t>
            </a:r>
            <a:endParaRPr kumimoji="1" lang="ja-JP" altLang="en-US" dirty="0"/>
          </a:p>
        </p:txBody>
      </p:sp>
      <p:sp>
        <p:nvSpPr>
          <p:cNvPr id="3" name="コンテンツ プレースホルダー 2"/>
          <p:cNvSpPr>
            <a:spLocks noGrp="1"/>
          </p:cNvSpPr>
          <p:nvPr>
            <p:ph idx="1"/>
          </p:nvPr>
        </p:nvSpPr>
        <p:spPr>
          <a:xfrm>
            <a:off x="603868" y="4543585"/>
            <a:ext cx="10984264" cy="2112114"/>
          </a:xfrm>
        </p:spPr>
        <p:txBody>
          <a:bodyPr/>
          <a:lstStyle/>
          <a:p>
            <a:pPr>
              <a:lnSpc>
                <a:spcPct val="150000"/>
              </a:lnSpc>
              <a:spcBef>
                <a:spcPts val="0"/>
              </a:spcBef>
            </a:pPr>
            <a:r>
              <a:rPr lang="en-US" altLang="ja-JP" dirty="0"/>
              <a:t> </a:t>
            </a:r>
            <a:r>
              <a:rPr lang="ja-JP" altLang="en-US" dirty="0"/>
              <a:t>どの分割停止規準を用いてもうまくいかなかった</a:t>
            </a:r>
            <a:endParaRPr lang="en-US" altLang="ja-JP" dirty="0"/>
          </a:p>
          <a:p>
            <a:pPr>
              <a:lnSpc>
                <a:spcPct val="150000"/>
              </a:lnSpc>
              <a:spcBef>
                <a:spcPts val="0"/>
              </a:spcBef>
            </a:pPr>
            <a:r>
              <a:rPr kumimoji="1" lang="ja-JP" altLang="en-US" dirty="0"/>
              <a:t> 他のクラスタリング手法 </a:t>
            </a:r>
            <a:r>
              <a:rPr lang="en-US" altLang="ja-JP" dirty="0"/>
              <a:t>(</a:t>
            </a:r>
            <a:r>
              <a:rPr kumimoji="1" lang="en-US" altLang="ja-JP" dirty="0"/>
              <a:t>Mean shift) </a:t>
            </a:r>
            <a:r>
              <a:rPr kumimoji="1" lang="ja-JP" altLang="en-US" dirty="0"/>
              <a:t>でも</a:t>
            </a:r>
            <a:br>
              <a:rPr kumimoji="1" lang="en-US" altLang="ja-JP" dirty="0"/>
            </a:br>
            <a:r>
              <a:rPr kumimoji="1" lang="en-US" altLang="ja-JP" dirty="0"/>
              <a:t>							</a:t>
            </a:r>
            <a:r>
              <a:rPr kumimoji="1" lang="ja-JP" altLang="en-US" dirty="0"/>
              <a:t>うまくいかなかった</a:t>
            </a:r>
          </a:p>
        </p:txBody>
      </p:sp>
      <p:graphicFrame>
        <p:nvGraphicFramePr>
          <p:cNvPr id="4" name="表 3"/>
          <p:cNvGraphicFramePr>
            <a:graphicFrameLocks noGrp="1"/>
          </p:cNvGraphicFramePr>
          <p:nvPr>
            <p:extLst>
              <p:ext uri="{D42A27DB-BD31-4B8C-83A1-F6EECF244321}">
                <p14:modId xmlns:p14="http://schemas.microsoft.com/office/powerpoint/2010/main" val="2472409992"/>
              </p:ext>
            </p:extLst>
          </p:nvPr>
        </p:nvGraphicFramePr>
        <p:xfrm>
          <a:off x="182118" y="1597083"/>
          <a:ext cx="6810702" cy="2790071"/>
        </p:xfrm>
        <a:graphic>
          <a:graphicData uri="http://schemas.openxmlformats.org/drawingml/2006/table">
            <a:tbl>
              <a:tblPr firstRow="1" bandRow="1">
                <a:tableStyleId>{5C22544A-7EE6-4342-B048-85BDC9FD1C3A}</a:tableStyleId>
              </a:tblPr>
              <a:tblGrid>
                <a:gridCol w="2270234">
                  <a:extLst>
                    <a:ext uri="{9D8B030D-6E8A-4147-A177-3AD203B41FA5}">
                      <a16:colId xmlns:a16="http://schemas.microsoft.com/office/drawing/2014/main" val="20000"/>
                    </a:ext>
                  </a:extLst>
                </a:gridCol>
                <a:gridCol w="2270234">
                  <a:extLst>
                    <a:ext uri="{9D8B030D-6E8A-4147-A177-3AD203B41FA5}">
                      <a16:colId xmlns:a16="http://schemas.microsoft.com/office/drawing/2014/main" val="20001"/>
                    </a:ext>
                  </a:extLst>
                </a:gridCol>
                <a:gridCol w="2270234">
                  <a:extLst>
                    <a:ext uri="{9D8B030D-6E8A-4147-A177-3AD203B41FA5}">
                      <a16:colId xmlns:a16="http://schemas.microsoft.com/office/drawing/2014/main" val="20003"/>
                    </a:ext>
                  </a:extLst>
                </a:gridCol>
              </a:tblGrid>
              <a:tr h="409903">
                <a:tc>
                  <a:txBody>
                    <a:bodyPr/>
                    <a:lstStyle/>
                    <a:p>
                      <a:pPr algn="ctr"/>
                      <a:r>
                        <a:rPr kumimoji="1" lang="ja-JP" altLang="en-US" b="0" dirty="0">
                          <a:latin typeface="Meiryo" charset="-128"/>
                          <a:ea typeface="Meiryo" charset="-128"/>
                          <a:cs typeface="Meiryo" charset="-128"/>
                        </a:rPr>
                        <a:t>クラスタリング手法</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b="0" dirty="0">
                          <a:latin typeface="Meiryo" charset="-128"/>
                          <a:ea typeface="Meiryo" charset="-128"/>
                          <a:cs typeface="Meiryo" charset="-128"/>
                        </a:rPr>
                        <a:t>クラスタ数</a:t>
                      </a:r>
                    </a:p>
                  </a:txBody>
                  <a:tcPr anchor="ctr"/>
                </a:tc>
                <a:tc>
                  <a:txBody>
                    <a:bodyPr/>
                    <a:lstStyle/>
                    <a:p>
                      <a:pPr algn="ctr"/>
                      <a:r>
                        <a:rPr kumimoji="1" lang="en-US" altLang="ja-JP" b="0" dirty="0">
                          <a:latin typeface="Meiryo" charset="-128"/>
                          <a:ea typeface="Meiryo" charset="-128"/>
                          <a:cs typeface="Meiryo" charset="-128"/>
                        </a:rPr>
                        <a:t>NMI</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0"/>
                  </a:ext>
                </a:extLst>
              </a:tr>
              <a:tr h="435022">
                <a:tc>
                  <a:txBody>
                    <a:bodyPr/>
                    <a:lstStyle/>
                    <a:p>
                      <a:pPr algn="ctr"/>
                      <a:r>
                        <a:rPr kumimoji="1" lang="en-US" altLang="ja-JP" b="0" dirty="0">
                          <a:latin typeface="Meiryo" charset="-128"/>
                          <a:ea typeface="Meiryo" charset="-128"/>
                          <a:cs typeface="Meiryo" charset="-128"/>
                        </a:rPr>
                        <a:t>X-means (AIC)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32</a:t>
                      </a:r>
                      <a:endParaRPr kumimoji="1" lang="ja-JP" altLang="en-US" b="0" dirty="0">
                        <a:latin typeface="Meiryo" charset="-128"/>
                        <a:ea typeface="Meiryo" charset="-128"/>
                        <a:cs typeface="Meiryo" charset="-128"/>
                      </a:endParaRPr>
                    </a:p>
                  </a:txBody>
                  <a:tcPr anchor="ctr"/>
                </a:tc>
                <a:tc>
                  <a:txBody>
                    <a:bodyPr/>
                    <a:lstStyle/>
                    <a:p>
                      <a:pPr algn="ctr"/>
                      <a:r>
                        <a:rPr kumimoji="1" lang="ja-JP" altLang="en-US" b="0" dirty="0">
                          <a:latin typeface="Meiryo" charset="-128"/>
                          <a:ea typeface="Meiryo" charset="-128"/>
                          <a:cs typeface="Meiryo" charset="-128"/>
                        </a:rPr>
                        <a:t> </a:t>
                      </a:r>
                      <a:r>
                        <a:rPr kumimoji="1" lang="en-US" altLang="ja-JP" b="0" dirty="0">
                          <a:latin typeface="Meiryo" charset="-128"/>
                          <a:ea typeface="Meiryo" charset="-128"/>
                          <a:cs typeface="Meiryo" charset="-128"/>
                        </a:rPr>
                        <a:t>0.562954280</a:t>
                      </a:r>
                    </a:p>
                  </a:txBody>
                  <a:tcPr anchor="ctr"/>
                </a:tc>
                <a:extLst>
                  <a:ext uri="{0D108BD9-81ED-4DB2-BD59-A6C34878D82A}">
                    <a16:rowId xmlns:a16="http://schemas.microsoft.com/office/drawing/2014/main" val="10001"/>
                  </a:ext>
                </a:extLst>
              </a:tr>
              <a:tr h="435022">
                <a:tc>
                  <a:txBody>
                    <a:bodyPr/>
                    <a:lstStyle/>
                    <a:p>
                      <a:pPr algn="ctr"/>
                      <a:r>
                        <a:rPr kumimoji="1" lang="en-US" altLang="ja-JP" b="0" dirty="0">
                          <a:latin typeface="Meiryo" charset="-128"/>
                          <a:ea typeface="Meiryo" charset="-128"/>
                          <a:cs typeface="Meiryo" charset="-128"/>
                        </a:rPr>
                        <a:t>X-means (</a:t>
                      </a:r>
                      <a:r>
                        <a:rPr kumimoji="1" lang="en-US" altLang="ja-JP" b="0" dirty="0" err="1">
                          <a:latin typeface="Meiryo" charset="-128"/>
                          <a:ea typeface="Meiryo" charset="-128"/>
                          <a:cs typeface="Meiryo" charset="-128"/>
                        </a:rPr>
                        <a:t>cAIC</a:t>
                      </a:r>
                      <a:r>
                        <a:rPr kumimoji="1" lang="en-US" altLang="ja-JP" b="0" dirty="0">
                          <a:latin typeface="Meiryo" charset="-128"/>
                          <a:ea typeface="Meiryo" charset="-128"/>
                          <a:cs typeface="Meiryo" charset="-128"/>
                        </a:rPr>
                        <a:t>)</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32</a:t>
                      </a:r>
                      <a:endParaRPr kumimoji="1" lang="ja-JP" altLang="en-US" b="0" dirty="0">
                        <a:latin typeface="Meiryo" charset="-128"/>
                        <a:ea typeface="Meiryo" charset="-128"/>
                        <a:cs typeface="Meiryo" charset="-128"/>
                      </a:endParaRPr>
                    </a:p>
                  </a:txBody>
                  <a:tcPr anchor="ctr"/>
                </a:tc>
                <a:tc>
                  <a:txBody>
                    <a:bodyPr/>
                    <a:lstStyle/>
                    <a:p>
                      <a:pPr algn="ctr"/>
                      <a:r>
                        <a:rPr kumimoji="1" lang="ja-JP" altLang="en-US" b="0" dirty="0">
                          <a:latin typeface="Meiryo" charset="-128"/>
                          <a:ea typeface="Meiryo" charset="-128"/>
                          <a:cs typeface="Meiryo" charset="-128"/>
                        </a:rPr>
                        <a:t> </a:t>
                      </a:r>
                      <a:r>
                        <a:rPr kumimoji="1" lang="en-US" altLang="ja-JP" b="0" dirty="0">
                          <a:latin typeface="Meiryo" charset="-128"/>
                          <a:ea typeface="Meiryo" charset="-128"/>
                          <a:cs typeface="Meiryo" charset="-128"/>
                        </a:rPr>
                        <a:t>0.562243771</a:t>
                      </a:r>
                    </a:p>
                  </a:txBody>
                  <a:tcPr anchor="ctr"/>
                </a:tc>
                <a:extLst>
                  <a:ext uri="{0D108BD9-81ED-4DB2-BD59-A6C34878D82A}">
                    <a16:rowId xmlns:a16="http://schemas.microsoft.com/office/drawing/2014/main" val="10002"/>
                  </a:ext>
                </a:extLst>
              </a:tr>
              <a:tr h="435022">
                <a:tc>
                  <a:txBody>
                    <a:bodyPr/>
                    <a:lstStyle/>
                    <a:p>
                      <a:pPr algn="ctr"/>
                      <a:r>
                        <a:rPr kumimoji="1" lang="en-US" altLang="ja-JP" b="0" dirty="0">
                          <a:latin typeface="Meiryo" charset="-128"/>
                          <a:ea typeface="Meiryo" charset="-128"/>
                          <a:cs typeface="Meiryo" charset="-128"/>
                        </a:rPr>
                        <a:t>X-means (BIC)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32</a:t>
                      </a:r>
                      <a:endParaRPr kumimoji="1" lang="ja-JP" altLang="en-US" b="0" dirty="0">
                        <a:latin typeface="Meiryo" charset="-128"/>
                        <a:ea typeface="Meiryo" charset="-128"/>
                        <a:cs typeface="Meiryo" charset="-128"/>
                      </a:endParaRPr>
                    </a:p>
                  </a:txBody>
                  <a:tcPr anchor="ctr"/>
                </a:tc>
                <a:tc>
                  <a:txBody>
                    <a:bodyPr/>
                    <a:lstStyle/>
                    <a:p>
                      <a:pPr algn="ctr"/>
                      <a:r>
                        <a:rPr kumimoji="1" lang="ja-JP" altLang="en-US" b="0" dirty="0">
                          <a:latin typeface="Meiryo" charset="-128"/>
                          <a:ea typeface="Meiryo" charset="-128"/>
                          <a:cs typeface="Meiryo" charset="-128"/>
                        </a:rPr>
                        <a:t> </a:t>
                      </a:r>
                      <a:r>
                        <a:rPr kumimoji="1" lang="en-US" altLang="ja-JP" b="0" dirty="0">
                          <a:latin typeface="Meiryo" charset="-128"/>
                          <a:ea typeface="Meiryo" charset="-128"/>
                          <a:cs typeface="Meiryo" charset="-128"/>
                        </a:rPr>
                        <a:t>0.561018890</a:t>
                      </a:r>
                    </a:p>
                  </a:txBody>
                  <a:tcPr anchor="ctr"/>
                </a:tc>
                <a:extLst>
                  <a:ext uri="{0D108BD9-81ED-4DB2-BD59-A6C34878D82A}">
                    <a16:rowId xmlns:a16="http://schemas.microsoft.com/office/drawing/2014/main" val="10003"/>
                  </a:ext>
                </a:extLst>
              </a:tr>
              <a:tr h="0">
                <a:tc>
                  <a:txBody>
                    <a:bodyPr/>
                    <a:lstStyle/>
                    <a:p>
                      <a:pPr algn="ctr"/>
                      <a:r>
                        <a:rPr kumimoji="1" lang="en-US" altLang="ja-JP" b="0" dirty="0">
                          <a:latin typeface="Meiryo" charset="-128"/>
                          <a:ea typeface="Meiryo" charset="-128"/>
                          <a:cs typeface="Meiryo" charset="-128"/>
                        </a:rPr>
                        <a:t>X-means</a:t>
                      </a:r>
                    </a:p>
                    <a:p>
                      <a:pPr algn="ctr"/>
                      <a:r>
                        <a:rPr kumimoji="1" lang="en-US" altLang="ja-JP" b="0" dirty="0">
                          <a:latin typeface="Meiryo" charset="-128"/>
                          <a:ea typeface="Meiryo" charset="-128"/>
                          <a:cs typeface="Meiryo" charset="-128"/>
                        </a:rPr>
                        <a:t>(</a:t>
                      </a:r>
                      <a:r>
                        <a:rPr kumimoji="1" lang="ja-JP" altLang="en-US" b="0" dirty="0">
                          <a:latin typeface="Meiryo" charset="-128"/>
                          <a:ea typeface="Meiryo" charset="-128"/>
                          <a:cs typeface="Meiryo" charset="-128"/>
                        </a:rPr>
                        <a:t>対数尤度関数</a:t>
                      </a:r>
                      <a:r>
                        <a:rPr kumimoji="1" lang="en-US" altLang="ja-JP" b="0" dirty="0">
                          <a:latin typeface="Meiryo" charset="-128"/>
                          <a:ea typeface="Meiryo" charset="-128"/>
                          <a:cs typeface="Meiryo" charset="-128"/>
                        </a:rPr>
                        <a:t>)</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32</a:t>
                      </a:r>
                      <a:endParaRPr kumimoji="1" lang="ja-JP" altLang="en-US" b="0" dirty="0">
                        <a:latin typeface="Meiryo" charset="-128"/>
                        <a:ea typeface="Meiryo" charset="-128"/>
                        <a:cs typeface="Meiryo" charset="-128"/>
                      </a:endParaRPr>
                    </a:p>
                  </a:txBody>
                  <a:tcPr anchor="ctr"/>
                </a:tc>
                <a:tc>
                  <a:txBody>
                    <a:bodyPr/>
                    <a:lstStyle/>
                    <a:p>
                      <a:pPr algn="ctr"/>
                      <a:r>
                        <a:rPr kumimoji="1" lang="ja-JP" altLang="en-US" b="0" dirty="0">
                          <a:latin typeface="Meiryo" charset="-128"/>
                          <a:ea typeface="Meiryo" charset="-128"/>
                          <a:cs typeface="Meiryo" charset="-128"/>
                        </a:rPr>
                        <a:t> </a:t>
                      </a:r>
                      <a:r>
                        <a:rPr kumimoji="1" lang="en-US" altLang="ja-JP" b="0" dirty="0">
                          <a:latin typeface="Meiryo" charset="-128"/>
                          <a:ea typeface="Meiryo" charset="-128"/>
                          <a:cs typeface="Meiryo" charset="-128"/>
                        </a:rPr>
                        <a:t>0.569692654</a:t>
                      </a:r>
                    </a:p>
                  </a:txBody>
                  <a:tcPr anchor="ctr"/>
                </a:tc>
                <a:extLst>
                  <a:ext uri="{0D108BD9-81ED-4DB2-BD59-A6C34878D82A}">
                    <a16:rowId xmlns:a16="http://schemas.microsoft.com/office/drawing/2014/main" val="10004"/>
                  </a:ext>
                </a:extLst>
              </a:tr>
              <a:tr h="435022">
                <a:tc>
                  <a:txBody>
                    <a:bodyPr/>
                    <a:lstStyle/>
                    <a:p>
                      <a:pPr algn="ctr"/>
                      <a:r>
                        <a:rPr kumimoji="1" lang="en-US" altLang="ja-JP" b="0" dirty="0">
                          <a:latin typeface="Meiryo" charset="-128"/>
                          <a:ea typeface="Meiryo" charset="-128"/>
                          <a:cs typeface="Meiryo" charset="-128"/>
                        </a:rPr>
                        <a:t>Mean shift</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1</a:t>
                      </a:r>
                      <a:endParaRPr kumimoji="1" lang="ja-JP" altLang="en-US" b="0" dirty="0">
                        <a:latin typeface="Meiryo" charset="-128"/>
                        <a:ea typeface="Meiryo" charset="-128"/>
                        <a:cs typeface="Meiryo" charset="-128"/>
                      </a:endParaRPr>
                    </a:p>
                  </a:txBody>
                  <a:tcPr anchor="ctr"/>
                </a:tc>
                <a:tc>
                  <a:txBody>
                    <a:bodyPr/>
                    <a:lstStyle/>
                    <a:p>
                      <a:pPr algn="ctr"/>
                      <a:r>
                        <a:rPr kumimoji="1" lang="ja-JP" altLang="en-US" b="0" dirty="0">
                          <a:latin typeface="Meiryo" charset="-128"/>
                          <a:ea typeface="Meiryo" charset="-128"/>
                          <a:cs typeface="Meiryo" charset="-128"/>
                        </a:rPr>
                        <a:t> </a:t>
                      </a:r>
                      <a:r>
                        <a:rPr kumimoji="1" lang="en-US" altLang="ja-JP" b="0" dirty="0">
                          <a:latin typeface="Meiryo" charset="-128"/>
                          <a:ea typeface="Meiryo" charset="-128"/>
                          <a:cs typeface="Meiryo" charset="-128"/>
                        </a:rPr>
                        <a:t>-6.938893 ×</a:t>
                      </a:r>
                      <a:r>
                        <a:rPr kumimoji="1" lang="ja-JP" altLang="en-US" b="0" dirty="0">
                          <a:latin typeface="Meiryo" charset="-128"/>
                          <a:ea typeface="Meiryo" charset="-128"/>
                          <a:cs typeface="Meiryo" charset="-128"/>
                        </a:rPr>
                        <a:t> </a:t>
                      </a:r>
                      <a:r>
                        <a:rPr kumimoji="1" lang="en-US" altLang="ja-JP" b="0" dirty="0">
                          <a:latin typeface="Meiryo" charset="-128"/>
                          <a:ea typeface="Meiryo" charset="-128"/>
                          <a:cs typeface="Meiryo" charset="-128"/>
                        </a:rPr>
                        <a:t>10</a:t>
                      </a:r>
                      <a:r>
                        <a:rPr kumimoji="1" lang="en-US" altLang="ja-JP" b="0" baseline="30000" dirty="0">
                          <a:latin typeface="Meiryo" charset="-128"/>
                          <a:ea typeface="Meiryo" charset="-128"/>
                          <a:cs typeface="Meiryo" charset="-128"/>
                        </a:rPr>
                        <a:t>-6</a:t>
                      </a:r>
                    </a:p>
                  </a:txBody>
                  <a:tcPr anchor="ctr"/>
                </a:tc>
                <a:extLst>
                  <a:ext uri="{0D108BD9-81ED-4DB2-BD59-A6C34878D82A}">
                    <a16:rowId xmlns:a16="http://schemas.microsoft.com/office/drawing/2014/main" val="1967777570"/>
                  </a:ext>
                </a:extLst>
              </a:tr>
            </a:tbl>
          </a:graphicData>
        </a:graphic>
      </p:graphicFrame>
      <p:pic>
        <p:nvPicPr>
          <p:cNvPr id="5" name="コンテンツ プレースホルダー 7">
            <a:extLst>
              <a:ext uri="{FF2B5EF4-FFF2-40B4-BE49-F238E27FC236}">
                <a16:creationId xmlns:a16="http://schemas.microsoft.com/office/drawing/2014/main" id="{6E9704D8-D6C5-594D-B0EB-C48D1B32F3DE}"/>
              </a:ext>
            </a:extLst>
          </p:cNvPr>
          <p:cNvPicPr>
            <a:picLocks noChangeAspect="1"/>
          </p:cNvPicPr>
          <p:nvPr/>
        </p:nvPicPr>
        <p:blipFill>
          <a:blip r:embed="rId3"/>
          <a:stretch>
            <a:fillRect/>
          </a:stretch>
        </p:blipFill>
        <p:spPr>
          <a:xfrm>
            <a:off x="7224155" y="1702543"/>
            <a:ext cx="4778548" cy="2677790"/>
          </a:xfrm>
          <a:prstGeom prst="rect">
            <a:avLst/>
          </a:prstGeom>
        </p:spPr>
      </p:pic>
    </p:spTree>
    <p:extLst>
      <p:ext uri="{BB962C8B-B14F-4D97-AF65-F5344CB8AC3E}">
        <p14:creationId xmlns:p14="http://schemas.microsoft.com/office/powerpoint/2010/main" val="1919440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コンテンツ プレースホルダー 2"/>
          <p:cNvSpPr>
            <a:spLocks noGrp="1"/>
          </p:cNvSpPr>
          <p:nvPr>
            <p:ph idx="1"/>
          </p:nvPr>
        </p:nvSpPr>
        <p:spPr>
          <a:xfrm>
            <a:off x="660512" y="1200795"/>
            <a:ext cx="10870975" cy="5363334"/>
          </a:xfrm>
        </p:spPr>
        <p:txBody>
          <a:bodyPr anchor="ctr"/>
          <a:lstStyle/>
          <a:p>
            <a:pPr>
              <a:lnSpc>
                <a:spcPct val="150000"/>
              </a:lnSpc>
            </a:pPr>
            <a:r>
              <a:rPr lang="ja-JP" altLang="en-US" dirty="0"/>
              <a:t>混合等方</a:t>
            </a:r>
            <a:r>
              <a:rPr lang="en-US" altLang="ja-JP" dirty="0"/>
              <a:t>Gauss</a:t>
            </a:r>
            <a:r>
              <a:rPr lang="ja-JP" altLang="en-US" dirty="0"/>
              <a:t>分布は</a:t>
            </a:r>
            <a:r>
              <a:rPr lang="en-US" altLang="ja-JP" b="1" dirty="0"/>
              <a:t>BIC</a:t>
            </a:r>
            <a:r>
              <a:rPr lang="ja-JP" altLang="en-US" b="1" dirty="0"/>
              <a:t>を採用する</a:t>
            </a:r>
            <a:r>
              <a:rPr lang="ja-JP" altLang="en-US" dirty="0"/>
              <a:t>ことで</a:t>
            </a:r>
            <a:br>
              <a:rPr lang="en-US" altLang="ja-JP" dirty="0"/>
            </a:br>
            <a:r>
              <a:rPr lang="en-US" altLang="ja-JP" dirty="0"/>
              <a:t>		</a:t>
            </a:r>
            <a:r>
              <a:rPr lang="ja-JP" altLang="en-US" dirty="0"/>
              <a:t>適切にクラスタリングを行うことができる</a:t>
            </a:r>
            <a:endParaRPr lang="en-US" altLang="ja-JP" dirty="0"/>
          </a:p>
          <a:p>
            <a:pPr>
              <a:lnSpc>
                <a:spcPct val="150000"/>
              </a:lnSpc>
            </a:pPr>
            <a:r>
              <a:rPr lang="ja-JP" altLang="en-US" dirty="0"/>
              <a:t>データ数が少ないときは</a:t>
            </a:r>
            <a:r>
              <a:rPr lang="en-US" altLang="ja-JP" dirty="0"/>
              <a:t>AIC</a:t>
            </a:r>
            <a:r>
              <a:rPr lang="ja-JP" altLang="en-US" dirty="0"/>
              <a:t>より</a:t>
            </a:r>
            <a:r>
              <a:rPr lang="en-US" altLang="ja-JP" dirty="0" err="1"/>
              <a:t>cAIC</a:t>
            </a:r>
            <a:r>
              <a:rPr lang="ja-JP" altLang="en-US" dirty="0"/>
              <a:t>を用いた方が良い</a:t>
            </a:r>
            <a:endParaRPr lang="en-US" altLang="ja-JP" dirty="0"/>
          </a:p>
          <a:p>
            <a:pPr>
              <a:lnSpc>
                <a:spcPct val="150000"/>
              </a:lnSpc>
            </a:pPr>
            <a:r>
              <a:rPr lang="ja-JP" altLang="en-US" dirty="0"/>
              <a:t>実データのクラスタ数推定は困難</a:t>
            </a:r>
            <a:endParaRPr lang="en-US" altLang="ja-JP" dirty="0"/>
          </a:p>
          <a:p>
            <a:pPr lvl="1">
              <a:lnSpc>
                <a:spcPct val="150000"/>
              </a:lnSpc>
              <a:buFont typeface="Wingdings" pitchFamily="2" charset="2"/>
              <a:buChar char="u"/>
            </a:pPr>
            <a:r>
              <a:rPr lang="ja-JP" altLang="en-US" dirty="0"/>
              <a:t> クラスタがきれいにわかれているとは限らない</a:t>
            </a:r>
            <a:endParaRPr lang="en-US" altLang="ja-JP" dirty="0"/>
          </a:p>
          <a:p>
            <a:pPr lvl="1">
              <a:lnSpc>
                <a:spcPct val="150000"/>
              </a:lnSpc>
              <a:buFont typeface="Wingdings" pitchFamily="2" charset="2"/>
              <a:buChar char="u"/>
            </a:pPr>
            <a:r>
              <a:rPr lang="ja-JP" altLang="en-US" dirty="0"/>
              <a:t> 適切なモデルを用いる必要がある</a:t>
            </a:r>
            <a:endParaRPr lang="en-US" altLang="ja-JP" dirty="0"/>
          </a:p>
        </p:txBody>
      </p:sp>
    </p:spTree>
    <p:extLst>
      <p:ext uri="{BB962C8B-B14F-4D97-AF65-F5344CB8AC3E}">
        <p14:creationId xmlns:p14="http://schemas.microsoft.com/office/powerpoint/2010/main" val="2139596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22283" y="3356686"/>
            <a:ext cx="10515600" cy="636925"/>
          </a:xfrm>
        </p:spPr>
        <p:txBody>
          <a:bodyPr/>
          <a:lstStyle/>
          <a:p>
            <a:r>
              <a:rPr kumimoji="1" lang="en-US" altLang="ja-JP">
                <a:solidFill>
                  <a:schemeClr val="tx1">
                    <a:lumMod val="85000"/>
                    <a:lumOff val="15000"/>
                  </a:schemeClr>
                </a:solidFill>
              </a:rPr>
              <a:t>Appendix</a:t>
            </a:r>
            <a:endParaRPr kumimoji="1" lang="ja-JP" altLang="en-US" dirty="0">
              <a:solidFill>
                <a:schemeClr val="tx1">
                  <a:lumMod val="85000"/>
                  <a:lumOff val="15000"/>
                </a:schemeClr>
              </a:solidFill>
            </a:endParaRPr>
          </a:p>
        </p:txBody>
      </p:sp>
    </p:spTree>
    <p:extLst>
      <p:ext uri="{BB962C8B-B14F-4D97-AF65-F5344CB8AC3E}">
        <p14:creationId xmlns:p14="http://schemas.microsoft.com/office/powerpoint/2010/main" val="647820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Appendix</a:t>
            </a:r>
            <a:endParaRPr kumimoji="1" lang="ja-JP" altLang="en-US" dirty="0"/>
          </a:p>
        </p:txBody>
      </p:sp>
      <p:sp>
        <p:nvSpPr>
          <p:cNvPr id="3" name="コンテンツ プレースホルダー 2"/>
          <p:cNvSpPr>
            <a:spLocks noGrp="1"/>
          </p:cNvSpPr>
          <p:nvPr>
            <p:ph idx="1"/>
          </p:nvPr>
        </p:nvSpPr>
        <p:spPr>
          <a:xfrm>
            <a:off x="838200" y="1184610"/>
            <a:ext cx="10515600" cy="5394866"/>
          </a:xfrm>
        </p:spPr>
        <p:txBody>
          <a:bodyPr/>
          <a:lstStyle/>
          <a:p>
            <a:pPr>
              <a:lnSpc>
                <a:spcPct val="150000"/>
              </a:lnSpc>
              <a:spcBef>
                <a:spcPts val="0"/>
              </a:spcBef>
            </a:pPr>
            <a:r>
              <a:rPr kumimoji="1" lang="ja-JP" altLang="en-US" dirty="0"/>
              <a:t>精度の評価指標について</a:t>
            </a:r>
            <a:endParaRPr kumimoji="1" lang="en-US" altLang="ja-JP" dirty="0"/>
          </a:p>
          <a:p>
            <a:pPr>
              <a:lnSpc>
                <a:spcPct val="150000"/>
              </a:lnSpc>
              <a:spcBef>
                <a:spcPts val="0"/>
              </a:spcBef>
            </a:pPr>
            <a:r>
              <a:rPr kumimoji="1" lang="ja-JP" altLang="en-US" dirty="0"/>
              <a:t>最尤法</a:t>
            </a:r>
            <a:endParaRPr kumimoji="1" lang="en-US" altLang="ja-JP" dirty="0"/>
          </a:p>
          <a:p>
            <a:pPr>
              <a:lnSpc>
                <a:spcPct val="150000"/>
              </a:lnSpc>
              <a:spcBef>
                <a:spcPts val="0"/>
              </a:spcBef>
            </a:pPr>
            <a:r>
              <a:rPr lang="en-US" altLang="ja-JP" dirty="0"/>
              <a:t>Gauss</a:t>
            </a:r>
            <a:r>
              <a:rPr lang="ja-JP" altLang="en-US" dirty="0"/>
              <a:t>分布</a:t>
            </a:r>
            <a:endParaRPr lang="en-US" altLang="ja-JP" dirty="0"/>
          </a:p>
          <a:p>
            <a:pPr>
              <a:lnSpc>
                <a:spcPct val="150000"/>
              </a:lnSpc>
              <a:spcBef>
                <a:spcPts val="0"/>
              </a:spcBef>
            </a:pPr>
            <a:r>
              <a:rPr kumimoji="1" lang="ja-JP" altLang="en-US"/>
              <a:t>他の情報量規準</a:t>
            </a:r>
            <a:endParaRPr kumimoji="1" lang="ja-JP" altLang="en-US" dirty="0"/>
          </a:p>
        </p:txBody>
      </p:sp>
    </p:spTree>
    <p:extLst>
      <p:ext uri="{BB962C8B-B14F-4D97-AF65-F5344CB8AC3E}">
        <p14:creationId xmlns:p14="http://schemas.microsoft.com/office/powerpoint/2010/main" val="1723619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a:t>
            </a:r>
            <a:endParaRPr kumimoji="1" lang="ja-JP" altLang="en-US" dirty="0"/>
          </a:p>
        </p:txBody>
      </p:sp>
      <p:sp>
        <p:nvSpPr>
          <p:cNvPr id="3" name="コンテンツ プレースホルダー 2"/>
          <p:cNvSpPr>
            <a:spLocks noGrp="1"/>
          </p:cNvSpPr>
          <p:nvPr>
            <p:ph idx="1"/>
          </p:nvPr>
        </p:nvSpPr>
        <p:spPr>
          <a:xfrm>
            <a:off x="838200" y="2192940"/>
            <a:ext cx="10515600" cy="3386573"/>
          </a:xfrm>
        </p:spPr>
        <p:txBody>
          <a:bodyPr/>
          <a:lstStyle/>
          <a:p>
            <a:pPr>
              <a:buFont typeface="Arial" charset="0"/>
              <a:buChar char="•"/>
            </a:pPr>
            <a:r>
              <a:rPr lang="ja-JP" altLang="en-US" dirty="0"/>
              <a:t>分割停止規準に 対数尤度関数</a:t>
            </a:r>
            <a:r>
              <a:rPr lang="en-US" altLang="ja-JP" dirty="0"/>
              <a:t>, AIC, </a:t>
            </a:r>
            <a:r>
              <a:rPr lang="en-US" altLang="ja-JP" dirty="0" err="1"/>
              <a:t>cAIC</a:t>
            </a:r>
            <a:r>
              <a:rPr lang="en-US" altLang="ja-JP" dirty="0"/>
              <a:t>, BIC</a:t>
            </a:r>
            <a:r>
              <a:rPr lang="ja-JP" altLang="en-US" dirty="0"/>
              <a:t>を採用</a:t>
            </a:r>
            <a:endParaRPr lang="en-US" altLang="ja-JP" dirty="0"/>
          </a:p>
          <a:p>
            <a:pPr>
              <a:buFont typeface="Arial" charset="0"/>
              <a:buChar char="•"/>
            </a:pPr>
            <a:r>
              <a:rPr kumimoji="1" lang="ja-JP" altLang="en-US" dirty="0"/>
              <a:t>性能評価は</a:t>
            </a:r>
            <a:r>
              <a:rPr kumimoji="1" lang="en-US" altLang="ja-JP" dirty="0"/>
              <a:t>ARI, NMI, Purity</a:t>
            </a:r>
            <a:r>
              <a:rPr kumimoji="1" lang="ja-JP" altLang="en-US" dirty="0"/>
              <a:t>を使用</a:t>
            </a:r>
            <a:r>
              <a:rPr kumimoji="1" lang="en-US" altLang="ja-JP" dirty="0"/>
              <a:t> (1</a:t>
            </a:r>
            <a:r>
              <a:rPr kumimoji="1" lang="ja-JP" altLang="en-US" dirty="0"/>
              <a:t>になるほど良い</a:t>
            </a:r>
            <a:r>
              <a:rPr kumimoji="1" lang="en-US" altLang="ja-JP" dirty="0"/>
              <a:t>)</a:t>
            </a:r>
          </a:p>
          <a:p>
            <a:pPr>
              <a:buFont typeface="Arial" charset="0"/>
              <a:buChar char="•"/>
            </a:pPr>
            <a:r>
              <a:rPr lang="en-US" altLang="ja-JP" dirty="0"/>
              <a:t>100</a:t>
            </a:r>
            <a:r>
              <a:rPr lang="ja-JP" altLang="en-US" dirty="0"/>
              <a:t>回のクラスタリング結果の平均を算出</a:t>
            </a:r>
            <a:endParaRPr kumimoji="1" lang="ja-JP" altLang="en-US" dirty="0"/>
          </a:p>
        </p:txBody>
      </p:sp>
    </p:spTree>
    <p:extLst>
      <p:ext uri="{BB962C8B-B14F-4D97-AF65-F5344CB8AC3E}">
        <p14:creationId xmlns:p14="http://schemas.microsoft.com/office/powerpoint/2010/main" val="2067280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精度の評価指数について</a:t>
            </a:r>
          </a:p>
        </p:txBody>
      </p:sp>
      <p:sp>
        <p:nvSpPr>
          <p:cNvPr id="3" name="コンテンツ プレースホルダー 2"/>
          <p:cNvSpPr>
            <a:spLocks noGrp="1"/>
          </p:cNvSpPr>
          <p:nvPr>
            <p:ph idx="1"/>
          </p:nvPr>
        </p:nvSpPr>
        <p:spPr>
          <a:xfrm>
            <a:off x="441434" y="1184610"/>
            <a:ext cx="11498318" cy="5531500"/>
          </a:xfrm>
        </p:spPr>
        <p:txBody>
          <a:bodyPr anchor="ctr"/>
          <a:lstStyle/>
          <a:p>
            <a:pPr marL="0" indent="0">
              <a:lnSpc>
                <a:spcPct val="150000"/>
              </a:lnSpc>
              <a:buNone/>
            </a:pPr>
            <a:r>
              <a:rPr kumimoji="1" lang="en-US" altLang="ja-JP" sz="2800" b="1" dirty="0"/>
              <a:t>ARI; Adjusted Rand Index</a:t>
            </a:r>
            <a:br>
              <a:rPr kumimoji="1" lang="en-US" altLang="ja-JP" sz="2800" b="1" dirty="0"/>
            </a:br>
            <a:r>
              <a:rPr kumimoji="1" lang="ja-JP" altLang="en-US" sz="2800" dirty="0"/>
              <a:t>クラスタの正解ラベルに対して</a:t>
            </a:r>
            <a:br>
              <a:rPr kumimoji="1" lang="en-US" altLang="ja-JP" sz="2800" dirty="0"/>
            </a:br>
            <a:r>
              <a:rPr kumimoji="1" lang="en-US" altLang="ja-JP" sz="2800" dirty="0"/>
              <a:t>				</a:t>
            </a:r>
            <a:r>
              <a:rPr kumimoji="1" lang="ja-JP" altLang="en-US" sz="2800" dirty="0"/>
              <a:t>クラスタリング結果の一致度を評価する指標</a:t>
            </a:r>
            <a:endParaRPr kumimoji="1" lang="en-US" altLang="ja-JP" sz="2800" dirty="0"/>
          </a:p>
          <a:p>
            <a:pPr marL="0" indent="0">
              <a:lnSpc>
                <a:spcPct val="150000"/>
              </a:lnSpc>
              <a:buNone/>
            </a:pPr>
            <a:r>
              <a:rPr lang="en-US" altLang="ja-JP" sz="2800" b="1" dirty="0"/>
              <a:t>NMI; Normalized Mutual Information</a:t>
            </a:r>
            <a:br>
              <a:rPr lang="en-US" altLang="ja-JP" sz="2800" b="1" dirty="0"/>
            </a:br>
            <a:r>
              <a:rPr lang="ja-JP" altLang="en-US" sz="2800" dirty="0"/>
              <a:t>相互情報量を正規化した指標</a:t>
            </a:r>
            <a:endParaRPr lang="en-US" altLang="ja-JP" sz="2800" dirty="0"/>
          </a:p>
          <a:p>
            <a:pPr marL="0" indent="0">
              <a:lnSpc>
                <a:spcPct val="150000"/>
              </a:lnSpc>
              <a:buNone/>
            </a:pPr>
            <a:r>
              <a:rPr kumimoji="1" lang="en-US" altLang="ja-JP" sz="2800" b="1" dirty="0"/>
              <a:t>Purity</a:t>
            </a:r>
            <a:br>
              <a:rPr kumimoji="1" lang="en-US" altLang="ja-JP" sz="2800" b="1" dirty="0"/>
            </a:br>
            <a:r>
              <a:rPr lang="ja-JP" altLang="en-US" sz="2800" dirty="0"/>
              <a:t>生成されたクラスタがどれだけ多数派で占められているかを表す指標</a:t>
            </a:r>
            <a:endParaRPr kumimoji="1" lang="ja-JP" altLang="en-US" sz="2800" dirty="0"/>
          </a:p>
        </p:txBody>
      </p:sp>
    </p:spTree>
    <p:extLst>
      <p:ext uri="{BB962C8B-B14F-4D97-AF65-F5344CB8AC3E}">
        <p14:creationId xmlns:p14="http://schemas.microsoft.com/office/powerpoint/2010/main" val="1273741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26E86-F943-964F-A20C-045F08FDC88E}"/>
              </a:ext>
            </a:extLst>
          </p:cNvPr>
          <p:cNvSpPr>
            <a:spLocks noGrp="1"/>
          </p:cNvSpPr>
          <p:nvPr>
            <p:ph type="title"/>
          </p:nvPr>
        </p:nvSpPr>
        <p:spPr/>
        <p:txBody>
          <a:bodyPr/>
          <a:lstStyle/>
          <a:p>
            <a:r>
              <a:rPr kumimoji="1" lang="en-US" altLang="ja-JP" dirty="0"/>
              <a:t>Mean-shift</a:t>
            </a:r>
            <a:endParaRPr kumimoji="1" lang="ja-JP" altLang="en-US" dirty="0"/>
          </a:p>
        </p:txBody>
      </p:sp>
      <p:pic>
        <p:nvPicPr>
          <p:cNvPr id="5" name="コンテンツ プレースホルダー 4">
            <a:extLst>
              <a:ext uri="{FF2B5EF4-FFF2-40B4-BE49-F238E27FC236}">
                <a16:creationId xmlns:a16="http://schemas.microsoft.com/office/drawing/2014/main" id="{AA386A33-A8BE-9547-A4EA-8D4A7270FE2E}"/>
              </a:ext>
            </a:extLst>
          </p:cNvPr>
          <p:cNvPicPr>
            <a:picLocks noGrp="1" noChangeAspect="1"/>
          </p:cNvPicPr>
          <p:nvPr>
            <p:ph idx="1"/>
          </p:nvPr>
        </p:nvPicPr>
        <p:blipFill>
          <a:blip r:embed="rId2"/>
          <a:stretch>
            <a:fillRect/>
          </a:stretch>
        </p:blipFill>
        <p:spPr>
          <a:xfrm>
            <a:off x="0" y="1680447"/>
            <a:ext cx="6864467" cy="4759683"/>
          </a:xfrm>
        </p:spPr>
      </p:pic>
      <p:sp>
        <p:nvSpPr>
          <p:cNvPr id="6" name="テキスト ボックス 5">
            <a:extLst>
              <a:ext uri="{FF2B5EF4-FFF2-40B4-BE49-F238E27FC236}">
                <a16:creationId xmlns:a16="http://schemas.microsoft.com/office/drawing/2014/main" id="{6A658DA5-E860-2447-A51E-DC72E1E57D0D}"/>
              </a:ext>
            </a:extLst>
          </p:cNvPr>
          <p:cNvSpPr txBox="1"/>
          <p:nvPr/>
        </p:nvSpPr>
        <p:spPr>
          <a:xfrm>
            <a:off x="6404091" y="1335488"/>
            <a:ext cx="5661134" cy="1754326"/>
          </a:xfrm>
          <a:prstGeom prst="rect">
            <a:avLst/>
          </a:prstGeom>
          <a:noFill/>
        </p:spPr>
        <p:txBody>
          <a:bodyPr wrap="square" rtlCol="0">
            <a:spAutoFit/>
          </a:bodyPr>
          <a:lstStyle/>
          <a:p>
            <a:pPr marL="514350" indent="-514350">
              <a:lnSpc>
                <a:spcPct val="150000"/>
              </a:lnSpc>
              <a:buAutoNum type="alphaLcParenBoth"/>
            </a:pPr>
            <a:r>
              <a:rPr kumimoji="1" lang="ja-JP" altLang="en-US" sz="2400" dirty="0">
                <a:latin typeface="Meiryo" charset="-128"/>
                <a:ea typeface="Meiryo" charset="-128"/>
                <a:cs typeface="Meiryo" charset="-128"/>
              </a:rPr>
              <a:t> 観測点 </a:t>
            </a:r>
            <a:r>
              <a:rPr kumimoji="1" lang="en-US" altLang="ja-JP" sz="2400" i="1" dirty="0" err="1">
                <a:latin typeface="Times New Roman" panose="02020603050405020304" pitchFamily="18" charset="0"/>
                <a:ea typeface="Meiryo" charset="-128"/>
                <a:cs typeface="Times New Roman" panose="02020603050405020304" pitchFamily="18" charset="0"/>
              </a:rPr>
              <a:t>y</a:t>
            </a:r>
            <a:r>
              <a:rPr kumimoji="1" lang="en-US" altLang="ja-JP" sz="2400" i="1" baseline="-25000" dirty="0" err="1">
                <a:latin typeface="Times New Roman" panose="02020603050405020304" pitchFamily="18" charset="0"/>
                <a:ea typeface="Meiryo" charset="-128"/>
                <a:cs typeface="Times New Roman" panose="02020603050405020304" pitchFamily="18" charset="0"/>
              </a:rPr>
              <a:t>j</a:t>
            </a:r>
            <a:r>
              <a:rPr kumimoji="1" lang="en-US" altLang="ja-JP" sz="2400" i="1" baseline="-25000" dirty="0">
                <a:latin typeface="Times New Roman" panose="02020603050405020304" pitchFamily="18" charset="0"/>
                <a:ea typeface="Meiryo" charset="-128"/>
                <a:cs typeface="Times New Roman" panose="02020603050405020304" pitchFamily="18" charset="0"/>
              </a:rPr>
              <a:t> </a:t>
            </a:r>
            <a:r>
              <a:rPr kumimoji="1" lang="ja-JP" altLang="en-US" sz="2400" dirty="0">
                <a:latin typeface="Meiryo" charset="-128"/>
                <a:ea typeface="Meiryo" charset="-128"/>
                <a:cs typeface="Meiryo" charset="-128"/>
              </a:rPr>
              <a:t>から半径</a:t>
            </a:r>
            <a:r>
              <a:rPr kumimoji="1" lang="en-US" altLang="ja-JP" sz="2400" i="1" dirty="0">
                <a:latin typeface="Times New Roman" panose="02020603050405020304" pitchFamily="18" charset="0"/>
                <a:ea typeface="Meiryo" charset="-128"/>
                <a:cs typeface="Times New Roman" panose="02020603050405020304" pitchFamily="18" charset="0"/>
              </a:rPr>
              <a:t>h</a:t>
            </a:r>
            <a:r>
              <a:rPr kumimoji="1" lang="ja-JP" altLang="en-US" sz="2400" dirty="0">
                <a:latin typeface="Meiryo" charset="-128"/>
                <a:ea typeface="Meiryo" charset="-128"/>
                <a:cs typeface="Meiryo" charset="-128"/>
              </a:rPr>
              <a:t>の超球を考える</a:t>
            </a:r>
            <a:endParaRPr kumimoji="1" lang="en-US" altLang="ja-JP" sz="2400" dirty="0">
              <a:latin typeface="Meiryo" charset="-128"/>
              <a:ea typeface="Meiryo" charset="-128"/>
              <a:cs typeface="Meiryo" charset="-128"/>
            </a:endParaRPr>
          </a:p>
          <a:p>
            <a:pPr marL="514350" indent="-514350">
              <a:lnSpc>
                <a:spcPct val="150000"/>
              </a:lnSpc>
              <a:buAutoNum type="alphaLcParenBoth"/>
            </a:pPr>
            <a:r>
              <a:rPr lang="ja-JP" altLang="en-US" sz="2400" dirty="0">
                <a:latin typeface="Meiryo" charset="-128"/>
                <a:ea typeface="Meiryo" charset="-128"/>
                <a:cs typeface="Meiryo" charset="-128"/>
              </a:rPr>
              <a:t> 範囲内にある点群の平均</a:t>
            </a:r>
            <a:r>
              <a:rPr lang="en-US" altLang="ja-JP" sz="2400" i="1" dirty="0">
                <a:latin typeface="Times New Roman" panose="02020603050405020304" pitchFamily="18" charset="0"/>
                <a:ea typeface="Meiryo" charset="-128"/>
                <a:cs typeface="Times New Roman" panose="02020603050405020304" pitchFamily="18" charset="0"/>
              </a:rPr>
              <a:t>x</a:t>
            </a:r>
            <a:r>
              <a:rPr lang="en-US" altLang="ja-JP" sz="2400" i="1" baseline="-25000" dirty="0">
                <a:latin typeface="Times New Roman" panose="02020603050405020304" pitchFamily="18" charset="0"/>
                <a:ea typeface="Meiryo" charset="-128"/>
                <a:cs typeface="Times New Roman" panose="02020603050405020304" pitchFamily="18" charset="0"/>
              </a:rPr>
              <a:t>c</a:t>
            </a:r>
            <a:r>
              <a:rPr lang="ja-JP" altLang="en-US" sz="2400" dirty="0">
                <a:latin typeface="Meiryo" charset="-128"/>
                <a:ea typeface="Meiryo" charset="-128"/>
                <a:cs typeface="Meiryo" charset="-128"/>
              </a:rPr>
              <a:t>を求める</a:t>
            </a:r>
            <a:endParaRPr lang="en-US" altLang="ja-JP" sz="2400" dirty="0">
              <a:latin typeface="Meiryo" charset="-128"/>
              <a:ea typeface="Meiryo" charset="-128"/>
              <a:cs typeface="Meiryo" charset="-128"/>
            </a:endParaRPr>
          </a:p>
          <a:p>
            <a:pPr marL="514350" indent="-514350">
              <a:lnSpc>
                <a:spcPct val="150000"/>
              </a:lnSpc>
              <a:buAutoNum type="alphaLcParenBoth"/>
            </a:pPr>
            <a:r>
              <a:rPr kumimoji="1" lang="ja-JP" altLang="en-US" sz="2400" dirty="0">
                <a:latin typeface="Meiryo" charset="-128"/>
                <a:ea typeface="Meiryo" charset="-128"/>
                <a:cs typeface="Meiryo" charset="-128"/>
              </a:rPr>
              <a:t> 観測点 </a:t>
            </a:r>
            <a:r>
              <a:rPr kumimoji="1" lang="en-US" altLang="ja-JP" sz="2400" i="1" dirty="0">
                <a:latin typeface="Times New Roman" panose="02020603050405020304" pitchFamily="18" charset="0"/>
                <a:ea typeface="Meiryo" charset="-128"/>
                <a:cs typeface="Times New Roman" panose="02020603050405020304" pitchFamily="18" charset="0"/>
              </a:rPr>
              <a:t>y</a:t>
            </a:r>
            <a:r>
              <a:rPr kumimoji="1" lang="en-US" altLang="ja-JP" sz="2400" i="1" baseline="-25000" dirty="0">
                <a:latin typeface="Times New Roman" panose="02020603050405020304" pitchFamily="18" charset="0"/>
                <a:ea typeface="Meiryo" charset="-128"/>
                <a:cs typeface="Times New Roman" panose="02020603050405020304" pitchFamily="18" charset="0"/>
              </a:rPr>
              <a:t>j+1 </a:t>
            </a:r>
            <a:r>
              <a:rPr kumimoji="1" lang="ja-JP" altLang="en-US" sz="2400" dirty="0">
                <a:latin typeface="Meiryo" charset="-128"/>
                <a:ea typeface="Meiryo" charset="-128"/>
                <a:cs typeface="Meiryo" charset="-128"/>
              </a:rPr>
              <a:t>を</a:t>
            </a:r>
            <a:r>
              <a:rPr lang="en-US" altLang="ja-JP" sz="2400" i="1" dirty="0">
                <a:latin typeface="Times New Roman" panose="02020603050405020304" pitchFamily="18" charset="0"/>
                <a:ea typeface="Meiryo" charset="-128"/>
                <a:cs typeface="Times New Roman" panose="02020603050405020304" pitchFamily="18" charset="0"/>
              </a:rPr>
              <a:t>x</a:t>
            </a:r>
            <a:r>
              <a:rPr lang="en-US" altLang="ja-JP" sz="2400" i="1" baseline="-25000" dirty="0">
                <a:latin typeface="Times New Roman" panose="02020603050405020304" pitchFamily="18" charset="0"/>
                <a:ea typeface="Meiryo" charset="-128"/>
                <a:cs typeface="Times New Roman" panose="02020603050405020304" pitchFamily="18" charset="0"/>
              </a:rPr>
              <a:t>c</a:t>
            </a:r>
            <a:r>
              <a:rPr kumimoji="1" lang="ja-JP" altLang="en-US" sz="2400" dirty="0">
                <a:latin typeface="Meiryo" charset="-128"/>
                <a:ea typeface="Meiryo" charset="-128"/>
                <a:cs typeface="Meiryo" charset="-128"/>
              </a:rPr>
              <a:t>に移動する</a:t>
            </a:r>
            <a:endParaRPr kumimoji="1" lang="en-US" altLang="ja-JP" sz="2400" dirty="0">
              <a:latin typeface="Meiryo" charset="-128"/>
              <a:ea typeface="Meiryo" charset="-128"/>
              <a:cs typeface="Meiryo" charset="-128"/>
            </a:endParaRPr>
          </a:p>
        </p:txBody>
      </p:sp>
      <p:sp>
        <p:nvSpPr>
          <p:cNvPr id="7" name="下矢印 6">
            <a:extLst>
              <a:ext uri="{FF2B5EF4-FFF2-40B4-BE49-F238E27FC236}">
                <a16:creationId xmlns:a16="http://schemas.microsoft.com/office/drawing/2014/main" id="{79E2F779-19EE-7342-AE0A-8EB575F77B8B}"/>
              </a:ext>
            </a:extLst>
          </p:cNvPr>
          <p:cNvSpPr/>
          <p:nvPr/>
        </p:nvSpPr>
        <p:spPr>
          <a:xfrm>
            <a:off x="7350806" y="3308796"/>
            <a:ext cx="817296" cy="1090532"/>
          </a:xfrm>
          <a:prstGeom prst="downArrow">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73AFA66F-9214-3C41-BD99-C0FDB731527A}"/>
              </a:ext>
            </a:extLst>
          </p:cNvPr>
          <p:cNvSpPr txBox="1"/>
          <p:nvPr/>
        </p:nvSpPr>
        <p:spPr>
          <a:xfrm>
            <a:off x="6404091" y="4481941"/>
            <a:ext cx="5533773" cy="2308324"/>
          </a:xfrm>
          <a:prstGeom prst="rect">
            <a:avLst/>
          </a:prstGeom>
          <a:noFill/>
        </p:spPr>
        <p:txBody>
          <a:bodyPr wrap="square" rtlCol="0">
            <a:spAutoFit/>
          </a:bodyPr>
          <a:lstStyle/>
          <a:p>
            <a:pPr marL="514350" indent="-514350">
              <a:lnSpc>
                <a:spcPct val="150000"/>
              </a:lnSpc>
              <a:buAutoNum type="alphaLcParenBoth"/>
            </a:pPr>
            <a:r>
              <a:rPr lang="ja-JP" altLang="en-US" sz="2400" dirty="0">
                <a:latin typeface="Meiryo" charset="-128"/>
                <a:ea typeface="Meiryo" charset="-128"/>
                <a:cs typeface="Meiryo" charset="-128"/>
              </a:rPr>
              <a:t> 各点 </a:t>
            </a:r>
            <a:r>
              <a:rPr lang="en-US" altLang="ja-JP" sz="2400" i="1" dirty="0">
                <a:latin typeface="Times New Roman" panose="02020603050405020304" pitchFamily="18" charset="0"/>
                <a:ea typeface="Meiryo" charset="-128"/>
                <a:cs typeface="Times New Roman" panose="02020603050405020304" pitchFamily="18" charset="0"/>
              </a:rPr>
              <a:t>x</a:t>
            </a:r>
            <a:r>
              <a:rPr lang="en-US" altLang="ja-JP" sz="2400" i="1" baseline="-25000" dirty="0">
                <a:latin typeface="Times New Roman" panose="02020603050405020304" pitchFamily="18" charset="0"/>
                <a:ea typeface="Meiryo" charset="-128"/>
                <a:cs typeface="Times New Roman" panose="02020603050405020304" pitchFamily="18" charset="0"/>
              </a:rPr>
              <a:t>i </a:t>
            </a:r>
            <a:r>
              <a:rPr lang="ja-JP" altLang="en-US" sz="2400" dirty="0">
                <a:latin typeface="Meiryo" charset="-128"/>
                <a:ea typeface="Meiryo" charset="-128"/>
                <a:cs typeface="Meiryo" charset="-128"/>
              </a:rPr>
              <a:t>に</a:t>
            </a:r>
            <a:r>
              <a:rPr lang="en-US" altLang="ja-JP" sz="2400" dirty="0">
                <a:latin typeface="Meiryo" charset="-128"/>
                <a:ea typeface="Meiryo" charset="-128"/>
                <a:cs typeface="Meiryo" charset="-128"/>
              </a:rPr>
              <a:t>Mean shift</a:t>
            </a:r>
            <a:r>
              <a:rPr lang="ja-JP" altLang="en-US" sz="2400" dirty="0">
                <a:latin typeface="Meiryo" charset="-128"/>
                <a:ea typeface="Meiryo" charset="-128"/>
                <a:cs typeface="Meiryo" charset="-128"/>
              </a:rPr>
              <a:t>を適用する</a:t>
            </a:r>
            <a:endParaRPr lang="en-US" altLang="ja-JP" sz="2400" dirty="0">
              <a:latin typeface="Meiryo" charset="-128"/>
              <a:ea typeface="Meiryo" charset="-128"/>
              <a:cs typeface="Meiryo" charset="-128"/>
            </a:endParaRPr>
          </a:p>
          <a:p>
            <a:pPr marL="514350" indent="-514350">
              <a:lnSpc>
                <a:spcPct val="150000"/>
              </a:lnSpc>
              <a:buAutoNum type="alphaLcParenBoth"/>
            </a:pPr>
            <a:r>
              <a:rPr lang="ja-JP" altLang="en-US" sz="2400" dirty="0">
                <a:latin typeface="Meiryo" charset="-128"/>
                <a:ea typeface="Meiryo" charset="-128"/>
                <a:cs typeface="Meiryo" charset="-128"/>
              </a:rPr>
              <a:t> 任意の</a:t>
            </a:r>
            <a:r>
              <a:rPr lang="en-US" altLang="ja-JP" sz="2400" dirty="0">
                <a:latin typeface="Meiryo" charset="-128"/>
                <a:ea typeface="Meiryo" charset="-128"/>
                <a:cs typeface="Meiryo" charset="-128"/>
              </a:rPr>
              <a:t>2</a:t>
            </a:r>
            <a:r>
              <a:rPr lang="ja-JP" altLang="en-US" sz="2400" dirty="0">
                <a:latin typeface="Meiryo" charset="-128"/>
                <a:ea typeface="Meiryo" charset="-128"/>
                <a:cs typeface="Meiryo" charset="-128"/>
              </a:rPr>
              <a:t>個の点について，</a:t>
            </a:r>
            <a:endParaRPr lang="en-US" altLang="ja-JP" sz="2400" dirty="0">
              <a:latin typeface="Meiryo" charset="-128"/>
              <a:ea typeface="Meiryo" charset="-128"/>
              <a:cs typeface="Meiryo" charset="-128"/>
            </a:endParaRPr>
          </a:p>
          <a:p>
            <a:pPr>
              <a:lnSpc>
                <a:spcPct val="150000"/>
              </a:lnSpc>
            </a:pPr>
            <a:r>
              <a:rPr lang="ja-JP" altLang="en-US" sz="2400" dirty="0">
                <a:latin typeface="Meiryo" charset="-128"/>
                <a:ea typeface="Meiryo" charset="-128"/>
                <a:cs typeface="Meiryo" charset="-128"/>
              </a:rPr>
              <a:t>      距離が閾値未満ならこの</a:t>
            </a:r>
            <a:r>
              <a:rPr lang="en-US" altLang="ja-JP" sz="2400" dirty="0">
                <a:latin typeface="Meiryo" charset="-128"/>
                <a:ea typeface="Meiryo" charset="-128"/>
                <a:cs typeface="Meiryo" charset="-128"/>
              </a:rPr>
              <a:t>2</a:t>
            </a:r>
            <a:r>
              <a:rPr lang="ja-JP" altLang="en-US" sz="2400" dirty="0">
                <a:latin typeface="Meiryo" charset="-128"/>
                <a:ea typeface="Meiryo" charset="-128"/>
                <a:cs typeface="Meiryo" charset="-128"/>
              </a:rPr>
              <a:t>つの</a:t>
            </a:r>
            <a:br>
              <a:rPr lang="en-US" altLang="ja-JP" sz="2400" dirty="0">
                <a:latin typeface="Meiryo" charset="-128"/>
                <a:ea typeface="Meiryo" charset="-128"/>
                <a:cs typeface="Meiryo" charset="-128"/>
              </a:rPr>
            </a:br>
            <a:r>
              <a:rPr lang="ja-JP" altLang="en-US" sz="2400" dirty="0">
                <a:latin typeface="Meiryo" charset="-128"/>
                <a:ea typeface="Meiryo" charset="-128"/>
                <a:cs typeface="Meiryo" charset="-128"/>
              </a:rPr>
              <a:t>      観測点を同じ極大点として扱う </a:t>
            </a:r>
            <a:endParaRPr kumimoji="1" lang="en-US" altLang="ja-JP" sz="2400" dirty="0">
              <a:latin typeface="Meiryo" charset="-128"/>
              <a:ea typeface="Meiryo" charset="-128"/>
              <a:cs typeface="Meiryo" charset="-128"/>
            </a:endParaRPr>
          </a:p>
        </p:txBody>
      </p:sp>
      <p:sp>
        <p:nvSpPr>
          <p:cNvPr id="9" name="テキスト ボックス 8">
            <a:extLst>
              <a:ext uri="{FF2B5EF4-FFF2-40B4-BE49-F238E27FC236}">
                <a16:creationId xmlns:a16="http://schemas.microsoft.com/office/drawing/2014/main" id="{9FE63C69-2B9C-324F-915E-2608D49DFC99}"/>
              </a:ext>
            </a:extLst>
          </p:cNvPr>
          <p:cNvSpPr txBox="1"/>
          <p:nvPr/>
        </p:nvSpPr>
        <p:spPr>
          <a:xfrm>
            <a:off x="8168102" y="3413957"/>
            <a:ext cx="3283423" cy="600164"/>
          </a:xfrm>
          <a:prstGeom prst="rect">
            <a:avLst/>
          </a:prstGeom>
          <a:noFill/>
        </p:spPr>
        <p:txBody>
          <a:bodyPr wrap="square" rtlCol="0">
            <a:spAutoFit/>
          </a:bodyPr>
          <a:lstStyle/>
          <a:p>
            <a:pPr>
              <a:lnSpc>
                <a:spcPct val="150000"/>
              </a:lnSpc>
            </a:pPr>
            <a:r>
              <a:rPr kumimoji="1" lang="ja-JP" altLang="en-US" sz="2400" b="1" dirty="0">
                <a:solidFill>
                  <a:srgbClr val="2F5597"/>
                </a:solidFill>
                <a:latin typeface="Meiryo" charset="-128"/>
                <a:ea typeface="Meiryo" charset="-128"/>
                <a:cs typeface="Meiryo" charset="-128"/>
              </a:rPr>
              <a:t>クラスタリングに応用</a:t>
            </a:r>
            <a:endParaRPr kumimoji="1" lang="en-US" altLang="ja-JP" sz="2400" b="1" dirty="0">
              <a:solidFill>
                <a:srgbClr val="2F5597"/>
              </a:solidFill>
              <a:latin typeface="Meiryo" charset="-128"/>
              <a:ea typeface="Meiryo" charset="-128"/>
              <a:cs typeface="Meiryo" charset="-128"/>
            </a:endParaRPr>
          </a:p>
        </p:txBody>
      </p:sp>
    </p:spTree>
    <p:extLst>
      <p:ext uri="{BB962C8B-B14F-4D97-AF65-F5344CB8AC3E}">
        <p14:creationId xmlns:p14="http://schemas.microsoft.com/office/powerpoint/2010/main" val="2184829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尤度</a:t>
            </a:r>
          </a:p>
        </p:txBody>
      </p:sp>
      <p:sp>
        <p:nvSpPr>
          <p:cNvPr id="3" name="コンテンツ プレースホルダー 2"/>
          <p:cNvSpPr>
            <a:spLocks noGrp="1"/>
          </p:cNvSpPr>
          <p:nvPr>
            <p:ph idx="1"/>
          </p:nvPr>
        </p:nvSpPr>
        <p:spPr>
          <a:xfrm>
            <a:off x="838200" y="1109965"/>
            <a:ext cx="10515600" cy="5122883"/>
          </a:xfrm>
        </p:spPr>
        <p:txBody>
          <a:bodyPr/>
          <a:lstStyle/>
          <a:p>
            <a:pPr marL="0" marR="0" lvl="0" indent="0" defTabSz="914400" eaLnBrk="1" fontAlgn="auto" latinLnBrk="0" hangingPunct="1">
              <a:spcBef>
                <a:spcPts val="0"/>
              </a:spcBef>
              <a:spcAft>
                <a:spcPts val="0"/>
              </a:spcAft>
              <a:buClrTx/>
              <a:buSzTx/>
              <a:buFontTx/>
              <a:buNone/>
              <a:tabLst/>
              <a:defRPr/>
            </a:pPr>
            <a:r>
              <a:rPr kumimoji="1" lang="ja-JP" altLang="en-US" dirty="0"/>
              <a:t>モデルの尤もらしさを表す尺度</a:t>
            </a:r>
            <a:endParaRPr kumimoji="1" lang="en-US" altLang="ja-JP" dirty="0"/>
          </a:p>
          <a:p>
            <a:pPr marL="0" marR="0" lvl="0" indent="0" defTabSz="914400" eaLnBrk="1" fontAlgn="auto" latinLnBrk="0" hangingPunct="1">
              <a:lnSpc>
                <a:spcPct val="150000"/>
              </a:lnSpc>
              <a:spcBef>
                <a:spcPts val="0"/>
              </a:spcBef>
              <a:spcAft>
                <a:spcPts val="0"/>
              </a:spcAft>
              <a:buClrTx/>
              <a:buSzTx/>
              <a:buFontTx/>
              <a:buNone/>
              <a:tabLst/>
              <a:defRPr/>
            </a:pPr>
            <a:r>
              <a:rPr lang="ja-JP" altLang="en-US" dirty="0"/>
              <a:t>確率変数 </a:t>
            </a:r>
            <a:r>
              <a:rPr lang="en-US" altLang="ja-JP" dirty="0">
                <a:latin typeface="Times New Roman" charset="0"/>
                <a:ea typeface="Times New Roman" charset="0"/>
                <a:cs typeface="Times New Roman" charset="0"/>
              </a:rPr>
              <a:t>(</a:t>
            </a:r>
            <a:r>
              <a:rPr lang="en-US" altLang="ja-JP" i="1" dirty="0">
                <a:latin typeface="Times New Roman" charset="0"/>
                <a:ea typeface="Times New Roman" charset="0"/>
                <a:cs typeface="Times New Roman" charset="0"/>
              </a:rPr>
              <a:t>X</a:t>
            </a:r>
            <a:r>
              <a:rPr lang="en-US" altLang="ja-JP" baseline="-25000" dirty="0">
                <a:latin typeface="Times New Roman" charset="0"/>
                <a:ea typeface="Times New Roman" charset="0"/>
                <a:cs typeface="Times New Roman" charset="0"/>
              </a:rPr>
              <a:t>1</a:t>
            </a:r>
            <a:r>
              <a:rPr lang="en-US" altLang="ja-JP" dirty="0">
                <a:latin typeface="Times New Roman" charset="0"/>
                <a:ea typeface="Times New Roman" charset="0"/>
                <a:cs typeface="Times New Roman" charset="0"/>
              </a:rPr>
              <a:t>, </a:t>
            </a:r>
            <a:r>
              <a:rPr lang="en-US" altLang="ja-JP" i="1" dirty="0">
                <a:latin typeface="Times New Roman" charset="0"/>
                <a:ea typeface="Times New Roman" charset="0"/>
                <a:cs typeface="Times New Roman" charset="0"/>
              </a:rPr>
              <a:t>X</a:t>
            </a:r>
            <a:r>
              <a:rPr lang="en-US" altLang="ja-JP" baseline="-25000" dirty="0">
                <a:latin typeface="Times New Roman" charset="0"/>
                <a:ea typeface="Times New Roman" charset="0"/>
                <a:cs typeface="Times New Roman" charset="0"/>
              </a:rPr>
              <a:t>2</a:t>
            </a:r>
            <a:r>
              <a:rPr lang="en-US" altLang="ja-JP" dirty="0">
                <a:latin typeface="Times New Roman" charset="0"/>
                <a:ea typeface="Times New Roman" charset="0"/>
                <a:cs typeface="Times New Roman" charset="0"/>
              </a:rPr>
              <a:t>, …, </a:t>
            </a:r>
            <a:r>
              <a:rPr lang="en-US" altLang="ja-JP" i="1" dirty="0" err="1">
                <a:latin typeface="Times New Roman" charset="0"/>
                <a:ea typeface="Times New Roman" charset="0"/>
                <a:cs typeface="Times New Roman" charset="0"/>
              </a:rPr>
              <a:t>X</a:t>
            </a:r>
            <a:r>
              <a:rPr lang="en-US" altLang="ja-JP" i="1" baseline="-25000" dirty="0" err="1">
                <a:latin typeface="Times New Roman" charset="0"/>
                <a:ea typeface="Times New Roman" charset="0"/>
                <a:cs typeface="Times New Roman" charset="0"/>
              </a:rPr>
              <a:t>n</a:t>
            </a:r>
            <a:r>
              <a:rPr lang="en-US" altLang="ja-JP" dirty="0">
                <a:latin typeface="Times New Roman" charset="0"/>
                <a:ea typeface="Times New Roman" charset="0"/>
                <a:cs typeface="Times New Roman" charset="0"/>
              </a:rPr>
              <a:t>)</a:t>
            </a:r>
            <a:r>
              <a:rPr lang="ja-JP" altLang="en-US" dirty="0">
                <a:latin typeface="Times New Roman" charset="0"/>
                <a:ea typeface="Times New Roman" charset="0"/>
                <a:cs typeface="Times New Roman" charset="0"/>
              </a:rPr>
              <a:t>  </a:t>
            </a:r>
            <a:r>
              <a:rPr lang="ja-JP" altLang="en-US" dirty="0"/>
              <a:t>（互いに独立）の</a:t>
            </a:r>
            <a:br>
              <a:rPr lang="en-US" altLang="ja-JP" dirty="0"/>
            </a:br>
            <a:r>
              <a:rPr lang="ja-JP" altLang="en-US" dirty="0"/>
              <a:t>同時確率密度関数が</a:t>
            </a:r>
            <a:r>
              <a:rPr lang="en-US" altLang="ja-JP" dirty="0"/>
              <a:t> </a:t>
            </a:r>
            <a:r>
              <a:rPr lang="en-US" altLang="ja-JP" i="1" dirty="0">
                <a:latin typeface="Times New Roman" charset="0"/>
                <a:ea typeface="Times New Roman" charset="0"/>
                <a:cs typeface="Times New Roman" charset="0"/>
              </a:rPr>
              <a:t>f </a:t>
            </a:r>
            <a:r>
              <a:rPr lang="en-US" altLang="ja-JP" dirty="0">
                <a:latin typeface="Times New Roman" charset="0"/>
                <a:ea typeface="Times New Roman" charset="0"/>
                <a:cs typeface="Times New Roman" charset="0"/>
              </a:rPr>
              <a:t>(</a:t>
            </a:r>
            <a:r>
              <a:rPr lang="en-US" altLang="ja-JP" i="1" dirty="0">
                <a:latin typeface="Times New Roman" charset="0"/>
                <a:ea typeface="Times New Roman" charset="0"/>
                <a:cs typeface="Times New Roman" charset="0"/>
              </a:rPr>
              <a:t>x</a:t>
            </a:r>
            <a:r>
              <a:rPr lang="en-US" altLang="ja-JP" baseline="-25000" dirty="0">
                <a:latin typeface="Times New Roman" charset="0"/>
                <a:ea typeface="Times New Roman" charset="0"/>
                <a:cs typeface="Times New Roman" charset="0"/>
              </a:rPr>
              <a:t>1</a:t>
            </a:r>
            <a:r>
              <a:rPr lang="en-US" altLang="ja-JP" dirty="0">
                <a:latin typeface="Times New Roman" charset="0"/>
                <a:ea typeface="Times New Roman" charset="0"/>
                <a:cs typeface="Times New Roman" charset="0"/>
              </a:rPr>
              <a:t>, </a:t>
            </a:r>
            <a:r>
              <a:rPr lang="en-US" altLang="ja-JP" i="1" dirty="0">
                <a:latin typeface="Times New Roman" charset="0"/>
                <a:ea typeface="Times New Roman" charset="0"/>
                <a:cs typeface="Times New Roman" charset="0"/>
              </a:rPr>
              <a:t>x</a:t>
            </a:r>
            <a:r>
              <a:rPr lang="en-US" altLang="ja-JP" baseline="-25000" dirty="0">
                <a:latin typeface="Times New Roman" charset="0"/>
                <a:ea typeface="Times New Roman" charset="0"/>
                <a:cs typeface="Times New Roman" charset="0"/>
              </a:rPr>
              <a:t>2</a:t>
            </a:r>
            <a:r>
              <a:rPr lang="en-US" altLang="ja-JP" dirty="0">
                <a:latin typeface="Times New Roman" charset="0"/>
                <a:ea typeface="Times New Roman" charset="0"/>
                <a:cs typeface="Times New Roman" charset="0"/>
              </a:rPr>
              <a:t>, …, </a:t>
            </a:r>
            <a:r>
              <a:rPr lang="en-US" altLang="ja-JP" i="1" dirty="0" err="1">
                <a:latin typeface="Times New Roman" charset="0"/>
                <a:ea typeface="Times New Roman" charset="0"/>
                <a:cs typeface="Times New Roman" charset="0"/>
              </a:rPr>
              <a:t>x</a:t>
            </a:r>
            <a:r>
              <a:rPr lang="en-US" altLang="ja-JP" i="1" baseline="-25000" dirty="0" err="1">
                <a:latin typeface="Times New Roman" charset="0"/>
                <a:ea typeface="Times New Roman" charset="0"/>
                <a:cs typeface="Times New Roman" charset="0"/>
              </a:rPr>
              <a:t>n</a:t>
            </a:r>
            <a:r>
              <a:rPr lang="en-US" altLang="ja-JP" dirty="0">
                <a:latin typeface="Times New Roman" charset="0"/>
                <a:ea typeface="Times New Roman" charset="0"/>
                <a:cs typeface="Times New Roman" charset="0"/>
              </a:rPr>
              <a:t> | </a:t>
            </a:r>
            <a:r>
              <a:rPr lang="en-US" altLang="ja-JP" i="1" dirty="0" err="1">
                <a:latin typeface="Times New Roman" charset="0"/>
                <a:ea typeface="Times New Roman" charset="0"/>
                <a:cs typeface="Times New Roman" charset="0"/>
              </a:rPr>
              <a:t>θ</a:t>
            </a:r>
            <a:r>
              <a:rPr lang="en-US" altLang="ja-JP" dirty="0">
                <a:latin typeface="Times New Roman" charset="0"/>
                <a:ea typeface="Times New Roman" charset="0"/>
                <a:cs typeface="Times New Roman" charset="0"/>
              </a:rPr>
              <a:t>) </a:t>
            </a:r>
            <a:r>
              <a:rPr lang="ja-JP" altLang="en-US" dirty="0"/>
              <a:t>として，</a:t>
            </a:r>
            <a:br>
              <a:rPr lang="en-US" altLang="ja-JP" dirty="0"/>
            </a:br>
            <a:r>
              <a:rPr lang="en-US" altLang="ja-JP" i="1" dirty="0">
                <a:latin typeface="Times New Roman" charset="0"/>
                <a:ea typeface="Times New Roman" charset="0"/>
                <a:cs typeface="Times New Roman" charset="0"/>
              </a:rPr>
              <a:t>f  </a:t>
            </a:r>
            <a:r>
              <a:rPr lang="ja-JP" altLang="en-US" dirty="0"/>
              <a:t>をパラメータ</a:t>
            </a:r>
            <a:r>
              <a:rPr lang="en-US" altLang="ja-JP" dirty="0"/>
              <a:t> </a:t>
            </a:r>
            <a:r>
              <a:rPr lang="en-US" altLang="ja-JP" i="1" dirty="0" err="1">
                <a:latin typeface="Times New Roman" charset="0"/>
                <a:ea typeface="Times New Roman" charset="0"/>
                <a:cs typeface="Times New Roman" charset="0"/>
              </a:rPr>
              <a:t>θ</a:t>
            </a:r>
            <a:r>
              <a:rPr lang="en-US" altLang="ja-JP" i="1" dirty="0">
                <a:latin typeface="Times New Roman" charset="0"/>
                <a:ea typeface="Times New Roman" charset="0"/>
                <a:cs typeface="Times New Roman" charset="0"/>
              </a:rPr>
              <a:t> </a:t>
            </a:r>
            <a:r>
              <a:rPr lang="ja-JP" altLang="en-US" dirty="0"/>
              <a:t>の関数と考えたときの関数</a:t>
            </a:r>
            <a:endParaRPr kumimoji="1" lang="ja-JP" altLang="en-US" dirty="0"/>
          </a:p>
        </p:txBody>
      </p:sp>
      <p:pic>
        <p:nvPicPr>
          <p:cNvPr id="5" name="図 4"/>
          <p:cNvPicPr>
            <a:picLocks noChangeAspect="1"/>
          </p:cNvPicPr>
          <p:nvPr/>
        </p:nvPicPr>
        <p:blipFill>
          <a:blip r:embed="rId2"/>
          <a:stretch>
            <a:fillRect/>
          </a:stretch>
        </p:blipFill>
        <p:spPr>
          <a:xfrm>
            <a:off x="3397250" y="4678716"/>
            <a:ext cx="5397500" cy="1993900"/>
          </a:xfrm>
          <a:prstGeom prst="rect">
            <a:avLst/>
          </a:prstGeom>
        </p:spPr>
      </p:pic>
    </p:spTree>
    <p:extLst>
      <p:ext uri="{BB962C8B-B14F-4D97-AF65-F5344CB8AC3E}">
        <p14:creationId xmlns:p14="http://schemas.microsoft.com/office/powerpoint/2010/main" val="585852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対数尤度関数</a:t>
            </a:r>
            <a:r>
              <a:rPr lang="ja-JP" altLang="en-US" dirty="0"/>
              <a:t>・最尤法</a:t>
            </a:r>
            <a:endParaRPr kumimoji="1" lang="ja-JP" altLang="en-US" dirty="0"/>
          </a:p>
        </p:txBody>
      </p:sp>
      <p:sp>
        <p:nvSpPr>
          <p:cNvPr id="3" name="コンテンツ プレースホルダー 2"/>
          <p:cNvSpPr>
            <a:spLocks noGrp="1"/>
          </p:cNvSpPr>
          <p:nvPr>
            <p:ph idx="1"/>
          </p:nvPr>
        </p:nvSpPr>
        <p:spPr>
          <a:xfrm>
            <a:off x="838200" y="3311991"/>
            <a:ext cx="10515600" cy="2958180"/>
          </a:xfrm>
        </p:spPr>
        <p:txBody>
          <a:bodyPr/>
          <a:lstStyle/>
          <a:p>
            <a:pPr marL="0" marR="0" lvl="0" indent="0" defTabSz="914400" eaLnBrk="1" fontAlgn="auto" latinLnBrk="0" hangingPunct="1">
              <a:spcBef>
                <a:spcPts val="0"/>
              </a:spcBef>
              <a:spcAft>
                <a:spcPts val="0"/>
              </a:spcAft>
              <a:buClrTx/>
              <a:buSzTx/>
              <a:buFontTx/>
              <a:buNone/>
              <a:tabLst/>
              <a:defRPr/>
            </a:pPr>
            <a:r>
              <a:rPr lang="en-US" altLang="ja-JP" i="1" dirty="0">
                <a:latin typeface="Times New Roman" charset="0"/>
                <a:ea typeface="Times New Roman" charset="0"/>
                <a:cs typeface="Times New Roman" charset="0"/>
              </a:rPr>
              <a:t>l</a:t>
            </a:r>
            <a:r>
              <a:rPr kumimoji="1" lang="en-US" altLang="ja-JP" dirty="0">
                <a:latin typeface="Times New Roman" charset="0"/>
                <a:ea typeface="Times New Roman" charset="0"/>
                <a:cs typeface="Times New Roman" charset="0"/>
              </a:rPr>
              <a:t>(</a:t>
            </a:r>
            <a:r>
              <a:rPr kumimoji="1" lang="en-US" altLang="ja-JP" i="1" dirty="0" err="1">
                <a:latin typeface="Times New Roman" charset="0"/>
                <a:ea typeface="Times New Roman" charset="0"/>
                <a:cs typeface="Times New Roman" charset="0"/>
              </a:rPr>
              <a:t>θ</a:t>
            </a:r>
            <a:r>
              <a:rPr lang="en-US" altLang="ja-JP" dirty="0">
                <a:latin typeface="Times New Roman" charset="0"/>
                <a:ea typeface="Times New Roman" charset="0"/>
                <a:cs typeface="Times New Roman" charset="0"/>
              </a:rPr>
              <a:t>)</a:t>
            </a:r>
            <a:r>
              <a:rPr lang="en-US" altLang="ja-JP" dirty="0"/>
              <a:t> </a:t>
            </a:r>
            <a:r>
              <a:rPr kumimoji="1" lang="ja-JP" altLang="en-US" dirty="0"/>
              <a:t>の大小を比較することで</a:t>
            </a:r>
            <a:r>
              <a:rPr kumimoji="1" lang="en-US" altLang="ja-JP" dirty="0"/>
              <a:t>K-L</a:t>
            </a:r>
            <a:r>
              <a:rPr kumimoji="1" lang="ja-JP" altLang="en-US" dirty="0"/>
              <a:t>情報量</a:t>
            </a:r>
            <a:r>
              <a:rPr lang="ja-JP" altLang="en-US" dirty="0"/>
              <a:t>の大小を測る</a:t>
            </a:r>
            <a:endParaRPr lang="en-US" altLang="ja-JP" dirty="0"/>
          </a:p>
          <a:p>
            <a:pPr>
              <a:spcBef>
                <a:spcPts val="0"/>
              </a:spcBef>
              <a:buFont typeface="Wingdings" charset="2"/>
              <a:buChar char="u"/>
            </a:pPr>
            <a:r>
              <a:rPr lang="en-US" altLang="ja-JP" dirty="0"/>
              <a:t> </a:t>
            </a:r>
            <a:r>
              <a:rPr lang="ja-JP" altLang="en-US" dirty="0"/>
              <a:t>対数尤度が最大になるモデルを推定 ⇒ 最大対数尤度</a:t>
            </a:r>
            <a:endParaRPr lang="en-US" altLang="ja-JP" dirty="0"/>
          </a:p>
          <a:p>
            <a:pPr>
              <a:spcBef>
                <a:spcPts val="0"/>
              </a:spcBef>
              <a:buFont typeface="Wingdings" charset="2"/>
              <a:buChar char="u"/>
            </a:pPr>
            <a:r>
              <a:rPr kumimoji="1" lang="ja-JP" altLang="en-US" dirty="0"/>
              <a:t> この方法を「最尤法」と呼ぶ</a:t>
            </a:r>
          </a:p>
        </p:txBody>
      </p:sp>
      <p:sp>
        <p:nvSpPr>
          <p:cNvPr id="5" name="コンテンツ プレースホルダー 2"/>
          <p:cNvSpPr txBox="1">
            <a:spLocks/>
          </p:cNvSpPr>
          <p:nvPr/>
        </p:nvSpPr>
        <p:spPr>
          <a:xfrm>
            <a:off x="990600" y="1657051"/>
            <a:ext cx="10515600" cy="681511"/>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Tx/>
              <a:buNone/>
            </a:pPr>
            <a:r>
              <a:rPr lang="ja-JP" altLang="en-US"/>
              <a:t>扱いやすくするため，前出の</a:t>
            </a:r>
            <a:r>
              <a:rPr lang="en-US" altLang="ja-JP"/>
              <a:t> </a:t>
            </a:r>
            <a:r>
              <a:rPr lang="en-US" altLang="ja-JP" i="1">
                <a:latin typeface="Times New Roman" charset="0"/>
                <a:ea typeface="Times New Roman" charset="0"/>
                <a:cs typeface="Times New Roman" charset="0"/>
              </a:rPr>
              <a:t>L</a:t>
            </a:r>
            <a:r>
              <a:rPr lang="en-US" altLang="ja-JP">
                <a:latin typeface="Times New Roman" charset="0"/>
                <a:ea typeface="Times New Roman" charset="0"/>
                <a:cs typeface="Times New Roman" charset="0"/>
              </a:rPr>
              <a:t>(</a:t>
            </a:r>
            <a:r>
              <a:rPr lang="en-US" altLang="ja-JP" i="1">
                <a:latin typeface="Times New Roman" charset="0"/>
                <a:ea typeface="Times New Roman" charset="0"/>
                <a:cs typeface="Times New Roman" charset="0"/>
              </a:rPr>
              <a:t>θ</a:t>
            </a:r>
            <a:r>
              <a:rPr lang="en-US" altLang="ja-JP">
                <a:latin typeface="Times New Roman" charset="0"/>
                <a:ea typeface="Times New Roman" charset="0"/>
                <a:cs typeface="Times New Roman" charset="0"/>
              </a:rPr>
              <a:t>)</a:t>
            </a:r>
            <a:r>
              <a:rPr lang="ja-JP" altLang="en-US"/>
              <a:t> の両辺の対数をとる</a:t>
            </a:r>
            <a:endParaRPr lang="ja-JP" altLang="en-US" dirty="0"/>
          </a:p>
        </p:txBody>
      </p:sp>
      <p:pic>
        <p:nvPicPr>
          <p:cNvPr id="6" name="図 5"/>
          <p:cNvPicPr>
            <a:picLocks noChangeAspect="1"/>
          </p:cNvPicPr>
          <p:nvPr/>
        </p:nvPicPr>
        <p:blipFill>
          <a:blip r:embed="rId2"/>
          <a:stretch>
            <a:fillRect/>
          </a:stretch>
        </p:blipFill>
        <p:spPr>
          <a:xfrm>
            <a:off x="3930650" y="2274554"/>
            <a:ext cx="4330700" cy="1257300"/>
          </a:xfrm>
          <a:prstGeom prst="rect">
            <a:avLst/>
          </a:prstGeom>
        </p:spPr>
      </p:pic>
    </p:spTree>
    <p:extLst>
      <p:ext uri="{BB962C8B-B14F-4D97-AF65-F5344CB8AC3E}">
        <p14:creationId xmlns:p14="http://schemas.microsoft.com/office/powerpoint/2010/main" val="488336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背景</a:t>
            </a:r>
          </a:p>
        </p:txBody>
      </p:sp>
      <p:sp>
        <p:nvSpPr>
          <p:cNvPr id="3" name="コンテンツ プレースホルダー 2"/>
          <p:cNvSpPr>
            <a:spLocks noGrp="1"/>
          </p:cNvSpPr>
          <p:nvPr>
            <p:ph idx="1"/>
          </p:nvPr>
        </p:nvSpPr>
        <p:spPr>
          <a:xfrm>
            <a:off x="165538" y="998483"/>
            <a:ext cx="11188262" cy="5859517"/>
          </a:xfrm>
        </p:spPr>
        <p:txBody>
          <a:bodyPr anchor="ctr">
            <a:normAutofit/>
          </a:bodyPr>
          <a:lstStyle/>
          <a:p>
            <a:pPr marL="0" indent="0">
              <a:spcBef>
                <a:spcPts val="0"/>
              </a:spcBef>
              <a:buNone/>
            </a:pPr>
            <a:r>
              <a:rPr kumimoji="1" lang="ja-JP" altLang="en-US" b="1" dirty="0"/>
              <a:t>クラスタリング</a:t>
            </a:r>
            <a:endParaRPr kumimoji="1" lang="en-US" altLang="ja-JP" b="1" dirty="0"/>
          </a:p>
          <a:p>
            <a:pPr>
              <a:spcBef>
                <a:spcPts val="0"/>
              </a:spcBef>
              <a:buFont typeface="Wingdings" charset="2"/>
              <a:buChar char="u"/>
            </a:pPr>
            <a:r>
              <a:rPr lang="ja-JP" altLang="en-US" dirty="0"/>
              <a:t> データを任意の数のクラスタにわける手法</a:t>
            </a:r>
            <a:endParaRPr lang="en-US" altLang="ja-JP" dirty="0"/>
          </a:p>
          <a:p>
            <a:pPr>
              <a:spcBef>
                <a:spcPts val="0"/>
              </a:spcBef>
              <a:buFont typeface="Wingdings" charset="2"/>
              <a:buChar char="u"/>
            </a:pPr>
            <a:r>
              <a:rPr lang="ja-JP" altLang="en-US" dirty="0"/>
              <a:t> データ解析・画像処理などで利用</a:t>
            </a:r>
            <a:endParaRPr lang="en-US" altLang="ja-JP" dirty="0"/>
          </a:p>
          <a:p>
            <a:pPr>
              <a:spcBef>
                <a:spcPts val="0"/>
              </a:spcBef>
              <a:buFont typeface="Wingdings" charset="2"/>
              <a:buChar char="u"/>
            </a:pPr>
            <a:r>
              <a:rPr lang="ja-JP" altLang="en-US" dirty="0"/>
              <a:t> </a:t>
            </a:r>
            <a:r>
              <a:rPr lang="en-US" altLang="ja-JP" b="1" i="1" dirty="0">
                <a:latin typeface="Times New Roman" charset="0"/>
                <a:ea typeface="Times New Roman" charset="0"/>
                <a:cs typeface="Times New Roman" charset="0"/>
              </a:rPr>
              <a:t>k</a:t>
            </a:r>
            <a:r>
              <a:rPr lang="en-US" altLang="ja-JP" b="1" dirty="0">
                <a:latin typeface="Times New Roman" charset="0"/>
                <a:ea typeface="Times New Roman" charset="0"/>
                <a:cs typeface="Times New Roman" charset="0"/>
              </a:rPr>
              <a:t>-means</a:t>
            </a:r>
            <a:r>
              <a:rPr lang="ja-JP" altLang="en-US" b="1" dirty="0"/>
              <a:t>ではクラスタ数を事前に指定してクラスタリング</a:t>
            </a:r>
            <a:br>
              <a:rPr lang="en-US" altLang="ja-JP" b="1" dirty="0"/>
            </a:br>
            <a:r>
              <a:rPr kumimoji="1" lang="ja-JP" altLang="en-US" dirty="0"/>
              <a:t>⇒ クラスタ数が未知の場合「</a:t>
            </a:r>
            <a:r>
              <a:rPr kumimoji="1" lang="ja-JP" altLang="en-US" b="1" dirty="0"/>
              <a:t>クラスタ数推定</a:t>
            </a:r>
            <a:r>
              <a:rPr kumimoji="1" lang="ja-JP" altLang="en-US" dirty="0"/>
              <a:t>」が必要</a:t>
            </a: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0308" y="1646323"/>
            <a:ext cx="3701692" cy="2776269"/>
          </a:xfrm>
          <a:prstGeom prst="rect">
            <a:avLst/>
          </a:prstGeom>
        </p:spPr>
      </p:pic>
    </p:spTree>
    <p:extLst>
      <p:ext uri="{BB962C8B-B14F-4D97-AF65-F5344CB8AC3E}">
        <p14:creationId xmlns:p14="http://schemas.microsoft.com/office/powerpoint/2010/main" val="1377184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Kullback-Leibler</a:t>
            </a:r>
            <a:r>
              <a:rPr kumimoji="1" lang="ja-JP" altLang="en-US" dirty="0"/>
              <a:t>情報量</a:t>
            </a:r>
          </a:p>
        </p:txBody>
      </p:sp>
      <p:sp>
        <p:nvSpPr>
          <p:cNvPr id="3" name="コンテンツ プレースホルダー 2"/>
          <p:cNvSpPr>
            <a:spLocks noGrp="1"/>
          </p:cNvSpPr>
          <p:nvPr>
            <p:ph idx="1"/>
          </p:nvPr>
        </p:nvSpPr>
        <p:spPr>
          <a:xfrm>
            <a:off x="261257" y="1184611"/>
            <a:ext cx="11587859" cy="460835"/>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2400" dirty="0"/>
              <a:t>推定されたモデル</a:t>
            </a:r>
            <a:r>
              <a:rPr kumimoji="1" lang="en-US" altLang="ja-JP" sz="2400" dirty="0"/>
              <a:t> </a:t>
            </a:r>
            <a:r>
              <a:rPr kumimoji="1" lang="en-US" altLang="ja-JP" sz="2400" i="1" dirty="0">
                <a:latin typeface="Times New Roman" charset="0"/>
                <a:ea typeface="Times New Roman" charset="0"/>
                <a:cs typeface="Times New Roman" charset="0"/>
              </a:rPr>
              <a:t>f</a:t>
            </a:r>
            <a:r>
              <a:rPr kumimoji="1" lang="en-US" altLang="ja-JP" sz="2400" dirty="0">
                <a:latin typeface="Times New Roman" charset="0"/>
                <a:ea typeface="Times New Roman" charset="0"/>
                <a:cs typeface="Times New Roman" charset="0"/>
              </a:rPr>
              <a:t>(</a:t>
            </a:r>
            <a:r>
              <a:rPr kumimoji="1" lang="en-US" altLang="ja-JP" sz="2400" i="1" dirty="0">
                <a:latin typeface="Times New Roman" charset="0"/>
                <a:ea typeface="Times New Roman" charset="0"/>
                <a:cs typeface="Times New Roman" charset="0"/>
              </a:rPr>
              <a:t>x</a:t>
            </a:r>
            <a:r>
              <a:rPr kumimoji="1" lang="en-US" altLang="ja-JP" sz="2400" dirty="0">
                <a:latin typeface="Times New Roman" charset="0"/>
                <a:ea typeface="Times New Roman" charset="0"/>
                <a:cs typeface="Times New Roman" charset="0"/>
              </a:rPr>
              <a:t>)</a:t>
            </a:r>
            <a:r>
              <a:rPr kumimoji="1" lang="en-US" altLang="ja-JP" sz="2400" dirty="0"/>
              <a:t> </a:t>
            </a:r>
            <a:r>
              <a:rPr kumimoji="1" lang="ja-JP" altLang="en-US" sz="2400" dirty="0"/>
              <a:t>と，真の確率密度関数</a:t>
            </a:r>
            <a:r>
              <a:rPr kumimoji="1" lang="en-US" altLang="ja-JP" sz="2400" dirty="0"/>
              <a:t> </a:t>
            </a:r>
            <a:r>
              <a:rPr kumimoji="1" lang="en-US" altLang="ja-JP" sz="2400" i="1" dirty="0">
                <a:latin typeface="Times New Roman" charset="0"/>
                <a:ea typeface="Times New Roman" charset="0"/>
                <a:cs typeface="Times New Roman" charset="0"/>
              </a:rPr>
              <a:t>g</a:t>
            </a:r>
            <a:r>
              <a:rPr kumimoji="1" lang="en-US" altLang="ja-JP" sz="2400" dirty="0">
                <a:latin typeface="Times New Roman" charset="0"/>
                <a:ea typeface="Times New Roman" charset="0"/>
                <a:cs typeface="Times New Roman" charset="0"/>
              </a:rPr>
              <a:t>(</a:t>
            </a:r>
            <a:r>
              <a:rPr kumimoji="1" lang="en-US" altLang="ja-JP" sz="2400" i="1" dirty="0">
                <a:latin typeface="Times New Roman" charset="0"/>
                <a:ea typeface="Times New Roman" charset="0"/>
                <a:cs typeface="Times New Roman" charset="0"/>
              </a:rPr>
              <a:t>x</a:t>
            </a:r>
            <a:r>
              <a:rPr kumimoji="1" lang="en-US" altLang="ja-JP" sz="2400" dirty="0">
                <a:latin typeface="Times New Roman" charset="0"/>
                <a:ea typeface="Times New Roman" charset="0"/>
                <a:cs typeface="Times New Roman" charset="0"/>
              </a:rPr>
              <a:t>) </a:t>
            </a:r>
            <a:r>
              <a:rPr kumimoji="1" lang="ja-JP" altLang="en-US" sz="2400" dirty="0"/>
              <a:t>の近さ</a:t>
            </a:r>
          </a:p>
        </p:txBody>
      </p:sp>
      <p:cxnSp>
        <p:nvCxnSpPr>
          <p:cNvPr id="6" name="直線コネクタ 5"/>
          <p:cNvCxnSpPr/>
          <p:nvPr/>
        </p:nvCxnSpPr>
        <p:spPr>
          <a:xfrm>
            <a:off x="7235217" y="4329404"/>
            <a:ext cx="4291320" cy="0"/>
          </a:xfrm>
          <a:prstGeom prst="line">
            <a:avLst/>
          </a:prstGeom>
          <a:ln w="57150"/>
        </p:spPr>
        <p:style>
          <a:lnRef idx="1">
            <a:schemeClr val="accent2"/>
          </a:lnRef>
          <a:fillRef idx="0">
            <a:schemeClr val="accent2"/>
          </a:fillRef>
          <a:effectRef idx="0">
            <a:schemeClr val="accent2"/>
          </a:effectRef>
          <a:fontRef idx="minor">
            <a:schemeClr val="tx1"/>
          </a:fontRef>
        </p:style>
      </p:cxnSp>
      <p:pic>
        <p:nvPicPr>
          <p:cNvPr id="8" name="図 7"/>
          <p:cNvPicPr>
            <a:picLocks noChangeAspect="1"/>
          </p:cNvPicPr>
          <p:nvPr/>
        </p:nvPicPr>
        <p:blipFill>
          <a:blip r:embed="rId3"/>
          <a:stretch>
            <a:fillRect/>
          </a:stretch>
        </p:blipFill>
        <p:spPr>
          <a:xfrm>
            <a:off x="838200" y="2119279"/>
            <a:ext cx="10688337" cy="2008763"/>
          </a:xfrm>
          <a:prstGeom prst="rect">
            <a:avLst/>
          </a:prstGeom>
        </p:spPr>
      </p:pic>
      <p:cxnSp>
        <p:nvCxnSpPr>
          <p:cNvPr id="9" name="直線コネクタ 8"/>
          <p:cNvCxnSpPr/>
          <p:nvPr/>
        </p:nvCxnSpPr>
        <p:spPr>
          <a:xfrm>
            <a:off x="2423731" y="4329404"/>
            <a:ext cx="4291320" cy="0"/>
          </a:xfrm>
          <a:prstGeom prst="line">
            <a:avLst/>
          </a:prstGeom>
          <a:ln w="57150">
            <a:solidFill>
              <a:schemeClr val="accent1">
                <a:lumMod val="50000"/>
              </a:schemeClr>
            </a:solidFill>
          </a:ln>
        </p:spPr>
        <p:style>
          <a:lnRef idx="1">
            <a:schemeClr val="accent2"/>
          </a:lnRef>
          <a:fillRef idx="0">
            <a:schemeClr val="accent2"/>
          </a:fillRef>
          <a:effectRef idx="0">
            <a:schemeClr val="accent2"/>
          </a:effectRef>
          <a:fontRef idx="minor">
            <a:schemeClr val="tx1"/>
          </a:fontRef>
        </p:style>
      </p:cxnSp>
      <p:sp>
        <p:nvSpPr>
          <p:cNvPr id="10" name="テキスト ボックス 9"/>
          <p:cNvSpPr txBox="1"/>
          <p:nvPr/>
        </p:nvSpPr>
        <p:spPr>
          <a:xfrm>
            <a:off x="7501076" y="4530767"/>
            <a:ext cx="3706464" cy="461665"/>
          </a:xfrm>
          <a:prstGeom prst="rect">
            <a:avLst/>
          </a:prstGeom>
          <a:noFill/>
        </p:spPr>
        <p:txBody>
          <a:bodyPr wrap="none" rtlCol="0">
            <a:spAutoFit/>
          </a:bodyPr>
          <a:lstStyle/>
          <a:p>
            <a:r>
              <a:rPr lang="en-US" altLang="ja-JP" sz="2400" dirty="0">
                <a:latin typeface="Times New Roman" charset="0"/>
                <a:ea typeface="Times New Roman" charset="0"/>
                <a:cs typeface="Times New Roman" charset="0"/>
              </a:rPr>
              <a:t>l</a:t>
            </a:r>
            <a:r>
              <a:rPr kumimoji="1" lang="en-US" altLang="ja-JP" sz="2400" dirty="0">
                <a:latin typeface="Times New Roman" charset="0"/>
                <a:ea typeface="Times New Roman" charset="0"/>
                <a:cs typeface="Times New Roman" charset="0"/>
              </a:rPr>
              <a:t>og </a:t>
            </a:r>
            <a:r>
              <a:rPr kumimoji="1" lang="en-US" altLang="ja-JP" sz="2400" i="1" dirty="0">
                <a:latin typeface="Times New Roman" charset="0"/>
                <a:ea typeface="Times New Roman" charset="0"/>
                <a:cs typeface="Times New Roman" charset="0"/>
              </a:rPr>
              <a:t>g</a:t>
            </a:r>
            <a:r>
              <a:rPr kumimoji="1" lang="en-US" altLang="ja-JP" sz="2400" dirty="0">
                <a:latin typeface="Times New Roman" charset="0"/>
                <a:ea typeface="Times New Roman" charset="0"/>
                <a:cs typeface="Times New Roman" charset="0"/>
              </a:rPr>
              <a:t>(</a:t>
            </a:r>
            <a:r>
              <a:rPr kumimoji="1" lang="en-US" altLang="ja-JP" sz="2400" i="1" dirty="0">
                <a:latin typeface="Times New Roman" charset="0"/>
                <a:ea typeface="Times New Roman" charset="0"/>
                <a:cs typeface="Times New Roman" charset="0"/>
              </a:rPr>
              <a:t>x</a:t>
            </a:r>
            <a:r>
              <a:rPr kumimoji="1" lang="en-US" altLang="ja-JP" sz="2400" dirty="0">
                <a:latin typeface="Times New Roman" charset="0"/>
                <a:ea typeface="Times New Roman" charset="0"/>
                <a:cs typeface="Times New Roman" charset="0"/>
              </a:rPr>
              <a:t>)</a:t>
            </a:r>
            <a:r>
              <a:rPr kumimoji="1" lang="ja-JP" altLang="en-US" sz="2400" dirty="0">
                <a:latin typeface="Times New Roman" charset="0"/>
                <a:ea typeface="Times New Roman" charset="0"/>
                <a:cs typeface="Times New Roman" charset="0"/>
              </a:rPr>
              <a:t> </a:t>
            </a:r>
            <a:r>
              <a:rPr kumimoji="1" lang="ja-JP" altLang="en-US" sz="2400" dirty="0">
                <a:latin typeface="Meiryo" charset="-128"/>
                <a:ea typeface="Meiryo" charset="-128"/>
                <a:cs typeface="Meiryo" charset="-128"/>
              </a:rPr>
              <a:t>の期待値（</a:t>
            </a:r>
            <a:r>
              <a:rPr kumimoji="1" lang="ja-JP" altLang="en-US" sz="2400" b="1" dirty="0">
                <a:latin typeface="Meiryo" charset="-128"/>
                <a:ea typeface="Meiryo" charset="-128"/>
                <a:cs typeface="Meiryo" charset="-128"/>
              </a:rPr>
              <a:t>定数</a:t>
            </a:r>
            <a:r>
              <a:rPr kumimoji="1" lang="ja-JP" altLang="en-US" sz="2400" dirty="0">
                <a:latin typeface="Meiryo" charset="-128"/>
                <a:ea typeface="Meiryo" charset="-128"/>
                <a:cs typeface="Meiryo" charset="-128"/>
              </a:rPr>
              <a:t>）</a:t>
            </a:r>
          </a:p>
        </p:txBody>
      </p:sp>
      <p:sp>
        <p:nvSpPr>
          <p:cNvPr id="11" name="テキスト ボックス 10"/>
          <p:cNvSpPr txBox="1"/>
          <p:nvPr/>
        </p:nvSpPr>
        <p:spPr>
          <a:xfrm>
            <a:off x="3336521" y="4530767"/>
            <a:ext cx="2646878" cy="461665"/>
          </a:xfrm>
          <a:prstGeom prst="rect">
            <a:avLst/>
          </a:prstGeom>
          <a:noFill/>
        </p:spPr>
        <p:txBody>
          <a:bodyPr wrap="none" rtlCol="0">
            <a:spAutoFit/>
          </a:bodyPr>
          <a:lstStyle/>
          <a:p>
            <a:r>
              <a:rPr lang="en-US" altLang="ja-JP" sz="2400" dirty="0">
                <a:latin typeface="Times New Roman" charset="0"/>
                <a:ea typeface="Times New Roman" charset="0"/>
                <a:cs typeface="Times New Roman" charset="0"/>
              </a:rPr>
              <a:t>l</a:t>
            </a:r>
            <a:r>
              <a:rPr kumimoji="1" lang="en-US" altLang="ja-JP" sz="2400" dirty="0">
                <a:latin typeface="Times New Roman" charset="0"/>
                <a:ea typeface="Times New Roman" charset="0"/>
                <a:cs typeface="Times New Roman" charset="0"/>
              </a:rPr>
              <a:t>og  </a:t>
            </a:r>
            <a:r>
              <a:rPr kumimoji="1" lang="en-US" altLang="ja-JP" sz="2400" i="1" dirty="0">
                <a:latin typeface="Times New Roman" charset="0"/>
                <a:ea typeface="Times New Roman" charset="0"/>
                <a:cs typeface="Times New Roman" charset="0"/>
              </a:rPr>
              <a:t>f</a:t>
            </a:r>
            <a:r>
              <a:rPr kumimoji="1" lang="en-US" altLang="ja-JP" sz="2400" dirty="0">
                <a:latin typeface="Times New Roman" charset="0"/>
                <a:ea typeface="Times New Roman" charset="0"/>
                <a:cs typeface="Times New Roman" charset="0"/>
              </a:rPr>
              <a:t>(</a:t>
            </a:r>
            <a:r>
              <a:rPr kumimoji="1" lang="en-US" altLang="ja-JP" sz="2400" i="1" dirty="0">
                <a:latin typeface="Times New Roman" charset="0"/>
                <a:ea typeface="Times New Roman" charset="0"/>
                <a:cs typeface="Times New Roman" charset="0"/>
              </a:rPr>
              <a:t>x</a:t>
            </a:r>
            <a:r>
              <a:rPr kumimoji="1" lang="en-US" altLang="ja-JP" sz="2400" dirty="0">
                <a:latin typeface="Times New Roman" charset="0"/>
                <a:ea typeface="Times New Roman" charset="0"/>
                <a:cs typeface="Times New Roman" charset="0"/>
              </a:rPr>
              <a:t>)</a:t>
            </a:r>
            <a:r>
              <a:rPr kumimoji="1" lang="ja-JP" altLang="en-US" sz="2400" dirty="0">
                <a:latin typeface="Times New Roman" charset="0"/>
                <a:ea typeface="Times New Roman" charset="0"/>
                <a:cs typeface="Times New Roman" charset="0"/>
              </a:rPr>
              <a:t> </a:t>
            </a:r>
            <a:r>
              <a:rPr kumimoji="1" lang="ja-JP" altLang="en-US" sz="2400" dirty="0">
                <a:latin typeface="Meiryo" charset="-128"/>
                <a:ea typeface="Meiryo" charset="-128"/>
                <a:cs typeface="Meiryo" charset="-128"/>
              </a:rPr>
              <a:t>の期待値 </a:t>
            </a:r>
            <a:endParaRPr lang="en-US" altLang="ja-JP" sz="2400" dirty="0">
              <a:latin typeface="Meiryo" charset="-128"/>
              <a:ea typeface="Meiryo" charset="-128"/>
              <a:cs typeface="Meiryo" charset="-128"/>
            </a:endParaRPr>
          </a:p>
        </p:txBody>
      </p:sp>
      <p:grpSp>
        <p:nvGrpSpPr>
          <p:cNvPr id="13" name="図形グループ 12"/>
          <p:cNvGrpSpPr/>
          <p:nvPr/>
        </p:nvGrpSpPr>
        <p:grpSpPr>
          <a:xfrm>
            <a:off x="85242" y="5193794"/>
            <a:ext cx="11939887" cy="919167"/>
            <a:chOff x="114953" y="5076567"/>
            <a:chExt cx="11939887" cy="919167"/>
          </a:xfrm>
        </p:grpSpPr>
        <p:sp>
          <p:nvSpPr>
            <p:cNvPr id="12" name="コンテンツ プレースホルダー 2"/>
            <p:cNvSpPr txBox="1">
              <a:spLocks/>
            </p:cNvSpPr>
            <p:nvPr/>
          </p:nvSpPr>
          <p:spPr>
            <a:xfrm>
              <a:off x="1860441" y="5349038"/>
              <a:ext cx="8374096" cy="374226"/>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Tx/>
                <a:buNone/>
                <a:defRPr/>
              </a:pPr>
              <a:r>
                <a:rPr lang="ja-JP" altLang="en-US" sz="2400" dirty="0"/>
                <a:t>を</a:t>
              </a:r>
              <a:r>
                <a:rPr lang="ja-JP" altLang="en-US" sz="2400" b="1" dirty="0"/>
                <a:t>対数尤度</a:t>
              </a:r>
              <a:r>
                <a:rPr lang="ja-JP" altLang="en-US" sz="2400" dirty="0"/>
                <a:t>と呼ぶとすると</a:t>
              </a:r>
              <a:r>
                <a:rPr lang="en-US" altLang="ja-JP" sz="2400" dirty="0"/>
                <a:t> </a:t>
              </a:r>
              <a:r>
                <a:rPr lang="en-US" altLang="ja-JP" sz="2400" i="1" dirty="0">
                  <a:latin typeface="Times New Roman" charset="0"/>
                  <a:ea typeface="Times New Roman" charset="0"/>
                  <a:cs typeface="Times New Roman" charset="0"/>
                </a:rPr>
                <a:t>n</a:t>
              </a:r>
              <a:r>
                <a:rPr lang="en-US" altLang="ja-JP" sz="2400" dirty="0"/>
                <a:t> </a:t>
              </a:r>
              <a:r>
                <a:rPr lang="ja-JP" altLang="en-US" sz="2400" dirty="0"/>
                <a:t>個のデータの平均対数尤度は</a:t>
              </a:r>
            </a:p>
          </p:txBody>
        </p:sp>
        <p:pic>
          <p:nvPicPr>
            <p:cNvPr id="5" name="図 4"/>
            <p:cNvPicPr>
              <a:picLocks noChangeAspect="1"/>
            </p:cNvPicPr>
            <p:nvPr/>
          </p:nvPicPr>
          <p:blipFill>
            <a:blip r:embed="rId4"/>
            <a:stretch>
              <a:fillRect/>
            </a:stretch>
          </p:blipFill>
          <p:spPr>
            <a:xfrm>
              <a:off x="114953" y="5076567"/>
              <a:ext cx="1745488" cy="919167"/>
            </a:xfrm>
            <a:prstGeom prst="rect">
              <a:avLst/>
            </a:prstGeom>
          </p:spPr>
        </p:pic>
        <p:pic>
          <p:nvPicPr>
            <p:cNvPr id="7" name="図 6"/>
            <p:cNvPicPr>
              <a:picLocks noChangeAspect="1"/>
            </p:cNvPicPr>
            <p:nvPr/>
          </p:nvPicPr>
          <p:blipFill>
            <a:blip r:embed="rId5"/>
            <a:stretch>
              <a:fillRect/>
            </a:stretch>
          </p:blipFill>
          <p:spPr>
            <a:xfrm>
              <a:off x="10109481" y="5100425"/>
              <a:ext cx="1945359" cy="871450"/>
            </a:xfrm>
            <a:prstGeom prst="rect">
              <a:avLst/>
            </a:prstGeom>
          </p:spPr>
        </p:pic>
      </p:grpSp>
      <p:sp>
        <p:nvSpPr>
          <p:cNvPr id="14" name="テキスト ボックス 13"/>
          <p:cNvSpPr txBox="1"/>
          <p:nvPr/>
        </p:nvSpPr>
        <p:spPr>
          <a:xfrm>
            <a:off x="1859165" y="6314322"/>
            <a:ext cx="8392041" cy="461665"/>
          </a:xfrm>
          <a:prstGeom prst="rect">
            <a:avLst/>
          </a:prstGeom>
          <a:noFill/>
        </p:spPr>
        <p:txBody>
          <a:bodyPr wrap="none" rtlCol="0">
            <a:spAutoFit/>
          </a:bodyPr>
          <a:lstStyle/>
          <a:p>
            <a:r>
              <a:rPr lang="ja-JP" altLang="en-US" sz="2400" b="1" dirty="0">
                <a:latin typeface="Meiryo" charset="-128"/>
                <a:ea typeface="Meiryo" charset="-128"/>
                <a:cs typeface="Meiryo" charset="-128"/>
              </a:rPr>
              <a:t>対数尤度が大きければおおきいほど，</a:t>
            </a:r>
            <a:r>
              <a:rPr lang="en-US" altLang="ja-JP" sz="2400" b="1" dirty="0">
                <a:latin typeface="Meiryo" charset="-128"/>
                <a:ea typeface="Meiryo" charset="-128"/>
                <a:cs typeface="Meiryo" charset="-128"/>
              </a:rPr>
              <a:t>K-L</a:t>
            </a:r>
            <a:r>
              <a:rPr lang="ja-JP" altLang="en-US" sz="2400" b="1" dirty="0">
                <a:latin typeface="Meiryo" charset="-128"/>
                <a:ea typeface="Meiryo" charset="-128"/>
                <a:cs typeface="Meiryo" charset="-128"/>
              </a:rPr>
              <a:t>情報量が大きい！</a:t>
            </a:r>
            <a:endParaRPr lang="en-US" altLang="ja-JP" sz="2400" b="1" dirty="0">
              <a:latin typeface="Meiryo" charset="-128"/>
              <a:ea typeface="Meiryo" charset="-128"/>
              <a:cs typeface="Meiryo" charset="-128"/>
            </a:endParaRPr>
          </a:p>
        </p:txBody>
      </p:sp>
    </p:spTree>
    <p:extLst>
      <p:ext uri="{BB962C8B-B14F-4D97-AF65-F5344CB8AC3E}">
        <p14:creationId xmlns:p14="http://schemas.microsoft.com/office/powerpoint/2010/main" val="455594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Gauss</a:t>
            </a:r>
            <a:r>
              <a:rPr kumimoji="1" lang="ja-JP" altLang="en-US" dirty="0"/>
              <a:t>分布</a:t>
            </a:r>
          </a:p>
        </p:txBody>
      </p:sp>
      <p:sp>
        <p:nvSpPr>
          <p:cNvPr id="3" name="正方形/長方形 2"/>
          <p:cNvSpPr/>
          <p:nvPr/>
        </p:nvSpPr>
        <p:spPr>
          <a:xfrm>
            <a:off x="1908355" y="1754918"/>
            <a:ext cx="8375290" cy="1154162"/>
          </a:xfrm>
          <a:prstGeom prst="rect">
            <a:avLst/>
          </a:prstGeom>
        </p:spPr>
        <p:txBody>
          <a:bodyPr wrap="square">
            <a:spAutoFit/>
          </a:bodyPr>
          <a:lstStyle/>
          <a:p>
            <a:pPr algn="ctr">
              <a:lnSpc>
                <a:spcPct val="150000"/>
              </a:lnSpc>
            </a:pPr>
            <a:r>
              <a:rPr lang="en-US" altLang="ja-JP" sz="2400" i="1" dirty="0">
                <a:latin typeface="Times New Roman" charset="0"/>
                <a:ea typeface="Times New Roman" charset="0"/>
                <a:cs typeface="Times New Roman" charset="0"/>
              </a:rPr>
              <a:t>d</a:t>
            </a:r>
            <a:r>
              <a:rPr lang="ja-JP" altLang="en-US" sz="2400" dirty="0">
                <a:latin typeface="Meiryo" charset="-128"/>
                <a:ea typeface="Meiryo" charset="-128"/>
                <a:cs typeface="Meiryo" charset="-128"/>
              </a:rPr>
              <a:t>次元のデータ</a:t>
            </a:r>
            <a:r>
              <a:rPr lang="en-US" altLang="ja-JP" sz="2400" b="1" i="1" dirty="0">
                <a:latin typeface="Times New Roman" charset="0"/>
                <a:ea typeface="Times New Roman" charset="0"/>
                <a:cs typeface="Times New Roman" charset="0"/>
              </a:rPr>
              <a:t>D</a:t>
            </a:r>
            <a:r>
              <a:rPr lang="ja-JP" altLang="en-US" sz="2400" dirty="0">
                <a:latin typeface="Meiryo" charset="-128"/>
                <a:ea typeface="Meiryo" charset="-128"/>
                <a:cs typeface="Meiryo" charset="-128"/>
              </a:rPr>
              <a:t>を</a:t>
            </a:r>
            <a:r>
              <a:rPr lang="en-US" altLang="ja-JP" sz="2400" i="1" dirty="0">
                <a:latin typeface="Times New Roman" charset="0"/>
                <a:ea typeface="Times New Roman" charset="0"/>
                <a:cs typeface="Times New Roman" charset="0"/>
              </a:rPr>
              <a:t>K</a:t>
            </a:r>
            <a:r>
              <a:rPr lang="ja-JP" altLang="en-US" sz="2400" dirty="0">
                <a:latin typeface="Meiryo" charset="-128"/>
                <a:ea typeface="Meiryo" charset="-128"/>
                <a:cs typeface="Meiryo" charset="-128"/>
              </a:rPr>
              <a:t>個のクラスタに分割することを考える．</a:t>
            </a:r>
            <a:br>
              <a:rPr lang="en-US" altLang="ja-JP" sz="2400" dirty="0">
                <a:latin typeface="Meiryo" charset="-128"/>
                <a:ea typeface="Meiryo" charset="-128"/>
                <a:cs typeface="Meiryo" charset="-128"/>
              </a:rPr>
            </a:br>
            <a:r>
              <a:rPr lang="en-US" altLang="ja-JP" sz="2400" b="1" i="1" dirty="0" err="1">
                <a:latin typeface="Times New Roman" charset="0"/>
                <a:ea typeface="Times New Roman" charset="0"/>
                <a:cs typeface="Times New Roman" charset="0"/>
              </a:rPr>
              <a:t>μ</a:t>
            </a:r>
            <a:r>
              <a:rPr lang="ja-JP" altLang="en-US" sz="2400" dirty="0">
                <a:latin typeface="Meiryo" charset="-128"/>
                <a:ea typeface="Meiryo" charset="-128"/>
                <a:cs typeface="Meiryo" charset="-128"/>
              </a:rPr>
              <a:t>は</a:t>
            </a:r>
            <a:r>
              <a:rPr lang="en-US" altLang="ja-JP" sz="2400" i="1" dirty="0">
                <a:latin typeface="Meiryo" charset="-128"/>
                <a:ea typeface="Meiryo" charset="-128"/>
                <a:cs typeface="Meiryo" charset="-128"/>
              </a:rPr>
              <a:t>d</a:t>
            </a:r>
            <a:r>
              <a:rPr lang="ja-JP" altLang="en-US" sz="2400" dirty="0">
                <a:latin typeface="Meiryo" charset="-128"/>
                <a:ea typeface="Meiryo" charset="-128"/>
                <a:cs typeface="Meiryo" charset="-128"/>
              </a:rPr>
              <a:t>次元の平均ベクトルであり，</a:t>
            </a:r>
            <a:r>
              <a:rPr lang="en-US" altLang="ja-JP" sz="2400" b="1" dirty="0" err="1">
                <a:latin typeface="Times New Roman" charset="0"/>
                <a:ea typeface="Times New Roman" charset="0"/>
                <a:cs typeface="Times New Roman" charset="0"/>
              </a:rPr>
              <a:t>Σ</a:t>
            </a:r>
            <a:r>
              <a:rPr lang="ja-JP" altLang="en-US" sz="2400" dirty="0">
                <a:latin typeface="Meiryo" charset="-128"/>
                <a:ea typeface="Meiryo" charset="-128"/>
                <a:cs typeface="Meiryo" charset="-128"/>
              </a:rPr>
              <a:t>は</a:t>
            </a:r>
            <a:r>
              <a:rPr lang="en-US" altLang="ja-JP" sz="2400" i="1" dirty="0" err="1">
                <a:latin typeface="Times New Roman" charset="0"/>
                <a:ea typeface="Times New Roman" charset="0"/>
                <a:cs typeface="Times New Roman" charset="0"/>
              </a:rPr>
              <a:t>d</a:t>
            </a:r>
            <a:r>
              <a:rPr lang="en-US" altLang="ja-JP" sz="2400" dirty="0" err="1">
                <a:latin typeface="Times New Roman" charset="0"/>
                <a:ea typeface="Times New Roman" charset="0"/>
                <a:cs typeface="Times New Roman" charset="0"/>
              </a:rPr>
              <a:t>×</a:t>
            </a:r>
            <a:r>
              <a:rPr lang="en-US" altLang="ja-JP" sz="2400" i="1" dirty="0" err="1">
                <a:latin typeface="Times New Roman" charset="0"/>
                <a:ea typeface="Times New Roman" charset="0"/>
                <a:cs typeface="Times New Roman" charset="0"/>
              </a:rPr>
              <a:t>d</a:t>
            </a:r>
            <a:r>
              <a:rPr lang="ja-JP" altLang="en-US" sz="2400" dirty="0">
                <a:latin typeface="Meiryo" charset="-128"/>
                <a:ea typeface="Meiryo" charset="-128"/>
                <a:cs typeface="Meiryo" charset="-128"/>
              </a:rPr>
              <a:t>の共分散行列</a:t>
            </a:r>
            <a:endParaRPr lang="en-US" altLang="ja-JP" sz="2400" dirty="0">
              <a:latin typeface="Meiryo" charset="-128"/>
              <a:ea typeface="Meiryo" charset="-128"/>
              <a:cs typeface="Meiryo" charset="-128"/>
            </a:endParaRPr>
          </a:p>
        </p:txBody>
      </p:sp>
      <p:pic>
        <p:nvPicPr>
          <p:cNvPr id="4" name="図 3"/>
          <p:cNvPicPr>
            <a:picLocks noChangeAspect="1"/>
          </p:cNvPicPr>
          <p:nvPr/>
        </p:nvPicPr>
        <p:blipFill>
          <a:blip r:embed="rId2"/>
          <a:stretch>
            <a:fillRect/>
          </a:stretch>
        </p:blipFill>
        <p:spPr>
          <a:xfrm>
            <a:off x="1459631" y="3736673"/>
            <a:ext cx="9272738" cy="931368"/>
          </a:xfrm>
          <a:prstGeom prst="rect">
            <a:avLst/>
          </a:prstGeom>
        </p:spPr>
      </p:pic>
      <p:cxnSp>
        <p:nvCxnSpPr>
          <p:cNvPr id="6" name="直線コネクタ 5"/>
          <p:cNvCxnSpPr>
            <a:cxnSpLocks/>
          </p:cNvCxnSpPr>
          <p:nvPr/>
        </p:nvCxnSpPr>
        <p:spPr>
          <a:xfrm>
            <a:off x="6292702" y="4766296"/>
            <a:ext cx="4439667"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7189096" y="4960662"/>
            <a:ext cx="2646878" cy="419695"/>
          </a:xfrm>
          <a:prstGeom prst="rect">
            <a:avLst/>
          </a:prstGeom>
          <a:noFill/>
        </p:spPr>
        <p:txBody>
          <a:bodyPr wrap="none" rtlCol="0">
            <a:spAutoFit/>
          </a:bodyPr>
          <a:lstStyle/>
          <a:p>
            <a:r>
              <a:rPr kumimoji="1" lang="ja-JP" altLang="en-US" sz="2400" b="1" dirty="0">
                <a:latin typeface="Meiryo" charset="-128"/>
                <a:ea typeface="Meiryo" charset="-128"/>
                <a:cs typeface="Meiryo" charset="-128"/>
              </a:rPr>
              <a:t>マハラノビス距離</a:t>
            </a:r>
          </a:p>
        </p:txBody>
      </p:sp>
    </p:spTree>
    <p:extLst>
      <p:ext uri="{BB962C8B-B14F-4D97-AF65-F5344CB8AC3E}">
        <p14:creationId xmlns:p14="http://schemas.microsoft.com/office/powerpoint/2010/main" val="169023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等方的</a:t>
            </a:r>
            <a:r>
              <a:rPr kumimoji="1" lang="en-US" altLang="ja-JP" dirty="0"/>
              <a:t>Gauss</a:t>
            </a:r>
            <a:r>
              <a:rPr kumimoji="1" lang="ja-JP" altLang="en-US" dirty="0"/>
              <a:t>分布</a:t>
            </a:r>
          </a:p>
        </p:txBody>
      </p:sp>
      <p:sp>
        <p:nvSpPr>
          <p:cNvPr id="3" name="コンテンツ プレースホルダー 2"/>
          <p:cNvSpPr>
            <a:spLocks noGrp="1"/>
          </p:cNvSpPr>
          <p:nvPr>
            <p:ph idx="1"/>
          </p:nvPr>
        </p:nvSpPr>
        <p:spPr>
          <a:xfrm>
            <a:off x="171943" y="4616521"/>
            <a:ext cx="10515600" cy="442037"/>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2400" dirty="0"/>
              <a:t>この時の確率は</a:t>
            </a:r>
            <a:endParaRPr lang="en-US" altLang="ja-JP" sz="2400" dirty="0"/>
          </a:p>
        </p:txBody>
      </p:sp>
      <p:grpSp>
        <p:nvGrpSpPr>
          <p:cNvPr id="8" name="図形グループ 7"/>
          <p:cNvGrpSpPr/>
          <p:nvPr/>
        </p:nvGrpSpPr>
        <p:grpSpPr>
          <a:xfrm>
            <a:off x="109530" y="2028982"/>
            <a:ext cx="11876690" cy="646331"/>
            <a:chOff x="329599" y="828786"/>
            <a:chExt cx="11876690" cy="646331"/>
          </a:xfrm>
        </p:grpSpPr>
        <p:sp>
          <p:nvSpPr>
            <p:cNvPr id="9" name="正方形/長方形 8"/>
            <p:cNvSpPr/>
            <p:nvPr/>
          </p:nvSpPr>
          <p:spPr>
            <a:xfrm>
              <a:off x="329599" y="828786"/>
              <a:ext cx="11876690" cy="646331"/>
            </a:xfrm>
            <a:prstGeom prst="rect">
              <a:avLst/>
            </a:prstGeom>
          </p:spPr>
          <p:txBody>
            <a:bodyPr wrap="square">
              <a:spAutoFit/>
            </a:bodyPr>
            <a:lstStyle/>
            <a:p>
              <a:pPr>
                <a:lnSpc>
                  <a:spcPct val="150000"/>
                </a:lnSpc>
              </a:pPr>
              <a:r>
                <a:rPr lang="ja-JP" altLang="en-US" sz="2400" dirty="0">
                  <a:latin typeface="Meiryo" charset="-128"/>
                  <a:ea typeface="Meiryo" charset="-128"/>
                  <a:cs typeface="Meiryo" charset="-128"/>
                </a:rPr>
                <a:t>モデル</a:t>
              </a:r>
              <a:r>
                <a:rPr lang="en-US" altLang="ja-JP" sz="2400" i="1" dirty="0" err="1">
                  <a:latin typeface="Times New Roman" charset="0"/>
                  <a:ea typeface="Times New Roman" charset="0"/>
                  <a:cs typeface="Times New Roman" charset="0"/>
                </a:rPr>
                <a:t>M</a:t>
              </a:r>
              <a:r>
                <a:rPr lang="en-US" altLang="ja-JP" sz="2400" i="1" baseline="-25000" dirty="0" err="1">
                  <a:latin typeface="Times New Roman" charset="0"/>
                  <a:ea typeface="Times New Roman" charset="0"/>
                  <a:cs typeface="Times New Roman" charset="0"/>
                </a:rPr>
                <a:t>j</a:t>
              </a:r>
              <a:r>
                <a:rPr lang="ja-JP" altLang="en-US" sz="2400" dirty="0">
                  <a:latin typeface="Meiryo" charset="-128"/>
                  <a:ea typeface="Meiryo" charset="-128"/>
                  <a:cs typeface="Meiryo" charset="-128"/>
                </a:rPr>
                <a:t>の</a:t>
              </a:r>
              <a:r>
                <a:rPr lang="en-US" altLang="ja-JP" sz="2400" i="1" dirty="0" err="1">
                  <a:latin typeface="Times New Roman" charset="0"/>
                  <a:ea typeface="Times New Roman" charset="0"/>
                  <a:cs typeface="Times New Roman" charset="0"/>
                </a:rPr>
                <a:t>p</a:t>
              </a:r>
              <a:r>
                <a:rPr lang="en-US" altLang="ja-JP" sz="2400" i="1" baseline="-25000" dirty="0" err="1">
                  <a:latin typeface="Times New Roman" charset="0"/>
                  <a:ea typeface="Times New Roman" charset="0"/>
                  <a:cs typeface="Times New Roman" charset="0"/>
                </a:rPr>
                <a:t>j</a:t>
              </a:r>
              <a:r>
                <a:rPr lang="ja-JP" altLang="en-US" sz="2400" dirty="0">
                  <a:latin typeface="Meiryo" charset="-128"/>
                  <a:ea typeface="Meiryo" charset="-128"/>
                  <a:cs typeface="Meiryo" charset="-128"/>
                </a:rPr>
                <a:t>変量等方</a:t>
              </a:r>
              <a:r>
                <a:rPr lang="en-US" altLang="ja-JP" sz="2400" dirty="0">
                  <a:latin typeface="Meiryo" charset="-128"/>
                  <a:ea typeface="Meiryo" charset="-128"/>
                  <a:cs typeface="Meiryo" charset="-128"/>
                </a:rPr>
                <a:t>Gauss</a:t>
              </a:r>
              <a:r>
                <a:rPr lang="ja-JP" altLang="en-US" sz="2400" dirty="0">
                  <a:latin typeface="Meiryo" charset="-128"/>
                  <a:ea typeface="Meiryo" charset="-128"/>
                  <a:cs typeface="Meiryo" charset="-128"/>
                </a:rPr>
                <a:t>分布の対数尤度関数を   </a:t>
              </a:r>
              <a:r>
                <a:rPr lang="en-US" altLang="ja-JP" sz="2400" dirty="0">
                  <a:latin typeface="Meiryo" charset="-128"/>
                  <a:ea typeface="Meiryo" charset="-128"/>
                  <a:cs typeface="Meiryo" charset="-128"/>
                </a:rPr>
                <a:t>    , </a:t>
              </a:r>
              <a:r>
                <a:rPr lang="ja-JP" altLang="en-US" sz="2400" dirty="0">
                  <a:latin typeface="Meiryo" charset="-128"/>
                  <a:ea typeface="Meiryo" charset="-128"/>
                  <a:cs typeface="Meiryo" charset="-128"/>
                </a:rPr>
                <a:t>モデルのデータ数を</a:t>
              </a:r>
              <a:r>
                <a:rPr lang="en-US" altLang="ja-JP" sz="2400" i="1" dirty="0">
                  <a:latin typeface="Times New Roman" charset="0"/>
                  <a:ea typeface="Times New Roman" charset="0"/>
                  <a:cs typeface="Times New Roman" charset="0"/>
                </a:rPr>
                <a:t>R</a:t>
              </a:r>
              <a:r>
                <a:rPr lang="ja-JP" altLang="en-US" sz="2400" dirty="0">
                  <a:latin typeface="Meiryo" charset="-128"/>
                  <a:ea typeface="Meiryo" charset="-128"/>
                  <a:cs typeface="Meiryo" charset="-128"/>
                </a:rPr>
                <a:t>と表す．</a:t>
              </a:r>
              <a:endParaRPr lang="en-US" altLang="ja-JP" sz="2400" dirty="0">
                <a:latin typeface="Meiryo" charset="-128"/>
                <a:ea typeface="Meiryo" charset="-128"/>
                <a:cs typeface="Meiryo" charset="-128"/>
              </a:endParaRPr>
            </a:p>
          </p:txBody>
        </p:sp>
        <p:pic>
          <p:nvPicPr>
            <p:cNvPr id="10" name="図 9"/>
            <p:cNvPicPr>
              <a:picLocks noChangeAspect="1"/>
            </p:cNvPicPr>
            <p:nvPr/>
          </p:nvPicPr>
          <p:blipFill>
            <a:blip r:embed="rId2"/>
            <a:stretch>
              <a:fillRect/>
            </a:stretch>
          </p:blipFill>
          <p:spPr>
            <a:xfrm>
              <a:off x="7393425" y="997087"/>
              <a:ext cx="625559" cy="351877"/>
            </a:xfrm>
            <a:prstGeom prst="rect">
              <a:avLst/>
            </a:prstGeom>
          </p:spPr>
        </p:pic>
      </p:grpSp>
      <p:pic>
        <p:nvPicPr>
          <p:cNvPr id="11" name="図 10"/>
          <p:cNvPicPr>
            <a:picLocks noChangeAspect="1"/>
          </p:cNvPicPr>
          <p:nvPr/>
        </p:nvPicPr>
        <p:blipFill>
          <a:blip r:embed="rId3"/>
          <a:stretch>
            <a:fillRect/>
          </a:stretch>
        </p:blipFill>
        <p:spPr>
          <a:xfrm>
            <a:off x="3817061" y="3373161"/>
            <a:ext cx="4586454" cy="972244"/>
          </a:xfrm>
          <a:prstGeom prst="rect">
            <a:avLst/>
          </a:prstGeom>
        </p:spPr>
      </p:pic>
      <p:sp>
        <p:nvSpPr>
          <p:cNvPr id="12" name="コンテンツ プレースホルダー 2"/>
          <p:cNvSpPr txBox="1">
            <a:spLocks/>
          </p:cNvSpPr>
          <p:nvPr/>
        </p:nvSpPr>
        <p:spPr>
          <a:xfrm>
            <a:off x="119957" y="2727263"/>
            <a:ext cx="10449017" cy="449130"/>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Tx/>
              <a:buNone/>
            </a:pPr>
            <a:r>
              <a:rPr lang="ja-JP" altLang="en-US" sz="2400" dirty="0"/>
              <a:t>等方</a:t>
            </a:r>
            <a:r>
              <a:rPr lang="en-US" altLang="ja-JP" sz="2400" dirty="0"/>
              <a:t>Gauss</a:t>
            </a:r>
            <a:r>
              <a:rPr lang="ja-JP" altLang="en-US" sz="2400" dirty="0"/>
              <a:t>分布を考えると，分散</a:t>
            </a:r>
            <a:r>
              <a:rPr lang="en-US" altLang="ja-JP" sz="2400" dirty="0"/>
              <a:t> </a:t>
            </a:r>
            <a:r>
              <a:rPr lang="en-US" altLang="ja-JP" sz="2400" i="1" dirty="0">
                <a:latin typeface="Times New Roman" charset="0"/>
                <a:ea typeface="Times New Roman" charset="0"/>
                <a:cs typeface="Times New Roman" charset="0"/>
              </a:rPr>
              <a:t>σ</a:t>
            </a:r>
            <a:r>
              <a:rPr lang="en-US" altLang="ja-JP" sz="2400" baseline="30000" dirty="0">
                <a:latin typeface="Times New Roman" charset="0"/>
                <a:ea typeface="Times New Roman" charset="0"/>
                <a:cs typeface="Times New Roman" charset="0"/>
              </a:rPr>
              <a:t>2 </a:t>
            </a:r>
            <a:r>
              <a:rPr lang="ja-JP" altLang="en-US" sz="2400" dirty="0"/>
              <a:t>は</a:t>
            </a:r>
            <a:endParaRPr lang="en-US" altLang="ja-JP" sz="2400" dirty="0"/>
          </a:p>
        </p:txBody>
      </p:sp>
      <p:pic>
        <p:nvPicPr>
          <p:cNvPr id="13" name="図 12"/>
          <p:cNvPicPr>
            <a:picLocks noChangeAspect="1"/>
          </p:cNvPicPr>
          <p:nvPr/>
        </p:nvPicPr>
        <p:blipFill>
          <a:blip r:embed="rId4"/>
          <a:stretch>
            <a:fillRect/>
          </a:stretch>
        </p:blipFill>
        <p:spPr>
          <a:xfrm>
            <a:off x="2193903" y="5117601"/>
            <a:ext cx="7707943" cy="937889"/>
          </a:xfrm>
          <a:prstGeom prst="rect">
            <a:avLst/>
          </a:prstGeom>
        </p:spPr>
      </p:pic>
      <p:sp>
        <p:nvSpPr>
          <p:cNvPr id="15" name="正方形/長方形 14"/>
          <p:cNvSpPr/>
          <p:nvPr/>
        </p:nvSpPr>
        <p:spPr>
          <a:xfrm>
            <a:off x="171943" y="995851"/>
            <a:ext cx="11876690" cy="1200329"/>
          </a:xfrm>
          <a:prstGeom prst="rect">
            <a:avLst/>
          </a:prstGeom>
        </p:spPr>
        <p:txBody>
          <a:bodyPr wrap="square">
            <a:spAutoFit/>
          </a:bodyPr>
          <a:lstStyle/>
          <a:p>
            <a:pPr>
              <a:lnSpc>
                <a:spcPct val="150000"/>
              </a:lnSpc>
            </a:pPr>
            <a:r>
              <a:rPr lang="en-US" altLang="ja-JP" sz="2400" i="1" dirty="0">
                <a:latin typeface="Times New Roman" charset="0"/>
                <a:ea typeface="Times New Roman" charset="0"/>
                <a:cs typeface="Times New Roman" charset="0"/>
              </a:rPr>
              <a:t>d</a:t>
            </a:r>
            <a:r>
              <a:rPr lang="ja-JP" altLang="en-US" sz="2400" dirty="0">
                <a:latin typeface="Meiryo" charset="-128"/>
                <a:ea typeface="Meiryo" charset="-128"/>
                <a:cs typeface="Meiryo" charset="-128"/>
              </a:rPr>
              <a:t>次元のデータ</a:t>
            </a:r>
            <a:r>
              <a:rPr lang="en-US" altLang="ja-JP" sz="2400" b="1" i="1" dirty="0">
                <a:latin typeface="Times New Roman" charset="0"/>
                <a:ea typeface="Times New Roman" charset="0"/>
                <a:cs typeface="Times New Roman" charset="0"/>
              </a:rPr>
              <a:t>D</a:t>
            </a:r>
            <a:r>
              <a:rPr lang="ja-JP" altLang="en-US" sz="2400" dirty="0">
                <a:latin typeface="Meiryo" charset="-128"/>
                <a:ea typeface="Meiryo" charset="-128"/>
                <a:cs typeface="Meiryo" charset="-128"/>
              </a:rPr>
              <a:t>を</a:t>
            </a:r>
            <a:r>
              <a:rPr lang="en-US" altLang="ja-JP" sz="2400" i="1" dirty="0">
                <a:latin typeface="Times New Roman" charset="0"/>
                <a:ea typeface="Times New Roman" charset="0"/>
                <a:cs typeface="Times New Roman" charset="0"/>
              </a:rPr>
              <a:t>K</a:t>
            </a:r>
            <a:r>
              <a:rPr lang="ja-JP" altLang="en-US" sz="2400" dirty="0">
                <a:latin typeface="Meiryo" charset="-128"/>
                <a:ea typeface="Meiryo" charset="-128"/>
                <a:cs typeface="Meiryo" charset="-128"/>
              </a:rPr>
              <a:t>個のクラスタに分割することを考える．</a:t>
            </a:r>
            <a:br>
              <a:rPr lang="en-US" altLang="ja-JP" sz="2400" dirty="0">
                <a:latin typeface="Meiryo" charset="-128"/>
                <a:ea typeface="Meiryo" charset="-128"/>
                <a:cs typeface="Meiryo" charset="-128"/>
              </a:rPr>
            </a:br>
            <a:r>
              <a:rPr lang="en-US" altLang="ja-JP" sz="2400" b="1" i="1" dirty="0" err="1">
                <a:latin typeface="Times New Roman" charset="0"/>
                <a:ea typeface="Times New Roman" charset="0"/>
                <a:cs typeface="Times New Roman" charset="0"/>
              </a:rPr>
              <a:t>μ</a:t>
            </a:r>
            <a:r>
              <a:rPr lang="ja-JP" altLang="en-US" sz="2400" dirty="0">
                <a:latin typeface="Meiryo" charset="-128"/>
                <a:ea typeface="Meiryo" charset="-128"/>
                <a:cs typeface="Meiryo" charset="-128"/>
              </a:rPr>
              <a:t>は</a:t>
            </a:r>
            <a:r>
              <a:rPr lang="en-US" altLang="ja-JP" sz="2400" i="1" dirty="0">
                <a:latin typeface="Meiryo" charset="-128"/>
                <a:ea typeface="Meiryo" charset="-128"/>
                <a:cs typeface="Meiryo" charset="-128"/>
              </a:rPr>
              <a:t>d</a:t>
            </a:r>
            <a:r>
              <a:rPr lang="ja-JP" altLang="en-US" sz="2400" dirty="0">
                <a:latin typeface="Meiryo" charset="-128"/>
                <a:ea typeface="Meiryo" charset="-128"/>
                <a:cs typeface="Meiryo" charset="-128"/>
              </a:rPr>
              <a:t>次元の平均ベクトルである</a:t>
            </a:r>
            <a:endParaRPr lang="en-US" altLang="ja-JP" sz="2400" dirty="0">
              <a:latin typeface="Meiryo" charset="-128"/>
              <a:ea typeface="Meiryo" charset="-128"/>
              <a:cs typeface="Meiryo" charset="-128"/>
            </a:endParaRPr>
          </a:p>
        </p:txBody>
      </p:sp>
      <p:cxnSp>
        <p:nvCxnSpPr>
          <p:cNvPr id="14" name="直線コネクタ 13"/>
          <p:cNvCxnSpPr>
            <a:cxnSpLocks/>
          </p:cNvCxnSpPr>
          <p:nvPr/>
        </p:nvCxnSpPr>
        <p:spPr>
          <a:xfrm>
            <a:off x="6640725" y="6107440"/>
            <a:ext cx="3075757"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6832013" y="6238488"/>
            <a:ext cx="2716753" cy="400110"/>
          </a:xfrm>
          <a:prstGeom prst="rect">
            <a:avLst/>
          </a:prstGeom>
          <a:noFill/>
        </p:spPr>
        <p:txBody>
          <a:bodyPr wrap="square" rtlCol="0">
            <a:spAutoFit/>
          </a:bodyPr>
          <a:lstStyle/>
          <a:p>
            <a:pPr algn="ctr"/>
            <a:r>
              <a:rPr kumimoji="1" lang="ja-JP" altLang="en-US" sz="2000" b="1" dirty="0">
                <a:latin typeface="Meiryo" charset="-128"/>
                <a:ea typeface="Meiryo" charset="-128"/>
                <a:cs typeface="Meiryo" charset="-128"/>
              </a:rPr>
              <a:t>ユークリッド距離</a:t>
            </a:r>
          </a:p>
        </p:txBody>
      </p:sp>
    </p:spTree>
    <p:extLst>
      <p:ext uri="{BB962C8B-B14F-4D97-AF65-F5344CB8AC3E}">
        <p14:creationId xmlns:p14="http://schemas.microsoft.com/office/powerpoint/2010/main" val="519017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93072"/>
            <a:ext cx="10515600" cy="636925"/>
          </a:xfrm>
        </p:spPr>
        <p:txBody>
          <a:bodyPr/>
          <a:lstStyle/>
          <a:p>
            <a:r>
              <a:rPr kumimoji="1" lang="ja-JP" altLang="en-US" dirty="0"/>
              <a:t>背景</a:t>
            </a:r>
          </a:p>
        </p:txBody>
      </p:sp>
      <p:sp>
        <p:nvSpPr>
          <p:cNvPr id="3" name="コンテンツ プレースホルダー 2"/>
          <p:cNvSpPr>
            <a:spLocks noGrp="1"/>
          </p:cNvSpPr>
          <p:nvPr>
            <p:ph idx="1"/>
          </p:nvPr>
        </p:nvSpPr>
        <p:spPr>
          <a:xfrm>
            <a:off x="325820" y="2649692"/>
            <a:ext cx="11540359" cy="2251316"/>
          </a:xfrm>
        </p:spPr>
        <p:txBody>
          <a:bodyPr/>
          <a:lstStyle/>
          <a:p>
            <a:pPr marL="0" marR="0" lvl="0" indent="0" algn="ctr" defTabSz="914400" eaLnBrk="1" fontAlgn="auto" latinLnBrk="0" hangingPunct="1">
              <a:spcBef>
                <a:spcPts val="0"/>
              </a:spcBef>
              <a:spcAft>
                <a:spcPts val="0"/>
              </a:spcAft>
              <a:buClrTx/>
              <a:buSzTx/>
              <a:buFontTx/>
              <a:buNone/>
              <a:tabLst/>
              <a:defRPr/>
            </a:pPr>
            <a:r>
              <a:rPr kumimoji="1" lang="ja-JP" altLang="en-US" dirty="0"/>
              <a:t>クラスタ数推定・クラスタリングを行う手法 </a:t>
            </a:r>
            <a:r>
              <a:rPr lang="en-US" altLang="ja-JP" b="1" dirty="0"/>
              <a:t>X-means</a:t>
            </a:r>
            <a:endParaRPr kumimoji="1" lang="en-US" altLang="ja-JP" dirty="0"/>
          </a:p>
          <a:p>
            <a:pPr marL="0" marR="0" lvl="0" indent="0" algn="ctr" defTabSz="914400" eaLnBrk="1" fontAlgn="auto" latinLnBrk="0" hangingPunct="1">
              <a:spcBef>
                <a:spcPts val="0"/>
              </a:spcBef>
              <a:spcAft>
                <a:spcPts val="0"/>
              </a:spcAft>
              <a:buClrTx/>
              <a:buSzTx/>
              <a:buNone/>
              <a:tabLst/>
              <a:defRPr/>
            </a:pPr>
            <a:r>
              <a:rPr lang="ja-JP" altLang="en-US" sz="4000" b="1" dirty="0"/>
              <a:t>情報量規準</a:t>
            </a:r>
            <a:r>
              <a:rPr lang="ja-JP" altLang="en-US" sz="4000" dirty="0"/>
              <a:t>によりクラスタ数を推定</a:t>
            </a:r>
            <a:endParaRPr kumimoji="1" lang="ja-JP" altLang="en-US" sz="4000" dirty="0"/>
          </a:p>
        </p:txBody>
      </p:sp>
    </p:spTree>
    <p:extLst>
      <p:ext uri="{BB962C8B-B14F-4D97-AF65-F5344CB8AC3E}">
        <p14:creationId xmlns:p14="http://schemas.microsoft.com/office/powerpoint/2010/main" val="2087143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p:cNvSpPr>
            <a:spLocks noGrp="1"/>
          </p:cNvSpPr>
          <p:nvPr>
            <p:ph idx="1"/>
          </p:nvPr>
        </p:nvSpPr>
        <p:spPr>
          <a:xfrm>
            <a:off x="838200" y="1223890"/>
            <a:ext cx="10515600" cy="5097425"/>
          </a:xfrm>
        </p:spPr>
        <p:txBody>
          <a:bodyPr anchor="ctr"/>
          <a:lstStyle/>
          <a:p>
            <a:pPr marL="0" indent="0" algn="ctr">
              <a:spcBef>
                <a:spcPts val="0"/>
              </a:spcBef>
              <a:buNone/>
            </a:pPr>
            <a:r>
              <a:rPr lang="ja-JP" altLang="en-US" sz="4000" dirty="0"/>
              <a:t>クラスタ数推定をする時</a:t>
            </a:r>
            <a:endParaRPr lang="en-US" altLang="ja-JP" sz="4000" dirty="0"/>
          </a:p>
          <a:p>
            <a:pPr marL="0" indent="0" algn="ctr">
              <a:spcBef>
                <a:spcPts val="0"/>
              </a:spcBef>
              <a:buNone/>
            </a:pPr>
            <a:r>
              <a:rPr lang="ja-JP" altLang="en-US" sz="4000" b="1" dirty="0"/>
              <a:t>どの情報量規準</a:t>
            </a:r>
            <a:r>
              <a:rPr lang="ja-JP" altLang="en-US" sz="4000" dirty="0"/>
              <a:t>が</a:t>
            </a:r>
            <a:br>
              <a:rPr lang="en-US" altLang="ja-JP" sz="4000" dirty="0"/>
            </a:br>
            <a:r>
              <a:rPr lang="ja-JP" altLang="en-US" sz="4000" b="1" dirty="0"/>
              <a:t>どのようなデータに対して最適か</a:t>
            </a:r>
            <a:r>
              <a:rPr lang="ja-JP" altLang="en-US" sz="4000" dirty="0"/>
              <a:t>を</a:t>
            </a:r>
            <a:br>
              <a:rPr lang="en-US" altLang="ja-JP" sz="4000" dirty="0"/>
            </a:br>
            <a:r>
              <a:rPr lang="ja-JP" altLang="en-US" sz="4000" dirty="0"/>
              <a:t>数値実験により明らかにする</a:t>
            </a:r>
            <a:endParaRPr kumimoji="1" lang="ja-JP" altLang="en-US" sz="4000" dirty="0"/>
          </a:p>
        </p:txBody>
      </p:sp>
    </p:spTree>
    <p:extLst>
      <p:ext uri="{BB962C8B-B14F-4D97-AF65-F5344CB8AC3E}">
        <p14:creationId xmlns:p14="http://schemas.microsoft.com/office/powerpoint/2010/main" val="2095859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X-means</a:t>
            </a:r>
            <a:endParaRPr kumimoji="1" lang="ja-JP" altLang="en-US" dirty="0"/>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9542" y="2363127"/>
            <a:ext cx="3952935" cy="2966845"/>
          </a:xfrm>
          <a:prstGeom prst="rect">
            <a:avLst/>
          </a:prstGeom>
        </p:spPr>
      </p:pic>
      <p:sp>
        <p:nvSpPr>
          <p:cNvPr id="12" name="三角形 11"/>
          <p:cNvSpPr/>
          <p:nvPr/>
        </p:nvSpPr>
        <p:spPr>
          <a:xfrm>
            <a:off x="9331921" y="3846550"/>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三角形 12"/>
          <p:cNvSpPr/>
          <p:nvPr/>
        </p:nvSpPr>
        <p:spPr>
          <a:xfrm>
            <a:off x="9541299" y="3627085"/>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三角形 13"/>
          <p:cNvSpPr/>
          <p:nvPr/>
        </p:nvSpPr>
        <p:spPr>
          <a:xfrm>
            <a:off x="10035789" y="3296346"/>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三角形 14"/>
          <p:cNvSpPr/>
          <p:nvPr/>
        </p:nvSpPr>
        <p:spPr>
          <a:xfrm>
            <a:off x="10200758" y="3030147"/>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三角形 15"/>
          <p:cNvSpPr/>
          <p:nvPr/>
        </p:nvSpPr>
        <p:spPr>
          <a:xfrm>
            <a:off x="10983183" y="2834740"/>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三角形 16"/>
          <p:cNvSpPr/>
          <p:nvPr/>
        </p:nvSpPr>
        <p:spPr>
          <a:xfrm>
            <a:off x="11188831" y="3101254"/>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三角形 17"/>
          <p:cNvSpPr/>
          <p:nvPr/>
        </p:nvSpPr>
        <p:spPr>
          <a:xfrm>
            <a:off x="10954904" y="3627085"/>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三角形 18"/>
          <p:cNvSpPr/>
          <p:nvPr/>
        </p:nvSpPr>
        <p:spPr>
          <a:xfrm>
            <a:off x="10822199" y="3872374"/>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三角形 19"/>
          <p:cNvSpPr/>
          <p:nvPr/>
        </p:nvSpPr>
        <p:spPr>
          <a:xfrm>
            <a:off x="11248208" y="4671858"/>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三角形 20"/>
          <p:cNvSpPr/>
          <p:nvPr/>
        </p:nvSpPr>
        <p:spPr>
          <a:xfrm>
            <a:off x="11504568" y="4532369"/>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p:nvSpPr>
        <p:spPr>
          <a:xfrm>
            <a:off x="9419104" y="3738240"/>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10118273" y="3184002"/>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11094715" y="2995498"/>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10912446" y="3781985"/>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11367389" y="4619046"/>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8" name="図形グループ 37"/>
          <p:cNvGrpSpPr/>
          <p:nvPr/>
        </p:nvGrpSpPr>
        <p:grpSpPr>
          <a:xfrm>
            <a:off x="47878" y="2171713"/>
            <a:ext cx="4234743" cy="4461936"/>
            <a:chOff x="4072556" y="2271651"/>
            <a:chExt cx="4234743" cy="4461936"/>
          </a:xfrm>
        </p:grpSpPr>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2556" y="2271651"/>
              <a:ext cx="4234743" cy="3178354"/>
            </a:xfrm>
            <a:prstGeom prst="rect">
              <a:avLst/>
            </a:prstGeom>
          </p:spPr>
        </p:pic>
        <p:sp>
          <p:nvSpPr>
            <p:cNvPr id="3" name="円/楕円 2"/>
            <p:cNvSpPr/>
            <p:nvPr/>
          </p:nvSpPr>
          <p:spPr>
            <a:xfrm>
              <a:off x="6221018" y="3390046"/>
              <a:ext cx="184638" cy="18463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7302556" y="4700609"/>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三角形 5"/>
            <p:cNvSpPr/>
            <p:nvPr/>
          </p:nvSpPr>
          <p:spPr>
            <a:xfrm>
              <a:off x="5201268" y="3704335"/>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三角形 8"/>
            <p:cNvSpPr/>
            <p:nvPr/>
          </p:nvSpPr>
          <p:spPr>
            <a:xfrm>
              <a:off x="6568439" y="3272299"/>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三角形 9"/>
            <p:cNvSpPr/>
            <p:nvPr/>
          </p:nvSpPr>
          <p:spPr>
            <a:xfrm>
              <a:off x="7244737" y="4508353"/>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三角形 10"/>
            <p:cNvSpPr/>
            <p:nvPr/>
          </p:nvSpPr>
          <p:spPr>
            <a:xfrm>
              <a:off x="7409706" y="4891076"/>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p:cNvPicPr>
              <a:picLocks noChangeAspect="1"/>
            </p:cNvPicPr>
            <p:nvPr/>
          </p:nvPicPr>
          <p:blipFill>
            <a:blip r:embed="rId5"/>
            <a:stretch>
              <a:fillRect/>
            </a:stretch>
          </p:blipFill>
          <p:spPr>
            <a:xfrm>
              <a:off x="5221674" y="5515656"/>
              <a:ext cx="1748654" cy="491134"/>
            </a:xfrm>
            <a:prstGeom prst="rect">
              <a:avLst/>
            </a:prstGeom>
            <a:ln w="28575">
              <a:solidFill>
                <a:srgbClr val="FF0000"/>
              </a:solidFill>
            </a:ln>
          </p:spPr>
        </p:pic>
        <p:pic>
          <p:nvPicPr>
            <p:cNvPr id="30" name="図 29"/>
            <p:cNvPicPr>
              <a:picLocks noChangeAspect="1"/>
            </p:cNvPicPr>
            <p:nvPr/>
          </p:nvPicPr>
          <p:blipFill>
            <a:blip r:embed="rId6"/>
            <a:stretch>
              <a:fillRect/>
            </a:stretch>
          </p:blipFill>
          <p:spPr>
            <a:xfrm>
              <a:off x="5221673" y="6211857"/>
              <a:ext cx="1748654" cy="521730"/>
            </a:xfrm>
            <a:prstGeom prst="rect">
              <a:avLst/>
            </a:prstGeom>
            <a:ln w="28575">
              <a:solidFill>
                <a:srgbClr val="8000FF"/>
              </a:solidFill>
            </a:ln>
          </p:spPr>
        </p:pic>
      </p:grpSp>
      <p:pic>
        <p:nvPicPr>
          <p:cNvPr id="31" name="図 30"/>
          <p:cNvPicPr>
            <a:picLocks noChangeAspect="1"/>
          </p:cNvPicPr>
          <p:nvPr/>
        </p:nvPicPr>
        <p:blipFill>
          <a:blip r:embed="rId7"/>
          <a:stretch>
            <a:fillRect/>
          </a:stretch>
        </p:blipFill>
        <p:spPr>
          <a:xfrm>
            <a:off x="8378498" y="1789637"/>
            <a:ext cx="1744259" cy="520418"/>
          </a:xfrm>
          <a:prstGeom prst="rect">
            <a:avLst/>
          </a:prstGeom>
          <a:ln w="28575">
            <a:solidFill>
              <a:srgbClr val="80FFB4"/>
            </a:solidFill>
          </a:ln>
        </p:spPr>
      </p:pic>
      <p:pic>
        <p:nvPicPr>
          <p:cNvPr id="33" name="図 32"/>
          <p:cNvPicPr>
            <a:picLocks noChangeAspect="1"/>
          </p:cNvPicPr>
          <p:nvPr/>
        </p:nvPicPr>
        <p:blipFill>
          <a:blip r:embed="rId8"/>
          <a:stretch>
            <a:fillRect/>
          </a:stretch>
        </p:blipFill>
        <p:spPr>
          <a:xfrm>
            <a:off x="10265155" y="1785871"/>
            <a:ext cx="1744260" cy="520420"/>
          </a:xfrm>
          <a:prstGeom prst="rect">
            <a:avLst/>
          </a:prstGeom>
          <a:ln w="28575">
            <a:solidFill>
              <a:srgbClr val="00B5EC"/>
            </a:solidFill>
          </a:ln>
        </p:spPr>
      </p:pic>
      <p:pic>
        <p:nvPicPr>
          <p:cNvPr id="34" name="図 33"/>
          <p:cNvPicPr>
            <a:picLocks noChangeAspect="1"/>
          </p:cNvPicPr>
          <p:nvPr/>
        </p:nvPicPr>
        <p:blipFill>
          <a:blip r:embed="rId9"/>
          <a:stretch>
            <a:fillRect/>
          </a:stretch>
        </p:blipFill>
        <p:spPr>
          <a:xfrm>
            <a:off x="8355872" y="5452147"/>
            <a:ext cx="1762401" cy="525831"/>
          </a:xfrm>
          <a:prstGeom prst="rect">
            <a:avLst/>
          </a:prstGeom>
          <a:ln w="28575">
            <a:solidFill>
              <a:srgbClr val="FFB360"/>
            </a:solidFill>
          </a:ln>
        </p:spPr>
      </p:pic>
      <p:pic>
        <p:nvPicPr>
          <p:cNvPr id="35" name="図 34"/>
          <p:cNvPicPr>
            <a:picLocks noChangeAspect="1"/>
          </p:cNvPicPr>
          <p:nvPr/>
        </p:nvPicPr>
        <p:blipFill>
          <a:blip r:embed="rId10"/>
          <a:stretch>
            <a:fillRect/>
          </a:stretch>
        </p:blipFill>
        <p:spPr>
          <a:xfrm>
            <a:off x="10336009" y="5442978"/>
            <a:ext cx="1784050" cy="532290"/>
          </a:xfrm>
          <a:prstGeom prst="rect">
            <a:avLst/>
          </a:prstGeom>
          <a:ln w="28575">
            <a:solidFill>
              <a:srgbClr val="FF0000"/>
            </a:solidFill>
          </a:ln>
        </p:spPr>
      </p:pic>
      <p:pic>
        <p:nvPicPr>
          <p:cNvPr id="36" name="図 35"/>
          <p:cNvPicPr>
            <a:picLocks noChangeAspect="1"/>
          </p:cNvPicPr>
          <p:nvPr/>
        </p:nvPicPr>
        <p:blipFill>
          <a:blip r:embed="rId11"/>
          <a:stretch>
            <a:fillRect/>
          </a:stretch>
        </p:blipFill>
        <p:spPr>
          <a:xfrm>
            <a:off x="10295292" y="6186749"/>
            <a:ext cx="1833798" cy="547134"/>
          </a:xfrm>
          <a:prstGeom prst="rect">
            <a:avLst/>
          </a:prstGeom>
          <a:ln w="28575">
            <a:solidFill>
              <a:srgbClr val="8000FF"/>
            </a:solidFill>
          </a:ln>
        </p:spPr>
      </p:pic>
      <p:grpSp>
        <p:nvGrpSpPr>
          <p:cNvPr id="56" name="図形グループ 55"/>
          <p:cNvGrpSpPr/>
          <p:nvPr/>
        </p:nvGrpSpPr>
        <p:grpSpPr>
          <a:xfrm>
            <a:off x="3914931" y="2167007"/>
            <a:ext cx="4264750" cy="4466642"/>
            <a:chOff x="3871927" y="2167007"/>
            <a:chExt cx="4264750" cy="4466642"/>
          </a:xfrm>
        </p:grpSpPr>
        <p:grpSp>
          <p:nvGrpSpPr>
            <p:cNvPr id="49" name="図形グループ 48"/>
            <p:cNvGrpSpPr/>
            <p:nvPr/>
          </p:nvGrpSpPr>
          <p:grpSpPr>
            <a:xfrm>
              <a:off x="3871927" y="2167007"/>
              <a:ext cx="4264750" cy="3200874"/>
              <a:chOff x="3871927" y="2167007"/>
              <a:chExt cx="4264750" cy="3200874"/>
            </a:xfrm>
          </p:grpSpPr>
          <p:pic>
            <p:nvPicPr>
              <p:cNvPr id="40" name="図 3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71927" y="2167007"/>
                <a:ext cx="4264750" cy="3200874"/>
              </a:xfrm>
              <a:prstGeom prst="rect">
                <a:avLst/>
              </a:prstGeom>
            </p:spPr>
          </p:pic>
          <p:sp>
            <p:nvSpPr>
              <p:cNvPr id="41" name="円/楕円 40"/>
              <p:cNvSpPr/>
              <p:nvPr/>
            </p:nvSpPr>
            <p:spPr>
              <a:xfrm>
                <a:off x="5099567" y="3583293"/>
                <a:ext cx="184638" cy="18463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p:nvSpPr>
            <p:spPr>
              <a:xfrm>
                <a:off x="7109831" y="4507496"/>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三角形 42"/>
              <p:cNvSpPr/>
              <p:nvPr/>
            </p:nvSpPr>
            <p:spPr>
              <a:xfrm>
                <a:off x="4964883" y="3737621"/>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三角形 43"/>
              <p:cNvSpPr/>
              <p:nvPr/>
            </p:nvSpPr>
            <p:spPr>
              <a:xfrm>
                <a:off x="5153966" y="3383023"/>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三角形 44"/>
              <p:cNvSpPr/>
              <p:nvPr/>
            </p:nvSpPr>
            <p:spPr>
              <a:xfrm>
                <a:off x="7052012" y="4337307"/>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三角形 45"/>
              <p:cNvSpPr/>
              <p:nvPr/>
            </p:nvSpPr>
            <p:spPr>
              <a:xfrm>
                <a:off x="7216981" y="4720030"/>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0" name="円/楕円 49"/>
            <p:cNvSpPr/>
            <p:nvPr/>
          </p:nvSpPr>
          <p:spPr>
            <a:xfrm>
              <a:off x="6394340" y="3194538"/>
              <a:ext cx="184638" cy="18463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三角形 50"/>
            <p:cNvSpPr/>
            <p:nvPr/>
          </p:nvSpPr>
          <p:spPr>
            <a:xfrm>
              <a:off x="6574824" y="3674868"/>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三角形 51"/>
            <p:cNvSpPr/>
            <p:nvPr/>
          </p:nvSpPr>
          <p:spPr>
            <a:xfrm>
              <a:off x="6311855" y="2918363"/>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3" name="図 52"/>
            <p:cNvPicPr>
              <a:picLocks noChangeAspect="1"/>
            </p:cNvPicPr>
            <p:nvPr/>
          </p:nvPicPr>
          <p:blipFill>
            <a:blip r:embed="rId13"/>
            <a:stretch>
              <a:fillRect/>
            </a:stretch>
          </p:blipFill>
          <p:spPr>
            <a:xfrm>
              <a:off x="5127855" y="5387697"/>
              <a:ext cx="1867263" cy="526070"/>
            </a:xfrm>
            <a:prstGeom prst="rect">
              <a:avLst/>
            </a:prstGeom>
            <a:ln w="28575">
              <a:solidFill>
                <a:srgbClr val="FF0000"/>
              </a:solidFill>
            </a:ln>
          </p:spPr>
        </p:pic>
        <p:pic>
          <p:nvPicPr>
            <p:cNvPr id="54" name="図 53"/>
            <p:cNvPicPr>
              <a:picLocks noChangeAspect="1"/>
            </p:cNvPicPr>
            <p:nvPr/>
          </p:nvPicPr>
          <p:blipFill>
            <a:blip r:embed="rId14"/>
            <a:stretch>
              <a:fillRect/>
            </a:stretch>
          </p:blipFill>
          <p:spPr>
            <a:xfrm>
              <a:off x="5099567" y="6101257"/>
              <a:ext cx="1895552" cy="532392"/>
            </a:xfrm>
            <a:prstGeom prst="rect">
              <a:avLst/>
            </a:prstGeom>
            <a:ln w="28575">
              <a:solidFill>
                <a:srgbClr val="8000FF"/>
              </a:solidFill>
            </a:ln>
          </p:spPr>
        </p:pic>
      </p:grpSp>
      <p:sp>
        <p:nvSpPr>
          <p:cNvPr id="37" name="テキスト ボックス 36"/>
          <p:cNvSpPr txBox="1"/>
          <p:nvPr/>
        </p:nvSpPr>
        <p:spPr>
          <a:xfrm>
            <a:off x="7857820" y="3755006"/>
            <a:ext cx="954107" cy="400110"/>
          </a:xfrm>
          <a:prstGeom prst="rect">
            <a:avLst/>
          </a:prstGeom>
          <a:noFill/>
        </p:spPr>
        <p:txBody>
          <a:bodyPr wrap="none" rtlCol="0">
            <a:spAutoFit/>
          </a:bodyPr>
          <a:lstStyle/>
          <a:p>
            <a:r>
              <a:rPr kumimoji="1" lang="ja-JP" altLang="en-US" sz="2000" b="1" dirty="0">
                <a:latin typeface="Meiryo" charset="-128"/>
                <a:ea typeface="Meiryo" charset="-128"/>
                <a:cs typeface="Meiryo" charset="-128"/>
              </a:rPr>
              <a:t>・・・</a:t>
            </a:r>
          </a:p>
        </p:txBody>
      </p:sp>
      <p:sp>
        <p:nvSpPr>
          <p:cNvPr id="55" name="コンテンツ プレースホルダー 2">
            <a:extLst>
              <a:ext uri="{FF2B5EF4-FFF2-40B4-BE49-F238E27FC236}">
                <a16:creationId xmlns:a16="http://schemas.microsoft.com/office/drawing/2014/main" id="{B7784BC2-85ED-E74D-A2D2-D15A7113F7D1}"/>
              </a:ext>
            </a:extLst>
          </p:cNvPr>
          <p:cNvSpPr txBox="1">
            <a:spLocks/>
          </p:cNvSpPr>
          <p:nvPr/>
        </p:nvSpPr>
        <p:spPr>
          <a:xfrm>
            <a:off x="114123" y="1956509"/>
            <a:ext cx="703003" cy="564812"/>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0"/>
              </a:spcBef>
              <a:buNone/>
            </a:pPr>
            <a:r>
              <a:rPr lang="en-US" altLang="ja-JP" sz="2000" b="1" dirty="0"/>
              <a:t>(1)</a:t>
            </a:r>
            <a:endParaRPr lang="en-US" altLang="ja-JP" sz="2000" b="1" dirty="0">
              <a:solidFill>
                <a:srgbClr val="2F5597"/>
              </a:solidFill>
            </a:endParaRPr>
          </a:p>
        </p:txBody>
      </p:sp>
      <p:sp>
        <p:nvSpPr>
          <p:cNvPr id="57" name="コンテンツ プレースホルダー 2">
            <a:extLst>
              <a:ext uri="{FF2B5EF4-FFF2-40B4-BE49-F238E27FC236}">
                <a16:creationId xmlns:a16="http://schemas.microsoft.com/office/drawing/2014/main" id="{67DFEDAB-E4D0-DD4F-9A0F-901886DDE31B}"/>
              </a:ext>
            </a:extLst>
          </p:cNvPr>
          <p:cNvSpPr txBox="1">
            <a:spLocks/>
          </p:cNvSpPr>
          <p:nvPr/>
        </p:nvSpPr>
        <p:spPr>
          <a:xfrm>
            <a:off x="3931119" y="1957280"/>
            <a:ext cx="981884" cy="564812"/>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0"/>
              </a:spcBef>
              <a:buNone/>
            </a:pPr>
            <a:r>
              <a:rPr lang="en-US" altLang="ja-JP" sz="2000" b="1" dirty="0"/>
              <a:t>   (2)</a:t>
            </a:r>
            <a:endParaRPr lang="en-US" altLang="ja-JP" sz="2000" b="1" dirty="0">
              <a:solidFill>
                <a:srgbClr val="2F5597"/>
              </a:solidFill>
            </a:endParaRPr>
          </a:p>
        </p:txBody>
      </p:sp>
      <p:sp>
        <p:nvSpPr>
          <p:cNvPr id="58" name="コンテンツ プレースホルダー 2">
            <a:extLst>
              <a:ext uri="{FF2B5EF4-FFF2-40B4-BE49-F238E27FC236}">
                <a16:creationId xmlns:a16="http://schemas.microsoft.com/office/drawing/2014/main" id="{64E9D08D-9F2F-0A4B-A781-D385A2EB1C4F}"/>
              </a:ext>
            </a:extLst>
          </p:cNvPr>
          <p:cNvSpPr txBox="1">
            <a:spLocks/>
          </p:cNvSpPr>
          <p:nvPr/>
        </p:nvSpPr>
        <p:spPr>
          <a:xfrm>
            <a:off x="8080105" y="2398135"/>
            <a:ext cx="703003" cy="564812"/>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0"/>
              </a:spcBef>
              <a:buNone/>
            </a:pPr>
            <a:r>
              <a:rPr lang="en-US" altLang="ja-JP" sz="2000" b="1" dirty="0"/>
              <a:t>  </a:t>
            </a:r>
            <a:endParaRPr lang="en-US" altLang="ja-JP" sz="2000" b="1" dirty="0">
              <a:solidFill>
                <a:srgbClr val="2F5597"/>
              </a:solidFill>
            </a:endParaRPr>
          </a:p>
        </p:txBody>
      </p:sp>
    </p:spTree>
    <p:extLst>
      <p:ext uri="{BB962C8B-B14F-4D97-AF65-F5344CB8AC3E}">
        <p14:creationId xmlns:p14="http://schemas.microsoft.com/office/powerpoint/2010/main" val="32361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情報量規準</a:t>
            </a:r>
          </a:p>
        </p:txBody>
      </p:sp>
      <p:sp>
        <p:nvSpPr>
          <p:cNvPr id="6" name="コンテンツ プレースホルダー 2"/>
          <p:cNvSpPr txBox="1">
            <a:spLocks/>
          </p:cNvSpPr>
          <p:nvPr/>
        </p:nvSpPr>
        <p:spPr>
          <a:xfrm>
            <a:off x="638556" y="1798315"/>
            <a:ext cx="10914888" cy="3311080"/>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0"/>
              </a:spcBef>
              <a:buNone/>
            </a:pPr>
            <a:r>
              <a:rPr lang="ja-JP" altLang="en-US" b="1" dirty="0"/>
              <a:t>モデルの良し悪しの判断基準</a:t>
            </a:r>
            <a:endParaRPr lang="en-US" altLang="ja-JP" b="1" dirty="0"/>
          </a:p>
          <a:p>
            <a:pPr>
              <a:spcBef>
                <a:spcPts val="0"/>
              </a:spcBef>
              <a:buFont typeface="Wingdings" charset="2"/>
              <a:buChar char="u"/>
            </a:pPr>
            <a:r>
              <a:rPr lang="ja-JP" altLang="en-US" b="1" dirty="0"/>
              <a:t> </a:t>
            </a:r>
            <a:r>
              <a:rPr lang="ja-JP" altLang="en-US" dirty="0"/>
              <a:t>データに対するモデルの当てはまり度（平均対数尤度）</a:t>
            </a:r>
            <a:endParaRPr lang="en-US" altLang="ja-JP" dirty="0"/>
          </a:p>
          <a:p>
            <a:pPr>
              <a:spcBef>
                <a:spcPts val="0"/>
              </a:spcBef>
              <a:buFont typeface="Wingdings" charset="2"/>
              <a:buChar char="u"/>
            </a:pPr>
            <a:r>
              <a:rPr lang="ja-JP" altLang="en-US" b="1" dirty="0">
                <a:solidFill>
                  <a:srgbClr val="2F5597"/>
                </a:solidFill>
              </a:rPr>
              <a:t>（モデルの最大対数尤度）ー （罰則項）</a:t>
            </a:r>
            <a:r>
              <a:rPr lang="ja-JP" altLang="en-US" dirty="0">
                <a:solidFill>
                  <a:srgbClr val="2F5597"/>
                </a:solidFill>
              </a:rPr>
              <a:t>で近似</a:t>
            </a:r>
            <a:endParaRPr lang="en-US" altLang="ja-JP" dirty="0">
              <a:solidFill>
                <a:srgbClr val="2F5597"/>
              </a:solidFill>
            </a:endParaRPr>
          </a:p>
        </p:txBody>
      </p:sp>
      <p:sp>
        <p:nvSpPr>
          <p:cNvPr id="14" name="コンテンツ プレースホルダー 2"/>
          <p:cNvSpPr txBox="1">
            <a:spLocks/>
          </p:cNvSpPr>
          <p:nvPr/>
        </p:nvSpPr>
        <p:spPr>
          <a:xfrm>
            <a:off x="664066" y="5194824"/>
            <a:ext cx="10515600" cy="1135437"/>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spcBef>
                <a:spcPts val="0"/>
              </a:spcBef>
              <a:buFontTx/>
              <a:buNone/>
            </a:pPr>
            <a:r>
              <a:rPr lang="ja-JP" altLang="en-US" dirty="0"/>
              <a:t>これを「</a:t>
            </a:r>
            <a:r>
              <a:rPr lang="ja-JP" altLang="en-US" b="1" dirty="0">
                <a:solidFill>
                  <a:srgbClr val="2F5597"/>
                </a:solidFill>
              </a:rPr>
              <a:t>情報量規準</a:t>
            </a:r>
            <a:r>
              <a:rPr lang="ja-JP" altLang="en-US" dirty="0"/>
              <a:t>」とよぶ</a:t>
            </a:r>
            <a:endParaRPr lang="en-US" altLang="ja-JP" dirty="0"/>
          </a:p>
        </p:txBody>
      </p:sp>
    </p:spTree>
    <p:extLst>
      <p:ext uri="{BB962C8B-B14F-4D97-AF65-F5344CB8AC3E}">
        <p14:creationId xmlns:p14="http://schemas.microsoft.com/office/powerpoint/2010/main" val="622240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情報量規準の例</a:t>
            </a:r>
          </a:p>
        </p:txBody>
      </p:sp>
      <p:sp>
        <p:nvSpPr>
          <p:cNvPr id="4" name="コンテンツ プレースホルダー 2"/>
          <p:cNvSpPr>
            <a:spLocks noGrp="1"/>
          </p:cNvSpPr>
          <p:nvPr>
            <p:ph idx="1"/>
          </p:nvPr>
        </p:nvSpPr>
        <p:spPr>
          <a:xfrm>
            <a:off x="1007240" y="1754444"/>
            <a:ext cx="7827579" cy="803055"/>
          </a:xfrm>
        </p:spPr>
        <p:txBody>
          <a:bodyPr/>
          <a:lstStyle/>
          <a:p>
            <a:pPr marL="0" marR="0" lvl="0" indent="0" defTabSz="914400" eaLnBrk="1" fontAlgn="auto" latinLnBrk="0" hangingPunct="1">
              <a:lnSpc>
                <a:spcPct val="150000"/>
              </a:lnSpc>
              <a:spcBef>
                <a:spcPts val="0"/>
              </a:spcBef>
              <a:spcAft>
                <a:spcPts val="0"/>
              </a:spcAft>
              <a:buClrTx/>
              <a:buSzTx/>
              <a:buFontTx/>
              <a:buNone/>
              <a:tabLst/>
              <a:defRPr/>
            </a:pPr>
            <a:r>
              <a:rPr kumimoji="1" lang="en-US" altLang="ja-JP" b="1" dirty="0"/>
              <a:t>AIC</a:t>
            </a:r>
            <a:r>
              <a:rPr lang="en-US" altLang="ja-JP" b="1" dirty="0">
                <a:sym typeface="Wingdings"/>
              </a:rPr>
              <a:t> (</a:t>
            </a:r>
            <a:r>
              <a:rPr lang="en-US" altLang="ja-JP" b="1" dirty="0" err="1">
                <a:sym typeface="Wingdings"/>
              </a:rPr>
              <a:t>Akaike</a:t>
            </a:r>
            <a:r>
              <a:rPr lang="en-US" altLang="ja-JP" b="1" dirty="0">
                <a:sym typeface="Wingdings"/>
              </a:rPr>
              <a:t> Information Criterion)</a:t>
            </a:r>
            <a:endParaRPr lang="en-US" altLang="ja-JP" b="1" dirty="0"/>
          </a:p>
        </p:txBody>
      </p:sp>
      <p:pic>
        <p:nvPicPr>
          <p:cNvPr id="5" name="図 4"/>
          <p:cNvPicPr>
            <a:picLocks noChangeAspect="1"/>
          </p:cNvPicPr>
          <p:nvPr/>
        </p:nvPicPr>
        <p:blipFill>
          <a:blip r:embed="rId3"/>
          <a:stretch>
            <a:fillRect/>
          </a:stretch>
        </p:blipFill>
        <p:spPr>
          <a:xfrm>
            <a:off x="4197569" y="2623482"/>
            <a:ext cx="4419600" cy="571500"/>
          </a:xfrm>
          <a:prstGeom prst="rect">
            <a:avLst/>
          </a:prstGeom>
        </p:spPr>
      </p:pic>
      <p:sp>
        <p:nvSpPr>
          <p:cNvPr id="6" name="コンテンツ プレースホルダー 2"/>
          <p:cNvSpPr txBox="1">
            <a:spLocks/>
          </p:cNvSpPr>
          <p:nvPr/>
        </p:nvSpPr>
        <p:spPr>
          <a:xfrm>
            <a:off x="985345" y="3260965"/>
            <a:ext cx="10844048" cy="803055"/>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50000"/>
              </a:lnSpc>
              <a:spcBef>
                <a:spcPts val="0"/>
              </a:spcBef>
              <a:buFontTx/>
              <a:buNone/>
            </a:pPr>
            <a:r>
              <a:rPr lang="en-US" altLang="ja-JP" b="1" dirty="0" err="1"/>
              <a:t>cAIC</a:t>
            </a:r>
            <a:r>
              <a:rPr lang="en-US" altLang="ja-JP" b="1" dirty="0">
                <a:sym typeface="Wingdings"/>
              </a:rPr>
              <a:t> (Conditional </a:t>
            </a:r>
            <a:r>
              <a:rPr lang="en-US" altLang="ja-JP" b="1" dirty="0" err="1">
                <a:sym typeface="Wingdings"/>
              </a:rPr>
              <a:t>Akaike</a:t>
            </a:r>
            <a:r>
              <a:rPr lang="en-US" altLang="ja-JP" b="1" dirty="0">
                <a:sym typeface="Wingdings"/>
              </a:rPr>
              <a:t> Information Criterion)</a:t>
            </a:r>
            <a:endParaRPr lang="en-US" altLang="ja-JP" b="1" dirty="0"/>
          </a:p>
        </p:txBody>
      </p:sp>
      <p:pic>
        <p:nvPicPr>
          <p:cNvPr id="7" name="図 6"/>
          <p:cNvPicPr>
            <a:picLocks noChangeAspect="1"/>
          </p:cNvPicPr>
          <p:nvPr/>
        </p:nvPicPr>
        <p:blipFill>
          <a:blip r:embed="rId4"/>
          <a:stretch>
            <a:fillRect/>
          </a:stretch>
        </p:blipFill>
        <p:spPr>
          <a:xfrm>
            <a:off x="3379514" y="4064020"/>
            <a:ext cx="6426200" cy="1079500"/>
          </a:xfrm>
          <a:prstGeom prst="rect">
            <a:avLst/>
          </a:prstGeom>
        </p:spPr>
      </p:pic>
      <p:sp>
        <p:nvSpPr>
          <p:cNvPr id="8" name="コンテンツ プレースホルダー 2"/>
          <p:cNvSpPr txBox="1">
            <a:spLocks/>
          </p:cNvSpPr>
          <p:nvPr/>
        </p:nvSpPr>
        <p:spPr>
          <a:xfrm>
            <a:off x="985345" y="5143520"/>
            <a:ext cx="10844048" cy="803055"/>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50000"/>
              </a:lnSpc>
              <a:spcBef>
                <a:spcPts val="0"/>
              </a:spcBef>
              <a:buFontTx/>
              <a:buNone/>
            </a:pPr>
            <a:r>
              <a:rPr lang="en-US" altLang="ja-JP" b="1" dirty="0"/>
              <a:t>BIC</a:t>
            </a:r>
            <a:r>
              <a:rPr lang="en-US" altLang="ja-JP" b="1" dirty="0">
                <a:sym typeface="Wingdings"/>
              </a:rPr>
              <a:t> (Bayesian Information Criterion)</a:t>
            </a:r>
            <a:endParaRPr lang="en-US" altLang="ja-JP" b="1" dirty="0"/>
          </a:p>
        </p:txBody>
      </p:sp>
      <p:pic>
        <p:nvPicPr>
          <p:cNvPr id="10" name="図 9"/>
          <p:cNvPicPr>
            <a:picLocks noChangeAspect="1"/>
          </p:cNvPicPr>
          <p:nvPr/>
        </p:nvPicPr>
        <p:blipFill>
          <a:blip r:embed="rId5"/>
          <a:stretch>
            <a:fillRect/>
          </a:stretch>
        </p:blipFill>
        <p:spPr>
          <a:xfrm>
            <a:off x="3885324" y="5946575"/>
            <a:ext cx="5435600" cy="838200"/>
          </a:xfrm>
          <a:prstGeom prst="rect">
            <a:avLst/>
          </a:prstGeom>
        </p:spPr>
      </p:pic>
      <p:grpSp>
        <p:nvGrpSpPr>
          <p:cNvPr id="13" name="図形グループ 12"/>
          <p:cNvGrpSpPr/>
          <p:nvPr/>
        </p:nvGrpSpPr>
        <p:grpSpPr>
          <a:xfrm>
            <a:off x="157655" y="1059063"/>
            <a:ext cx="11876690" cy="646331"/>
            <a:chOff x="315311" y="1126884"/>
            <a:chExt cx="11876690" cy="646331"/>
          </a:xfrm>
        </p:grpSpPr>
        <p:sp>
          <p:nvSpPr>
            <p:cNvPr id="11" name="正方形/長方形 10"/>
            <p:cNvSpPr/>
            <p:nvPr/>
          </p:nvSpPr>
          <p:spPr>
            <a:xfrm>
              <a:off x="315311" y="1126884"/>
              <a:ext cx="11876690" cy="646331"/>
            </a:xfrm>
            <a:prstGeom prst="rect">
              <a:avLst/>
            </a:prstGeom>
          </p:spPr>
          <p:txBody>
            <a:bodyPr wrap="square">
              <a:spAutoFit/>
            </a:bodyPr>
            <a:lstStyle/>
            <a:p>
              <a:pPr>
                <a:lnSpc>
                  <a:spcPct val="150000"/>
                </a:lnSpc>
              </a:pPr>
              <a:r>
                <a:rPr lang="ja-JP" altLang="en-US" sz="2400" dirty="0">
                  <a:latin typeface="Meiryo" charset="-128"/>
                  <a:ea typeface="Meiryo" charset="-128"/>
                  <a:cs typeface="Meiryo" charset="-128"/>
                </a:rPr>
                <a:t>モデル</a:t>
              </a:r>
              <a:r>
                <a:rPr lang="en-US" altLang="ja-JP" sz="2400" i="1" dirty="0" err="1">
                  <a:latin typeface="Times New Roman" charset="0"/>
                  <a:ea typeface="Times New Roman" charset="0"/>
                  <a:cs typeface="Times New Roman" charset="0"/>
                </a:rPr>
                <a:t>M</a:t>
              </a:r>
              <a:r>
                <a:rPr lang="en-US" altLang="ja-JP" sz="2400" i="1" baseline="-25000" dirty="0" err="1">
                  <a:latin typeface="Times New Roman" charset="0"/>
                  <a:ea typeface="Times New Roman" charset="0"/>
                  <a:cs typeface="Times New Roman" charset="0"/>
                </a:rPr>
                <a:t>j</a:t>
              </a:r>
              <a:r>
                <a:rPr lang="ja-JP" altLang="en-US" sz="2400" dirty="0">
                  <a:latin typeface="Meiryo" charset="-128"/>
                  <a:ea typeface="Meiryo" charset="-128"/>
                  <a:cs typeface="Meiryo" charset="-128"/>
                </a:rPr>
                <a:t>の</a:t>
              </a:r>
              <a:r>
                <a:rPr lang="en-US" altLang="ja-JP" sz="2400" i="1" dirty="0" err="1">
                  <a:latin typeface="Times New Roman" charset="0"/>
                  <a:ea typeface="Times New Roman" charset="0"/>
                  <a:cs typeface="Times New Roman" charset="0"/>
                </a:rPr>
                <a:t>p</a:t>
              </a:r>
              <a:r>
                <a:rPr lang="en-US" altLang="ja-JP" sz="2400" i="1" baseline="-25000" dirty="0" err="1">
                  <a:latin typeface="Times New Roman" charset="0"/>
                  <a:ea typeface="Times New Roman" charset="0"/>
                  <a:cs typeface="Times New Roman" charset="0"/>
                </a:rPr>
                <a:t>j</a:t>
              </a:r>
              <a:r>
                <a:rPr lang="ja-JP" altLang="en-US" sz="2400" dirty="0">
                  <a:latin typeface="Meiryo" charset="-128"/>
                  <a:ea typeface="Meiryo" charset="-128"/>
                  <a:cs typeface="Meiryo" charset="-128"/>
                </a:rPr>
                <a:t>変量等方</a:t>
              </a:r>
              <a:r>
                <a:rPr lang="en-US" altLang="ja-JP" sz="2400" dirty="0">
                  <a:latin typeface="Meiryo" charset="-128"/>
                  <a:ea typeface="Meiryo" charset="-128"/>
                  <a:cs typeface="Meiryo" charset="-128"/>
                </a:rPr>
                <a:t>Gauss</a:t>
              </a:r>
              <a:r>
                <a:rPr lang="ja-JP" altLang="en-US" sz="2400" dirty="0">
                  <a:latin typeface="Meiryo" charset="-128"/>
                  <a:ea typeface="Meiryo" charset="-128"/>
                  <a:cs typeface="Meiryo" charset="-128"/>
                </a:rPr>
                <a:t>分布の対数尤度関数を   </a:t>
              </a:r>
              <a:r>
                <a:rPr lang="en-US" altLang="ja-JP" sz="2400" dirty="0">
                  <a:latin typeface="Meiryo" charset="-128"/>
                  <a:ea typeface="Meiryo" charset="-128"/>
                  <a:cs typeface="Meiryo" charset="-128"/>
                </a:rPr>
                <a:t>    , </a:t>
              </a:r>
              <a:r>
                <a:rPr lang="ja-JP" altLang="en-US" sz="2400" dirty="0">
                  <a:latin typeface="Meiryo" charset="-128"/>
                  <a:ea typeface="Meiryo" charset="-128"/>
                  <a:cs typeface="Meiryo" charset="-128"/>
                </a:rPr>
                <a:t>モデルのデータ数を</a:t>
              </a:r>
              <a:r>
                <a:rPr lang="en-US" altLang="ja-JP" sz="2400" i="1" dirty="0">
                  <a:latin typeface="Times New Roman" charset="0"/>
                  <a:ea typeface="Times New Roman" charset="0"/>
                  <a:cs typeface="Times New Roman" charset="0"/>
                </a:rPr>
                <a:t>R</a:t>
              </a:r>
              <a:r>
                <a:rPr lang="ja-JP" altLang="en-US" sz="2400" dirty="0">
                  <a:latin typeface="Meiryo" charset="-128"/>
                  <a:ea typeface="Meiryo" charset="-128"/>
                  <a:cs typeface="Meiryo" charset="-128"/>
                </a:rPr>
                <a:t>と表す．</a:t>
              </a:r>
              <a:endParaRPr lang="en-US" altLang="ja-JP" sz="2400" dirty="0">
                <a:latin typeface="Meiryo" charset="-128"/>
                <a:ea typeface="Meiryo" charset="-128"/>
                <a:cs typeface="Meiryo" charset="-128"/>
              </a:endParaRPr>
            </a:p>
          </p:txBody>
        </p:sp>
        <p:pic>
          <p:nvPicPr>
            <p:cNvPr id="12" name="図 11"/>
            <p:cNvPicPr>
              <a:picLocks noChangeAspect="1"/>
            </p:cNvPicPr>
            <p:nvPr/>
          </p:nvPicPr>
          <p:blipFill>
            <a:blip r:embed="rId6"/>
            <a:stretch>
              <a:fillRect/>
            </a:stretch>
          </p:blipFill>
          <p:spPr>
            <a:xfrm>
              <a:off x="7379137" y="1298636"/>
              <a:ext cx="625559" cy="351877"/>
            </a:xfrm>
            <a:prstGeom prst="rect">
              <a:avLst/>
            </a:prstGeom>
          </p:spPr>
        </p:pic>
      </p:grpSp>
    </p:spTree>
    <p:extLst>
      <p:ext uri="{BB962C8B-B14F-4D97-AF65-F5344CB8AC3E}">
        <p14:creationId xmlns:p14="http://schemas.microsoft.com/office/powerpoint/2010/main" val="1608844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B34EC5-0F94-D840-9BED-848A5BCC5074}"/>
              </a:ext>
            </a:extLst>
          </p:cNvPr>
          <p:cNvSpPr>
            <a:spLocks noGrp="1"/>
          </p:cNvSpPr>
          <p:nvPr>
            <p:ph type="title"/>
          </p:nvPr>
        </p:nvSpPr>
        <p:spPr>
          <a:xfrm>
            <a:off x="838200" y="182562"/>
            <a:ext cx="10515600" cy="636925"/>
          </a:xfrm>
        </p:spPr>
        <p:txBody>
          <a:bodyPr/>
          <a:lstStyle/>
          <a:p>
            <a:r>
              <a:rPr kumimoji="1" lang="ja-JP" altLang="en-US" dirty="0"/>
              <a:t>対象とするデータ</a:t>
            </a:r>
          </a:p>
        </p:txBody>
      </p:sp>
      <p:sp>
        <p:nvSpPr>
          <p:cNvPr id="3" name="コンテンツ プレースホルダー 2">
            <a:extLst>
              <a:ext uri="{FF2B5EF4-FFF2-40B4-BE49-F238E27FC236}">
                <a16:creationId xmlns:a16="http://schemas.microsoft.com/office/drawing/2014/main" id="{124D0E7B-1DB5-1441-B026-39C7CDE3337B}"/>
              </a:ext>
            </a:extLst>
          </p:cNvPr>
          <p:cNvSpPr>
            <a:spLocks noGrp="1"/>
          </p:cNvSpPr>
          <p:nvPr>
            <p:ph idx="1"/>
          </p:nvPr>
        </p:nvSpPr>
        <p:spPr>
          <a:xfrm>
            <a:off x="838200" y="1993815"/>
            <a:ext cx="10515600" cy="3921464"/>
          </a:xfrm>
        </p:spPr>
        <p:txBody>
          <a:bodyPr/>
          <a:lstStyle/>
          <a:p>
            <a:pPr>
              <a:lnSpc>
                <a:spcPct val="150000"/>
              </a:lnSpc>
            </a:pPr>
            <a:r>
              <a:rPr lang="ja-JP" altLang="en-US" dirty="0"/>
              <a:t>人工的に生成した</a:t>
            </a:r>
            <a:r>
              <a:rPr lang="en-US" altLang="ja-JP" b="1" dirty="0"/>
              <a:t>2</a:t>
            </a:r>
            <a:r>
              <a:rPr lang="ja-JP" altLang="en-US" b="1" dirty="0"/>
              <a:t>次元</a:t>
            </a:r>
            <a:r>
              <a:rPr lang="ja-JP" altLang="en-US" dirty="0"/>
              <a:t>もしくは</a:t>
            </a:r>
            <a:r>
              <a:rPr lang="en-US" altLang="ja-JP" b="1" dirty="0"/>
              <a:t>3</a:t>
            </a:r>
            <a:r>
              <a:rPr lang="ja-JP" altLang="en-US" b="1" dirty="0"/>
              <a:t>次元</a:t>
            </a:r>
            <a:r>
              <a:rPr lang="ja-JP" altLang="en-US" dirty="0"/>
              <a:t>のデータ</a:t>
            </a:r>
            <a:endParaRPr lang="en-US" altLang="ja-JP" dirty="0"/>
          </a:p>
          <a:p>
            <a:pPr lvl="1">
              <a:lnSpc>
                <a:spcPct val="150000"/>
              </a:lnSpc>
              <a:buFont typeface="Wingdings" charset="2"/>
              <a:buChar char="u"/>
            </a:pPr>
            <a:r>
              <a:rPr lang="ja-JP" altLang="en-US" dirty="0"/>
              <a:t> 分散</a:t>
            </a:r>
            <a:r>
              <a:rPr lang="en-US" altLang="ja-JP" dirty="0"/>
              <a:t> </a:t>
            </a:r>
            <a:r>
              <a:rPr lang="en-US" altLang="ja-JP" i="1" dirty="0">
                <a:latin typeface="Times New Roman" charset="0"/>
                <a:ea typeface="Times New Roman" charset="0"/>
                <a:cs typeface="Times New Roman" charset="0"/>
              </a:rPr>
              <a:t>σ</a:t>
            </a:r>
            <a:r>
              <a:rPr lang="en-US" altLang="ja-JP" baseline="30000" dirty="0">
                <a:latin typeface="Times New Roman" charset="0"/>
                <a:ea typeface="Times New Roman" charset="0"/>
                <a:cs typeface="Times New Roman" charset="0"/>
              </a:rPr>
              <a:t>2</a:t>
            </a:r>
            <a:r>
              <a:rPr lang="en-US" altLang="ja-JP" dirty="0">
                <a:latin typeface="Times New Roman" charset="0"/>
                <a:ea typeface="Times New Roman" charset="0"/>
                <a:cs typeface="Times New Roman" charset="0"/>
              </a:rPr>
              <a:t>=1 </a:t>
            </a:r>
            <a:r>
              <a:rPr lang="ja-JP" altLang="en-US" dirty="0"/>
              <a:t>の</a:t>
            </a:r>
            <a:r>
              <a:rPr lang="en-US" altLang="ja-JP" dirty="0"/>
              <a:t>5</a:t>
            </a:r>
            <a:r>
              <a:rPr lang="ja-JP" altLang="en-US" dirty="0"/>
              <a:t>つの等方</a:t>
            </a:r>
            <a:r>
              <a:rPr lang="en-US" altLang="ja-JP" dirty="0"/>
              <a:t>Gauss</a:t>
            </a:r>
            <a:r>
              <a:rPr lang="ja-JP" altLang="en-US" dirty="0"/>
              <a:t>分布で構成</a:t>
            </a:r>
            <a:endParaRPr lang="en-US" altLang="ja-JP" dirty="0"/>
          </a:p>
          <a:p>
            <a:pPr lvl="1">
              <a:lnSpc>
                <a:spcPct val="150000"/>
              </a:lnSpc>
              <a:buFont typeface="Wingdings" charset="2"/>
              <a:buChar char="u"/>
            </a:pPr>
            <a:r>
              <a:rPr lang="ja-JP" altLang="en-US" dirty="0"/>
              <a:t> 各クラスタは</a:t>
            </a:r>
            <a:r>
              <a:rPr lang="en-US" altLang="ja-JP" dirty="0"/>
              <a:t>500</a:t>
            </a:r>
            <a:r>
              <a:rPr lang="ja-JP" altLang="en-US" dirty="0"/>
              <a:t>個のデータ点からなる</a:t>
            </a:r>
            <a:endParaRPr lang="en-US" altLang="ja-JP" dirty="0"/>
          </a:p>
          <a:p>
            <a:pPr>
              <a:lnSpc>
                <a:spcPct val="150000"/>
              </a:lnSpc>
            </a:pPr>
            <a:r>
              <a:rPr lang="ja-JP" altLang="en-US" dirty="0"/>
              <a:t>手書き文字データ </a:t>
            </a:r>
            <a:r>
              <a:rPr lang="en-US" altLang="ja-JP" dirty="0"/>
              <a:t>(MNIST)</a:t>
            </a:r>
          </a:p>
          <a:p>
            <a:pPr lvl="1">
              <a:lnSpc>
                <a:spcPct val="150000"/>
              </a:lnSpc>
              <a:buFont typeface="Wingdings" pitchFamily="2" charset="2"/>
              <a:buChar char="u"/>
            </a:pPr>
            <a:r>
              <a:rPr lang="en-US" altLang="ja-JP" dirty="0"/>
              <a:t> 70,000</a:t>
            </a:r>
            <a:r>
              <a:rPr lang="ja-JP" altLang="en-US" dirty="0"/>
              <a:t>枚の手書きアラビア数字 </a:t>
            </a:r>
            <a:r>
              <a:rPr lang="en-US" altLang="ja-JP" dirty="0"/>
              <a:t>(0 - 9) </a:t>
            </a:r>
            <a:r>
              <a:rPr lang="ja-JP" altLang="en-US" dirty="0"/>
              <a:t>のデータセット</a:t>
            </a:r>
            <a:endParaRPr lang="en-US" altLang="ja-JP" dirty="0"/>
          </a:p>
        </p:txBody>
      </p:sp>
    </p:spTree>
    <p:extLst>
      <p:ext uri="{BB962C8B-B14F-4D97-AF65-F5344CB8AC3E}">
        <p14:creationId xmlns:p14="http://schemas.microsoft.com/office/powerpoint/2010/main" val="2760854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ja-JP" altLang="en-US" dirty="0"/>
              <a:t>次元データに対するクラスタ数推定の結果</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744282604"/>
              </p:ext>
            </p:extLst>
          </p:nvPr>
        </p:nvGraphicFramePr>
        <p:xfrm>
          <a:off x="350572" y="1640449"/>
          <a:ext cx="6810702" cy="2149991"/>
        </p:xfrm>
        <a:graphic>
          <a:graphicData uri="http://schemas.openxmlformats.org/drawingml/2006/table">
            <a:tbl>
              <a:tblPr firstRow="1" bandRow="1">
                <a:tableStyleId>{5C22544A-7EE6-4342-B048-85BDC9FD1C3A}</a:tableStyleId>
              </a:tblPr>
              <a:tblGrid>
                <a:gridCol w="2270234">
                  <a:extLst>
                    <a:ext uri="{9D8B030D-6E8A-4147-A177-3AD203B41FA5}">
                      <a16:colId xmlns:a16="http://schemas.microsoft.com/office/drawing/2014/main" val="20000"/>
                    </a:ext>
                  </a:extLst>
                </a:gridCol>
                <a:gridCol w="2270234">
                  <a:extLst>
                    <a:ext uri="{9D8B030D-6E8A-4147-A177-3AD203B41FA5}">
                      <a16:colId xmlns:a16="http://schemas.microsoft.com/office/drawing/2014/main" val="20001"/>
                    </a:ext>
                  </a:extLst>
                </a:gridCol>
                <a:gridCol w="2270234">
                  <a:extLst>
                    <a:ext uri="{9D8B030D-6E8A-4147-A177-3AD203B41FA5}">
                      <a16:colId xmlns:a16="http://schemas.microsoft.com/office/drawing/2014/main" val="20003"/>
                    </a:ext>
                  </a:extLst>
                </a:gridCol>
              </a:tblGrid>
              <a:tr h="409903">
                <a:tc>
                  <a:txBody>
                    <a:bodyPr/>
                    <a:lstStyle/>
                    <a:p>
                      <a:pPr algn="ctr"/>
                      <a:r>
                        <a:rPr kumimoji="1" lang="ja-JP" altLang="en-US" b="0" dirty="0">
                          <a:latin typeface="Meiryo" charset="-128"/>
                          <a:ea typeface="Meiryo" charset="-128"/>
                          <a:cs typeface="Meiryo" charset="-128"/>
                        </a:rPr>
                        <a:t>分割停止規準</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b="0" dirty="0">
                          <a:latin typeface="Meiryo" charset="-128"/>
                          <a:ea typeface="Meiryo" charset="-128"/>
                          <a:cs typeface="Meiryo" charset="-128"/>
                        </a:rPr>
                        <a:t>クラスタ数</a:t>
                      </a:r>
                      <a:r>
                        <a:rPr kumimoji="1" lang="en-US" altLang="ja-JP" b="0" dirty="0">
                          <a:latin typeface="Meiryo" charset="-128"/>
                          <a:ea typeface="Meiryo" charset="-128"/>
                          <a:cs typeface="Meiryo" charset="-128"/>
                        </a:rPr>
                        <a:t> (</a:t>
                      </a:r>
                      <a:r>
                        <a:rPr kumimoji="1" lang="ja-JP" altLang="en-US" b="0" dirty="0">
                          <a:latin typeface="Meiryo" charset="-128"/>
                          <a:ea typeface="Meiryo" charset="-128"/>
                          <a:cs typeface="Meiryo" charset="-128"/>
                        </a:rPr>
                        <a:t>分散）</a:t>
                      </a:r>
                    </a:p>
                  </a:txBody>
                  <a:tcPr anchor="ctr"/>
                </a:tc>
                <a:tc>
                  <a:txBody>
                    <a:bodyPr/>
                    <a:lstStyle/>
                    <a:p>
                      <a:pPr algn="ctr"/>
                      <a:r>
                        <a:rPr kumimoji="1" lang="en-US" altLang="ja-JP" b="0" dirty="0">
                          <a:latin typeface="Meiryo" charset="-128"/>
                          <a:ea typeface="Meiryo" charset="-128"/>
                          <a:cs typeface="Meiryo" charset="-128"/>
                        </a:rPr>
                        <a:t>NMI</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0"/>
                  </a:ext>
                </a:extLst>
              </a:tr>
              <a:tr h="435022">
                <a:tc>
                  <a:txBody>
                    <a:bodyPr/>
                    <a:lstStyle/>
                    <a:p>
                      <a:pPr algn="ctr"/>
                      <a:r>
                        <a:rPr kumimoji="1" lang="en-US" altLang="ja-JP" b="0" dirty="0">
                          <a:latin typeface="Meiryo" charset="-128"/>
                          <a:ea typeface="Meiryo" charset="-128"/>
                          <a:cs typeface="Meiryo" charset="-128"/>
                        </a:rPr>
                        <a:t>BIC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4.58 (0.9836)</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0.88281495</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1"/>
                  </a:ext>
                </a:extLst>
              </a:tr>
              <a:tr h="435022">
                <a:tc>
                  <a:txBody>
                    <a:bodyPr/>
                    <a:lstStyle/>
                    <a:p>
                      <a:pPr algn="ctr"/>
                      <a:r>
                        <a:rPr kumimoji="1" lang="en-US" altLang="ja-JP" b="0" dirty="0" err="1">
                          <a:latin typeface="Meiryo" charset="-128"/>
                          <a:ea typeface="Meiryo" charset="-128"/>
                          <a:cs typeface="Meiryo" charset="-128"/>
                        </a:rPr>
                        <a:t>cAIC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4.55 (0.6475)</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0.89992544</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2"/>
                  </a:ext>
                </a:extLst>
              </a:tr>
              <a:tr h="435022">
                <a:tc>
                  <a:txBody>
                    <a:bodyPr/>
                    <a:lstStyle/>
                    <a:p>
                      <a:pPr algn="ctr"/>
                      <a:r>
                        <a:rPr kumimoji="1" lang="en-US" altLang="ja-JP" b="0" dirty="0">
                          <a:latin typeface="Meiryo" charset="-128"/>
                          <a:ea typeface="Meiryo" charset="-128"/>
                          <a:cs typeface="Meiryo" charset="-128"/>
                        </a:rPr>
                        <a:t>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4.69 (3.8739)</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0.88147442</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3"/>
                  </a:ext>
                </a:extLst>
              </a:tr>
              <a:tr h="435022">
                <a:tc>
                  <a:txBody>
                    <a:bodyPr/>
                    <a:lstStyle/>
                    <a:p>
                      <a:pPr algn="ctr"/>
                      <a:r>
                        <a:rPr kumimoji="1" lang="ja-JP" altLang="en-US" b="0" dirty="0">
                          <a:latin typeface="Meiryo" charset="-128"/>
                          <a:ea typeface="Meiryo" charset="-128"/>
                          <a:cs typeface="Meiryo" charset="-128"/>
                        </a:rPr>
                        <a:t>対数尤度関数</a:t>
                      </a:r>
                      <a:endParaRPr kumimoji="1" lang="en-US" altLang="ja-JP"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5.32 (10.236)</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0.91572100</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4"/>
                  </a:ext>
                </a:extLst>
              </a:tr>
            </a:tbl>
          </a:graphicData>
        </a:graphic>
      </p:graphicFrame>
      <p:sp>
        <p:nvSpPr>
          <p:cNvPr id="11" name="コンテンツ プレースホルダー 2"/>
          <p:cNvSpPr>
            <a:spLocks noGrp="1"/>
          </p:cNvSpPr>
          <p:nvPr>
            <p:ph idx="1"/>
          </p:nvPr>
        </p:nvSpPr>
        <p:spPr>
          <a:xfrm>
            <a:off x="838200" y="4417395"/>
            <a:ext cx="10515600" cy="2221044"/>
          </a:xfrm>
        </p:spPr>
        <p:txBody>
          <a:bodyPr/>
          <a:lstStyle/>
          <a:p>
            <a:pPr>
              <a:lnSpc>
                <a:spcPct val="150000"/>
              </a:lnSpc>
              <a:spcBef>
                <a:spcPts val="0"/>
              </a:spcBef>
            </a:pPr>
            <a:r>
              <a:rPr kumimoji="1" lang="en-US" altLang="ja-JP" dirty="0"/>
              <a:t>BIC</a:t>
            </a:r>
            <a:r>
              <a:rPr kumimoji="1" lang="ja-JP" altLang="en-US" dirty="0"/>
              <a:t>と</a:t>
            </a:r>
            <a:r>
              <a:rPr kumimoji="1" lang="en-US" altLang="ja-JP" dirty="0" err="1"/>
              <a:t>cAIC</a:t>
            </a:r>
            <a:r>
              <a:rPr kumimoji="1" lang="ja-JP" altLang="en-US" dirty="0"/>
              <a:t>に大きな差はない</a:t>
            </a:r>
            <a:endParaRPr kumimoji="1" lang="en-US" altLang="ja-JP" dirty="0"/>
          </a:p>
          <a:p>
            <a:pPr>
              <a:lnSpc>
                <a:spcPct val="150000"/>
              </a:lnSpc>
              <a:spcBef>
                <a:spcPts val="0"/>
              </a:spcBef>
            </a:pPr>
            <a:r>
              <a:rPr lang="en-US" altLang="ja-JP" dirty="0"/>
              <a:t>AIC</a:t>
            </a:r>
            <a:r>
              <a:rPr lang="ja-JP" altLang="en-US" dirty="0"/>
              <a:t>ではクラスタ数を過大に見積もることがある</a:t>
            </a:r>
            <a:endParaRPr lang="en-US" altLang="ja-JP" dirty="0"/>
          </a:p>
          <a:p>
            <a:pPr lvl="1">
              <a:lnSpc>
                <a:spcPct val="150000"/>
              </a:lnSpc>
              <a:spcBef>
                <a:spcPts val="0"/>
              </a:spcBef>
            </a:pPr>
            <a:r>
              <a:rPr kumimoji="1" lang="ja-JP" altLang="en-US" dirty="0"/>
              <a:t>対数尤度関数を利用するよりは良い結果になっている</a:t>
            </a:r>
          </a:p>
        </p:txBody>
      </p:sp>
      <p:pic>
        <p:nvPicPr>
          <p:cNvPr id="7" name="コンテンツ プレースホルダー 3">
            <a:extLst>
              <a:ext uri="{FF2B5EF4-FFF2-40B4-BE49-F238E27FC236}">
                <a16:creationId xmlns:a16="http://schemas.microsoft.com/office/drawing/2014/main" id="{35DF72C0-0B2C-2D4C-A8DC-AF8CB8E564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9093" y="1013493"/>
            <a:ext cx="4535256" cy="3403902"/>
          </a:xfrm>
          <a:prstGeom prst="rect">
            <a:avLst/>
          </a:prstGeom>
        </p:spPr>
      </p:pic>
      <p:sp>
        <p:nvSpPr>
          <p:cNvPr id="3" name="テキスト ボックス 2">
            <a:extLst>
              <a:ext uri="{FF2B5EF4-FFF2-40B4-BE49-F238E27FC236}">
                <a16:creationId xmlns:a16="http://schemas.microsoft.com/office/drawing/2014/main" id="{38C459BD-74CC-F640-9D15-83582EC7E262}"/>
              </a:ext>
            </a:extLst>
          </p:cNvPr>
          <p:cNvSpPr txBox="1"/>
          <p:nvPr/>
        </p:nvSpPr>
        <p:spPr>
          <a:xfrm>
            <a:off x="5681382" y="3915612"/>
            <a:ext cx="1479892" cy="307777"/>
          </a:xfrm>
          <a:prstGeom prst="rect">
            <a:avLst/>
          </a:prstGeom>
          <a:noFill/>
        </p:spPr>
        <p:txBody>
          <a:bodyPr wrap="none" rtlCol="0">
            <a:spAutoFit/>
          </a:bodyPr>
          <a:lstStyle/>
          <a:p>
            <a:r>
              <a:rPr kumimoji="1" lang="en-US" altLang="ja-JP" sz="1400" dirty="0">
                <a:latin typeface="Meiryo" panose="020B0604030504040204" pitchFamily="34" charset="-128"/>
                <a:ea typeface="Meiryo" panose="020B0604030504040204" pitchFamily="34" charset="-128"/>
              </a:rPr>
              <a:t>※</a:t>
            </a:r>
            <a:r>
              <a:rPr kumimoji="1" lang="ja-JP" altLang="en-US" sz="1400" dirty="0">
                <a:latin typeface="Meiryo" panose="020B0604030504040204" pitchFamily="34" charset="-128"/>
                <a:ea typeface="Meiryo" panose="020B0604030504040204" pitchFamily="34" charset="-128"/>
              </a:rPr>
              <a:t> </a:t>
            </a:r>
            <a:r>
              <a:rPr kumimoji="1" lang="en-US" altLang="ja-JP" sz="1400" dirty="0">
                <a:latin typeface="Meiryo" panose="020B0604030504040204" pitchFamily="34" charset="-128"/>
                <a:ea typeface="Meiryo" panose="020B0604030504040204" pitchFamily="34" charset="-128"/>
              </a:rPr>
              <a:t>100</a:t>
            </a:r>
            <a:r>
              <a:rPr kumimoji="1" lang="ja-JP" altLang="en-US" sz="1400" dirty="0">
                <a:latin typeface="Meiryo" panose="020B0604030504040204" pitchFamily="34" charset="-128"/>
                <a:ea typeface="Meiryo" panose="020B0604030504040204" pitchFamily="34" charset="-128"/>
              </a:rPr>
              <a:t>回の平均</a:t>
            </a:r>
          </a:p>
        </p:txBody>
      </p:sp>
      <p:sp>
        <p:nvSpPr>
          <p:cNvPr id="8" name="テキスト ボックス 7">
            <a:extLst>
              <a:ext uri="{FF2B5EF4-FFF2-40B4-BE49-F238E27FC236}">
                <a16:creationId xmlns:a16="http://schemas.microsoft.com/office/drawing/2014/main" id="{6273A50E-AEDA-D745-8FEC-EFF6C4B853B1}"/>
              </a:ext>
            </a:extLst>
          </p:cNvPr>
          <p:cNvSpPr txBox="1"/>
          <p:nvPr/>
        </p:nvSpPr>
        <p:spPr>
          <a:xfrm>
            <a:off x="8345141" y="4417395"/>
            <a:ext cx="3573414" cy="307777"/>
          </a:xfrm>
          <a:prstGeom prst="rect">
            <a:avLst/>
          </a:prstGeom>
          <a:noFill/>
        </p:spPr>
        <p:txBody>
          <a:bodyPr wrap="none" rtlCol="0">
            <a:spAutoFit/>
          </a:bodyPr>
          <a:lstStyle/>
          <a:p>
            <a:r>
              <a:rPr lang="ja-JP" altLang="en-US" sz="1400" dirty="0">
                <a:latin typeface="Meiryo" panose="020B0604030504040204" pitchFamily="34" charset="-128"/>
                <a:ea typeface="Meiryo" panose="020B0604030504040204" pitchFamily="34" charset="-128"/>
              </a:rPr>
              <a:t>各クラスタ</a:t>
            </a:r>
            <a:r>
              <a:rPr lang="en-US" altLang="ja-JP" sz="1400" dirty="0">
                <a:latin typeface="Meiryo" panose="020B0604030504040204" pitchFamily="34" charset="-128"/>
                <a:ea typeface="Meiryo" panose="020B0604030504040204" pitchFamily="34" charset="-128"/>
              </a:rPr>
              <a:t>500</a:t>
            </a:r>
            <a:r>
              <a:rPr lang="ja-JP" altLang="en-US" sz="1400" dirty="0">
                <a:latin typeface="Meiryo" panose="020B0604030504040204" pitchFamily="34" charset="-128"/>
                <a:ea typeface="Meiryo" panose="020B0604030504040204" pitchFamily="34" charset="-128"/>
              </a:rPr>
              <a:t>個のデータ点・</a:t>
            </a:r>
            <a:r>
              <a:rPr lang="en-US" altLang="ja-JP" sz="1400" dirty="0">
                <a:latin typeface="Meiryo" panose="020B0604030504040204" pitchFamily="34" charset="-128"/>
                <a:ea typeface="Meiryo" panose="020B0604030504040204" pitchFamily="34" charset="-128"/>
              </a:rPr>
              <a:t>5</a:t>
            </a:r>
            <a:r>
              <a:rPr lang="ja-JP" altLang="en-US" sz="1400" dirty="0">
                <a:latin typeface="Meiryo" panose="020B0604030504040204" pitchFamily="34" charset="-128"/>
                <a:ea typeface="Meiryo" panose="020B0604030504040204" pitchFamily="34" charset="-128"/>
              </a:rPr>
              <a:t>クラスタ</a:t>
            </a:r>
            <a:endParaRPr kumimoji="1" lang="ja-JP" altLang="en-US" sz="14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97513584"/>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ホワイ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10323</TotalTime>
  <Words>924</Words>
  <Application>Microsoft Macintosh PowerPoint</Application>
  <PresentationFormat>ワイド画面</PresentationFormat>
  <Paragraphs>174</Paragraphs>
  <Slides>22</Slides>
  <Notes>10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22</vt:i4>
      </vt:variant>
    </vt:vector>
  </HeadingPairs>
  <TitlesOfParts>
    <vt:vector size="30" baseType="lpstr">
      <vt:lpstr>Meiryo</vt:lpstr>
      <vt:lpstr>游ゴシック</vt:lpstr>
      <vt:lpstr>游ゴシック</vt:lpstr>
      <vt:lpstr>Arial</vt:lpstr>
      <vt:lpstr>Calibri</vt:lpstr>
      <vt:lpstr>Times New Roman</vt:lpstr>
      <vt:lpstr>Wingdings</vt:lpstr>
      <vt:lpstr>ホワイト</vt:lpstr>
      <vt:lpstr>クラスタ数推定に用いる 最適な情報量規準の探求</vt:lpstr>
      <vt:lpstr>背景</vt:lpstr>
      <vt:lpstr>背景</vt:lpstr>
      <vt:lpstr>目的</vt:lpstr>
      <vt:lpstr>X-means</vt:lpstr>
      <vt:lpstr>情報量規準</vt:lpstr>
      <vt:lpstr>情報量規準の例</vt:lpstr>
      <vt:lpstr>対象とするデータ</vt:lpstr>
      <vt:lpstr>2次元データに対するクラスタ数推定の結果</vt:lpstr>
      <vt:lpstr>3次元データに対するクラスタ数推定の結果</vt:lpstr>
      <vt:lpstr>手書き数字データに対するクラスタ数推定の結果</vt:lpstr>
      <vt:lpstr>まとめ</vt:lpstr>
      <vt:lpstr>Appendix</vt:lpstr>
      <vt:lpstr>Appendix</vt:lpstr>
      <vt:lpstr>実験</vt:lpstr>
      <vt:lpstr>精度の評価指数について</vt:lpstr>
      <vt:lpstr>Mean-shift</vt:lpstr>
      <vt:lpstr>尤度</vt:lpstr>
      <vt:lpstr>対数尤度関数・最尤法</vt:lpstr>
      <vt:lpstr>Kullback-Leibler情報量</vt:lpstr>
      <vt:lpstr>Gauss分布</vt:lpstr>
      <vt:lpstr>等方的Gauss分布</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クラスタ数推定に用いる 最適な情報量規準の探求</dc:title>
  <dc:creator>c-hagi_r@tsuyama.kosen-ac.jp</dc:creator>
  <cp:lastModifiedBy>Microsoft Office ユーザー</cp:lastModifiedBy>
  <cp:revision>121</cp:revision>
  <cp:lastPrinted>2018-02-19T11:36:40Z</cp:lastPrinted>
  <dcterms:created xsi:type="dcterms:W3CDTF">2017-10-05T02:20:57Z</dcterms:created>
  <dcterms:modified xsi:type="dcterms:W3CDTF">2018-02-20T05:06:28Z</dcterms:modified>
</cp:coreProperties>
</file>