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46E02-4AB7-8D40-B256-3920728DD310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381A3-C678-7B48-BA42-399B1155E4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08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381A3-C678-7B48-BA42-399B1155E4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5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381A3-C678-7B48-BA42-399B1155E4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202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4539632"/>
            <a:ext cx="12192000" cy="23183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"/>
            <a:ext cx="12192000" cy="1002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63692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611"/>
            <a:ext cx="10515600" cy="4351338"/>
          </a:xfrm>
        </p:spPr>
        <p:txBody>
          <a:bodyPr>
            <a:noAutofit/>
          </a:bodyPr>
          <a:lstStyle>
            <a:lvl1pPr>
              <a:defRPr sz="3200">
                <a:latin typeface="Meiryo" charset="-128"/>
                <a:ea typeface="Meiryo" charset="-128"/>
                <a:cs typeface="Meiryo" charset="-128"/>
              </a:defRPr>
            </a:lvl1pPr>
            <a:lvl2pPr>
              <a:defRPr sz="2800">
                <a:latin typeface="Meiryo" charset="-128"/>
                <a:ea typeface="Meiryo" charset="-128"/>
                <a:cs typeface="Meiryo" charset="-128"/>
              </a:defRPr>
            </a:lvl2pPr>
            <a:lvl3pPr>
              <a:defRPr sz="2400">
                <a:latin typeface="Meiryo" charset="-128"/>
                <a:ea typeface="Meiryo" charset="-128"/>
                <a:cs typeface="Meiryo" charset="-128"/>
              </a:defRPr>
            </a:lvl3pPr>
            <a:lvl4pPr>
              <a:defRPr sz="2000">
                <a:latin typeface="Meiryo" charset="-128"/>
                <a:ea typeface="Meiryo" charset="-128"/>
                <a:cs typeface="Meiryo" charset="-128"/>
              </a:defRPr>
            </a:lvl4pPr>
            <a:lvl5pPr>
              <a:defRPr sz="2000"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E02B-27BC-6D48-8820-5A877B98ECB7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0C8F-8F43-2043-8D37-F131E5E5F1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1"/>
            <a:ext cx="12192000" cy="1002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E02B-27BC-6D48-8820-5A877B98ECB7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0C8F-8F43-2043-8D37-F131E5E5F1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2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</p:titleStyle>
    <p:bodyStyle>
      <a:lvl1pPr marL="228600" indent="-228600" algn="l" defTabSz="914400" rtl="0" eaLnBrk="1" latinLnBrk="0" hangingPunct="1">
        <a:lnSpc>
          <a:spcPct val="200000"/>
        </a:lnSpc>
        <a:spcBef>
          <a:spcPts val="10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  <a:lvl2pPr marL="685800" indent="-228600" algn="l" defTabSz="914400" rtl="0" eaLnBrk="1" latinLnBrk="0" hangingPunct="1">
        <a:lnSpc>
          <a:spcPct val="200000"/>
        </a:lnSpc>
        <a:spcBef>
          <a:spcPts val="5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20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20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20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09799" y="1548569"/>
            <a:ext cx="77724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kumimoji="1" lang="ja-JP" altLang="en-US" dirty="0" smtClean="0"/>
              <a:t>クラスタ数推定に用いる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最適な情報量規準の探求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3999" y="4877242"/>
            <a:ext cx="9144000" cy="16557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solidFill>
                  <a:schemeClr val="bg1"/>
                </a:solidFill>
              </a:rPr>
              <a:t>情報工学科 </a:t>
            </a:r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r>
              <a:rPr kumimoji="1" lang="ja-JP" altLang="en-US" dirty="0" smtClean="0">
                <a:solidFill>
                  <a:schemeClr val="bg1"/>
                </a:solidFill>
              </a:rPr>
              <a:t>年 </a:t>
            </a:r>
            <a:r>
              <a:rPr kumimoji="1" lang="en-US" altLang="ja-JP" dirty="0" smtClean="0">
                <a:solidFill>
                  <a:schemeClr val="bg1"/>
                </a:solidFill>
              </a:rPr>
              <a:t>32</a:t>
            </a:r>
            <a:r>
              <a:rPr lang="ja-JP" altLang="en-US" dirty="0" smtClean="0">
                <a:solidFill>
                  <a:schemeClr val="bg1"/>
                </a:solidFill>
              </a:rPr>
              <a:t>番</a:t>
            </a:r>
            <a:r>
              <a:rPr lang="en-US" altLang="ja-JP" dirty="0" smtClean="0">
                <a:solidFill>
                  <a:schemeClr val="bg1"/>
                </a:solidFill>
              </a:rPr>
              <a:t/>
            </a:r>
            <a:br>
              <a:rPr lang="en-US" altLang="ja-JP" dirty="0" smtClean="0">
                <a:solidFill>
                  <a:schemeClr val="bg1"/>
                </a:solidFill>
              </a:rPr>
            </a:br>
            <a:r>
              <a:rPr lang="ja-JP" altLang="en-US" sz="2800" b="1" dirty="0">
                <a:solidFill>
                  <a:schemeClr val="bg1"/>
                </a:solidFill>
              </a:rPr>
              <a:t>萩原 涼介</a:t>
            </a:r>
            <a:endParaRPr lang="en-US" altLang="ja-JP" b="1" dirty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（指導教員</a:t>
            </a:r>
            <a:r>
              <a:rPr lang="en-US" altLang="ja-JP" dirty="0" smtClean="0">
                <a:solidFill>
                  <a:schemeClr val="bg1"/>
                </a:solidFill>
              </a:rPr>
              <a:t>: </a:t>
            </a:r>
            <a:r>
              <a:rPr lang="ja-JP" altLang="en-US" dirty="0" smtClean="0">
                <a:solidFill>
                  <a:schemeClr val="bg1"/>
                </a:solidFill>
              </a:rPr>
              <a:t>藤田 一寿）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25650" y="93769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卒業研究 予備審査会</a:t>
            </a: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925650" y="1294219"/>
            <a:ext cx="2340705" cy="12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27877" y="2696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A-07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次元におけるクラスタリング結果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23074"/>
              </p:ext>
            </p:extLst>
          </p:nvPr>
        </p:nvGraphicFramePr>
        <p:xfrm>
          <a:off x="420415" y="1546810"/>
          <a:ext cx="11351170" cy="2149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34"/>
                <a:gridCol w="2270234"/>
                <a:gridCol w="2270234"/>
                <a:gridCol w="2270234"/>
                <a:gridCol w="2270234"/>
              </a:tblGrid>
              <a:tr h="4099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分割停止規準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クラスタ数</a:t>
                      </a:r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 (</a:t>
                      </a:r>
                      <a:r>
                        <a:rPr kumimoji="1" lang="ja-JP" altLang="en-US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分散）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ARI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NMI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Purity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</a:tr>
              <a:tr h="4350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BIC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4.58 (0.9836)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0.84458792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0.88281495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0.84458792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</a:tr>
              <a:tr h="4350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cAIC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4.55 (0.6475)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0.85329139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0.89992544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0.85329139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</a:tr>
              <a:tr h="4350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AIC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4.69 (3.8739)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0.83642236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0.88147442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0.83642236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</a:tr>
              <a:tr h="4350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対数尤度関数</a:t>
                      </a:r>
                      <a:endParaRPr kumimoji="1" lang="en-US" altLang="ja-JP" b="0" dirty="0" smtClean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5.32 (10.236)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0.85699618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0.91572100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0.85699618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975066" y="1199649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表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1 2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次元空間におけるクラスタリング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073265"/>
            <a:ext cx="10515600" cy="244314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ja-JP" dirty="0" smtClean="0"/>
              <a:t>BIC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cAIC</a:t>
            </a:r>
            <a:r>
              <a:rPr kumimoji="1" lang="ja-JP" altLang="en-US" dirty="0" smtClean="0"/>
              <a:t>に大きな差はない</a:t>
            </a:r>
            <a:endParaRPr kumimoji="1" lang="en-US" altLang="ja-JP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 smtClean="0"/>
              <a:t>AIC</a:t>
            </a:r>
            <a:r>
              <a:rPr lang="ja-JP" altLang="en-US" dirty="0" smtClean="0"/>
              <a:t>ではクラスタ数を過大に見積もることがある</a:t>
            </a:r>
            <a:endParaRPr lang="en-US" altLang="ja-JP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ja-JP" altLang="en-US" dirty="0" smtClean="0"/>
              <a:t>対数尤度関数を利用するよりは良い結果になっている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5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次元におけるのクラスタリング結果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438388"/>
            <a:ext cx="10515600" cy="18230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ja-JP" dirty="0" smtClean="0"/>
              <a:t>BIC</a:t>
            </a:r>
            <a:r>
              <a:rPr kumimoji="1" lang="ja-JP" altLang="en-US" dirty="0" smtClean="0"/>
              <a:t>を採用した場合の精度が上がっている</a:t>
            </a:r>
            <a:endParaRPr kumimoji="1" lang="en-US" altLang="ja-JP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 smtClean="0"/>
              <a:t>AIC</a:t>
            </a:r>
            <a:r>
              <a:rPr lang="ja-JP" altLang="en-US" dirty="0" smtClean="0"/>
              <a:t>を採用した場合も過大に見積もる問題は発生しない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79134"/>
              </p:ext>
            </p:extLst>
          </p:nvPr>
        </p:nvGraphicFramePr>
        <p:xfrm>
          <a:off x="420415" y="1553942"/>
          <a:ext cx="11351170" cy="2149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34"/>
                <a:gridCol w="2270234"/>
                <a:gridCol w="2270234"/>
                <a:gridCol w="2270234"/>
                <a:gridCol w="2270234"/>
              </a:tblGrid>
              <a:tr h="4099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分割停止規準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クラスタ数</a:t>
                      </a:r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 (</a:t>
                      </a:r>
                      <a:r>
                        <a:rPr kumimoji="1" lang="ja-JP" altLang="en-US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分散）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ARI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NMI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Purity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</a:tr>
              <a:tr h="4350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BIC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4.95 (0.0669)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0.97179074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0.97913818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0.97179074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</a:tr>
              <a:tr h="4350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cAIC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4.92 (0.2313)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0.96312702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0.97023920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0.96312702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</a:tr>
              <a:tr h="4350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AIC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4.88 (0.1443)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0.95216819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0.96855698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0.95216819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</a:tr>
              <a:tr h="4350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対数尤度関数</a:t>
                      </a:r>
                      <a:endParaRPr kumimoji="1" lang="en-US" altLang="ja-JP" b="0" dirty="0" smtClean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5.12 (4.1443)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0.95731637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0.96541468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Meiryo" charset="-128"/>
                          <a:ea typeface="Meiryo" charset="-128"/>
                          <a:cs typeface="Meiryo" charset="-128"/>
                        </a:rPr>
                        <a:t>0.95731637</a:t>
                      </a:r>
                      <a:endParaRPr kumimoji="1" lang="ja-JP" altLang="en-US" b="0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975065" y="1184610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表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2 3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次元空間におけるクラスタリング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10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84611"/>
            <a:ext cx="10515600" cy="5363334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混合等方</a:t>
            </a:r>
            <a:r>
              <a:rPr lang="en-US" altLang="ja-JP" dirty="0" smtClean="0"/>
              <a:t>Gauss</a:t>
            </a:r>
            <a:r>
              <a:rPr lang="ja-JP" altLang="en-US" dirty="0" smtClean="0"/>
              <a:t>分布は</a:t>
            </a:r>
            <a:r>
              <a:rPr lang="en-US" altLang="ja-JP" b="1" dirty="0" smtClean="0"/>
              <a:t>BIC</a:t>
            </a:r>
            <a:r>
              <a:rPr lang="ja-JP" altLang="en-US" b="1" dirty="0" smtClean="0"/>
              <a:t>を採用する</a:t>
            </a:r>
            <a:r>
              <a:rPr lang="ja-JP" altLang="en-US" dirty="0" smtClean="0"/>
              <a:t>ことで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ja-JP" altLang="en-US" dirty="0" smtClean="0"/>
              <a:t>適切にクラスタリングを行うことができる</a:t>
            </a:r>
            <a:endParaRPr lang="en-US" altLang="ja-JP" dirty="0" smtClean="0"/>
          </a:p>
          <a:p>
            <a:r>
              <a:rPr lang="ja-JP" altLang="en-US" dirty="0" smtClean="0"/>
              <a:t>今後の課題</a:t>
            </a:r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AIC, </a:t>
            </a:r>
            <a:r>
              <a:rPr kumimoji="1" lang="en-US" altLang="ja-JP" dirty="0" err="1" smtClean="0"/>
              <a:t>cAIC</a:t>
            </a:r>
            <a:r>
              <a:rPr kumimoji="1" lang="en-US" altLang="ja-JP" dirty="0" smtClean="0"/>
              <a:t>, BIC</a:t>
            </a:r>
            <a:r>
              <a:rPr kumimoji="1" lang="ja-JP" altLang="en-US" dirty="0" smtClean="0"/>
              <a:t>以外の情報量規準を用いたクラスタリング</a:t>
            </a:r>
            <a:endParaRPr kumimoji="1"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クラスタリング対象のデータを変更する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5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2283" y="3356686"/>
            <a:ext cx="10515600" cy="636925"/>
          </a:xfrm>
        </p:spPr>
        <p:txBody>
          <a:bodyPr/>
          <a:lstStyle/>
          <a:p>
            <a:r>
              <a:rPr kumimoji="1" lang="en-US" altLang="ja-JP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Appendix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84610"/>
            <a:ext cx="10515600" cy="539486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6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5538" y="998483"/>
            <a:ext cx="10515600" cy="585951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kumimoji="1" lang="ja-JP" altLang="en-US" b="1" dirty="0" smtClean="0"/>
              <a:t>クラスタリング</a:t>
            </a:r>
            <a:endParaRPr kumimoji="1" lang="en-US" altLang="ja-JP" b="1" dirty="0" smtClean="0"/>
          </a:p>
          <a:p>
            <a:pPr>
              <a:spcBef>
                <a:spcPts val="0"/>
              </a:spcBef>
              <a:buFont typeface="Wingdings" charset="2"/>
              <a:buChar char="u"/>
            </a:pPr>
            <a:r>
              <a:rPr lang="ja-JP" altLang="en-US" dirty="0"/>
              <a:t> </a:t>
            </a:r>
            <a:r>
              <a:rPr lang="ja-JP" altLang="en-US" dirty="0" smtClean="0"/>
              <a:t>データを任意の数のクラスタにわける手法</a:t>
            </a:r>
            <a:endParaRPr lang="en-US" altLang="ja-JP" dirty="0" smtClean="0"/>
          </a:p>
          <a:p>
            <a:pPr>
              <a:spcBef>
                <a:spcPts val="0"/>
              </a:spcBef>
              <a:buFont typeface="Wingdings" charset="2"/>
              <a:buChar char="u"/>
            </a:pPr>
            <a:r>
              <a:rPr lang="ja-JP" altLang="en-US" dirty="0"/>
              <a:t> </a:t>
            </a:r>
            <a:r>
              <a:rPr lang="ja-JP" altLang="en-US" dirty="0" smtClean="0"/>
              <a:t>データ解析・画像処理などで利用</a:t>
            </a:r>
            <a:endParaRPr lang="en-US" altLang="ja-JP" dirty="0" smtClean="0"/>
          </a:p>
          <a:p>
            <a:pPr>
              <a:spcBef>
                <a:spcPts val="0"/>
              </a:spcBef>
              <a:buFont typeface="Wingdings" charset="2"/>
              <a:buChar char="u"/>
            </a:pPr>
            <a:r>
              <a:rPr lang="ja-JP" altLang="en-US" dirty="0"/>
              <a:t> </a:t>
            </a:r>
            <a:r>
              <a:rPr lang="en-US" altLang="ja-JP" b="1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ja-JP" b="1" dirty="0" smtClean="0">
                <a:latin typeface="Times New Roman" charset="0"/>
                <a:ea typeface="Times New Roman" charset="0"/>
                <a:cs typeface="Times New Roman" charset="0"/>
              </a:rPr>
              <a:t>-means</a:t>
            </a:r>
            <a:r>
              <a:rPr lang="ja-JP" altLang="en-US" b="1" dirty="0" smtClean="0"/>
              <a:t>ではクラスタ数を事前に決める必要</a:t>
            </a:r>
            <a:endParaRPr lang="en-US" altLang="ja-JP" b="1" dirty="0" smtClean="0"/>
          </a:p>
          <a:p>
            <a:pPr marL="0" indent="0">
              <a:spcBef>
                <a:spcPts val="0"/>
              </a:spcBef>
              <a:buNone/>
            </a:pPr>
            <a:r>
              <a:rPr kumimoji="1" lang="ja-JP" altLang="en-US" dirty="0" smtClean="0"/>
              <a:t>⇒ クラスタ数が未知の場合「</a:t>
            </a:r>
            <a:r>
              <a:rPr kumimoji="1" lang="ja-JP" altLang="en-US" b="1" dirty="0" smtClean="0"/>
              <a:t>クラスタ数推定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308" y="1646323"/>
            <a:ext cx="3701692" cy="27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93072"/>
            <a:ext cx="10515600" cy="636925"/>
          </a:xfrm>
        </p:spPr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2247" y="1184611"/>
            <a:ext cx="11540359" cy="3009018"/>
          </a:xfrm>
        </p:spPr>
        <p:txBody>
          <a:bodyPr/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クラスタ数推定・クラスタリングを行う手法 </a:t>
            </a:r>
            <a:r>
              <a:rPr lang="en-US" altLang="ja-JP" dirty="0" smtClean="0"/>
              <a:t>”</a:t>
            </a:r>
            <a:r>
              <a:rPr lang="en-US" altLang="ja-JP" b="1" dirty="0" smtClean="0"/>
              <a:t>X-means</a:t>
            </a:r>
            <a:r>
              <a:rPr lang="en-US" altLang="ja-JP" dirty="0" smtClean="0"/>
              <a:t>”</a:t>
            </a:r>
            <a:endParaRPr kumimoji="1" lang="en-US" altLang="ja-JP" dirty="0" smtClean="0"/>
          </a:p>
          <a:p>
            <a:pPr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ja-JP" altLang="en-US" dirty="0" smtClean="0"/>
              <a:t> データが混合等方</a:t>
            </a:r>
            <a:r>
              <a:rPr lang="en-US" altLang="ja-JP" dirty="0" smtClean="0"/>
              <a:t>Gauss</a:t>
            </a:r>
            <a:r>
              <a:rPr lang="ja-JP" altLang="en-US" dirty="0" smtClean="0"/>
              <a:t>分布から生成されたと想定</a:t>
            </a:r>
            <a:endParaRPr lang="en-US" altLang="ja-JP" dirty="0" smtClean="0"/>
          </a:p>
          <a:p>
            <a:pPr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ja-JP" altLang="en-US" dirty="0" smtClean="0"/>
              <a:t> </a:t>
            </a:r>
            <a:r>
              <a:rPr lang="ja-JP" altLang="en-US" b="1" dirty="0" smtClean="0"/>
              <a:t>情報量規準</a:t>
            </a:r>
            <a:r>
              <a:rPr lang="ja-JP" altLang="en-US" dirty="0" smtClean="0"/>
              <a:t>と呼ばれる指標によりクラスタ数推定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4390587"/>
            <a:ext cx="12192000" cy="2309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 smtClean="0">
                <a:solidFill>
                  <a:schemeClr val="accent1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情報量規準</a:t>
            </a:r>
            <a:endParaRPr kumimoji="1" lang="en-US" altLang="ja-JP" sz="2800" b="1" dirty="0" smtClean="0">
              <a:solidFill>
                <a:schemeClr val="accent1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想定した確率分布（モデル）とデータの当てはまりの良さを表す指標</a:t>
            </a:r>
            <a:endParaRPr kumimoji="1"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1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15232"/>
            <a:ext cx="10515600" cy="4351338"/>
          </a:xfrm>
        </p:spPr>
        <p:txBody>
          <a:bodyPr anchor="ctr"/>
          <a:lstStyle/>
          <a:p>
            <a:pPr marL="0" indent="0" algn="ctr">
              <a:spcBef>
                <a:spcPts val="0"/>
              </a:spcBef>
              <a:buNone/>
            </a:pPr>
            <a:r>
              <a:rPr lang="ja-JP" altLang="en-US" sz="3600" b="1" dirty="0" smtClean="0"/>
              <a:t>どの情報量規準</a:t>
            </a:r>
            <a:r>
              <a:rPr lang="ja-JP" altLang="en-US" sz="3600" dirty="0" smtClean="0"/>
              <a:t>が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b="1" dirty="0" smtClean="0"/>
              <a:t>どのようなデータに対して最適か</a:t>
            </a:r>
            <a:r>
              <a:rPr lang="ja-JP" altLang="en-US" sz="3600" dirty="0" smtClean="0"/>
              <a:t>明らかにする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58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k</a:t>
            </a:r>
            <a:r>
              <a:rPr kumimoji="1" lang="en-US" altLang="ja-JP" dirty="0" smtClean="0"/>
              <a:t>-means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21" y="1186457"/>
            <a:ext cx="8492358" cy="243715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8297" y="3882131"/>
            <a:ext cx="116108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lphaLcParenBoth"/>
            </a:pP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 セントロイドの初期値を選ぶ</a:t>
            </a:r>
            <a:endParaRPr kumimoji="1" lang="en-US" altLang="ja-JP" sz="28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514350" indent="-514350">
              <a:lnSpc>
                <a:spcPct val="150000"/>
              </a:lnSpc>
              <a:buAutoNum type="alphaLcParenBoth"/>
            </a:pP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 セントロイドを固定し，</a:t>
            </a:r>
            <a:r>
              <a:rPr kumimoji="1" lang="ja-JP" altLang="en-US" sz="2800" b="1" dirty="0" smtClean="0">
                <a:latin typeface="Meiryo" charset="-128"/>
                <a:ea typeface="Meiryo" charset="-128"/>
                <a:cs typeface="Meiryo" charset="-128"/>
              </a:rPr>
              <a:t>最も近いセントロイドにデータを割り当て</a:t>
            </a:r>
            <a:endParaRPr kumimoji="1" lang="en-US" altLang="ja-JP" sz="2800" b="1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514350" indent="-514350">
              <a:lnSpc>
                <a:spcPct val="150000"/>
              </a:lnSpc>
              <a:buAutoNum type="alphaLcParenBoth"/>
            </a:pPr>
            <a:r>
              <a:rPr lang="ja-JP" altLang="en-US" sz="2800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割り当てられた</a:t>
            </a:r>
            <a:r>
              <a:rPr lang="ja-JP" altLang="en-US" sz="2800" b="1" dirty="0" smtClean="0">
                <a:latin typeface="Meiryo" charset="-128"/>
                <a:ea typeface="Meiryo" charset="-128"/>
                <a:cs typeface="Meiryo" charset="-128"/>
              </a:rPr>
              <a:t>データの重心にセントロイドを移動</a:t>
            </a:r>
            <a:endParaRPr lang="en-US" altLang="ja-JP" sz="2800" b="1" dirty="0" smtClean="0">
              <a:latin typeface="Meiryo" charset="-128"/>
              <a:ea typeface="Meiryo" charset="-128"/>
              <a:cs typeface="Meiryo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(*) </a:t>
            </a:r>
            <a:r>
              <a:rPr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再割り当てが起こらなくなるまで</a:t>
            </a:r>
            <a:r>
              <a:rPr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 (b), </a:t>
            </a:r>
            <a:r>
              <a:rPr lang="de-DE" altLang="ja-JP" sz="2800" dirty="0" smtClean="0">
                <a:latin typeface="Meiryo" charset="-128"/>
                <a:ea typeface="Meiryo" charset="-128"/>
                <a:cs typeface="Meiryo" charset="-128"/>
              </a:rPr>
              <a:t>(c)</a:t>
            </a:r>
            <a:r>
              <a:rPr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を繰り返す</a:t>
            </a:r>
            <a:endParaRPr kumimoji="1" lang="ja-JP" altLang="en-US" sz="28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74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X-means</a:t>
            </a:r>
            <a:endParaRPr kumimoji="1" lang="ja-JP" altLang="en-US" dirty="0"/>
          </a:p>
        </p:txBody>
      </p:sp>
      <p:sp>
        <p:nvSpPr>
          <p:cNvPr id="126" name="正方形/長方形 125"/>
          <p:cNvSpPr/>
          <p:nvPr/>
        </p:nvSpPr>
        <p:spPr>
          <a:xfrm>
            <a:off x="0" y="1587063"/>
            <a:ext cx="12349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(1)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クラスタ数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ja-JP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初期化する (通常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は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ja-JP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) ．</a:t>
            </a:r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(2)</a:t>
            </a:r>
            <a:r>
              <a:rPr lang="en-US" altLang="ja-JP" sz="2400" i="1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i="1" dirty="0" smtClean="0">
                <a:latin typeface="Meiryo" charset="-128"/>
                <a:ea typeface="Meiryo" charset="-128"/>
                <a:cs typeface="Meiryo" charset="-128"/>
              </a:rPr>
              <a:t>k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-means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実行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する．</a:t>
            </a:r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(3)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次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の処理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ja-JP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から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ja-JP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まで繰り返す．</a:t>
            </a:r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Meiryo" charset="-128"/>
                <a:ea typeface="Meiryo" charset="-128"/>
                <a:cs typeface="Meiryo" charset="-128"/>
              </a:rPr>
              <a:t>	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(a)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クラスタ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の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BIC</a:t>
            </a:r>
            <a:r>
              <a:rPr lang="ja-JP" altLang="en-US" sz="2400" baseline="-25000" dirty="0" smtClean="0">
                <a:latin typeface="Meiryo" charset="-128"/>
                <a:ea typeface="Meiryo" charset="-128"/>
                <a:cs typeface="Meiryo" charset="-128"/>
              </a:rPr>
              <a:t>j</a:t>
            </a:r>
            <a:r>
              <a:rPr lang="en-US" altLang="ja-JP" sz="2400" baseline="-25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計算する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．</a:t>
            </a:r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Meiryo" charset="-128"/>
                <a:ea typeface="Meiryo" charset="-128"/>
                <a:cs typeface="Meiryo" charset="-128"/>
              </a:rPr>
              <a:t>	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(b)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クラスタ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に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所属するデータに対し，クラスタ数2と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して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i="1" dirty="0" smtClean="0">
                <a:latin typeface="Meiryo" charset="-128"/>
                <a:ea typeface="Meiryo" charset="-128"/>
                <a:cs typeface="Meiryo" charset="-128"/>
              </a:rPr>
              <a:t>k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-means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行う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．</a:t>
            </a:r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	</a:t>
            </a:r>
            <a:r>
              <a:rPr lang="de-DE" altLang="ja-JP" sz="2400" dirty="0" smtClean="0">
                <a:latin typeface="Meiryo" charset="-128"/>
                <a:ea typeface="Meiryo" charset="-128"/>
                <a:cs typeface="Meiryo" charset="-128"/>
              </a:rPr>
              <a:t>(c)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クラスタ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数2としてクラスタリングした結果に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対し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BIC'</a:t>
            </a:r>
            <a:r>
              <a:rPr lang="ja-JP" altLang="en-US" sz="2400" i="1" baseline="-25000" dirty="0" smtClean="0">
                <a:latin typeface="Meiryo" charset="-128"/>
                <a:ea typeface="Meiryo" charset="-128"/>
                <a:cs typeface="Meiryo" charset="-128"/>
              </a:rPr>
              <a:t>j</a:t>
            </a:r>
            <a:r>
              <a:rPr lang="en-US" altLang="ja-JP" sz="2400" i="1" baseline="-25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計算する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．</a:t>
            </a:r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	(d)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BIC</a:t>
            </a:r>
            <a:r>
              <a:rPr lang="ja-JP" altLang="en-US" sz="2400" i="1" baseline="-25000" dirty="0" smtClean="0">
                <a:latin typeface="Meiryo" charset="-128"/>
                <a:ea typeface="Meiryo" charset="-128"/>
                <a:cs typeface="Meiryo" charset="-128"/>
              </a:rPr>
              <a:t>j</a:t>
            </a:r>
            <a:r>
              <a:rPr lang="en-US" altLang="ja-JP" sz="2400" i="1" baseline="-25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と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BIC‘</a:t>
            </a:r>
            <a:r>
              <a:rPr lang="ja-JP" altLang="en-US" sz="2400" i="1" baseline="-25000" dirty="0" smtClean="0">
                <a:latin typeface="Meiryo" charset="-128"/>
                <a:ea typeface="Meiryo" charset="-128"/>
                <a:cs typeface="Meiryo" charset="-128"/>
              </a:rPr>
              <a:t>j</a:t>
            </a:r>
            <a:r>
              <a:rPr lang="en-US" altLang="ja-JP" sz="2400" i="1" baseline="-25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比較し，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BIC’</a:t>
            </a:r>
            <a:r>
              <a:rPr lang="ja-JP" altLang="en-US" sz="2400" i="1" baseline="-25000" dirty="0" smtClean="0">
                <a:latin typeface="Meiryo" charset="-128"/>
                <a:ea typeface="Meiryo" charset="-128"/>
                <a:cs typeface="Meiryo" charset="-128"/>
              </a:rPr>
              <a:t>j</a:t>
            </a:r>
            <a:r>
              <a:rPr lang="en-US" altLang="ja-JP" sz="2400" i="1" baseline="-25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が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大きければ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クラスタ数</a:t>
            </a:r>
            <a:r>
              <a:rPr lang="ja-JP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に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1を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足す．</a:t>
            </a:r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(4)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前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の処理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で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が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増加した場合は処理2へ戻る．そうでない場合は終了する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．</a:t>
            </a:r>
            <a:endParaRPr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6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情報量規準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38200" y="1807459"/>
            <a:ext cx="10515600" cy="3311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6858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 marL="11430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 marL="16002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 marL="20574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ja-JP" altLang="en-US" b="1" dirty="0" smtClean="0"/>
              <a:t>モデルの良し悪し</a:t>
            </a:r>
            <a:endParaRPr lang="en-US" altLang="ja-JP" b="1" dirty="0" smtClean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ja-JP" altLang="en-US" b="1" dirty="0"/>
              <a:t> </a:t>
            </a:r>
            <a:r>
              <a:rPr lang="ja-JP" altLang="en-US" dirty="0" smtClean="0"/>
              <a:t>データに対するモデルの当てはまり度</a:t>
            </a:r>
            <a:endParaRPr lang="en-US" altLang="ja-JP" dirty="0" smtClean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ja-JP" altLang="en-US" b="1" dirty="0" smtClean="0"/>
              <a:t>（</a:t>
            </a:r>
            <a:r>
              <a:rPr lang="ja-JP" altLang="en-US" b="1" dirty="0"/>
              <a:t>モデルの最大対数尤度）ー （罰則項</a:t>
            </a:r>
            <a:r>
              <a:rPr lang="ja-JP" altLang="en-US" b="1" dirty="0" smtClean="0"/>
              <a:t>）</a:t>
            </a:r>
            <a:r>
              <a:rPr lang="ja-JP" altLang="en-US" dirty="0" smtClean="0"/>
              <a:t>で近似</a:t>
            </a:r>
            <a:endParaRPr lang="en-US" altLang="ja-JP" dirty="0" smtClean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664066" y="5194824"/>
            <a:ext cx="10515600" cy="1135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6858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 marL="11430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 marL="16002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 marL="20574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</a:pPr>
            <a:r>
              <a:rPr lang="ja-JP" altLang="en-US" dirty="0" smtClean="0"/>
              <a:t>これを「</a:t>
            </a:r>
            <a:r>
              <a:rPr lang="ja-JP" altLang="en-US" b="1" dirty="0" smtClean="0"/>
              <a:t>情報量規準</a:t>
            </a:r>
            <a:r>
              <a:rPr lang="ja-JP" altLang="en-US" dirty="0" smtClean="0"/>
              <a:t>」とよぶ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222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情報量規準の例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07240" y="1754444"/>
            <a:ext cx="7827579" cy="80305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dirty="0" smtClean="0"/>
              <a:t>AIC</a:t>
            </a:r>
            <a:r>
              <a:rPr lang="en-US" altLang="ja-JP" b="1" dirty="0" smtClean="0">
                <a:sym typeface="Wingdings"/>
              </a:rPr>
              <a:t> (</a:t>
            </a:r>
            <a:r>
              <a:rPr lang="en-US" altLang="ja-JP" b="1" dirty="0" err="1" smtClean="0">
                <a:sym typeface="Wingdings"/>
              </a:rPr>
              <a:t>Akaike</a:t>
            </a:r>
            <a:r>
              <a:rPr lang="en-US" altLang="ja-JP" b="1" dirty="0" smtClean="0">
                <a:sym typeface="Wingdings"/>
              </a:rPr>
              <a:t> Information Criterion)</a:t>
            </a:r>
            <a:endParaRPr lang="en-US" altLang="ja-JP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19" y="2557499"/>
            <a:ext cx="4419600" cy="571500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985345" y="3260965"/>
            <a:ext cx="10844048" cy="80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6858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 marL="11430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 marL="16002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 marL="20574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ja-JP" b="1" dirty="0" err="1" smtClean="0"/>
              <a:t>cAIC</a:t>
            </a:r>
            <a:r>
              <a:rPr lang="en-US" altLang="ja-JP" b="1" dirty="0" smtClean="0">
                <a:sym typeface="Wingdings"/>
              </a:rPr>
              <a:t> (Conditional </a:t>
            </a:r>
            <a:r>
              <a:rPr lang="en-US" altLang="ja-JP" b="1" dirty="0" err="1" smtClean="0">
                <a:sym typeface="Wingdings"/>
              </a:rPr>
              <a:t>Akaike</a:t>
            </a:r>
            <a:r>
              <a:rPr lang="en-US" altLang="ja-JP" b="1" dirty="0" smtClean="0">
                <a:sym typeface="Wingdings"/>
              </a:rPr>
              <a:t> Information Criterion)</a:t>
            </a:r>
            <a:endParaRPr lang="en-US" altLang="ja-JP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514" y="4064020"/>
            <a:ext cx="6426200" cy="1079500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985345" y="5143520"/>
            <a:ext cx="10844048" cy="80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6858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 marL="11430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 marL="16002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 marL="2057400" indent="-228600" algn="l" defTabSz="914400" rtl="0" eaLnBrk="1" latinLnBrk="0" hangingPunct="1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ja-JP" b="1" dirty="0" smtClean="0"/>
              <a:t>BIC</a:t>
            </a:r>
            <a:r>
              <a:rPr lang="en-US" altLang="ja-JP" b="1" dirty="0" smtClean="0">
                <a:sym typeface="Wingdings"/>
              </a:rPr>
              <a:t> (</a:t>
            </a:r>
            <a:r>
              <a:rPr lang="en-US" altLang="ja-JP" b="1" dirty="0" err="1" smtClean="0">
                <a:sym typeface="Wingdings"/>
              </a:rPr>
              <a:t>Beysian</a:t>
            </a:r>
            <a:r>
              <a:rPr lang="en-US" altLang="ja-JP" b="1" dirty="0" smtClean="0">
                <a:sym typeface="Wingdings"/>
              </a:rPr>
              <a:t> </a:t>
            </a:r>
            <a:r>
              <a:rPr lang="en-US" altLang="ja-JP" b="1" dirty="0" err="1" smtClean="0">
                <a:sym typeface="Wingdings"/>
              </a:rPr>
              <a:t>Akaike</a:t>
            </a:r>
            <a:r>
              <a:rPr lang="en-US" altLang="ja-JP" b="1" dirty="0" smtClean="0">
                <a:sym typeface="Wingdings"/>
              </a:rPr>
              <a:t> Information Criterion)</a:t>
            </a:r>
            <a:endParaRPr lang="en-US" altLang="ja-JP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324" y="5946575"/>
            <a:ext cx="5435600" cy="838200"/>
          </a:xfrm>
          <a:prstGeom prst="rect">
            <a:avLst/>
          </a:prstGeom>
        </p:spPr>
      </p:pic>
      <p:grpSp>
        <p:nvGrpSpPr>
          <p:cNvPr id="13" name="図形グループ 12"/>
          <p:cNvGrpSpPr/>
          <p:nvPr/>
        </p:nvGrpSpPr>
        <p:grpSpPr>
          <a:xfrm>
            <a:off x="157655" y="1059063"/>
            <a:ext cx="11876690" cy="646331"/>
            <a:chOff x="315311" y="1126884"/>
            <a:chExt cx="11876690" cy="646331"/>
          </a:xfrm>
        </p:grpSpPr>
        <p:sp>
          <p:nvSpPr>
            <p:cNvPr id="11" name="正方形/長方形 10"/>
            <p:cNvSpPr/>
            <p:nvPr/>
          </p:nvSpPr>
          <p:spPr>
            <a:xfrm>
              <a:off x="315311" y="1126884"/>
              <a:ext cx="118766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400" dirty="0">
                  <a:latin typeface="Meiryo" charset="-128"/>
                  <a:ea typeface="Meiryo" charset="-128"/>
                  <a:cs typeface="Meiryo" charset="-128"/>
                </a:rPr>
                <a:t>モデル</a:t>
              </a:r>
              <a:r>
                <a:rPr lang="en-US" altLang="ja-JP" sz="2400" i="1" dirty="0" err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ja-JP" sz="2400" i="1" baseline="-25000" dirty="0" err="1">
                  <a:latin typeface="Times New Roman" charset="0"/>
                  <a:ea typeface="Times New Roman" charset="0"/>
                  <a:cs typeface="Times New Roman" charset="0"/>
                </a:rPr>
                <a:t>j</a:t>
              </a:r>
              <a:r>
                <a:rPr lang="ja-JP" altLang="en-US" sz="2400" dirty="0">
                  <a:latin typeface="Meiryo" charset="-128"/>
                  <a:ea typeface="Meiryo" charset="-128"/>
                  <a:cs typeface="Meiryo" charset="-128"/>
                </a:rPr>
                <a:t>の</a:t>
              </a:r>
              <a:r>
                <a:rPr lang="en-US" altLang="ja-JP" sz="2400" i="1" dirty="0" err="1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  <a:r>
                <a:rPr lang="en-US" altLang="ja-JP" sz="2400" i="1" baseline="-25000" dirty="0" err="1">
                  <a:latin typeface="Times New Roman" charset="0"/>
                  <a:ea typeface="Times New Roman" charset="0"/>
                  <a:cs typeface="Times New Roman" charset="0"/>
                </a:rPr>
                <a:t>j</a:t>
              </a:r>
              <a:r>
                <a:rPr lang="ja-JP" altLang="en-US" sz="2400" dirty="0">
                  <a:latin typeface="Meiryo" charset="-128"/>
                  <a:ea typeface="Meiryo" charset="-128"/>
                  <a:cs typeface="Meiryo" charset="-128"/>
                </a:rPr>
                <a:t>変量等方</a:t>
              </a:r>
              <a:r>
                <a:rPr lang="en-US" altLang="ja-JP" sz="2400" dirty="0">
                  <a:latin typeface="Meiryo" charset="-128"/>
                  <a:ea typeface="Meiryo" charset="-128"/>
                  <a:cs typeface="Meiryo" charset="-128"/>
                </a:rPr>
                <a:t>Gauss</a:t>
              </a:r>
              <a:r>
                <a:rPr lang="ja-JP" altLang="en-US" sz="2400" dirty="0">
                  <a:latin typeface="Meiryo" charset="-128"/>
                  <a:ea typeface="Meiryo" charset="-128"/>
                  <a:cs typeface="Meiryo" charset="-128"/>
                </a:rPr>
                <a:t>分布の対数尤度関数を   </a:t>
              </a:r>
              <a:r>
                <a:rPr lang="en-US" altLang="ja-JP" sz="2400" dirty="0" smtClean="0">
                  <a:latin typeface="Meiryo" charset="-128"/>
                  <a:ea typeface="Meiryo" charset="-128"/>
                  <a:cs typeface="Meiryo" charset="-128"/>
                </a:rPr>
                <a:t>    , </a:t>
              </a:r>
              <a:r>
                <a:rPr lang="ja-JP" altLang="en-US" sz="2400" dirty="0" smtClean="0">
                  <a:latin typeface="Meiryo" charset="-128"/>
                  <a:ea typeface="Meiryo" charset="-128"/>
                  <a:cs typeface="Meiryo" charset="-128"/>
                </a:rPr>
                <a:t>モデル</a:t>
              </a:r>
              <a:r>
                <a:rPr lang="ja-JP" altLang="en-US" sz="2400" dirty="0">
                  <a:latin typeface="Meiryo" charset="-128"/>
                  <a:ea typeface="Meiryo" charset="-128"/>
                  <a:cs typeface="Meiryo" charset="-128"/>
                </a:rPr>
                <a:t>のデータ数を</a:t>
              </a:r>
              <a:r>
                <a:rPr lang="en-US" altLang="ja-JP" sz="2400" i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ja-JP" altLang="en-US" sz="2400" dirty="0">
                  <a:latin typeface="Meiryo" charset="-128"/>
                  <a:ea typeface="Meiryo" charset="-128"/>
                  <a:cs typeface="Meiryo" charset="-128"/>
                </a:rPr>
                <a:t>と表す．</a:t>
              </a:r>
              <a:endParaRPr lang="en-US" altLang="ja-JP" sz="2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9137" y="1298636"/>
              <a:ext cx="625559" cy="351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8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7972"/>
            <a:ext cx="10515600" cy="58700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2</a:t>
            </a:r>
            <a:r>
              <a:rPr kumimoji="1" lang="ja-JP" altLang="en-US" dirty="0" smtClean="0"/>
              <a:t>次元・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r>
              <a:rPr lang="ja-JP" altLang="en-US" dirty="0" smtClean="0"/>
              <a:t>空間に人工データを生成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kumimoji="1" lang="ja-JP" altLang="en-US" dirty="0" smtClean="0"/>
              <a:t> 分散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kumimoji="1" lang="en-US" altLang="ja-JP" baseline="30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=1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5</a:t>
            </a:r>
            <a:r>
              <a:rPr lang="ja-JP" altLang="en-US" dirty="0" smtClean="0"/>
              <a:t>つの等方</a:t>
            </a:r>
            <a:r>
              <a:rPr lang="en-US" altLang="ja-JP" dirty="0" smtClean="0"/>
              <a:t>Gauss</a:t>
            </a:r>
            <a:r>
              <a:rPr lang="ja-JP" altLang="en-US" dirty="0" smtClean="0"/>
              <a:t>分布で構成</a:t>
            </a:r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kumimoji="1" lang="ja-JP" altLang="en-US" dirty="0" smtClean="0"/>
              <a:t> 各クラスタは</a:t>
            </a:r>
            <a:r>
              <a:rPr kumimoji="1" lang="en-US" altLang="ja-JP" dirty="0" smtClean="0"/>
              <a:t>500</a:t>
            </a:r>
            <a:r>
              <a:rPr kumimoji="1" lang="ja-JP" altLang="en-US" dirty="0" smtClean="0"/>
              <a:t>個のデータ点からなる</a:t>
            </a:r>
            <a:endParaRPr kumimoji="1" lang="en-US" altLang="ja-JP" dirty="0" smtClean="0"/>
          </a:p>
          <a:p>
            <a:pPr>
              <a:buFont typeface="Arial" charset="0"/>
              <a:buChar char="•"/>
            </a:pPr>
            <a:r>
              <a:rPr lang="ja-JP" altLang="en-US" dirty="0" smtClean="0"/>
              <a:t>分割停止規準に 対数尤度関数</a:t>
            </a:r>
            <a:r>
              <a:rPr lang="en-US" altLang="ja-JP" dirty="0" smtClean="0"/>
              <a:t>, AIC, </a:t>
            </a:r>
            <a:r>
              <a:rPr lang="en-US" altLang="ja-JP" dirty="0" err="1" smtClean="0"/>
              <a:t>cAIC</a:t>
            </a:r>
            <a:r>
              <a:rPr lang="en-US" altLang="ja-JP" dirty="0" smtClean="0"/>
              <a:t>, BIC</a:t>
            </a:r>
            <a:r>
              <a:rPr lang="ja-JP" altLang="en-US" dirty="0" smtClean="0"/>
              <a:t>を採用</a:t>
            </a:r>
            <a:endParaRPr lang="en-US" altLang="ja-JP" dirty="0" smtClean="0"/>
          </a:p>
          <a:p>
            <a:pPr>
              <a:buFont typeface="Arial" charset="0"/>
              <a:buChar char="•"/>
            </a:pPr>
            <a:r>
              <a:rPr kumimoji="1" lang="ja-JP" altLang="en-US" dirty="0" smtClean="0"/>
              <a:t>性能評価は</a:t>
            </a:r>
            <a:r>
              <a:rPr kumimoji="1" lang="en-US" altLang="ja-JP" dirty="0" smtClean="0"/>
              <a:t>ARI, NMI, Purity</a:t>
            </a:r>
            <a:r>
              <a:rPr kumimoji="1" lang="ja-JP" altLang="en-US" dirty="0" smtClean="0"/>
              <a:t>を使用</a:t>
            </a:r>
            <a:r>
              <a:rPr kumimoji="1" lang="en-US" altLang="ja-JP" dirty="0" smtClean="0"/>
              <a:t> (1</a:t>
            </a:r>
            <a:r>
              <a:rPr kumimoji="1" lang="ja-JP" altLang="en-US" dirty="0" smtClean="0"/>
              <a:t>になるほど良い</a:t>
            </a:r>
            <a:r>
              <a:rPr kumimoji="1" lang="en-US" altLang="ja-JP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altLang="ja-JP" dirty="0" smtClean="0"/>
              <a:t>100</a:t>
            </a:r>
            <a:r>
              <a:rPr lang="ja-JP" altLang="en-US" dirty="0" smtClean="0"/>
              <a:t>回のクラスタリング結果の平均を算出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72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532</Words>
  <Application>Microsoft Macintosh PowerPoint</Application>
  <PresentationFormat>ワイド画面</PresentationFormat>
  <Paragraphs>118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Calibri</vt:lpstr>
      <vt:lpstr>Meiryo</vt:lpstr>
      <vt:lpstr>Times New Roman</vt:lpstr>
      <vt:lpstr>Wingdings</vt:lpstr>
      <vt:lpstr>Yu Gothic</vt:lpstr>
      <vt:lpstr>游ゴシック</vt:lpstr>
      <vt:lpstr>Arial</vt:lpstr>
      <vt:lpstr>ホワイト</vt:lpstr>
      <vt:lpstr>クラスタ数推定に用いる 最適な情報量規準の探求</vt:lpstr>
      <vt:lpstr>背景</vt:lpstr>
      <vt:lpstr>背景</vt:lpstr>
      <vt:lpstr>目的</vt:lpstr>
      <vt:lpstr>k-means</vt:lpstr>
      <vt:lpstr>X-means</vt:lpstr>
      <vt:lpstr>情報量規準</vt:lpstr>
      <vt:lpstr>情報量規準の例</vt:lpstr>
      <vt:lpstr>実験</vt:lpstr>
      <vt:lpstr>2次元におけるクラスタリング結果</vt:lpstr>
      <vt:lpstr>3次元におけるのクラスタリング結果</vt:lpstr>
      <vt:lpstr>まとめ</vt:lpstr>
      <vt:lpstr>Appendix</vt:lpstr>
      <vt:lpstr>Appendix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クラスタ数推定に用いる 最適な情報量規準の探求</dc:title>
  <dc:creator>c-hagi_r@tsuyama.kosen-ac.jp</dc:creator>
  <cp:lastModifiedBy>c-hagi_r@tsuyama.kosen-ac.jp</cp:lastModifiedBy>
  <cp:revision>38</cp:revision>
  <dcterms:created xsi:type="dcterms:W3CDTF">2017-10-05T02:20:57Z</dcterms:created>
  <dcterms:modified xsi:type="dcterms:W3CDTF">2017-10-12T05:42:34Z</dcterms:modified>
</cp:coreProperties>
</file>