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57" r:id="rId3"/>
    <p:sldId id="259" r:id="rId4"/>
    <p:sldId id="258" r:id="rId5"/>
    <p:sldId id="260" r:id="rId6"/>
    <p:sldId id="261" r:id="rId7"/>
    <p:sldId id="271" r:id="rId8"/>
    <p:sldId id="262" r:id="rId9"/>
    <p:sldId id="263" r:id="rId10"/>
    <p:sldId id="264" r:id="rId11"/>
    <p:sldId id="273" r:id="rId12"/>
    <p:sldId id="265" r:id="rId13"/>
    <p:sldId id="274" r:id="rId14"/>
    <p:sldId id="266" r:id="rId15"/>
    <p:sldId id="267" r:id="rId16"/>
    <p:sldId id="268" r:id="rId17"/>
    <p:sldId id="269" r:id="rId18"/>
    <p:sldId id="270" r:id="rId19"/>
    <p:sldId id="272"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FF"/>
    <a:srgbClr val="2F5597"/>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93"/>
    <p:restoredTop sz="85516"/>
  </p:normalViewPr>
  <p:slideViewPr>
    <p:cSldViewPr snapToGrid="0" snapToObjects="1">
      <p:cViewPr>
        <p:scale>
          <a:sx n="120" d="100"/>
          <a:sy n="120" d="100"/>
        </p:scale>
        <p:origin x="1744" y="976"/>
      </p:cViewPr>
      <p:guideLst/>
    </p:cSldViewPr>
  </p:slideViewPr>
  <p:outlineViewPr>
    <p:cViewPr>
      <p:scale>
        <a:sx n="33" d="100"/>
        <a:sy n="33" d="100"/>
      </p:scale>
      <p:origin x="0" y="-483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2017/10/23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次元データに対するクラスタリングの例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11</a:t>
            </a:fld>
            <a:endParaRPr kumimoji="1" lang="ja-JP" altLang="en-US"/>
          </a:p>
        </p:txBody>
      </p:sp>
    </p:spTree>
    <p:extLst>
      <p:ext uri="{BB962C8B-B14F-4D97-AF65-F5344CB8AC3E}">
        <p14:creationId xmlns:p14="http://schemas.microsoft.com/office/powerpoint/2010/main" val="152661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AIC</a:t>
            </a:r>
            <a:r>
              <a:rPr kumimoji="1" lang="ja-JP" altLang="en-US" dirty="0" smtClean="0"/>
              <a:t>はパラメータ数を過大に見積もる傾向があるため，</a:t>
            </a:r>
            <a:endParaRPr kumimoji="1" lang="en-US" altLang="ja-JP" dirty="0" smtClean="0"/>
          </a:p>
          <a:p>
            <a:r>
              <a:rPr kumimoji="1" lang="ja-JP" altLang="en-US" dirty="0" smtClean="0"/>
              <a:t>ここではクラスタ数を過大に見積もっている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12</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X-means</a:t>
            </a:r>
            <a:r>
              <a:rPr kumimoji="1" lang="ja-JP" altLang="en-US" dirty="0" smtClean="0"/>
              <a:t>はモデルベースのクラスタ数推定手法であり，なおかつ実装がシンプルでわかりやすいから採用</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数値実験によって</a:t>
            </a:r>
            <a:endParaRPr kumimoji="1" lang="en-US" altLang="ja-JP" dirty="0" smtClean="0"/>
          </a:p>
          <a:p>
            <a:endParaRPr kumimoji="1" lang="en-US" altLang="ja-JP" dirty="0" smtClean="0"/>
          </a:p>
          <a:p>
            <a:r>
              <a:rPr kumimoji="1" lang="ja-JP" altLang="en-US" dirty="0" smtClean="0"/>
              <a:t>データに合うモデルとはなんなのか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がセントロイド</a:t>
            </a:r>
            <a:endParaRPr kumimoji="1" lang="en-US" altLang="ja-JP" dirty="0" smtClean="0"/>
          </a:p>
          <a:p>
            <a:endParaRPr kumimoji="1" lang="en-US" altLang="ja-JP" dirty="0" smtClean="0"/>
          </a:p>
          <a:p>
            <a:r>
              <a:rPr kumimoji="1" lang="en-US" altLang="ja-JP" dirty="0" smtClean="0"/>
              <a:t>L2</a:t>
            </a:r>
            <a:r>
              <a:rPr kumimoji="1" lang="ja-JP" altLang="en-US" dirty="0" smtClean="0"/>
              <a:t>ノルムだからモデルは混合等方</a:t>
            </a:r>
            <a:r>
              <a:rPr kumimoji="1" lang="en-US" altLang="ja-JP" dirty="0" smtClean="0"/>
              <a:t>Gauss</a:t>
            </a:r>
            <a:r>
              <a:rPr kumimoji="1" lang="ja-JP" altLang="en-US" dirty="0" smtClean="0"/>
              <a:t>分布を想定</a:t>
            </a:r>
            <a:endParaRPr kumimoji="1" lang="en-US" altLang="ja-JP" dirty="0" smtClean="0"/>
          </a:p>
          <a:p>
            <a:r>
              <a:rPr kumimoji="1" lang="ja-JP" altLang="en-US" dirty="0" smtClean="0"/>
              <a:t>距離を変えることで他のモデルも想定することができる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199593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つにわけていくということを強調</a:t>
            </a:r>
            <a:endParaRPr kumimoji="1" lang="en-US" altLang="ja-JP" dirty="0" smtClean="0"/>
          </a:p>
          <a:p>
            <a:r>
              <a:rPr kumimoji="1" lang="ja-JP" altLang="en-US" dirty="0" smtClean="0"/>
              <a:t>わけていいかということを情報量規準により判断</a:t>
            </a:r>
            <a:endParaRPr kumimoji="1" lang="en-US" altLang="ja-JP" dirty="0" smtClean="0"/>
          </a:p>
          <a:p>
            <a:endParaRPr kumimoji="1" lang="en-US" altLang="ja-JP" dirty="0" smtClean="0"/>
          </a:p>
          <a:p>
            <a:r>
              <a:rPr kumimoji="1" lang="ja-JP" altLang="en-US" dirty="0" smtClean="0"/>
              <a:t>次でどのように分けていくかを具体的に説明</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元のセントロイド</a:t>
            </a:r>
            <a:endParaRPr kumimoji="1" lang="en-US" altLang="ja-JP" dirty="0" smtClean="0"/>
          </a:p>
          <a:p>
            <a:r>
              <a:rPr kumimoji="1" lang="en-US" altLang="ja-JP" dirty="0" smtClean="0"/>
              <a:t>2</a:t>
            </a:r>
            <a:r>
              <a:rPr kumimoji="1" lang="ja-JP" altLang="en-US" dirty="0" smtClean="0"/>
              <a:t>つに分けたもののセントロイド</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正負が逆になっているが，大小関係が逆になるだけ</a:t>
            </a:r>
            <a:endParaRPr kumimoji="1" lang="en-US" altLang="ja-JP" dirty="0" smtClean="0"/>
          </a:p>
          <a:p>
            <a:endParaRPr kumimoji="1" lang="en-US" altLang="ja-JP" dirty="0" smtClean="0"/>
          </a:p>
          <a:p>
            <a:r>
              <a:rPr kumimoji="1" lang="ja-JP" altLang="en-US" dirty="0" smtClean="0"/>
              <a:t>パラメータ数を過大に見積もる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9</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人工的に</a:t>
            </a:r>
            <a:r>
              <a:rPr kumimoji="1" lang="en-US" altLang="ja-JP" dirty="0" smtClean="0"/>
              <a:t>2</a:t>
            </a:r>
            <a:r>
              <a:rPr kumimoji="1" lang="ja-JP" altLang="en-US" dirty="0" smtClean="0"/>
              <a:t>次元もしくは</a:t>
            </a:r>
            <a:r>
              <a:rPr kumimoji="1" lang="en-US" altLang="ja-JP" dirty="0" smtClean="0"/>
              <a:t>3</a:t>
            </a:r>
            <a:r>
              <a:rPr kumimoji="1" lang="ja-JP" altLang="en-US" dirty="0" smtClean="0"/>
              <a:t>次元のデータを生成</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2017/10/23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12.tiff"/><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tiff"/><Relationship Id="rId6" Type="http://schemas.openxmlformats.org/officeDocument/2006/relationships/image" Target="../media/image7.tiff"/><Relationship Id="rId7" Type="http://schemas.openxmlformats.org/officeDocument/2006/relationships/image" Target="../media/image8.tiff"/><Relationship Id="rId8" Type="http://schemas.openxmlformats.org/officeDocument/2006/relationships/image" Target="../media/image9.tiff"/><Relationship Id="rId9" Type="http://schemas.openxmlformats.org/officeDocument/2006/relationships/image" Target="../media/image10.tiff"/><Relationship Id="rId10" Type="http://schemas.openxmlformats.org/officeDocument/2006/relationships/image" Target="../media/image1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smtClean="0"/>
              <a:t>クラスタ数推定に用いる</a:t>
            </a:r>
            <a:r>
              <a:rPr kumimoji="1" lang="en-US" altLang="ja-JP" dirty="0" smtClean="0"/>
              <a:t/>
            </a:r>
            <a:br>
              <a:rPr kumimoji="1" lang="en-US" altLang="ja-JP" dirty="0" smtClean="0"/>
            </a:br>
            <a:r>
              <a:rPr kumimoji="1" lang="ja-JP" altLang="en-US" dirty="0" smtClean="0"/>
              <a:t>最適な情報量規準の探求</a:t>
            </a:r>
            <a:endParaRPr kumimoji="1" lang="ja-JP" altLang="en-US" dirty="0"/>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smtClean="0">
                <a:solidFill>
                  <a:schemeClr val="bg1"/>
                </a:solidFill>
              </a:rPr>
              <a:t>情報工学科 </a:t>
            </a:r>
            <a:r>
              <a:rPr kumimoji="1" lang="en-US" altLang="ja-JP" dirty="0" smtClean="0">
                <a:solidFill>
                  <a:schemeClr val="bg1"/>
                </a:solidFill>
              </a:rPr>
              <a:t>5</a:t>
            </a:r>
            <a:r>
              <a:rPr kumimoji="1" lang="ja-JP" altLang="en-US" dirty="0" smtClean="0">
                <a:solidFill>
                  <a:schemeClr val="bg1"/>
                </a:solidFill>
              </a:rPr>
              <a:t>年 </a:t>
            </a:r>
            <a:r>
              <a:rPr kumimoji="1" lang="en-US" altLang="ja-JP" dirty="0" smtClean="0">
                <a:solidFill>
                  <a:schemeClr val="bg1"/>
                </a:solidFill>
              </a:rPr>
              <a:t>32</a:t>
            </a:r>
            <a:r>
              <a:rPr lang="ja-JP" altLang="en-US" dirty="0" smtClean="0">
                <a:solidFill>
                  <a:schemeClr val="bg1"/>
                </a:solidFill>
              </a:rPr>
              <a:t>番</a:t>
            </a:r>
            <a:r>
              <a:rPr lang="en-US" altLang="ja-JP" dirty="0" smtClean="0">
                <a:solidFill>
                  <a:schemeClr val="bg1"/>
                </a:solidFill>
              </a:rPr>
              <a:t/>
            </a:r>
            <a:br>
              <a:rPr lang="en-US" altLang="ja-JP" dirty="0" smtClean="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smtClean="0">
                <a:solidFill>
                  <a:schemeClr val="bg1"/>
                </a:solidFill>
              </a:rPr>
              <a:t>（指導教員</a:t>
            </a:r>
            <a:r>
              <a:rPr lang="en-US" altLang="ja-JP" dirty="0" smtClean="0">
                <a:solidFill>
                  <a:schemeClr val="bg1"/>
                </a:solidFill>
              </a:rPr>
              <a:t>: </a:t>
            </a:r>
            <a:r>
              <a:rPr lang="ja-JP" altLang="en-US" dirty="0" smtClean="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766162" y="847200"/>
            <a:ext cx="3058851"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予備審査会</a:t>
            </a:r>
          </a:p>
        </p:txBody>
      </p:sp>
      <p:cxnSp>
        <p:nvCxnSpPr>
          <p:cNvPr id="6" name="直線コネクタ 5"/>
          <p:cNvCxnSpPr/>
          <p:nvPr/>
        </p:nvCxnSpPr>
        <p:spPr>
          <a:xfrm>
            <a:off x="4766161" y="1292121"/>
            <a:ext cx="3058851" cy="167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765979" cy="461665"/>
          </a:xfrm>
          <a:prstGeom prst="rect">
            <a:avLst/>
          </a:prstGeom>
          <a:noFill/>
        </p:spPr>
        <p:txBody>
          <a:bodyPr wrap="none" rtlCol="0">
            <a:spAutoFit/>
          </a:bodyPr>
          <a:lstStyle/>
          <a:p>
            <a:r>
              <a:rPr lang="en-US" altLang="ja-JP" sz="2400" dirty="0"/>
              <a:t>A-07</a:t>
            </a:r>
            <a:endParaRPr lang="ja-JP" altLang="en-US" sz="2400"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sp>
        <p:nvSpPr>
          <p:cNvPr id="3" name="コンテンツ プレースホルダー 2"/>
          <p:cNvSpPr>
            <a:spLocks noGrp="1"/>
          </p:cNvSpPr>
          <p:nvPr>
            <p:ph idx="1"/>
          </p:nvPr>
        </p:nvSpPr>
        <p:spPr>
          <a:xfrm>
            <a:off x="838200" y="1088181"/>
            <a:ext cx="10515600" cy="5575666"/>
          </a:xfrm>
        </p:spPr>
        <p:txBody>
          <a:bodyPr/>
          <a:lstStyle/>
          <a:p>
            <a:pPr>
              <a:lnSpc>
                <a:spcPct val="150000"/>
              </a:lnSpc>
            </a:pPr>
            <a:r>
              <a:rPr lang="ja-JP" altLang="en-US" dirty="0" smtClean="0"/>
              <a:t>人工的に</a:t>
            </a:r>
            <a:r>
              <a:rPr lang="en-US" altLang="ja-JP" b="1" dirty="0" smtClean="0"/>
              <a:t>2</a:t>
            </a:r>
            <a:r>
              <a:rPr kumimoji="1" lang="ja-JP" altLang="en-US" b="1" dirty="0" smtClean="0"/>
              <a:t>次元</a:t>
            </a:r>
            <a:r>
              <a:rPr kumimoji="1" lang="ja-JP" altLang="en-US" dirty="0" smtClean="0"/>
              <a:t>もしくは</a:t>
            </a:r>
            <a:r>
              <a:rPr kumimoji="1" lang="en-US" altLang="ja-JP" b="1" dirty="0" smtClean="0"/>
              <a:t>3</a:t>
            </a:r>
            <a:r>
              <a:rPr kumimoji="1" lang="ja-JP" altLang="en-US" b="1" dirty="0" smtClean="0"/>
              <a:t>次元</a:t>
            </a:r>
            <a:r>
              <a:rPr lang="ja-JP" altLang="en-US" dirty="0" smtClean="0"/>
              <a:t>空間のデータを生成</a:t>
            </a:r>
            <a:endParaRPr lang="en-US" altLang="ja-JP" dirty="0" smtClean="0"/>
          </a:p>
          <a:p>
            <a:pPr lvl="1">
              <a:lnSpc>
                <a:spcPct val="150000"/>
              </a:lnSpc>
              <a:buFont typeface="Wingdings" charset="2"/>
              <a:buChar char="u"/>
            </a:pPr>
            <a:r>
              <a:rPr kumimoji="1" lang="ja-JP" altLang="en-US" dirty="0" smtClean="0"/>
              <a:t> 分散</a:t>
            </a:r>
            <a:r>
              <a:rPr kumimoji="1" lang="en-US" altLang="ja-JP" dirty="0" smtClean="0"/>
              <a:t> </a:t>
            </a:r>
            <a:r>
              <a:rPr kumimoji="1" lang="en-US" altLang="ja-JP" i="1" dirty="0" smtClean="0">
                <a:latin typeface="Times New Roman" charset="0"/>
                <a:ea typeface="Times New Roman" charset="0"/>
                <a:cs typeface="Times New Roman" charset="0"/>
              </a:rPr>
              <a:t>σ</a:t>
            </a:r>
            <a:r>
              <a:rPr kumimoji="1" lang="en-US" altLang="ja-JP" baseline="30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=1 </a:t>
            </a:r>
            <a:r>
              <a:rPr lang="ja-JP" altLang="en-US" dirty="0" smtClean="0"/>
              <a:t>の</a:t>
            </a:r>
            <a:r>
              <a:rPr lang="en-US" altLang="ja-JP" dirty="0" smtClean="0"/>
              <a:t>5</a:t>
            </a:r>
            <a:r>
              <a:rPr lang="ja-JP" altLang="en-US" dirty="0" smtClean="0"/>
              <a:t>つの等方</a:t>
            </a:r>
            <a:r>
              <a:rPr lang="en-US" altLang="ja-JP" dirty="0" smtClean="0"/>
              <a:t>Gauss</a:t>
            </a:r>
            <a:r>
              <a:rPr lang="ja-JP" altLang="en-US" dirty="0" smtClean="0"/>
              <a:t>分布で構成</a:t>
            </a:r>
            <a:endParaRPr lang="en-US" altLang="ja-JP" dirty="0"/>
          </a:p>
          <a:p>
            <a:pPr lvl="1">
              <a:lnSpc>
                <a:spcPct val="150000"/>
              </a:lnSpc>
              <a:buFont typeface="Wingdings" charset="2"/>
              <a:buChar char="u"/>
            </a:pPr>
            <a:r>
              <a:rPr kumimoji="1" lang="ja-JP" altLang="en-US" dirty="0" smtClean="0"/>
              <a:t> 各クラスタは</a:t>
            </a:r>
            <a:r>
              <a:rPr kumimoji="1" lang="en-US" altLang="ja-JP" dirty="0" smtClean="0"/>
              <a:t>500</a:t>
            </a:r>
            <a:r>
              <a:rPr kumimoji="1" lang="ja-JP" altLang="en-US" dirty="0" smtClean="0"/>
              <a:t>個のデータ点からなる</a:t>
            </a:r>
            <a:endParaRPr kumimoji="1" lang="en-US" altLang="ja-JP" dirty="0" smtClean="0"/>
          </a:p>
          <a:p>
            <a:pPr>
              <a:buFont typeface="Arial" charset="0"/>
              <a:buChar char="•"/>
            </a:pPr>
            <a:r>
              <a:rPr lang="ja-JP" altLang="en-US" dirty="0" smtClean="0"/>
              <a:t>分割停止規準に 対数尤度関数</a:t>
            </a:r>
            <a:r>
              <a:rPr lang="en-US" altLang="ja-JP" dirty="0" smtClean="0"/>
              <a:t>, AIC, </a:t>
            </a:r>
            <a:r>
              <a:rPr lang="en-US" altLang="ja-JP" dirty="0" err="1" smtClean="0"/>
              <a:t>cAIC</a:t>
            </a:r>
            <a:r>
              <a:rPr lang="en-US" altLang="ja-JP" dirty="0" smtClean="0"/>
              <a:t>, BIC</a:t>
            </a:r>
            <a:r>
              <a:rPr lang="ja-JP" altLang="en-US" dirty="0" smtClean="0"/>
              <a:t>を採用</a:t>
            </a:r>
            <a:endParaRPr lang="en-US" altLang="ja-JP" dirty="0" smtClean="0"/>
          </a:p>
          <a:p>
            <a:pPr>
              <a:buFont typeface="Arial" charset="0"/>
              <a:buChar char="•"/>
            </a:pPr>
            <a:r>
              <a:rPr kumimoji="1" lang="ja-JP" altLang="en-US" dirty="0" smtClean="0"/>
              <a:t>性能評価は</a:t>
            </a:r>
            <a:r>
              <a:rPr kumimoji="1" lang="en-US" altLang="ja-JP" dirty="0" smtClean="0"/>
              <a:t>ARI, NMI, Purity</a:t>
            </a:r>
            <a:r>
              <a:rPr kumimoji="1" lang="ja-JP" altLang="en-US" dirty="0" smtClean="0"/>
              <a:t>を使用</a:t>
            </a:r>
            <a:r>
              <a:rPr kumimoji="1" lang="en-US" altLang="ja-JP" dirty="0" smtClean="0"/>
              <a:t> (1</a:t>
            </a:r>
            <a:r>
              <a:rPr kumimoji="1" lang="ja-JP" altLang="en-US" dirty="0" smtClean="0"/>
              <a:t>になるほど良い</a:t>
            </a:r>
            <a:r>
              <a:rPr kumimoji="1" lang="en-US" altLang="ja-JP" dirty="0" smtClean="0"/>
              <a:t>)</a:t>
            </a:r>
          </a:p>
          <a:p>
            <a:pPr>
              <a:buFont typeface="Arial" charset="0"/>
              <a:buChar char="•"/>
            </a:pPr>
            <a:r>
              <a:rPr lang="en-US" altLang="ja-JP" dirty="0" smtClean="0"/>
              <a:t>100</a:t>
            </a:r>
            <a:r>
              <a:rPr lang="ja-JP" altLang="en-US" dirty="0" smtClean="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smtClean="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4732" y="1221597"/>
            <a:ext cx="6842535" cy="5135613"/>
          </a:xfrm>
        </p:spPr>
      </p:pic>
    </p:spTree>
    <p:extLst>
      <p:ext uri="{BB962C8B-B14F-4D97-AF65-F5344CB8AC3E}">
        <p14:creationId xmlns:p14="http://schemas.microsoft.com/office/powerpoint/2010/main" val="1365725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a:t>
            </a:r>
            <a:r>
              <a:rPr lang="ja-JP" altLang="en-US" dirty="0" smtClean="0"/>
              <a:t>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r>
            </a:tbl>
          </a:graphicData>
        </a:graphic>
      </p:graphicFrame>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smtClean="0"/>
              <a:t>BIC</a:t>
            </a:r>
            <a:r>
              <a:rPr kumimoji="1" lang="ja-JP" altLang="en-US" dirty="0" smtClean="0"/>
              <a:t>と</a:t>
            </a:r>
            <a:r>
              <a:rPr kumimoji="1" lang="en-US" altLang="ja-JP" dirty="0" err="1" smtClean="0"/>
              <a:t>cAIC</a:t>
            </a:r>
            <a:r>
              <a:rPr kumimoji="1" lang="ja-JP" altLang="en-US" dirty="0" smtClean="0"/>
              <a:t>に大きな差はない</a:t>
            </a:r>
            <a:endParaRPr kumimoji="1" lang="en-US" altLang="ja-JP" dirty="0" smtClean="0"/>
          </a:p>
          <a:p>
            <a:pPr>
              <a:lnSpc>
                <a:spcPct val="150000"/>
              </a:lnSpc>
              <a:spcBef>
                <a:spcPts val="0"/>
              </a:spcBef>
            </a:pPr>
            <a:r>
              <a:rPr lang="en-US" altLang="ja-JP" dirty="0" smtClean="0"/>
              <a:t>AIC</a:t>
            </a:r>
            <a:r>
              <a:rPr lang="ja-JP" altLang="en-US" dirty="0" smtClean="0"/>
              <a:t>ではクラスタ数を過大に見積もることがある</a:t>
            </a:r>
            <a:endParaRPr lang="en-US" altLang="ja-JP" dirty="0" smtClean="0"/>
          </a:p>
          <a:p>
            <a:pPr lvl="1">
              <a:lnSpc>
                <a:spcPct val="150000"/>
              </a:lnSpc>
              <a:spcBef>
                <a:spcPts val="0"/>
              </a:spcBef>
            </a:pPr>
            <a:r>
              <a:rPr kumimoji="1" lang="ja-JP" altLang="en-US" dirty="0" smtClean="0"/>
              <a:t>対数尤度関数を利用するよりは良い結果になっている</a:t>
            </a:r>
            <a:endParaRPr kumimoji="1" lang="ja-JP" altLang="en-US" dirty="0"/>
          </a:p>
        </p:txBody>
      </p:sp>
    </p:spTree>
    <p:extLst>
      <p:ext uri="{BB962C8B-B14F-4D97-AF65-F5344CB8AC3E}">
        <p14:creationId xmlns:p14="http://schemas.microsoft.com/office/powerpoint/2010/main" val="297513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7" y="1025464"/>
            <a:ext cx="7402286" cy="5555730"/>
          </a:xfrm>
        </p:spPr>
      </p:pic>
    </p:spTree>
    <p:extLst>
      <p:ext uri="{BB962C8B-B14F-4D97-AF65-F5344CB8AC3E}">
        <p14:creationId xmlns:p14="http://schemas.microsoft.com/office/powerpoint/2010/main" val="1278981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a:t>
            </a:r>
            <a:r>
              <a:rPr lang="ja-JP" altLang="en-US" dirty="0" smtClean="0"/>
              <a:t>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smtClean="0"/>
              <a:t>BIC</a:t>
            </a:r>
            <a:r>
              <a:rPr kumimoji="1" lang="ja-JP" altLang="en-US" dirty="0" smtClean="0"/>
              <a:t>を採用した場合の精度が上がっている</a:t>
            </a:r>
            <a:endParaRPr kumimoji="1" lang="en-US" altLang="ja-JP" dirty="0" smtClean="0"/>
          </a:p>
          <a:p>
            <a:pPr>
              <a:lnSpc>
                <a:spcPct val="150000"/>
              </a:lnSpc>
              <a:spcBef>
                <a:spcPts val="0"/>
              </a:spcBef>
            </a:pPr>
            <a:r>
              <a:rPr lang="en-US" altLang="ja-JP" dirty="0" smtClean="0"/>
              <a:t>AIC</a:t>
            </a:r>
            <a:r>
              <a:rPr lang="ja-JP" altLang="en-US" dirty="0" smtClean="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r>
            </a:tbl>
          </a:graphicData>
        </a:graphic>
      </p:graphicFrame>
    </p:spTree>
    <p:extLst>
      <p:ext uri="{BB962C8B-B14F-4D97-AF65-F5344CB8AC3E}">
        <p14:creationId xmlns:p14="http://schemas.microsoft.com/office/powerpoint/2010/main" val="461006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smtClean="0"/>
              <a:t>混合等方</a:t>
            </a:r>
            <a:r>
              <a:rPr lang="en-US" altLang="ja-JP" dirty="0" smtClean="0"/>
              <a:t>Gauss</a:t>
            </a:r>
            <a:r>
              <a:rPr lang="ja-JP" altLang="en-US" dirty="0" smtClean="0"/>
              <a:t>分布は</a:t>
            </a:r>
            <a:r>
              <a:rPr lang="en-US" altLang="ja-JP" b="1" dirty="0" smtClean="0"/>
              <a:t>BIC</a:t>
            </a:r>
            <a:r>
              <a:rPr lang="ja-JP" altLang="en-US" b="1" dirty="0" smtClean="0"/>
              <a:t>を採用する</a:t>
            </a:r>
            <a:r>
              <a:rPr lang="ja-JP" altLang="en-US" dirty="0" smtClean="0"/>
              <a:t>ことで</a:t>
            </a:r>
            <a:r>
              <a:rPr lang="en-US" altLang="ja-JP" dirty="0" smtClean="0"/>
              <a:t/>
            </a:r>
            <a:br>
              <a:rPr lang="en-US" altLang="ja-JP" dirty="0" smtClean="0"/>
            </a:br>
            <a:r>
              <a:rPr lang="en-US" altLang="ja-JP" dirty="0" smtClean="0"/>
              <a:t>		</a:t>
            </a:r>
            <a:r>
              <a:rPr lang="ja-JP" altLang="en-US" dirty="0" smtClean="0"/>
              <a:t>適切にクラスタリングを行うことができる</a:t>
            </a:r>
            <a:endParaRPr lang="en-US" altLang="ja-JP" dirty="0" smtClean="0"/>
          </a:p>
          <a:p>
            <a:r>
              <a:rPr lang="ja-JP" altLang="en-US" dirty="0" smtClean="0"/>
              <a:t>今後の課題</a:t>
            </a:r>
            <a:endParaRPr lang="en-US" altLang="ja-JP" dirty="0"/>
          </a:p>
          <a:p>
            <a:pPr lvl="1">
              <a:buFont typeface="Wingdings" charset="2"/>
              <a:buChar char="u"/>
            </a:pPr>
            <a:r>
              <a:rPr kumimoji="1" lang="ja-JP" altLang="en-US" dirty="0" smtClean="0"/>
              <a:t> </a:t>
            </a:r>
            <a:r>
              <a:rPr kumimoji="1" lang="en-US" altLang="ja-JP" dirty="0" smtClean="0"/>
              <a:t>AIC, </a:t>
            </a:r>
            <a:r>
              <a:rPr kumimoji="1" lang="en-US" altLang="ja-JP" dirty="0" err="1" smtClean="0"/>
              <a:t>cAIC</a:t>
            </a:r>
            <a:r>
              <a:rPr kumimoji="1" lang="en-US" altLang="ja-JP" dirty="0" smtClean="0"/>
              <a:t>, BIC</a:t>
            </a:r>
            <a:r>
              <a:rPr kumimoji="1" lang="ja-JP" altLang="en-US" dirty="0" smtClean="0"/>
              <a:t>以外の情報量規準を用いたクラスタ数推定</a:t>
            </a:r>
            <a:endParaRPr kumimoji="1" lang="en-US" altLang="ja-JP" dirty="0" smtClean="0"/>
          </a:p>
          <a:p>
            <a:pPr lvl="1">
              <a:buFont typeface="Wingdings" charset="2"/>
              <a:buChar char="u"/>
            </a:pPr>
            <a:r>
              <a:rPr lang="ja-JP" altLang="en-US" smtClean="0"/>
              <a:t> 実データ</a:t>
            </a:r>
            <a:r>
              <a:rPr lang="ja-JP" altLang="en-US" dirty="0" smtClean="0"/>
              <a:t>のクラスタ数推定を行う</a:t>
            </a:r>
            <a:endParaRPr kumimoji="1" lang="ja-JP" altLang="en-US" dirty="0"/>
          </a:p>
        </p:txBody>
      </p:sp>
    </p:spTree>
    <p:extLst>
      <p:ext uri="{BB962C8B-B14F-4D97-AF65-F5344CB8AC3E}">
        <p14:creationId xmlns:p14="http://schemas.microsoft.com/office/powerpoint/2010/main" val="2139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smtClean="0">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smtClean="0"/>
              <a:t>精度の評価指標について</a:t>
            </a:r>
            <a:endParaRPr kumimoji="1" lang="en-US" altLang="ja-JP" dirty="0" smtClean="0"/>
          </a:p>
          <a:p>
            <a:pPr>
              <a:lnSpc>
                <a:spcPct val="150000"/>
              </a:lnSpc>
              <a:spcBef>
                <a:spcPts val="0"/>
              </a:spcBef>
            </a:pPr>
            <a:r>
              <a:rPr kumimoji="1" lang="ja-JP" altLang="en-US" dirty="0" smtClean="0"/>
              <a:t>最尤法</a:t>
            </a:r>
            <a:endParaRPr kumimoji="1" lang="en-US" altLang="ja-JP" dirty="0" smtClean="0"/>
          </a:p>
          <a:p>
            <a:pPr>
              <a:lnSpc>
                <a:spcPct val="150000"/>
              </a:lnSpc>
              <a:spcBef>
                <a:spcPts val="0"/>
              </a:spcBef>
            </a:pPr>
            <a:r>
              <a:rPr lang="en-US" altLang="ja-JP" dirty="0" smtClean="0"/>
              <a:t>Gauss</a:t>
            </a:r>
            <a:r>
              <a:rPr lang="ja-JP" altLang="en-US" dirty="0" smtClean="0"/>
              <a:t>分布</a:t>
            </a:r>
            <a:endParaRPr lang="en-US" altLang="ja-JP" dirty="0" smtClean="0"/>
          </a:p>
          <a:p>
            <a:pPr>
              <a:lnSpc>
                <a:spcPct val="150000"/>
              </a:lnSpc>
              <a:spcBef>
                <a:spcPts val="0"/>
              </a:spcBef>
            </a:pPr>
            <a:r>
              <a:rPr kumimoji="1" lang="ja-JP" altLang="en-US" smtClean="0"/>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精度の評価指数について</a:t>
            </a:r>
            <a:endParaRPr kumimoji="1" lang="ja-JP" altLang="en-US" dirty="0"/>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smtClean="0"/>
              <a:t>ARI; Adjusted Rand Index</a:t>
            </a:r>
            <a:br>
              <a:rPr kumimoji="1" lang="en-US" altLang="ja-JP" sz="2800" b="1" dirty="0" smtClean="0"/>
            </a:br>
            <a:r>
              <a:rPr kumimoji="1" lang="ja-JP" altLang="en-US" sz="2800" dirty="0" smtClean="0"/>
              <a:t>クラスタの正解ラベルに対して</a:t>
            </a:r>
            <a:r>
              <a:rPr kumimoji="1" lang="en-US" altLang="ja-JP" sz="2800" dirty="0" smtClean="0"/>
              <a:t/>
            </a:r>
            <a:br>
              <a:rPr kumimoji="1" lang="en-US" altLang="ja-JP" sz="2800" dirty="0" smtClean="0"/>
            </a:br>
            <a:r>
              <a:rPr kumimoji="1" lang="en-US" altLang="ja-JP" sz="2800" dirty="0" smtClean="0"/>
              <a:t>				</a:t>
            </a:r>
            <a:r>
              <a:rPr kumimoji="1" lang="ja-JP" altLang="en-US" sz="2800" dirty="0" smtClean="0"/>
              <a:t>クラスタリング結果の一致度を評価する指標</a:t>
            </a:r>
            <a:endParaRPr kumimoji="1" lang="en-US" altLang="ja-JP" sz="2800" dirty="0" smtClean="0"/>
          </a:p>
          <a:p>
            <a:pPr marL="0" indent="0">
              <a:lnSpc>
                <a:spcPct val="150000"/>
              </a:lnSpc>
              <a:buNone/>
            </a:pPr>
            <a:r>
              <a:rPr lang="en-US" altLang="ja-JP" sz="2800" b="1" dirty="0" smtClean="0"/>
              <a:t>NMI; Normalized Mutual Information</a:t>
            </a:r>
            <a:br>
              <a:rPr lang="en-US" altLang="ja-JP" sz="2800" b="1" dirty="0" smtClean="0"/>
            </a:br>
            <a:r>
              <a:rPr lang="ja-JP" altLang="en-US" sz="2800" dirty="0" smtClean="0"/>
              <a:t>相互情報量を正規化した指標</a:t>
            </a:r>
            <a:endParaRPr lang="en-US" altLang="ja-JP" sz="2800" dirty="0"/>
          </a:p>
          <a:p>
            <a:pPr marL="0" indent="0">
              <a:lnSpc>
                <a:spcPct val="150000"/>
              </a:lnSpc>
              <a:buNone/>
            </a:pPr>
            <a:r>
              <a:rPr kumimoji="1" lang="en-US" altLang="ja-JP" sz="2800" b="1" dirty="0" smtClean="0"/>
              <a:t>Purity</a:t>
            </a:r>
            <a:br>
              <a:rPr kumimoji="1" lang="en-US" altLang="ja-JP" sz="2800" b="1" dirty="0" smtClean="0"/>
            </a:br>
            <a:r>
              <a:rPr lang="ja-JP" altLang="en-US" sz="2800" dirty="0" smtClean="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尤度</a:t>
            </a:r>
            <a:endParaRPr kumimoji="1" lang="ja-JP" altLang="en-US" dirty="0"/>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モデルの尤もらしさを表す尺度</a:t>
            </a:r>
            <a:endParaRPr kumimoji="1" lang="en-US" altLang="ja-JP" dirty="0" smtClean="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smtClean="0"/>
              <a:t>確率変数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a:t>
            </a:r>
            <a:r>
              <a:rPr lang="ja-JP" altLang="en-US" dirty="0" smtClean="0">
                <a:latin typeface="Times New Roman" charset="0"/>
                <a:ea typeface="Times New Roman" charset="0"/>
                <a:cs typeface="Times New Roman" charset="0"/>
              </a:rPr>
              <a:t>  </a:t>
            </a:r>
            <a:r>
              <a:rPr lang="ja-JP" altLang="en-US" dirty="0" smtClean="0"/>
              <a:t>（互いに独立）の</a:t>
            </a:r>
            <a:r>
              <a:rPr lang="en-US" altLang="ja-JP" dirty="0" smtClean="0"/>
              <a:t/>
            </a:r>
            <a:br>
              <a:rPr lang="en-US" altLang="ja-JP" dirty="0" smtClean="0"/>
            </a:br>
            <a:r>
              <a:rPr lang="ja-JP" altLang="en-US" dirty="0" smtClean="0"/>
              <a:t>同時確率密度関数が</a:t>
            </a:r>
            <a:r>
              <a:rPr lang="en-US" altLang="ja-JP" dirty="0" smtClean="0"/>
              <a:t> </a:t>
            </a:r>
            <a:r>
              <a:rPr lang="en-US" altLang="ja-JP" i="1" dirty="0" smtClean="0">
                <a:latin typeface="Times New Roman" charset="0"/>
                <a:ea typeface="Times New Roman" charset="0"/>
                <a:cs typeface="Times New Roman" charset="0"/>
              </a:rPr>
              <a:t>f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 </a:t>
            </a:r>
            <a:r>
              <a:rPr lang="ja-JP" altLang="en-US" dirty="0" smtClean="0"/>
              <a:t>として，</a:t>
            </a:r>
            <a:r>
              <a:rPr lang="en-US" altLang="ja-JP" dirty="0" smtClean="0"/>
              <a:t/>
            </a:r>
            <a:br>
              <a:rPr lang="en-US" altLang="ja-JP" dirty="0" smtClean="0"/>
            </a:br>
            <a:r>
              <a:rPr lang="en-US" altLang="ja-JP" i="1" dirty="0" smtClean="0">
                <a:latin typeface="Times New Roman" charset="0"/>
                <a:ea typeface="Times New Roman" charset="0"/>
                <a:cs typeface="Times New Roman" charset="0"/>
              </a:rPr>
              <a:t>f  </a:t>
            </a:r>
            <a:r>
              <a:rPr lang="ja-JP" altLang="en-US" dirty="0" smtClean="0"/>
              <a:t>をパラメータ</a:t>
            </a:r>
            <a:r>
              <a:rPr lang="en-US" altLang="ja-JP" dirty="0" smtClean="0"/>
              <a:t> </a:t>
            </a:r>
            <a:r>
              <a:rPr lang="en-US" altLang="ja-JP" i="1" dirty="0" err="1" smtClean="0">
                <a:latin typeface="Times New Roman" charset="0"/>
                <a:ea typeface="Times New Roman" charset="0"/>
                <a:cs typeface="Times New Roman" charset="0"/>
              </a:rPr>
              <a:t>θ</a:t>
            </a:r>
            <a:r>
              <a:rPr lang="en-US" altLang="ja-JP" i="1" dirty="0" smtClean="0">
                <a:latin typeface="Times New Roman" charset="0"/>
                <a:ea typeface="Times New Roman" charset="0"/>
                <a:cs typeface="Times New Roman" charset="0"/>
              </a:rPr>
              <a:t> </a:t>
            </a:r>
            <a:r>
              <a:rPr lang="ja-JP" altLang="en-US" dirty="0" smtClean="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smtClean="0"/>
              <a:t>クラスタリング</a:t>
            </a:r>
            <a:endParaRPr kumimoji="1" lang="en-US" altLang="ja-JP" b="1" dirty="0" smtClean="0"/>
          </a:p>
          <a:p>
            <a:pPr>
              <a:spcBef>
                <a:spcPts val="0"/>
              </a:spcBef>
              <a:buFont typeface="Wingdings" charset="2"/>
              <a:buChar char="u"/>
            </a:pPr>
            <a:r>
              <a:rPr lang="ja-JP" altLang="en-US" dirty="0"/>
              <a:t> </a:t>
            </a:r>
            <a:r>
              <a:rPr lang="ja-JP" altLang="en-US" dirty="0" smtClean="0"/>
              <a:t>データを任意の数のクラスタにわける手法</a:t>
            </a:r>
            <a:endParaRPr lang="en-US" altLang="ja-JP" dirty="0" smtClean="0"/>
          </a:p>
          <a:p>
            <a:pPr>
              <a:spcBef>
                <a:spcPts val="0"/>
              </a:spcBef>
              <a:buFont typeface="Wingdings" charset="2"/>
              <a:buChar char="u"/>
            </a:pPr>
            <a:r>
              <a:rPr lang="ja-JP" altLang="en-US" dirty="0"/>
              <a:t> </a:t>
            </a:r>
            <a:r>
              <a:rPr lang="ja-JP" altLang="en-US" dirty="0" smtClean="0"/>
              <a:t>データ解析・画像処理などで利用</a:t>
            </a:r>
            <a:endParaRPr lang="en-US" altLang="ja-JP" dirty="0" smtClean="0"/>
          </a:p>
          <a:p>
            <a:pPr>
              <a:spcBef>
                <a:spcPts val="0"/>
              </a:spcBef>
              <a:buFont typeface="Wingdings" charset="2"/>
              <a:buChar char="u"/>
            </a:pPr>
            <a:r>
              <a:rPr lang="ja-JP" altLang="en-US" dirty="0"/>
              <a:t> </a:t>
            </a:r>
            <a:r>
              <a:rPr lang="en-US" altLang="ja-JP" b="1" i="1" dirty="0" smtClean="0">
                <a:latin typeface="Times New Roman" charset="0"/>
                <a:ea typeface="Times New Roman" charset="0"/>
                <a:cs typeface="Times New Roman" charset="0"/>
              </a:rPr>
              <a:t>k</a:t>
            </a:r>
            <a:r>
              <a:rPr lang="en-US" altLang="ja-JP" b="1" dirty="0" smtClean="0">
                <a:latin typeface="Times New Roman" charset="0"/>
                <a:ea typeface="Times New Roman" charset="0"/>
                <a:cs typeface="Times New Roman" charset="0"/>
              </a:rPr>
              <a:t>-means</a:t>
            </a:r>
            <a:r>
              <a:rPr lang="ja-JP" altLang="en-US" b="1" dirty="0" smtClean="0"/>
              <a:t>ではクラスタ数を事前に指定してクラスタリング</a:t>
            </a:r>
            <a:r>
              <a:rPr lang="en-US" altLang="ja-JP" b="1" dirty="0" smtClean="0"/>
              <a:t/>
            </a:r>
            <a:br>
              <a:rPr lang="en-US" altLang="ja-JP" b="1" dirty="0" smtClean="0"/>
            </a:br>
            <a:r>
              <a:rPr kumimoji="1" lang="ja-JP" altLang="en-US" dirty="0" smtClean="0"/>
              <a:t>⇒ クラスタ数が未知の場合「</a:t>
            </a:r>
            <a:r>
              <a:rPr kumimoji="1" lang="ja-JP" altLang="en-US" b="1" dirty="0" smtClean="0"/>
              <a:t>クラスタ数推定</a:t>
            </a:r>
            <a:r>
              <a:rPr kumimoji="1" lang="ja-JP" altLang="en-US" dirty="0" smtClean="0"/>
              <a:t>」が必要</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対数尤度関数</a:t>
            </a:r>
            <a:r>
              <a:rPr lang="ja-JP" altLang="en-US" dirty="0" smtClean="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smtClean="0">
                <a:latin typeface="Times New Roman" charset="0"/>
                <a:ea typeface="Times New Roman" charset="0"/>
                <a:cs typeface="Times New Roman" charset="0"/>
              </a:rPr>
              <a:t>(</a:t>
            </a:r>
            <a:r>
              <a:rPr kumimoji="1"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a:t>
            </a:r>
            <a:r>
              <a:rPr lang="en-US" altLang="ja-JP" dirty="0" smtClean="0"/>
              <a:t> </a:t>
            </a:r>
            <a:r>
              <a:rPr kumimoji="1" lang="ja-JP" altLang="en-US" dirty="0" smtClean="0"/>
              <a:t>の大小を比較することで</a:t>
            </a:r>
            <a:r>
              <a:rPr kumimoji="1" lang="en-US" altLang="ja-JP" dirty="0" smtClean="0"/>
              <a:t>K-L</a:t>
            </a:r>
            <a:r>
              <a:rPr kumimoji="1" lang="ja-JP" altLang="en-US" dirty="0" smtClean="0"/>
              <a:t>情報量</a:t>
            </a:r>
            <a:r>
              <a:rPr lang="ja-JP" altLang="en-US" dirty="0" smtClean="0"/>
              <a:t>の大小を測る</a:t>
            </a:r>
            <a:endParaRPr lang="en-US" altLang="ja-JP" dirty="0" smtClean="0"/>
          </a:p>
          <a:p>
            <a:pPr>
              <a:spcBef>
                <a:spcPts val="0"/>
              </a:spcBef>
              <a:buFont typeface="Wingdings" charset="2"/>
              <a:buChar char="u"/>
            </a:pPr>
            <a:r>
              <a:rPr lang="en-US" altLang="ja-JP" dirty="0"/>
              <a:t> </a:t>
            </a:r>
            <a:r>
              <a:rPr lang="ja-JP" altLang="en-US" dirty="0" smtClean="0"/>
              <a:t>対数尤度が最大になるモデルを推定</a:t>
            </a:r>
            <a:r>
              <a:rPr lang="ja-JP" altLang="en-US" dirty="0"/>
              <a:t> </a:t>
            </a:r>
            <a:r>
              <a:rPr lang="ja-JP" altLang="en-US" dirty="0" smtClean="0"/>
              <a:t>⇒ 最大対数尤度</a:t>
            </a:r>
            <a:endParaRPr lang="en-US" altLang="ja-JP" dirty="0" smtClean="0"/>
          </a:p>
          <a:p>
            <a:pPr>
              <a:spcBef>
                <a:spcPts val="0"/>
              </a:spcBef>
              <a:buFont typeface="Wingdings" charset="2"/>
              <a:buChar char="u"/>
            </a:pPr>
            <a:r>
              <a:rPr kumimoji="1" lang="ja-JP" altLang="en-US" dirty="0" smtClean="0"/>
              <a:t> この方法を「最尤法」と呼ぶ</a:t>
            </a:r>
            <a:endParaRPr kumimoji="1" lang="ja-JP" altLang="en-US" dirty="0"/>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smtClean="0"/>
              <a:t>扱いやすくするため，前出の</a:t>
            </a:r>
            <a:r>
              <a:rPr lang="en-US" altLang="ja-JP" smtClean="0"/>
              <a:t> </a:t>
            </a:r>
            <a:r>
              <a:rPr lang="en-US" altLang="ja-JP" i="1" smtClean="0">
                <a:latin typeface="Times New Roman" charset="0"/>
                <a:ea typeface="Times New Roman" charset="0"/>
                <a:cs typeface="Times New Roman" charset="0"/>
              </a:rPr>
              <a:t>L</a:t>
            </a:r>
            <a:r>
              <a:rPr lang="en-US" altLang="ja-JP" smtClean="0">
                <a:latin typeface="Times New Roman" charset="0"/>
                <a:ea typeface="Times New Roman" charset="0"/>
                <a:cs typeface="Times New Roman" charset="0"/>
              </a:rPr>
              <a:t>(</a:t>
            </a:r>
            <a:r>
              <a:rPr lang="en-US" altLang="ja-JP" i="1" smtClean="0">
                <a:latin typeface="Times New Roman" charset="0"/>
                <a:ea typeface="Times New Roman" charset="0"/>
                <a:cs typeface="Times New Roman" charset="0"/>
              </a:rPr>
              <a:t>θ</a:t>
            </a:r>
            <a:r>
              <a:rPr lang="en-US" altLang="ja-JP" smtClean="0">
                <a:latin typeface="Times New Roman" charset="0"/>
                <a:ea typeface="Times New Roman" charset="0"/>
                <a:cs typeface="Times New Roman" charset="0"/>
              </a:rPr>
              <a:t>)</a:t>
            </a:r>
            <a:r>
              <a:rPr lang="ja-JP" altLang="en-US" smtClean="0"/>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Kullback-Leibler</a:t>
            </a:r>
            <a:r>
              <a:rPr kumimoji="1" lang="ja-JP" altLang="en-US" dirty="0" smtClean="0"/>
              <a:t>情報量</a:t>
            </a:r>
            <a:endParaRPr kumimoji="1" lang="ja-JP" altLang="en-US" dirty="0"/>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推定されたモデル</a:t>
            </a:r>
            <a:r>
              <a:rPr kumimoji="1" lang="en-US" altLang="ja-JP" dirty="0" smtClean="0"/>
              <a:t> </a:t>
            </a:r>
            <a:r>
              <a:rPr kumimoji="1" lang="en-US" altLang="ja-JP" i="1" dirty="0" smtClean="0">
                <a:latin typeface="Times New Roman" charset="0"/>
                <a:ea typeface="Times New Roman" charset="0"/>
                <a:cs typeface="Times New Roman" charset="0"/>
              </a:rPr>
              <a:t>f</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a:t>
            </a:r>
            <a:r>
              <a:rPr kumimoji="1" lang="en-US" altLang="ja-JP" dirty="0" smtClean="0"/>
              <a:t> </a:t>
            </a:r>
            <a:r>
              <a:rPr kumimoji="1" lang="ja-JP" altLang="en-US" dirty="0" smtClean="0"/>
              <a:t>と，真の確率密度関数</a:t>
            </a:r>
            <a:r>
              <a:rPr kumimoji="1" lang="en-US" altLang="ja-JP" dirty="0" smtClean="0"/>
              <a:t> </a:t>
            </a:r>
            <a:r>
              <a:rPr kumimoji="1" lang="en-US" altLang="ja-JP" i="1" dirty="0" smtClean="0">
                <a:latin typeface="Times New Roman" charset="0"/>
                <a:ea typeface="Times New Roman" charset="0"/>
                <a:cs typeface="Times New Roman" charset="0"/>
              </a:rPr>
              <a:t>g</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 </a:t>
            </a:r>
            <a:r>
              <a:rPr kumimoji="1" lang="ja-JP" altLang="en-US" dirty="0" smtClean="0"/>
              <a:t>の近さ</a:t>
            </a:r>
            <a:endParaRPr kumimoji="1" lang="ja-JP" altLang="en-US" dirty="0"/>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g</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a:t>
            </a:r>
            <a:r>
              <a:rPr kumimoji="1" lang="ja-JP" altLang="en-US" sz="2400" b="1" dirty="0" smtClean="0">
                <a:latin typeface="Meiryo" charset="-128"/>
                <a:ea typeface="Meiryo" charset="-128"/>
                <a:cs typeface="Meiryo" charset="-128"/>
              </a:rPr>
              <a:t>定数</a:t>
            </a:r>
            <a:r>
              <a:rPr kumimoji="1" lang="ja-JP" altLang="en-US" sz="2400" dirty="0" smtClean="0">
                <a:latin typeface="Meiryo" charset="-128"/>
                <a:ea typeface="Meiryo" charset="-128"/>
                <a:cs typeface="Meiryo" charset="-128"/>
              </a:rPr>
              <a:t>）</a:t>
            </a:r>
            <a:endParaRPr kumimoji="1" lang="ja-JP" altLang="en-US" sz="2400" dirty="0">
              <a:latin typeface="Meiryo" charset="-128"/>
              <a:ea typeface="Meiryo" charset="-128"/>
              <a:cs typeface="Meiryo" charset="-128"/>
            </a:endParaRP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f</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 </a:t>
            </a:r>
            <a:endParaRPr lang="en-US" altLang="ja-JP" sz="2400" dirty="0" smtClean="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smtClean="0"/>
                <a:t>を</a:t>
              </a:r>
              <a:r>
                <a:rPr lang="ja-JP" altLang="en-US" sz="2400" b="1" dirty="0" smtClean="0"/>
                <a:t>対数尤度</a:t>
              </a:r>
              <a:r>
                <a:rPr lang="ja-JP" altLang="en-US" sz="2400" dirty="0" smtClean="0"/>
                <a:t>と呼ぶとすると</a:t>
              </a:r>
              <a:r>
                <a:rPr lang="en-US" altLang="ja-JP" sz="2400" dirty="0" smtClean="0"/>
                <a:t> </a:t>
              </a:r>
              <a:r>
                <a:rPr lang="en-US" altLang="ja-JP" sz="2400" i="1" dirty="0" smtClean="0">
                  <a:latin typeface="Times New Roman" charset="0"/>
                  <a:ea typeface="Times New Roman" charset="0"/>
                  <a:cs typeface="Times New Roman" charset="0"/>
                </a:rPr>
                <a:t>n</a:t>
              </a:r>
              <a:r>
                <a:rPr lang="en-US" altLang="ja-JP" sz="2400" dirty="0" smtClean="0"/>
                <a:t> </a:t>
              </a:r>
              <a:r>
                <a:rPr lang="ja-JP" altLang="en-US" sz="2400" dirty="0" smtClean="0"/>
                <a:t>個のデータの平均対数尤度は</a:t>
              </a:r>
              <a:endParaRPr lang="ja-JP" altLang="en-US" sz="2400" dirty="0"/>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smtClean="0">
                <a:latin typeface="Meiryo" charset="-128"/>
                <a:ea typeface="Meiryo" charset="-128"/>
                <a:cs typeface="Meiryo" charset="-128"/>
              </a:rPr>
              <a:t>対数尤度が大きければおおきいほど，</a:t>
            </a:r>
            <a:r>
              <a:rPr lang="en-US" altLang="ja-JP" sz="2400" b="1" dirty="0" smtClean="0">
                <a:latin typeface="Meiryo" charset="-128"/>
                <a:ea typeface="Meiryo" charset="-128"/>
                <a:cs typeface="Meiryo" charset="-128"/>
              </a:rPr>
              <a:t>K-L</a:t>
            </a:r>
            <a:r>
              <a:rPr lang="ja-JP" altLang="en-US" sz="2400" b="1" dirty="0" smtClean="0">
                <a:latin typeface="Meiryo" charset="-128"/>
                <a:ea typeface="Meiryo" charset="-128"/>
                <a:cs typeface="Meiryo" charset="-128"/>
              </a:rPr>
              <a:t>情報量が大きい！</a:t>
            </a:r>
            <a:endParaRPr lang="en-US" altLang="ja-JP" sz="2400" b="1" dirty="0" smtClean="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Gauss</a:t>
            </a:r>
            <a:r>
              <a:rPr kumimoji="1" lang="ja-JP" altLang="en-US" dirty="0" smtClean="0"/>
              <a:t>分布</a:t>
            </a:r>
            <a:endParaRPr kumimoji="1" lang="ja-JP" altLang="en-US" dirty="0"/>
          </a:p>
        </p:txBody>
      </p:sp>
      <p:sp>
        <p:nvSpPr>
          <p:cNvPr id="3" name="正方形/長方形 2"/>
          <p:cNvSpPr/>
          <p:nvPr/>
        </p:nvSpPr>
        <p:spPr>
          <a:xfrm>
            <a:off x="171943" y="995851"/>
            <a:ext cx="11876690" cy="1200329"/>
          </a:xfrm>
          <a:prstGeom prst="rect">
            <a:avLst/>
          </a:prstGeom>
        </p:spPr>
        <p:txBody>
          <a:bodyPr wrap="square">
            <a:spAutoFit/>
          </a:bodyPr>
          <a:lstStyle/>
          <a:p>
            <a:pPr>
              <a:lnSpc>
                <a:spcPct val="150000"/>
              </a:lnSpc>
            </a:pPr>
            <a:r>
              <a:rPr lang="en-US" altLang="ja-JP" sz="2400"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次元のデータ</a:t>
            </a:r>
            <a:r>
              <a:rPr lang="en-US" altLang="ja-JP" sz="2400" b="1"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を</a:t>
            </a:r>
            <a:r>
              <a:rPr lang="en-US" altLang="ja-JP"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個のクラスタに分割することを考える．</a:t>
            </a:r>
            <a:r>
              <a:rPr lang="en-US" altLang="ja-JP" sz="2400" dirty="0" smtClean="0">
                <a:latin typeface="Meiryo" charset="-128"/>
                <a:ea typeface="Meiryo" charset="-128"/>
                <a:cs typeface="Meiryo" charset="-128"/>
              </a:rPr>
              <a:t/>
            </a:r>
            <a:br>
              <a:rPr lang="en-US" altLang="ja-JP" sz="2400" dirty="0" smtClean="0">
                <a:latin typeface="Meiryo" charset="-128"/>
                <a:ea typeface="Meiryo" charset="-128"/>
                <a:cs typeface="Meiryo" charset="-128"/>
              </a:rPr>
            </a:br>
            <a:r>
              <a:rPr lang="en-US" altLang="ja-JP" sz="2400" b="1" i="1" dirty="0" err="1" smtClean="0">
                <a:latin typeface="Times New Roman" charset="0"/>
                <a:ea typeface="Times New Roman" charset="0"/>
                <a:cs typeface="Times New Roman" charset="0"/>
              </a:rPr>
              <a:t>μ</a:t>
            </a:r>
            <a:r>
              <a:rPr lang="ja-JP" altLang="en-US" sz="2400" dirty="0" smtClean="0">
                <a:latin typeface="Meiryo" charset="-128"/>
                <a:ea typeface="Meiryo" charset="-128"/>
                <a:cs typeface="Meiryo" charset="-128"/>
              </a:rPr>
              <a:t>は</a:t>
            </a:r>
            <a:r>
              <a:rPr lang="en-US" altLang="ja-JP" sz="2400" i="1" dirty="0" smtClean="0">
                <a:latin typeface="Meiryo" charset="-128"/>
                <a:ea typeface="Meiryo" charset="-128"/>
                <a:cs typeface="Meiryo" charset="-128"/>
              </a:rPr>
              <a:t>d</a:t>
            </a:r>
            <a:r>
              <a:rPr lang="ja-JP" altLang="en-US" sz="2400" dirty="0" smtClean="0">
                <a:latin typeface="Meiryo" charset="-128"/>
                <a:ea typeface="Meiryo" charset="-128"/>
                <a:cs typeface="Meiryo" charset="-128"/>
              </a:rPr>
              <a:t>次元の平均ベクトルであり，</a:t>
            </a:r>
            <a:r>
              <a:rPr lang="en-US" altLang="ja-JP" sz="2400" b="1" dirty="0" err="1" smtClean="0">
                <a:latin typeface="Times New Roman" charset="0"/>
                <a:ea typeface="Times New Roman" charset="0"/>
                <a:cs typeface="Times New Roman" charset="0"/>
              </a:rPr>
              <a:t>Σ</a:t>
            </a:r>
            <a:r>
              <a:rPr lang="ja-JP" altLang="en-US" sz="2400" dirty="0" smtClean="0">
                <a:latin typeface="Meiryo" charset="-128"/>
                <a:ea typeface="Meiryo" charset="-128"/>
                <a:cs typeface="Meiryo" charset="-128"/>
              </a:rPr>
              <a:t>は</a:t>
            </a:r>
            <a:r>
              <a:rPr lang="en-US" altLang="ja-JP" sz="2400" i="1" dirty="0" err="1" smtClean="0">
                <a:latin typeface="Times New Roman" charset="0"/>
                <a:ea typeface="Times New Roman" charset="0"/>
                <a:cs typeface="Times New Roman" charset="0"/>
              </a:rPr>
              <a:t>d</a:t>
            </a:r>
            <a:r>
              <a:rPr lang="en-US" altLang="ja-JP" sz="2400" dirty="0" err="1" smtClean="0">
                <a:latin typeface="Times New Roman" charset="0"/>
                <a:ea typeface="Times New Roman" charset="0"/>
                <a:cs typeface="Times New Roman" charset="0"/>
              </a:rPr>
              <a:t>×</a:t>
            </a:r>
            <a:r>
              <a:rPr lang="en-US" altLang="ja-JP" sz="2400" i="1" dirty="0" err="1"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342900" y="2851150"/>
            <a:ext cx="11506200" cy="1155700"/>
          </a:xfrm>
          <a:prstGeom prst="rect">
            <a:avLst/>
          </a:prstGeom>
        </p:spPr>
      </p:pic>
      <p:cxnSp>
        <p:nvCxnSpPr>
          <p:cNvPr id="6" name="直線コネクタ 5"/>
          <p:cNvCxnSpPr/>
          <p:nvPr/>
        </p:nvCxnSpPr>
        <p:spPr>
          <a:xfrm>
            <a:off x="6539023" y="4082902"/>
            <a:ext cx="5061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6133" y="4430987"/>
            <a:ext cx="2646878" cy="461665"/>
          </a:xfrm>
          <a:prstGeom prst="rect">
            <a:avLst/>
          </a:prstGeom>
          <a:noFill/>
        </p:spPr>
        <p:txBody>
          <a:bodyPr wrap="none" rtlCol="0">
            <a:spAutoFit/>
          </a:bodyPr>
          <a:lstStyle/>
          <a:p>
            <a:r>
              <a:rPr kumimoji="1" lang="ja-JP" altLang="en-US" sz="2400" b="1" dirty="0" smtClean="0">
                <a:latin typeface="Meiryo" charset="-128"/>
                <a:ea typeface="Meiryo" charset="-128"/>
                <a:cs typeface="Meiryo" charset="-128"/>
              </a:rPr>
              <a:t>マハラノビス距離</a:t>
            </a:r>
            <a:endParaRPr kumimoji="1" lang="ja-JP" altLang="en-US" sz="2400" b="1" dirty="0">
              <a:latin typeface="Meiryo" charset="-128"/>
              <a:ea typeface="Meiryo" charset="-128"/>
              <a:cs typeface="Meiryo" charset="-128"/>
            </a:endParaRPr>
          </a:p>
        </p:txBody>
      </p:sp>
    </p:spTree>
    <p:extLst>
      <p:ext uri="{BB962C8B-B14F-4D97-AF65-F5344CB8AC3E}">
        <p14:creationId xmlns:p14="http://schemas.microsoft.com/office/powerpoint/2010/main" val="1690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等方的</a:t>
            </a:r>
            <a:r>
              <a:rPr kumimoji="1" lang="en-US" altLang="ja-JP" dirty="0" smtClean="0"/>
              <a:t>Gauss</a:t>
            </a:r>
            <a:r>
              <a:rPr kumimoji="1" lang="ja-JP" altLang="en-US" dirty="0" smtClean="0"/>
              <a:t>分布</a:t>
            </a:r>
            <a:endParaRPr kumimoji="1" lang="ja-JP" altLang="en-US" dirty="0"/>
          </a:p>
        </p:txBody>
      </p:sp>
      <p:sp>
        <p:nvSpPr>
          <p:cNvPr id="3" name="コンテンツ プレースホルダー 2"/>
          <p:cNvSpPr>
            <a:spLocks noGrp="1"/>
          </p:cNvSpPr>
          <p:nvPr>
            <p:ph idx="1"/>
          </p:nvPr>
        </p:nvSpPr>
        <p:spPr>
          <a:xfrm>
            <a:off x="1004888" y="4816758"/>
            <a:ext cx="10515600" cy="64106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この時の確率は</a:t>
            </a:r>
            <a:endParaRPr lang="en-US" altLang="ja-JP" dirty="0" smtClean="0"/>
          </a:p>
        </p:txBody>
      </p:sp>
      <p:grpSp>
        <p:nvGrpSpPr>
          <p:cNvPr id="8" name="図形グループ 7"/>
          <p:cNvGrpSpPr/>
          <p:nvPr/>
        </p:nvGrpSpPr>
        <p:grpSpPr>
          <a:xfrm>
            <a:off x="171943" y="2144917"/>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354388" y="3616992"/>
            <a:ext cx="5511800" cy="1168400"/>
          </a:xfrm>
          <a:prstGeom prst="rect">
            <a:avLst/>
          </a:prstGeom>
        </p:spPr>
      </p:pic>
      <p:sp>
        <p:nvSpPr>
          <p:cNvPr id="12" name="コンテンツ プレースホルダー 2"/>
          <p:cNvSpPr txBox="1">
            <a:spLocks/>
          </p:cNvSpPr>
          <p:nvPr/>
        </p:nvSpPr>
        <p:spPr>
          <a:xfrm>
            <a:off x="852488" y="3066496"/>
            <a:ext cx="10515600" cy="641068"/>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dirty="0" smtClean="0"/>
              <a:t> 等方</a:t>
            </a:r>
            <a:r>
              <a:rPr lang="en-US" altLang="ja-JP" dirty="0" smtClean="0"/>
              <a:t>Gauss</a:t>
            </a:r>
            <a:r>
              <a:rPr lang="ja-JP" altLang="en-US" dirty="0" smtClean="0"/>
              <a:t>分布を考えると，分散</a:t>
            </a:r>
            <a:r>
              <a:rPr lang="en-US" altLang="ja-JP" dirty="0" smtClean="0"/>
              <a:t> </a:t>
            </a:r>
            <a:r>
              <a:rPr lang="en-US" altLang="ja-JP" i="1" dirty="0" smtClean="0">
                <a:latin typeface="Times New Roman" charset="0"/>
                <a:ea typeface="Times New Roman" charset="0"/>
                <a:cs typeface="Times New Roman" charset="0"/>
              </a:rPr>
              <a:t>σ</a:t>
            </a:r>
            <a:r>
              <a:rPr lang="en-US" altLang="ja-JP" baseline="30000" dirty="0" smtClean="0">
                <a:latin typeface="Times New Roman" charset="0"/>
                <a:ea typeface="Times New Roman" charset="0"/>
                <a:cs typeface="Times New Roman" charset="0"/>
              </a:rPr>
              <a:t>2 </a:t>
            </a:r>
            <a:r>
              <a:rPr lang="ja-JP" altLang="en-US" dirty="0" smtClean="0"/>
              <a:t>は</a:t>
            </a:r>
            <a:endParaRPr lang="en-US" altLang="ja-JP" dirty="0" smtClean="0"/>
          </a:p>
        </p:txBody>
      </p:sp>
      <p:pic>
        <p:nvPicPr>
          <p:cNvPr id="13" name="図 12"/>
          <p:cNvPicPr>
            <a:picLocks noChangeAspect="1"/>
          </p:cNvPicPr>
          <p:nvPr/>
        </p:nvPicPr>
        <p:blipFill>
          <a:blip r:embed="rId4"/>
          <a:stretch>
            <a:fillRect/>
          </a:stretch>
        </p:blipFill>
        <p:spPr>
          <a:xfrm>
            <a:off x="1570038" y="5331987"/>
            <a:ext cx="9080500" cy="1104900"/>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次元のデータ</a:t>
            </a:r>
            <a:r>
              <a:rPr lang="en-US" altLang="ja-JP" sz="2400" b="1"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を</a:t>
            </a:r>
            <a:r>
              <a:rPr lang="en-US" altLang="ja-JP"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個のクラスタに分割することを考える．</a:t>
            </a:r>
            <a:r>
              <a:rPr lang="en-US" altLang="ja-JP" sz="2400" dirty="0" smtClean="0">
                <a:latin typeface="Meiryo" charset="-128"/>
                <a:ea typeface="Meiryo" charset="-128"/>
                <a:cs typeface="Meiryo" charset="-128"/>
              </a:rPr>
              <a:t/>
            </a:r>
            <a:br>
              <a:rPr lang="en-US" altLang="ja-JP" sz="2400" dirty="0" smtClean="0">
                <a:latin typeface="Meiryo" charset="-128"/>
                <a:ea typeface="Meiryo" charset="-128"/>
                <a:cs typeface="Meiryo" charset="-128"/>
              </a:rPr>
            </a:br>
            <a:r>
              <a:rPr lang="en-US" altLang="ja-JP" sz="2400" b="1" i="1" dirty="0" err="1" smtClean="0">
                <a:latin typeface="Times New Roman" charset="0"/>
                <a:ea typeface="Times New Roman" charset="0"/>
                <a:cs typeface="Times New Roman" charset="0"/>
              </a:rPr>
              <a:t>μ</a:t>
            </a:r>
            <a:r>
              <a:rPr lang="ja-JP" altLang="en-US" sz="2400" dirty="0" smtClean="0">
                <a:latin typeface="Meiryo" charset="-128"/>
                <a:ea typeface="Meiryo" charset="-128"/>
                <a:cs typeface="Meiryo" charset="-128"/>
              </a:rPr>
              <a:t>は</a:t>
            </a:r>
            <a:r>
              <a:rPr lang="en-US" altLang="ja-JP" sz="2400" i="1" dirty="0" smtClean="0">
                <a:latin typeface="Meiryo" charset="-128"/>
                <a:ea typeface="Meiryo" charset="-128"/>
                <a:cs typeface="Meiryo" charset="-128"/>
              </a:rPr>
              <a:t>d</a:t>
            </a:r>
            <a:r>
              <a:rPr lang="ja-JP" altLang="en-US" sz="2400" dirty="0" smtClean="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p:nvPr/>
        </p:nvCxnSpPr>
        <p:spPr>
          <a:xfrm>
            <a:off x="6517758" y="6463610"/>
            <a:ext cx="413278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235769" y="6490451"/>
            <a:ext cx="2646878" cy="461665"/>
          </a:xfrm>
          <a:prstGeom prst="rect">
            <a:avLst/>
          </a:prstGeom>
          <a:noFill/>
        </p:spPr>
        <p:txBody>
          <a:bodyPr wrap="square" rtlCol="0">
            <a:spAutoFit/>
          </a:bodyPr>
          <a:lstStyle/>
          <a:p>
            <a:r>
              <a:rPr kumimoji="1" lang="ja-JP" altLang="en-US" sz="2400" b="1" dirty="0" smtClean="0">
                <a:latin typeface="Meiryo" charset="-128"/>
                <a:ea typeface="Meiryo" charset="-128"/>
                <a:cs typeface="Meiryo" charset="-128"/>
              </a:rPr>
              <a:t>ユークリッド距離</a:t>
            </a:r>
            <a:endParaRPr kumimoji="1" lang="ja-JP" altLang="en-US" sz="2400" b="1" dirty="0">
              <a:latin typeface="Meiryo" charset="-128"/>
              <a:ea typeface="Meiryo" charset="-128"/>
              <a:cs typeface="Meiryo" charset="-128"/>
            </a:endParaRPr>
          </a:p>
        </p:txBody>
      </p:sp>
    </p:spTree>
    <p:extLst>
      <p:ext uri="{BB962C8B-B14F-4D97-AF65-F5344CB8AC3E}">
        <p14:creationId xmlns:p14="http://schemas.microsoft.com/office/powerpoint/2010/main" val="51901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クラスタ数推定・クラスタリングを行う手法 </a:t>
            </a:r>
            <a:r>
              <a:rPr lang="en-US" altLang="ja-JP" dirty="0" smtClean="0"/>
              <a:t>”</a:t>
            </a:r>
            <a:r>
              <a:rPr lang="en-US" altLang="ja-JP" b="1" dirty="0" smtClean="0"/>
              <a:t>X-means</a:t>
            </a:r>
            <a:r>
              <a:rPr lang="en-US" altLang="ja-JP" dirty="0" smtClean="0"/>
              <a:t>”</a:t>
            </a:r>
            <a:endParaRPr kumimoji="1"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データが混合等方</a:t>
            </a:r>
            <a:r>
              <a:rPr lang="en-US" altLang="ja-JP" dirty="0" smtClean="0"/>
              <a:t>Gauss</a:t>
            </a:r>
            <a:r>
              <a:rPr lang="ja-JP" altLang="en-US" dirty="0" smtClean="0"/>
              <a:t>分布から生成されたと想定</a:t>
            </a:r>
            <a:endParaRPr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a:t>
            </a:r>
            <a:r>
              <a:rPr lang="ja-JP" altLang="en-US" b="1" dirty="0" smtClean="0"/>
              <a:t>情報量規準</a:t>
            </a:r>
            <a:r>
              <a:rPr lang="ja-JP" altLang="en-US" dirty="0" smtClean="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smtClean="0">
                <a:solidFill>
                  <a:schemeClr val="accent1">
                    <a:lumMod val="75000"/>
                  </a:schemeClr>
                </a:solidFill>
                <a:latin typeface="Meiryo" charset="-128"/>
                <a:ea typeface="Meiryo" charset="-128"/>
                <a:cs typeface="Meiryo" charset="-128"/>
              </a:rPr>
              <a:t>情報量規準</a:t>
            </a:r>
            <a:endParaRPr kumimoji="1" lang="en-US" altLang="ja-JP" sz="2800" b="1" dirty="0" smtClean="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smtClean="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smtClean="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smtClean="0"/>
              <a:t>どの情報量規準</a:t>
            </a:r>
            <a:r>
              <a:rPr lang="ja-JP" altLang="en-US" sz="4000" dirty="0" smtClean="0"/>
              <a:t>が</a:t>
            </a:r>
            <a:r>
              <a:rPr lang="en-US" altLang="ja-JP" sz="4000" dirty="0" smtClean="0"/>
              <a:t/>
            </a:r>
            <a:br>
              <a:rPr lang="en-US" altLang="ja-JP" sz="4000" dirty="0" smtClean="0"/>
            </a:br>
            <a:r>
              <a:rPr lang="ja-JP" altLang="en-US" sz="4000" b="1" dirty="0" smtClean="0"/>
              <a:t>どのようなデータに対して最適か</a:t>
            </a:r>
            <a:r>
              <a:rPr lang="ja-JP" altLang="en-US" sz="4000" dirty="0" smtClean="0"/>
              <a:t>を</a:t>
            </a:r>
            <a:r>
              <a:rPr lang="en-US" altLang="ja-JP" sz="4000" dirty="0" smtClean="0"/>
              <a:t/>
            </a:r>
            <a:br>
              <a:rPr lang="en-US" altLang="ja-JP" sz="4000" dirty="0" smtClean="0"/>
            </a:br>
            <a:r>
              <a:rPr lang="ja-JP" altLang="en-US" sz="4000" dirty="0" smtClean="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latin typeface="Times New Roman" charset="0"/>
                <a:ea typeface="Times New Roman" charset="0"/>
                <a:cs typeface="Times New Roman" charset="0"/>
              </a:rPr>
              <a:t>k</a:t>
            </a:r>
            <a:r>
              <a:rPr kumimoji="1" lang="en-US" altLang="ja-JP" dirty="0" smtClean="0"/>
              <a:t>-means</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26074" y="1132231"/>
            <a:ext cx="8492358" cy="2437156"/>
          </a:xfrm>
          <a:prstGeom prst="rect">
            <a:avLst/>
          </a:prstGeom>
        </p:spPr>
      </p:pic>
      <p:sp>
        <p:nvSpPr>
          <p:cNvPr id="5" name="テキスト ボックス 4"/>
          <p:cNvSpPr txBox="1"/>
          <p:nvPr/>
        </p:nvSpPr>
        <p:spPr>
          <a:xfrm>
            <a:off x="428297" y="3882131"/>
            <a:ext cx="11969943"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セントロイドの初期値を選ぶ（</a:t>
            </a:r>
            <a:r>
              <a:rPr kumimoji="1" lang="en-US" altLang="ja-JP" sz="2800" dirty="0" smtClean="0">
                <a:latin typeface="Meiryo" charset="-128"/>
                <a:ea typeface="Meiryo" charset="-128"/>
                <a:cs typeface="Meiryo" charset="-128"/>
              </a:rPr>
              <a:t>×</a:t>
            </a:r>
            <a:r>
              <a:rPr kumimoji="1" lang="ja-JP" altLang="en-US" sz="2800" dirty="0" smtClean="0">
                <a:latin typeface="Meiryo" charset="-128"/>
                <a:ea typeface="Meiryo" charset="-128"/>
                <a:cs typeface="Meiryo" charset="-128"/>
              </a:rPr>
              <a:t>印）</a:t>
            </a:r>
            <a:endParaRPr kumimoji="1" lang="en-US" altLang="ja-JP" sz="2800" dirty="0" smtClean="0">
              <a:latin typeface="Meiryo" charset="-128"/>
              <a:ea typeface="Meiryo" charset="-128"/>
              <a:cs typeface="Meiryo" charset="-128"/>
            </a:endParaRPr>
          </a:p>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セントロイドを固定し，</a:t>
            </a:r>
            <a:r>
              <a:rPr kumimoji="1" lang="ja-JP" altLang="en-US" sz="2800" b="1" dirty="0" smtClean="0">
                <a:latin typeface="Meiryo" charset="-128"/>
                <a:ea typeface="Meiryo" charset="-128"/>
                <a:cs typeface="Meiryo" charset="-128"/>
              </a:rPr>
              <a:t>最も近いセントロイドにデータを割り当て</a:t>
            </a:r>
            <a:endParaRPr kumimoji="1" lang="en-US" altLang="ja-JP" sz="2800" b="1" dirty="0" smtClean="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a:t>
            </a:r>
            <a:r>
              <a:rPr lang="ja-JP" altLang="en-US" sz="2800" dirty="0" smtClean="0">
                <a:latin typeface="Meiryo" charset="-128"/>
                <a:ea typeface="Meiryo" charset="-128"/>
                <a:cs typeface="Meiryo" charset="-128"/>
              </a:rPr>
              <a:t>割り当てられた</a:t>
            </a:r>
            <a:r>
              <a:rPr lang="ja-JP" altLang="en-US" sz="2800" b="1" dirty="0" smtClean="0">
                <a:latin typeface="Meiryo" charset="-128"/>
                <a:ea typeface="Meiryo" charset="-128"/>
                <a:cs typeface="Meiryo" charset="-128"/>
              </a:rPr>
              <a:t>データの重心にセントロイドを移動</a:t>
            </a:r>
            <a:endParaRPr lang="en-US" altLang="ja-JP" sz="2800" b="1" dirty="0" smtClean="0">
              <a:latin typeface="Meiryo" charset="-128"/>
              <a:ea typeface="Meiryo" charset="-128"/>
              <a:cs typeface="Meiryo" charset="-128"/>
            </a:endParaRPr>
          </a:p>
          <a:p>
            <a:pPr>
              <a:lnSpc>
                <a:spcPct val="150000"/>
              </a:lnSpc>
            </a:pP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再割り当てが起こらなくなるまで</a:t>
            </a:r>
            <a:r>
              <a:rPr lang="en-US" altLang="ja-JP" sz="2800" dirty="0" smtClean="0">
                <a:latin typeface="Meiryo" charset="-128"/>
                <a:ea typeface="Meiryo" charset="-128"/>
                <a:cs typeface="Meiryo" charset="-128"/>
              </a:rPr>
              <a:t> (b), </a:t>
            </a:r>
            <a:r>
              <a:rPr lang="de-DE" altLang="ja-JP" sz="2800" dirty="0" smtClean="0">
                <a:latin typeface="Meiryo" charset="-128"/>
                <a:ea typeface="Meiryo" charset="-128"/>
                <a:cs typeface="Meiryo" charset="-128"/>
              </a:rPr>
              <a:t>(c)</a:t>
            </a:r>
            <a:r>
              <a:rPr lang="ja-JP" altLang="en-US" sz="2800" dirty="0" smtClean="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pic>
        <p:nvPicPr>
          <p:cNvPr id="7" name="図 6"/>
          <p:cNvPicPr>
            <a:picLocks noChangeAspect="1"/>
          </p:cNvPicPr>
          <p:nvPr/>
        </p:nvPicPr>
        <p:blipFill>
          <a:blip r:embed="rId4"/>
          <a:stretch>
            <a:fillRect/>
          </a:stretch>
        </p:blipFill>
        <p:spPr>
          <a:xfrm>
            <a:off x="9634460" y="1221010"/>
            <a:ext cx="2404708" cy="2255052"/>
          </a:xfrm>
          <a:prstGeom prst="rect">
            <a:avLst/>
          </a:prstGeom>
        </p:spPr>
      </p:pic>
      <p:sp>
        <p:nvSpPr>
          <p:cNvPr id="8" name="テキスト ボックス 7"/>
          <p:cNvSpPr txBox="1"/>
          <p:nvPr/>
        </p:nvSpPr>
        <p:spPr>
          <a:xfrm>
            <a:off x="8737864" y="2166143"/>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8874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smtClean="0">
                <a:latin typeface="Meiryo" charset="-128"/>
                <a:ea typeface="Meiryo" charset="-128"/>
                <a:cs typeface="Meiryo" charset="-128"/>
              </a:rPr>
              <a:t>(1) </a:t>
            </a:r>
            <a:r>
              <a:rPr lang="ja-JP" altLang="en-US" sz="2400" dirty="0" smtClean="0">
                <a:latin typeface="Meiryo" charset="-128"/>
                <a:ea typeface="Meiryo" charset="-128"/>
                <a:cs typeface="Meiryo" charset="-128"/>
              </a:rPr>
              <a:t>クラスタ数</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初期化する (通常</a:t>
            </a:r>
            <a:r>
              <a:rPr lang="ja-JP" altLang="en-US" sz="2400" dirty="0" smtClean="0">
                <a:latin typeface="Meiryo" charset="-128"/>
                <a:ea typeface="Meiryo" charset="-128"/>
                <a:cs typeface="Meiryo" charset="-128"/>
              </a:rPr>
              <a:t>は</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2</a:t>
            </a:r>
            <a:r>
              <a:rPr lang="ja-JP" altLang="en-US" sz="2400" dirty="0" smtClean="0">
                <a:latin typeface="Meiryo" charset="-128"/>
                <a:ea typeface="Meiryo" charset="-128"/>
                <a:cs typeface="Meiryo" charset="-128"/>
              </a:rPr>
              <a:t>) ．</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(2)</a:t>
            </a:r>
            <a:r>
              <a:rPr lang="en-US" altLang="ja-JP" sz="2400" i="1"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実行</a:t>
            </a:r>
            <a:r>
              <a:rPr lang="ja-JP" altLang="en-US" sz="2400" dirty="0" smtClean="0">
                <a:latin typeface="Meiryo" charset="-128"/>
                <a:ea typeface="Meiryo" charset="-128"/>
                <a:cs typeface="Meiryo" charset="-128"/>
              </a:rPr>
              <a:t>する．</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(3) </a:t>
            </a:r>
            <a:r>
              <a:rPr lang="ja-JP" altLang="en-US" sz="2400" dirty="0" smtClean="0">
                <a:latin typeface="Meiryo" charset="-128"/>
                <a:ea typeface="Meiryo" charset="-128"/>
                <a:cs typeface="Meiryo" charset="-128"/>
              </a:rPr>
              <a:t>次</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1</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から</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まで繰り返す．</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の</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Times New Roman" charset="0"/>
                <a:ea typeface="Times New Roman" charset="0"/>
                <a:cs typeface="Times New Roman" charset="0"/>
              </a:rPr>
              <a:t>j</a:t>
            </a:r>
            <a:r>
              <a:rPr lang="en-US" altLang="ja-JP" sz="2400"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(b)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所属するデータに対し，</a:t>
            </a:r>
            <a:r>
              <a:rPr lang="ja-JP" altLang="en-US" sz="2400" b="1" dirty="0">
                <a:latin typeface="Meiryo" charset="-128"/>
                <a:ea typeface="Meiryo" charset="-128"/>
                <a:cs typeface="Meiryo" charset="-128"/>
              </a:rPr>
              <a:t>クラスタ数2と</a:t>
            </a:r>
            <a:r>
              <a:rPr lang="ja-JP" altLang="en-US" sz="2400" b="1" dirty="0" smtClean="0">
                <a:latin typeface="Meiryo" charset="-128"/>
                <a:ea typeface="Meiryo" charset="-128"/>
                <a:cs typeface="Meiryo" charset="-128"/>
              </a:rPr>
              <a:t>して</a:t>
            </a:r>
            <a:r>
              <a:rPr lang="en-US" altLang="ja-JP" sz="2400" b="1" dirty="0" smtClean="0">
                <a:latin typeface="Meiryo" charset="-128"/>
                <a:ea typeface="Meiryo" charset="-128"/>
                <a:cs typeface="Meiryo" charset="-128"/>
              </a:rPr>
              <a:t> </a:t>
            </a:r>
            <a:r>
              <a:rPr lang="ja-JP" altLang="en-US" sz="2400" b="1" i="1" dirty="0" smtClean="0">
                <a:latin typeface="Meiryo" charset="-128"/>
                <a:ea typeface="Meiryo" charset="-128"/>
                <a:cs typeface="Meiryo" charset="-128"/>
              </a:rPr>
              <a:t>k</a:t>
            </a:r>
            <a:r>
              <a:rPr lang="ja-JP" altLang="en-US" sz="2400" b="1" dirty="0" smtClean="0">
                <a:latin typeface="Meiryo" charset="-128"/>
                <a:ea typeface="Meiryo" charset="-128"/>
                <a:cs typeface="Meiryo" charset="-128"/>
              </a:rPr>
              <a:t>-means</a:t>
            </a:r>
            <a:r>
              <a:rPr lang="en-US" altLang="ja-JP" sz="2400" b="1"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行う</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a:t>
            </a:r>
            <a:r>
              <a:rPr lang="de-DE" altLang="ja-JP" sz="2400" dirty="0" smtClean="0">
                <a:latin typeface="Meiryo" charset="-128"/>
                <a:ea typeface="Meiryo" charset="-128"/>
                <a:cs typeface="Meiryo" charset="-128"/>
              </a:rPr>
              <a:t>(c) </a:t>
            </a:r>
            <a:r>
              <a:rPr lang="ja-JP" altLang="en-US" sz="2400" dirty="0" smtClean="0">
                <a:latin typeface="Meiryo" charset="-128"/>
                <a:ea typeface="Meiryo" charset="-128"/>
                <a:cs typeface="Meiryo" charset="-128"/>
              </a:rPr>
              <a:t>クラスタ</a:t>
            </a:r>
            <a:r>
              <a:rPr lang="ja-JP" altLang="en-US" sz="2400" dirty="0">
                <a:latin typeface="Meiryo" charset="-128"/>
                <a:ea typeface="Meiryo" charset="-128"/>
                <a:cs typeface="Meiryo" charset="-128"/>
              </a:rPr>
              <a:t>数2としてクラスタリングした結果に</a:t>
            </a:r>
            <a:r>
              <a:rPr lang="ja-JP" altLang="en-US" sz="2400" dirty="0" smtClean="0">
                <a:latin typeface="Meiryo" charset="-128"/>
                <a:ea typeface="Meiryo" charset="-128"/>
                <a:cs typeface="Meiryo" charset="-128"/>
              </a:rPr>
              <a:t>対し</a:t>
            </a:r>
            <a:r>
              <a:rPr lang="en-US" altLang="ja-JP" sz="2400" dirty="0" smtClean="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(d)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と</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比較し，</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大きければ</a:t>
            </a:r>
            <a:r>
              <a:rPr lang="ja-JP" altLang="en-US" sz="2400" dirty="0" smtClean="0">
                <a:latin typeface="Meiryo" charset="-128"/>
                <a:ea typeface="Meiryo" charset="-128"/>
                <a:cs typeface="Meiryo" charset="-128"/>
              </a:rPr>
              <a:t>クラスタ数</a:t>
            </a:r>
            <a:r>
              <a:rPr lang="ja-JP" altLang="en-US"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1を</a:t>
            </a:r>
            <a:r>
              <a:rPr lang="ja-JP" altLang="en-US" sz="2400" dirty="0" smtClean="0">
                <a:latin typeface="Meiryo" charset="-128"/>
                <a:ea typeface="Meiryo" charset="-128"/>
                <a:cs typeface="Meiryo" charset="-128"/>
              </a:rPr>
              <a:t>足す．</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(4) </a:t>
            </a:r>
            <a:r>
              <a:rPr lang="ja-JP" altLang="en-US" sz="2400" dirty="0" smtClean="0">
                <a:latin typeface="Meiryo" charset="-128"/>
                <a:ea typeface="Meiryo" charset="-128"/>
                <a:cs typeface="Meiryo" charset="-128"/>
              </a:rPr>
              <a:t>前</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で</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増加した場合は処理2へ戻る．そうでない場合は終了する</a:t>
            </a:r>
            <a:r>
              <a:rPr lang="ja-JP" altLang="en-US" sz="2400" dirty="0" smtClean="0">
                <a:latin typeface="Meiryo" charset="-128"/>
                <a:ea typeface="Meiryo" charset="-128"/>
                <a:cs typeface="Meiryo" charset="-128"/>
              </a:rPr>
              <a:t>．</a:t>
            </a:r>
            <a:endParaRPr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96068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3236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a:t>
            </a:r>
            <a:endParaRPr kumimoji="1" lang="ja-JP" altLang="en-US" dirty="0"/>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smtClean="0"/>
              <a:t>モデルの良し悪しの判断基準</a:t>
            </a:r>
            <a:endParaRPr lang="en-US" altLang="ja-JP" b="1" dirty="0" smtClean="0"/>
          </a:p>
          <a:p>
            <a:pPr>
              <a:spcBef>
                <a:spcPts val="0"/>
              </a:spcBef>
              <a:buFont typeface="Wingdings" charset="2"/>
              <a:buChar char="u"/>
            </a:pPr>
            <a:r>
              <a:rPr lang="ja-JP" altLang="en-US" b="1" dirty="0"/>
              <a:t> </a:t>
            </a:r>
            <a:r>
              <a:rPr lang="ja-JP" altLang="en-US" dirty="0" smtClean="0"/>
              <a:t>データに対するモデルの当てはまり度（平均対数尤度）</a:t>
            </a:r>
            <a:endParaRPr lang="en-US" altLang="ja-JP" dirty="0" smtClean="0"/>
          </a:p>
          <a:p>
            <a:pPr>
              <a:spcBef>
                <a:spcPts val="0"/>
              </a:spcBef>
              <a:buFont typeface="Wingdings" charset="2"/>
              <a:buChar char="u"/>
            </a:pPr>
            <a:r>
              <a:rPr lang="ja-JP" altLang="en-US" b="1" dirty="0" smtClean="0">
                <a:solidFill>
                  <a:srgbClr val="2F5597"/>
                </a:solidFill>
              </a:rPr>
              <a:t>（</a:t>
            </a:r>
            <a:r>
              <a:rPr lang="ja-JP" altLang="en-US" b="1" dirty="0">
                <a:solidFill>
                  <a:srgbClr val="2F5597"/>
                </a:solidFill>
              </a:rPr>
              <a:t>モデルの最大対数尤度）ー （罰則項</a:t>
            </a:r>
            <a:r>
              <a:rPr lang="ja-JP" altLang="en-US" b="1" dirty="0" smtClean="0">
                <a:solidFill>
                  <a:srgbClr val="2F5597"/>
                </a:solidFill>
              </a:rPr>
              <a:t>）</a:t>
            </a:r>
            <a:r>
              <a:rPr lang="ja-JP" altLang="en-US" dirty="0" smtClean="0">
                <a:solidFill>
                  <a:srgbClr val="2F5597"/>
                </a:solidFill>
              </a:rPr>
              <a:t>で近似</a:t>
            </a:r>
            <a:endParaRPr lang="en-US" altLang="ja-JP" dirty="0" smtClean="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smtClean="0"/>
              <a:t>これを「</a:t>
            </a:r>
            <a:r>
              <a:rPr lang="ja-JP" altLang="en-US" b="1" dirty="0" smtClean="0">
                <a:solidFill>
                  <a:srgbClr val="2F5597"/>
                </a:solidFill>
              </a:rPr>
              <a:t>情報量規準</a:t>
            </a:r>
            <a:r>
              <a:rPr lang="ja-JP" altLang="en-US" dirty="0" smtClean="0"/>
              <a:t>」とよぶ</a:t>
            </a:r>
            <a:endParaRPr lang="en-US" altLang="ja-JP" dirty="0" smtClean="0"/>
          </a:p>
        </p:txBody>
      </p:sp>
    </p:spTree>
    <p:extLst>
      <p:ext uri="{BB962C8B-B14F-4D97-AF65-F5344CB8AC3E}">
        <p14:creationId xmlns:p14="http://schemas.microsoft.com/office/powerpoint/2010/main" val="62224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情報量規準の例</a:t>
            </a:r>
            <a:endParaRPr kumimoji="1" lang="ja-JP" altLang="en-US" dirty="0"/>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smtClean="0"/>
              <a:t>AIC</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smtClean="0"/>
              <a:t>cAIC</a:t>
            </a:r>
            <a:r>
              <a:rPr lang="en-US" altLang="ja-JP" b="1" dirty="0" smtClean="0">
                <a:sym typeface="Wingdings"/>
              </a:rPr>
              <a:t> (Conditional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smtClean="0"/>
              <a:t>BIC</a:t>
            </a:r>
            <a:r>
              <a:rPr lang="en-US" altLang="ja-JP" b="1" dirty="0" smtClean="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7232</TotalTime>
  <Words>954</Words>
  <Application>Microsoft Macintosh PowerPoint</Application>
  <PresentationFormat>ワイド画面</PresentationFormat>
  <Paragraphs>182</Paragraphs>
  <Slides>23</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Arial</vt:lpstr>
      <vt:lpstr>Calibri</vt:lpstr>
      <vt:lpstr>Meiryo</vt:lpstr>
      <vt:lpstr>Times New Roman</vt:lpstr>
      <vt:lpstr>Wingdings</vt:lpstr>
      <vt:lpstr>Yu Gothic</vt:lpstr>
      <vt:lpstr>游ゴシック</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2次元データに対するクラスタリングの例</vt:lpstr>
      <vt:lpstr>2次元データに対するクラスタリング結果</vt:lpstr>
      <vt:lpstr>3次元データに対するクラスタリングの例</vt:lpstr>
      <vt:lpstr>3次元データに対するクラスタリング結果</vt:lpstr>
      <vt:lpstr>まとめ</vt:lpstr>
      <vt:lpstr>Appendix</vt:lpstr>
      <vt:lpstr>Appendix</vt:lpstr>
      <vt:lpstr>精度の評価指数について</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c-hagi_r@tsuyama.kosen-ac.jp</cp:lastModifiedBy>
  <cp:revision>91</cp:revision>
  <dcterms:created xsi:type="dcterms:W3CDTF">2017-10-05T02:20:57Z</dcterms:created>
  <dcterms:modified xsi:type="dcterms:W3CDTF">2017-10-23T06:31:59Z</dcterms:modified>
</cp:coreProperties>
</file>