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1" r:id="rId6"/>
    <p:sldId id="271" r:id="rId7"/>
    <p:sldId id="262" r:id="rId8"/>
    <p:sldId id="263" r:id="rId9"/>
    <p:sldId id="279" r:id="rId10"/>
    <p:sldId id="265" r:id="rId11"/>
    <p:sldId id="266" r:id="rId12"/>
    <p:sldId id="281" r:id="rId13"/>
    <p:sldId id="267" r:id="rId14"/>
    <p:sldId id="268" r:id="rId15"/>
    <p:sldId id="269" r:id="rId16"/>
    <p:sldId id="264" r:id="rId17"/>
    <p:sldId id="270" r:id="rId18"/>
    <p:sldId id="282"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0000"/>
    <a:srgbClr val="8000FF"/>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5497"/>
  </p:normalViewPr>
  <p:slideViewPr>
    <p:cSldViewPr snapToGrid="0" snapToObjects="1">
      <p:cViewPr varScale="1">
        <p:scale>
          <a:sx n="91" d="100"/>
          <a:sy n="91" d="100"/>
        </p:scale>
        <p:origin x="1296" y="176"/>
      </p:cViewPr>
      <p:guideLst/>
    </p:cSldViewPr>
  </p:slideViewPr>
  <p:outlineViewPr>
    <p:cViewPr>
      <p:scale>
        <a:sx n="33" d="100"/>
        <a:sy n="33" d="100"/>
      </p:scale>
      <p:origin x="0" y="-2608"/>
    </p:cViewPr>
  </p:outlin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16</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つにわけていくということを強調</a:t>
            </a:r>
            <a:endParaRPr kumimoji="1" lang="en-US" altLang="ja-JP" dirty="0"/>
          </a:p>
          <a:p>
            <a:r>
              <a:rPr kumimoji="1" lang="ja-JP" altLang="en-US" dirty="0"/>
              <a:t>わけていいかということを情報量規準により判断</a:t>
            </a:r>
            <a:endParaRPr kumimoji="1" lang="en-US" altLang="ja-JP" dirty="0"/>
          </a:p>
          <a:p>
            <a:endParaRPr kumimoji="1" lang="en-US" altLang="ja-JP" dirty="0"/>
          </a:p>
          <a:p>
            <a:r>
              <a:rPr kumimoji="1" lang="ja-JP" altLang="en-US" dirty="0"/>
              <a:t>次でどのように分けていくかを具体的に説明</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クラスタ数を指定することなくクラスタリングを行う手法 </a:t>
            </a:r>
            <a:r>
              <a:rPr kumimoji="1" lang="en-US" altLang="ja-JP" dirty="0"/>
              <a:t>(Mean shift)</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303233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874349" y="847200"/>
            <a:ext cx="2443298"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発表会</a:t>
            </a:r>
          </a:p>
        </p:txBody>
      </p:sp>
      <p:cxnSp>
        <p:nvCxnSpPr>
          <p:cNvPr id="6" name="直線コネクタ 5"/>
          <p:cNvCxnSpPr>
            <a:cxnSpLocks/>
          </p:cNvCxnSpPr>
          <p:nvPr/>
        </p:nvCxnSpPr>
        <p:spPr>
          <a:xfrm>
            <a:off x="5462787" y="1327006"/>
            <a:ext cx="126642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63EC6CC-6589-6844-9347-C4BA70722B5F}"/>
              </a:ext>
            </a:extLst>
          </p:cNvPr>
          <p:cNvSpPr/>
          <p:nvPr/>
        </p:nvSpPr>
        <p:spPr>
          <a:xfrm>
            <a:off x="423997" y="327540"/>
            <a:ext cx="739783" cy="523220"/>
          </a:xfrm>
          <a:prstGeom prst="rect">
            <a:avLst/>
          </a:prstGeom>
        </p:spPr>
        <p:txBody>
          <a:bodyPr wrap="square">
            <a:spAutoFit/>
          </a:bodyPr>
          <a:lstStyle/>
          <a:p>
            <a:pPr algn="ctr"/>
            <a:r>
              <a:rPr lang="en-US" altLang="ja-JP" sz="2800" b="1" dirty="0"/>
              <a:t>24</a:t>
            </a:r>
            <a:endParaRPr lang="ja-JP" altLang="en-US" sz="2800" b="1"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次元データに対するクラスタ数推定の結果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44282604"/>
              </p:ext>
            </p:extLst>
          </p:nvPr>
        </p:nvGraphicFramePr>
        <p:xfrm>
          <a:off x="350572" y="1640449"/>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417395"/>
            <a:ext cx="10515600" cy="2221044"/>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pic>
        <p:nvPicPr>
          <p:cNvPr id="7" name="コンテンツ プレースホルダー 3">
            <a:extLst>
              <a:ext uri="{FF2B5EF4-FFF2-40B4-BE49-F238E27FC236}">
                <a16:creationId xmlns:a16="http://schemas.microsoft.com/office/drawing/2014/main" id="{35DF72C0-0B2C-2D4C-A8DC-AF8CB8E56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093" y="1013493"/>
            <a:ext cx="4535256" cy="3403902"/>
          </a:xfrm>
          <a:prstGeom prst="rect">
            <a:avLst/>
          </a:prstGeom>
        </p:spPr>
      </p:pic>
      <p:sp>
        <p:nvSpPr>
          <p:cNvPr id="3" name="テキスト ボックス 2">
            <a:extLst>
              <a:ext uri="{FF2B5EF4-FFF2-40B4-BE49-F238E27FC236}">
                <a16:creationId xmlns:a16="http://schemas.microsoft.com/office/drawing/2014/main" id="{38C459BD-74CC-F640-9D15-83582EC7E262}"/>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
        <p:nvSpPr>
          <p:cNvPr id="8" name="テキスト ボックス 7">
            <a:extLst>
              <a:ext uri="{FF2B5EF4-FFF2-40B4-BE49-F238E27FC236}">
                <a16:creationId xmlns:a16="http://schemas.microsoft.com/office/drawing/2014/main" id="{6273A50E-AEDA-D745-8FEC-EFF6C4B853B1}"/>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75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次元データに対するクラスタ数推定の結果</a:t>
            </a:r>
            <a:endParaRPr kumimoji="1" lang="ja-JP" altLang="en-US" dirty="0"/>
          </a:p>
        </p:txBody>
      </p:sp>
      <p:sp>
        <p:nvSpPr>
          <p:cNvPr id="3" name="コンテンツ プレースホルダー 2"/>
          <p:cNvSpPr>
            <a:spLocks noGrp="1"/>
          </p:cNvSpPr>
          <p:nvPr>
            <p:ph idx="1"/>
          </p:nvPr>
        </p:nvSpPr>
        <p:spPr>
          <a:xfrm>
            <a:off x="781556" y="471351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23065431"/>
              </p:ext>
            </p:extLst>
          </p:nvPr>
        </p:nvGraphicFramePr>
        <p:xfrm>
          <a:off x="350572" y="1640449"/>
          <a:ext cx="6810702" cy="2160302"/>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45333">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pic>
        <p:nvPicPr>
          <p:cNvPr id="5" name="コンテンツ プレースホルダー 3">
            <a:extLst>
              <a:ext uri="{FF2B5EF4-FFF2-40B4-BE49-F238E27FC236}">
                <a16:creationId xmlns:a16="http://schemas.microsoft.com/office/drawing/2014/main" id="{353BF553-37E6-EE4C-96E2-BF606D817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26" y="1224722"/>
            <a:ext cx="4108442" cy="3083560"/>
          </a:xfrm>
          <a:prstGeom prst="rect">
            <a:avLst/>
          </a:prstGeom>
        </p:spPr>
      </p:pic>
      <p:sp>
        <p:nvSpPr>
          <p:cNvPr id="6" name="テキスト ボックス 5">
            <a:extLst>
              <a:ext uri="{FF2B5EF4-FFF2-40B4-BE49-F238E27FC236}">
                <a16:creationId xmlns:a16="http://schemas.microsoft.com/office/drawing/2014/main" id="{F1916666-CE33-554D-AFB2-236D4D6AD1F7}"/>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88346412-1797-EE4E-8590-AEB14CCD73C1}"/>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Tree>
    <p:extLst>
      <p:ext uri="{BB962C8B-B14F-4D97-AF65-F5344CB8AC3E}">
        <p14:creationId xmlns:p14="http://schemas.microsoft.com/office/powerpoint/2010/main" val="4610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手書き数字データに対するクラスタ数推定の結果</a:t>
            </a:r>
            <a:endParaRPr kumimoji="1" lang="ja-JP" altLang="en-US" dirty="0"/>
          </a:p>
        </p:txBody>
      </p:sp>
      <p:sp>
        <p:nvSpPr>
          <p:cNvPr id="3" name="コンテンツ プレースホルダー 2"/>
          <p:cNvSpPr>
            <a:spLocks noGrp="1"/>
          </p:cNvSpPr>
          <p:nvPr>
            <p:ph idx="1"/>
          </p:nvPr>
        </p:nvSpPr>
        <p:spPr>
          <a:xfrm>
            <a:off x="603868" y="4543585"/>
            <a:ext cx="10984264" cy="2112114"/>
          </a:xfrm>
        </p:spPr>
        <p:txBody>
          <a:bodyPr/>
          <a:lstStyle/>
          <a:p>
            <a:pPr>
              <a:lnSpc>
                <a:spcPct val="150000"/>
              </a:lnSpc>
              <a:spcBef>
                <a:spcPts val="0"/>
              </a:spcBef>
            </a:pPr>
            <a:r>
              <a:rPr lang="en-US" altLang="ja-JP" dirty="0"/>
              <a:t> </a:t>
            </a:r>
            <a:r>
              <a:rPr lang="ja-JP" altLang="en-US" dirty="0"/>
              <a:t>どの分割停止規準を用いてもうまくいかなかった</a:t>
            </a:r>
            <a:endParaRPr lang="en-US" altLang="ja-JP" dirty="0"/>
          </a:p>
          <a:p>
            <a:pPr>
              <a:lnSpc>
                <a:spcPct val="150000"/>
              </a:lnSpc>
              <a:spcBef>
                <a:spcPts val="0"/>
              </a:spcBef>
            </a:pPr>
            <a:r>
              <a:rPr kumimoji="1" lang="ja-JP" altLang="en-US" dirty="0"/>
              <a:t> 他のクラスタリング手法 </a:t>
            </a:r>
            <a:r>
              <a:rPr lang="en-US" altLang="ja-JP" dirty="0"/>
              <a:t>(</a:t>
            </a:r>
            <a:r>
              <a:rPr kumimoji="1" lang="en-US" altLang="ja-JP" dirty="0"/>
              <a:t>Mean shift) </a:t>
            </a:r>
            <a:r>
              <a:rPr kumimoji="1" lang="ja-JP" altLang="en-US" dirty="0"/>
              <a:t>でも</a:t>
            </a:r>
            <a:br>
              <a:rPr kumimoji="1" lang="en-US" altLang="ja-JP" dirty="0"/>
            </a:br>
            <a:r>
              <a:rPr kumimoji="1" lang="en-US" altLang="ja-JP" dirty="0"/>
              <a:t>							</a:t>
            </a:r>
            <a:r>
              <a:rPr kumimoji="1" lang="ja-JP" altLang="en-US" dirty="0"/>
              <a:t>うまくいかなかった</a:t>
            </a:r>
          </a:p>
        </p:txBody>
      </p:sp>
      <p:graphicFrame>
        <p:nvGraphicFramePr>
          <p:cNvPr id="4" name="表 3"/>
          <p:cNvGraphicFramePr>
            <a:graphicFrameLocks noGrp="1"/>
          </p:cNvGraphicFramePr>
          <p:nvPr>
            <p:extLst>
              <p:ext uri="{D42A27DB-BD31-4B8C-83A1-F6EECF244321}">
                <p14:modId xmlns:p14="http://schemas.microsoft.com/office/powerpoint/2010/main" val="2472409992"/>
              </p:ext>
            </p:extLst>
          </p:nvPr>
        </p:nvGraphicFramePr>
        <p:xfrm>
          <a:off x="182118" y="1597083"/>
          <a:ext cx="6810702" cy="279007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クラスタリング手法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X-means (AIC)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0.562954280</a:t>
                      </a:r>
                    </a:p>
                  </a:txBody>
                  <a:tcPr anchor="ctr"/>
                </a:tc>
                <a:extLst>
                  <a:ext uri="{0D108BD9-81ED-4DB2-BD59-A6C34878D82A}">
                    <a16:rowId xmlns:a16="http://schemas.microsoft.com/office/drawing/2014/main" val="10001"/>
                  </a:ext>
                </a:extLst>
              </a:tr>
              <a:tr h="435022">
                <a:tc>
                  <a:txBody>
                    <a:bodyPr/>
                    <a:lstStyle/>
                    <a:p>
                      <a:pPr algn="ctr"/>
                      <a:r>
                        <a:rPr kumimoji="1" lang="en-US" altLang="ja-JP" b="0" dirty="0">
                          <a:latin typeface="Meiryo" charset="-128"/>
                          <a:ea typeface="Meiryo" charset="-128"/>
                          <a:cs typeface="Meiryo" charset="-128"/>
                        </a:rPr>
                        <a:t>X-means (</a:t>
                      </a:r>
                      <a:r>
                        <a:rPr kumimoji="1" lang="en-US" altLang="ja-JP" b="0" dirty="0" err="1">
                          <a:latin typeface="Meiryo" charset="-128"/>
                          <a:ea typeface="Meiryo" charset="-128"/>
                          <a:cs typeface="Meiryo" charset="-128"/>
                        </a:rPr>
                        <a:t>cAIC</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0.562243771</a:t>
                      </a: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X-means (BIC)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0.561018890</a:t>
                      </a:r>
                    </a:p>
                  </a:txBody>
                  <a:tcPr anchor="ctr"/>
                </a:tc>
                <a:extLst>
                  <a:ext uri="{0D108BD9-81ED-4DB2-BD59-A6C34878D82A}">
                    <a16:rowId xmlns:a16="http://schemas.microsoft.com/office/drawing/2014/main" val="10003"/>
                  </a:ext>
                </a:extLst>
              </a:tr>
              <a:tr h="0">
                <a:tc>
                  <a:txBody>
                    <a:bodyPr/>
                    <a:lstStyle/>
                    <a:p>
                      <a:pPr algn="ctr"/>
                      <a:r>
                        <a:rPr kumimoji="1" lang="en-US" altLang="ja-JP" b="0" dirty="0">
                          <a:latin typeface="Meiryo" charset="-128"/>
                          <a:ea typeface="Meiryo" charset="-128"/>
                          <a:cs typeface="Meiryo" charset="-128"/>
                        </a:rPr>
                        <a:t>X-means</a:t>
                      </a:r>
                    </a:p>
                    <a:p>
                      <a:pPr algn="ctr"/>
                      <a:r>
                        <a:rPr kumimoji="1" lang="en-US" altLang="ja-JP" b="0" dirty="0">
                          <a:latin typeface="Meiryo" charset="-128"/>
                          <a:ea typeface="Meiryo" charset="-128"/>
                          <a:cs typeface="Meiryo" charset="-128"/>
                        </a:rPr>
                        <a:t>(</a:t>
                      </a:r>
                      <a:r>
                        <a:rPr kumimoji="1" lang="ja-JP" altLang="en-US" b="0" dirty="0">
                          <a:latin typeface="Meiryo" charset="-128"/>
                          <a:ea typeface="Meiryo" charset="-128"/>
                          <a:cs typeface="Meiryo" charset="-128"/>
                        </a:rPr>
                        <a:t>対数尤度関数</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0.569692654</a:t>
                      </a:r>
                    </a:p>
                  </a:txBody>
                  <a:tcPr anchor="ctr"/>
                </a:tc>
                <a:extLst>
                  <a:ext uri="{0D108BD9-81ED-4DB2-BD59-A6C34878D82A}">
                    <a16:rowId xmlns:a16="http://schemas.microsoft.com/office/drawing/2014/main" val="10004"/>
                  </a:ext>
                </a:extLst>
              </a:tr>
              <a:tr h="435022">
                <a:tc>
                  <a:txBody>
                    <a:bodyPr/>
                    <a:lstStyle/>
                    <a:p>
                      <a:pPr algn="ctr"/>
                      <a:r>
                        <a:rPr kumimoji="1" lang="en-US" altLang="ja-JP" b="0" dirty="0">
                          <a:latin typeface="Meiryo" charset="-128"/>
                          <a:ea typeface="Meiryo" charset="-128"/>
                          <a:cs typeface="Meiryo" charset="-128"/>
                        </a:rPr>
                        <a:t>Mean shift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1</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-6.938893 ×</a:t>
                      </a: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10</a:t>
                      </a:r>
                      <a:r>
                        <a:rPr kumimoji="1" lang="en-US" altLang="ja-JP" b="0" baseline="30000" dirty="0">
                          <a:latin typeface="Meiryo" charset="-128"/>
                          <a:ea typeface="Meiryo" charset="-128"/>
                          <a:cs typeface="Meiryo" charset="-128"/>
                        </a:rPr>
                        <a:t>-6</a:t>
                      </a:r>
                    </a:p>
                  </a:txBody>
                  <a:tcPr anchor="ctr"/>
                </a:tc>
                <a:extLst>
                  <a:ext uri="{0D108BD9-81ED-4DB2-BD59-A6C34878D82A}">
                    <a16:rowId xmlns:a16="http://schemas.microsoft.com/office/drawing/2014/main" val="1967777570"/>
                  </a:ext>
                </a:extLst>
              </a:tr>
            </a:tbl>
          </a:graphicData>
        </a:graphic>
      </p:graphicFrame>
      <p:pic>
        <p:nvPicPr>
          <p:cNvPr id="5" name="コンテンツ プレースホルダー 7">
            <a:extLst>
              <a:ext uri="{FF2B5EF4-FFF2-40B4-BE49-F238E27FC236}">
                <a16:creationId xmlns:a16="http://schemas.microsoft.com/office/drawing/2014/main" id="{6E9704D8-D6C5-594D-B0EB-C48D1B32F3DE}"/>
              </a:ext>
            </a:extLst>
          </p:cNvPr>
          <p:cNvPicPr>
            <a:picLocks noChangeAspect="1"/>
          </p:cNvPicPr>
          <p:nvPr/>
        </p:nvPicPr>
        <p:blipFill>
          <a:blip r:embed="rId3"/>
          <a:stretch>
            <a:fillRect/>
          </a:stretch>
        </p:blipFill>
        <p:spPr>
          <a:xfrm>
            <a:off x="7224155" y="1702543"/>
            <a:ext cx="4778548" cy="2677790"/>
          </a:xfrm>
          <a:prstGeom prst="rect">
            <a:avLst/>
          </a:prstGeom>
        </p:spPr>
      </p:pic>
    </p:spTree>
    <p:extLst>
      <p:ext uri="{BB962C8B-B14F-4D97-AF65-F5344CB8AC3E}">
        <p14:creationId xmlns:p14="http://schemas.microsoft.com/office/powerpoint/2010/main" val="191944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660512" y="1200795"/>
            <a:ext cx="10870975"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pPr>
              <a:lnSpc>
                <a:spcPct val="150000"/>
              </a:lnSpc>
            </a:pPr>
            <a:r>
              <a:rPr lang="ja-JP" altLang="en-US" dirty="0"/>
              <a:t>データ数が少ないときは</a:t>
            </a:r>
            <a:r>
              <a:rPr lang="en-US" altLang="ja-JP" dirty="0"/>
              <a:t>AIC</a:t>
            </a:r>
            <a:r>
              <a:rPr lang="ja-JP" altLang="en-US" dirty="0"/>
              <a:t>より</a:t>
            </a:r>
            <a:r>
              <a:rPr lang="en-US" altLang="ja-JP" dirty="0" err="1"/>
              <a:t>cAIC</a:t>
            </a:r>
            <a:r>
              <a:rPr lang="ja-JP" altLang="en-US" dirty="0"/>
              <a:t>を用いた方が良い</a:t>
            </a:r>
            <a:endParaRPr lang="en-US" altLang="ja-JP" dirty="0"/>
          </a:p>
          <a:p>
            <a:pPr>
              <a:lnSpc>
                <a:spcPct val="150000"/>
              </a:lnSpc>
            </a:pPr>
            <a:r>
              <a:rPr lang="ja-JP" altLang="en-US" dirty="0"/>
              <a:t>実データのクラスタ数推定は困難</a:t>
            </a:r>
            <a:endParaRPr lang="en-US" altLang="ja-JP" dirty="0"/>
          </a:p>
          <a:p>
            <a:pPr lvl="1">
              <a:lnSpc>
                <a:spcPct val="150000"/>
              </a:lnSpc>
              <a:buFont typeface="Wingdings" pitchFamily="2" charset="2"/>
              <a:buChar char="u"/>
            </a:pPr>
            <a:r>
              <a:rPr lang="ja-JP" altLang="en-US" dirty="0"/>
              <a:t> クラスタがきれいにわかれているとは限らない</a:t>
            </a:r>
            <a:endParaRPr lang="en-US" altLang="ja-JP" dirty="0"/>
          </a:p>
          <a:p>
            <a:pPr lvl="1">
              <a:lnSpc>
                <a:spcPct val="150000"/>
              </a:lnSpc>
              <a:buFont typeface="Wingdings" pitchFamily="2" charset="2"/>
              <a:buChar char="u"/>
            </a:pPr>
            <a:r>
              <a:rPr lang="ja-JP" altLang="en-US" dirty="0"/>
              <a:t> 適切なモデルを用いる必要がある</a:t>
            </a:r>
            <a:endParaRPr lang="en-US" altLang="ja-JP" dirty="0"/>
          </a:p>
        </p:txBody>
      </p:sp>
    </p:spTree>
    <p:extLst>
      <p:ext uri="{BB962C8B-B14F-4D97-AF65-F5344CB8AC3E}">
        <p14:creationId xmlns:p14="http://schemas.microsoft.com/office/powerpoint/2010/main" val="213959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2192940"/>
            <a:ext cx="10515600" cy="3386573"/>
          </a:xfrm>
        </p:spPr>
        <p:txBody>
          <a:bodyPr/>
          <a:lstStyle/>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26E86-F943-964F-A20C-045F08FDC88E}"/>
              </a:ext>
            </a:extLst>
          </p:cNvPr>
          <p:cNvSpPr>
            <a:spLocks noGrp="1"/>
          </p:cNvSpPr>
          <p:nvPr>
            <p:ph type="title"/>
          </p:nvPr>
        </p:nvSpPr>
        <p:spPr/>
        <p:txBody>
          <a:bodyPr/>
          <a:lstStyle/>
          <a:p>
            <a:r>
              <a:rPr kumimoji="1" lang="en-US" altLang="ja-JP" dirty="0"/>
              <a:t>Mean-shift</a:t>
            </a:r>
            <a:endParaRPr kumimoji="1" lang="ja-JP" altLang="en-US" dirty="0"/>
          </a:p>
        </p:txBody>
      </p:sp>
      <p:pic>
        <p:nvPicPr>
          <p:cNvPr id="5" name="コンテンツ プレースホルダー 4">
            <a:extLst>
              <a:ext uri="{FF2B5EF4-FFF2-40B4-BE49-F238E27FC236}">
                <a16:creationId xmlns:a16="http://schemas.microsoft.com/office/drawing/2014/main" id="{AA386A33-A8BE-9547-A4EA-8D4A7270FE2E}"/>
              </a:ext>
            </a:extLst>
          </p:cNvPr>
          <p:cNvPicPr>
            <a:picLocks noGrp="1" noChangeAspect="1"/>
          </p:cNvPicPr>
          <p:nvPr>
            <p:ph idx="1"/>
          </p:nvPr>
        </p:nvPicPr>
        <p:blipFill>
          <a:blip r:embed="rId2"/>
          <a:stretch>
            <a:fillRect/>
          </a:stretch>
        </p:blipFill>
        <p:spPr>
          <a:xfrm>
            <a:off x="0" y="1680447"/>
            <a:ext cx="6864467" cy="4759683"/>
          </a:xfrm>
        </p:spPr>
      </p:pic>
      <p:sp>
        <p:nvSpPr>
          <p:cNvPr id="6" name="テキスト ボックス 5">
            <a:extLst>
              <a:ext uri="{FF2B5EF4-FFF2-40B4-BE49-F238E27FC236}">
                <a16:creationId xmlns:a16="http://schemas.microsoft.com/office/drawing/2014/main" id="{6A658DA5-E860-2447-A51E-DC72E1E57D0D}"/>
              </a:ext>
            </a:extLst>
          </p:cNvPr>
          <p:cNvSpPr txBox="1"/>
          <p:nvPr/>
        </p:nvSpPr>
        <p:spPr>
          <a:xfrm>
            <a:off x="6404091" y="1335488"/>
            <a:ext cx="5661134" cy="1754326"/>
          </a:xfrm>
          <a:prstGeom prst="rect">
            <a:avLst/>
          </a:prstGeom>
          <a:noFill/>
        </p:spPr>
        <p:txBody>
          <a:bodyPr wrap="square" rtlCol="0">
            <a:spAutoFit/>
          </a:bodyPr>
          <a:lstStyle/>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err="1">
                <a:latin typeface="Times New Roman" panose="02020603050405020304" pitchFamily="18" charset="0"/>
                <a:ea typeface="Meiryo" charset="-128"/>
                <a:cs typeface="Times New Roman" panose="02020603050405020304" pitchFamily="18" charset="0"/>
              </a:rPr>
              <a:t>y</a:t>
            </a:r>
            <a:r>
              <a:rPr kumimoji="1" lang="en-US" altLang="ja-JP" sz="2400" i="1" baseline="-25000" dirty="0" err="1">
                <a:latin typeface="Times New Roman" panose="02020603050405020304" pitchFamily="18" charset="0"/>
                <a:ea typeface="Meiryo" charset="-128"/>
                <a:cs typeface="Times New Roman" panose="02020603050405020304" pitchFamily="18" charset="0"/>
              </a:rPr>
              <a:t>j</a:t>
            </a:r>
            <a:r>
              <a:rPr kumimoji="1" lang="en-US" altLang="ja-JP" sz="2400" i="1" baseline="-25000" dirty="0">
                <a:latin typeface="Times New Roman" panose="02020603050405020304" pitchFamily="18" charset="0"/>
                <a:ea typeface="Meiryo" charset="-128"/>
                <a:cs typeface="Times New Roman" panose="02020603050405020304" pitchFamily="18" charset="0"/>
              </a:rPr>
              <a:t> </a:t>
            </a:r>
            <a:r>
              <a:rPr kumimoji="1" lang="ja-JP" altLang="en-US" sz="2400" dirty="0">
                <a:latin typeface="Meiryo" charset="-128"/>
                <a:ea typeface="Meiryo" charset="-128"/>
                <a:cs typeface="Meiryo" charset="-128"/>
              </a:rPr>
              <a:t>から半径</a:t>
            </a:r>
            <a:r>
              <a:rPr kumimoji="1" lang="en-US" altLang="ja-JP" sz="2400" i="1" dirty="0">
                <a:latin typeface="Times New Roman" panose="02020603050405020304" pitchFamily="18" charset="0"/>
                <a:ea typeface="Meiryo" charset="-128"/>
                <a:cs typeface="Times New Roman" panose="02020603050405020304" pitchFamily="18" charset="0"/>
              </a:rPr>
              <a:t>h</a:t>
            </a:r>
            <a:r>
              <a:rPr kumimoji="1" lang="ja-JP" altLang="en-US" sz="2400" dirty="0">
                <a:latin typeface="Meiryo" charset="-128"/>
                <a:ea typeface="Meiryo" charset="-128"/>
                <a:cs typeface="Meiryo" charset="-128"/>
              </a:rPr>
              <a:t>の超球を考える</a:t>
            </a:r>
            <a:endParaRPr kumimoji="1"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範囲内にある点群の平均</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lang="ja-JP" altLang="en-US" sz="2400" dirty="0">
                <a:latin typeface="Meiryo" charset="-128"/>
                <a:ea typeface="Meiryo" charset="-128"/>
                <a:cs typeface="Meiryo" charset="-128"/>
              </a:rPr>
              <a:t>を求める</a:t>
            </a:r>
            <a:endParaRPr lang="en-US" altLang="ja-JP" sz="2400" dirty="0">
              <a:latin typeface="Meiryo" charset="-128"/>
              <a:ea typeface="Meiryo" charset="-128"/>
              <a:cs typeface="Meiryo" charset="-128"/>
            </a:endParaRPr>
          </a:p>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a:latin typeface="Times New Roman" panose="02020603050405020304" pitchFamily="18" charset="0"/>
                <a:ea typeface="Meiryo" charset="-128"/>
                <a:cs typeface="Times New Roman" panose="02020603050405020304" pitchFamily="18" charset="0"/>
              </a:rPr>
              <a:t>y</a:t>
            </a:r>
            <a:r>
              <a:rPr kumimoji="1" lang="en-US" altLang="ja-JP" sz="2400" i="1" baseline="-25000" dirty="0">
                <a:latin typeface="Times New Roman" panose="02020603050405020304" pitchFamily="18" charset="0"/>
                <a:ea typeface="Meiryo" charset="-128"/>
                <a:cs typeface="Times New Roman" panose="02020603050405020304" pitchFamily="18" charset="0"/>
              </a:rPr>
              <a:t>j+1 </a:t>
            </a:r>
            <a:r>
              <a:rPr kumimoji="1" lang="ja-JP" altLang="en-US" sz="2400" dirty="0">
                <a:latin typeface="Meiryo" charset="-128"/>
                <a:ea typeface="Meiryo" charset="-128"/>
                <a:cs typeface="Meiryo" charset="-128"/>
              </a:rPr>
              <a:t>を</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kumimoji="1" lang="ja-JP" altLang="en-US" sz="2400" dirty="0">
                <a:latin typeface="Meiryo" charset="-128"/>
                <a:ea typeface="Meiryo" charset="-128"/>
                <a:cs typeface="Meiryo" charset="-128"/>
              </a:rPr>
              <a:t>に移動する</a:t>
            </a:r>
            <a:endParaRPr kumimoji="1" lang="en-US" altLang="ja-JP" sz="2400" dirty="0">
              <a:latin typeface="Meiryo" charset="-128"/>
              <a:ea typeface="Meiryo" charset="-128"/>
              <a:cs typeface="Meiryo" charset="-128"/>
            </a:endParaRPr>
          </a:p>
        </p:txBody>
      </p:sp>
      <p:sp>
        <p:nvSpPr>
          <p:cNvPr id="7" name="下矢印 6">
            <a:extLst>
              <a:ext uri="{FF2B5EF4-FFF2-40B4-BE49-F238E27FC236}">
                <a16:creationId xmlns:a16="http://schemas.microsoft.com/office/drawing/2014/main" id="{79E2F779-19EE-7342-AE0A-8EB575F77B8B}"/>
              </a:ext>
            </a:extLst>
          </p:cNvPr>
          <p:cNvSpPr/>
          <p:nvPr/>
        </p:nvSpPr>
        <p:spPr>
          <a:xfrm>
            <a:off x="7350806" y="3308796"/>
            <a:ext cx="817296" cy="1090532"/>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AFA66F-9214-3C41-BD99-C0FDB731527A}"/>
              </a:ext>
            </a:extLst>
          </p:cNvPr>
          <p:cNvSpPr txBox="1"/>
          <p:nvPr/>
        </p:nvSpPr>
        <p:spPr>
          <a:xfrm>
            <a:off x="6404091" y="4481941"/>
            <a:ext cx="5533773" cy="2308324"/>
          </a:xfrm>
          <a:prstGeom prst="rect">
            <a:avLst/>
          </a:prstGeom>
          <a:noFill/>
        </p:spPr>
        <p:txBody>
          <a:bodyPr wrap="square" rtlCol="0">
            <a:spAutoFit/>
          </a:bodyPr>
          <a:lstStyle/>
          <a:p>
            <a:pPr marL="514350" indent="-514350">
              <a:lnSpc>
                <a:spcPct val="150000"/>
              </a:lnSpc>
              <a:buAutoNum type="alphaLcParenBoth"/>
            </a:pPr>
            <a:r>
              <a:rPr lang="ja-JP" altLang="en-US" sz="2400" dirty="0">
                <a:latin typeface="Meiryo" charset="-128"/>
                <a:ea typeface="Meiryo" charset="-128"/>
                <a:cs typeface="Meiryo" charset="-128"/>
              </a:rPr>
              <a:t> 各点 </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i </a:t>
            </a:r>
            <a:r>
              <a:rPr lang="ja-JP" altLang="en-US" sz="2400" dirty="0">
                <a:latin typeface="Meiryo" charset="-128"/>
                <a:ea typeface="Meiryo" charset="-128"/>
                <a:cs typeface="Meiryo" charset="-128"/>
              </a:rPr>
              <a:t>に</a:t>
            </a:r>
            <a:r>
              <a:rPr lang="en-US" altLang="ja-JP" sz="2400" dirty="0">
                <a:latin typeface="Meiryo" charset="-128"/>
                <a:ea typeface="Meiryo" charset="-128"/>
                <a:cs typeface="Meiryo" charset="-128"/>
              </a:rPr>
              <a:t>Mean shift</a:t>
            </a:r>
            <a:r>
              <a:rPr lang="ja-JP" altLang="en-US" sz="2400" dirty="0">
                <a:latin typeface="Meiryo" charset="-128"/>
                <a:ea typeface="Meiryo" charset="-128"/>
                <a:cs typeface="Meiryo" charset="-128"/>
              </a:rPr>
              <a:t>を適用する</a:t>
            </a:r>
            <a:endParaRPr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任意の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個の点について，</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距離が閾値未満ならこの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つの</a:t>
            </a:r>
            <a:br>
              <a:rPr lang="en-US" altLang="ja-JP" sz="2400" dirty="0">
                <a:latin typeface="Meiryo" charset="-128"/>
                <a:ea typeface="Meiryo" charset="-128"/>
                <a:cs typeface="Meiryo" charset="-128"/>
              </a:rPr>
            </a:br>
            <a:r>
              <a:rPr lang="ja-JP" altLang="en-US" sz="2400" dirty="0">
                <a:latin typeface="Meiryo" charset="-128"/>
                <a:ea typeface="Meiryo" charset="-128"/>
                <a:cs typeface="Meiryo" charset="-128"/>
              </a:rPr>
              <a:t>      観測点を同じ極大点として扱う </a:t>
            </a:r>
            <a:endParaRPr kumimoji="1" lang="en-US" altLang="ja-JP" sz="2400" dirty="0">
              <a:latin typeface="Meiryo" charset="-128"/>
              <a:ea typeface="Meiryo" charset="-128"/>
              <a:cs typeface="Meiryo" charset="-128"/>
            </a:endParaRPr>
          </a:p>
        </p:txBody>
      </p:sp>
      <p:sp>
        <p:nvSpPr>
          <p:cNvPr id="9" name="テキスト ボックス 8">
            <a:extLst>
              <a:ext uri="{FF2B5EF4-FFF2-40B4-BE49-F238E27FC236}">
                <a16:creationId xmlns:a16="http://schemas.microsoft.com/office/drawing/2014/main" id="{9FE63C69-2B9C-324F-915E-2608D49DFC99}"/>
              </a:ext>
            </a:extLst>
          </p:cNvPr>
          <p:cNvSpPr txBox="1"/>
          <p:nvPr/>
        </p:nvSpPr>
        <p:spPr>
          <a:xfrm>
            <a:off x="8168102" y="3413957"/>
            <a:ext cx="3283423" cy="600164"/>
          </a:xfrm>
          <a:prstGeom prst="rect">
            <a:avLst/>
          </a:prstGeom>
          <a:noFill/>
        </p:spPr>
        <p:txBody>
          <a:bodyPr wrap="square" rtlCol="0">
            <a:spAutoFit/>
          </a:bodyPr>
          <a:lstStyle/>
          <a:p>
            <a:pPr>
              <a:lnSpc>
                <a:spcPct val="150000"/>
              </a:lnSpc>
            </a:pPr>
            <a:r>
              <a:rPr kumimoji="1" lang="ja-JP" altLang="en-US" sz="2400" b="1" dirty="0">
                <a:solidFill>
                  <a:srgbClr val="2F5597"/>
                </a:solidFill>
                <a:latin typeface="Meiryo" charset="-128"/>
                <a:ea typeface="Meiryo" charset="-128"/>
                <a:cs typeface="Meiryo" charset="-128"/>
              </a:rPr>
              <a:t>クラスタリングに応用</a:t>
            </a:r>
            <a:endParaRPr kumimoji="1" lang="en-US" altLang="ja-JP" sz="2400" b="1" dirty="0">
              <a:solidFill>
                <a:srgbClr val="2F5597"/>
              </a:solidFill>
              <a:latin typeface="Meiryo" charset="-128"/>
              <a:ea typeface="Meiryo" charset="-128"/>
              <a:cs typeface="Meiryo" charset="-128"/>
            </a:endParaRPr>
          </a:p>
        </p:txBody>
      </p:sp>
    </p:spTree>
    <p:extLst>
      <p:ext uri="{BB962C8B-B14F-4D97-AF65-F5344CB8AC3E}">
        <p14:creationId xmlns:p14="http://schemas.microsoft.com/office/powerpoint/2010/main" val="218482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46083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a:t>推定されたモデル</a:t>
            </a:r>
            <a:r>
              <a:rPr kumimoji="1" lang="en-US" altLang="ja-JP" sz="2400" dirty="0"/>
              <a:t>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en-US" altLang="ja-JP" sz="2400" dirty="0"/>
              <a:t> </a:t>
            </a:r>
            <a:r>
              <a:rPr kumimoji="1" lang="ja-JP" altLang="en-US" sz="2400" dirty="0"/>
              <a:t>と，真の確率密度関数</a:t>
            </a:r>
            <a:r>
              <a:rPr kumimoji="1" lang="en-US" altLang="ja-JP" sz="2400" dirty="0"/>
              <a:t>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 </a:t>
            </a:r>
            <a:r>
              <a:rPr kumimoji="1" lang="ja-JP" altLang="en-US" sz="2400"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908355" y="1754918"/>
            <a:ext cx="8375290" cy="1154162"/>
          </a:xfrm>
          <a:prstGeom prst="rect">
            <a:avLst/>
          </a:prstGeom>
        </p:spPr>
        <p:txBody>
          <a:bodyPr wrap="square">
            <a:spAutoFit/>
          </a:bodyPr>
          <a:lstStyle/>
          <a:p>
            <a:pPr algn="ct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1459631" y="3736673"/>
            <a:ext cx="9272738" cy="931368"/>
          </a:xfrm>
          <a:prstGeom prst="rect">
            <a:avLst/>
          </a:prstGeom>
        </p:spPr>
      </p:pic>
      <p:cxnSp>
        <p:nvCxnSpPr>
          <p:cNvPr id="6" name="直線コネクタ 5"/>
          <p:cNvCxnSpPr>
            <a:cxnSpLocks/>
          </p:cNvCxnSpPr>
          <p:nvPr/>
        </p:nvCxnSpPr>
        <p:spPr>
          <a:xfrm>
            <a:off x="6292702" y="4766296"/>
            <a:ext cx="443966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189096" y="4960662"/>
            <a:ext cx="2646878" cy="41969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71943" y="4616521"/>
            <a:ext cx="10515600" cy="44203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a:t>この時の確率は</a:t>
            </a:r>
            <a:endParaRPr lang="en-US" altLang="ja-JP" sz="2400" dirty="0"/>
          </a:p>
        </p:txBody>
      </p:sp>
      <p:grpSp>
        <p:nvGrpSpPr>
          <p:cNvPr id="8" name="図形グループ 7"/>
          <p:cNvGrpSpPr/>
          <p:nvPr/>
        </p:nvGrpSpPr>
        <p:grpSpPr>
          <a:xfrm>
            <a:off x="109530" y="2028982"/>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817061" y="3373161"/>
            <a:ext cx="4586454" cy="972244"/>
          </a:xfrm>
          <a:prstGeom prst="rect">
            <a:avLst/>
          </a:prstGeom>
        </p:spPr>
      </p:pic>
      <p:sp>
        <p:nvSpPr>
          <p:cNvPr id="12" name="コンテンツ プレースホルダー 2"/>
          <p:cNvSpPr txBox="1">
            <a:spLocks/>
          </p:cNvSpPr>
          <p:nvPr/>
        </p:nvSpPr>
        <p:spPr>
          <a:xfrm>
            <a:off x="119957" y="2727263"/>
            <a:ext cx="10449017" cy="44913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z="2400" dirty="0"/>
              <a:t>等方</a:t>
            </a:r>
            <a:r>
              <a:rPr lang="en-US" altLang="ja-JP" sz="2400" dirty="0"/>
              <a:t>Gauss</a:t>
            </a:r>
            <a:r>
              <a:rPr lang="ja-JP" altLang="en-US" sz="2400" dirty="0"/>
              <a:t>分布を考えると，分散</a:t>
            </a:r>
            <a:r>
              <a:rPr lang="en-US" altLang="ja-JP" sz="2400" dirty="0"/>
              <a:t> </a:t>
            </a:r>
            <a:r>
              <a:rPr lang="en-US" altLang="ja-JP" sz="2400" i="1" dirty="0">
                <a:latin typeface="Times New Roman" charset="0"/>
                <a:ea typeface="Times New Roman" charset="0"/>
                <a:cs typeface="Times New Roman" charset="0"/>
              </a:rPr>
              <a:t>σ</a:t>
            </a:r>
            <a:r>
              <a:rPr lang="en-US" altLang="ja-JP" sz="2400" baseline="30000" dirty="0">
                <a:latin typeface="Times New Roman" charset="0"/>
                <a:ea typeface="Times New Roman" charset="0"/>
                <a:cs typeface="Times New Roman" charset="0"/>
              </a:rPr>
              <a:t>2 </a:t>
            </a:r>
            <a:r>
              <a:rPr lang="ja-JP" altLang="en-US" sz="2400" dirty="0"/>
              <a:t>は</a:t>
            </a:r>
            <a:endParaRPr lang="en-US" altLang="ja-JP" sz="2400" dirty="0"/>
          </a:p>
        </p:txBody>
      </p:sp>
      <p:pic>
        <p:nvPicPr>
          <p:cNvPr id="13" name="図 12"/>
          <p:cNvPicPr>
            <a:picLocks noChangeAspect="1"/>
          </p:cNvPicPr>
          <p:nvPr/>
        </p:nvPicPr>
        <p:blipFill>
          <a:blip r:embed="rId4"/>
          <a:stretch>
            <a:fillRect/>
          </a:stretch>
        </p:blipFill>
        <p:spPr>
          <a:xfrm>
            <a:off x="2193903" y="5117601"/>
            <a:ext cx="7707943" cy="937889"/>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a:cxnSpLocks/>
          </p:cNvCxnSpPr>
          <p:nvPr/>
        </p:nvCxnSpPr>
        <p:spPr>
          <a:xfrm>
            <a:off x="6640725" y="6107440"/>
            <a:ext cx="307575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832013" y="6238488"/>
            <a:ext cx="2716753" cy="400110"/>
          </a:xfrm>
          <a:prstGeom prst="rect">
            <a:avLst/>
          </a:prstGeom>
          <a:noFill/>
        </p:spPr>
        <p:txBody>
          <a:bodyPr wrap="square" rtlCol="0">
            <a:spAutoFit/>
          </a:bodyPr>
          <a:lstStyle/>
          <a:p>
            <a:pPr algn="ctr"/>
            <a:r>
              <a:rPr kumimoji="1" lang="ja-JP" altLang="en-US" sz="20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b="1" dirty="0"/>
              <a:t>X-means</a:t>
            </a:r>
            <a:endParaRPr kumimoji="1"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データが混合等方</a:t>
            </a:r>
            <a:r>
              <a:rPr lang="en-US" altLang="ja-JP" dirty="0"/>
              <a:t>Gauss</a:t>
            </a:r>
            <a:r>
              <a:rPr lang="ja-JP" altLang="en-US" dirty="0"/>
              <a:t>分布から生成されたと想定</a:t>
            </a:r>
            <a:endParaRPr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a:t>
            </a:r>
            <a:r>
              <a:rPr lang="ja-JP" altLang="en-US" b="1" dirty="0"/>
              <a:t>情報量規準</a:t>
            </a:r>
            <a:r>
              <a:rPr lang="ja-JP" altLang="en-US" dirty="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a:solidFill>
                  <a:schemeClr val="accent1">
                    <a:lumMod val="75000"/>
                  </a:schemeClr>
                </a:solidFill>
                <a:latin typeface="Meiryo" charset="-128"/>
                <a:ea typeface="Meiryo" charset="-128"/>
                <a:cs typeface="Meiryo" charset="-128"/>
              </a:rPr>
              <a:t>情報量規準</a:t>
            </a:r>
            <a:endParaRPr kumimoji="1" lang="en-US" altLang="ja-JP" sz="2800" b="1" dirty="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223890"/>
            <a:ext cx="10515600" cy="5097425"/>
          </a:xfrm>
        </p:spPr>
        <p:txBody>
          <a:bodyPr anchor="ctr"/>
          <a:lstStyle/>
          <a:p>
            <a:pPr marL="0" indent="0" algn="ctr">
              <a:spcBef>
                <a:spcPts val="0"/>
              </a:spcBef>
              <a:buNone/>
            </a:pPr>
            <a:r>
              <a:rPr lang="ja-JP" altLang="en-US" sz="4000" dirty="0"/>
              <a:t>クラスタ数推定をする時</a:t>
            </a:r>
            <a:endParaRPr lang="en-US" altLang="ja-JP" sz="4000" dirty="0"/>
          </a:p>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X-means</a:t>
            </a:r>
            <a:endParaRPr kumimoji="1" lang="ja-JP" altLang="en-US" dirty="0"/>
          </a:p>
        </p:txBody>
      </p:sp>
      <p:sp>
        <p:nvSpPr>
          <p:cNvPr id="126" name="正方形/長方形 125"/>
          <p:cNvSpPr/>
          <p:nvPr/>
        </p:nvSpPr>
        <p:spPr>
          <a:xfrm>
            <a:off x="0" y="1489958"/>
            <a:ext cx="12349655" cy="5078313"/>
          </a:xfrm>
          <a:prstGeom prst="rect">
            <a:avLst/>
          </a:prstGeom>
        </p:spPr>
        <p:txBody>
          <a:bodyPr wrap="square">
            <a:spAutoFit/>
          </a:bodyPr>
          <a:lstStyle/>
          <a:p>
            <a:pPr>
              <a:lnSpc>
                <a:spcPct val="150000"/>
              </a:lnSpc>
            </a:pPr>
            <a:r>
              <a:rPr lang="en-US" altLang="ja-JP" sz="2400" dirty="0">
                <a:latin typeface="Meiryo" charset="-128"/>
                <a:ea typeface="Meiryo" charset="-128"/>
                <a:cs typeface="Meiryo" charset="-128"/>
              </a:rPr>
              <a:t>(1) </a:t>
            </a:r>
            <a:r>
              <a:rPr lang="ja-JP" altLang="en-US" sz="2400" dirty="0">
                <a:latin typeface="Meiryo" charset="-128"/>
                <a:ea typeface="Meiryo" charset="-128"/>
                <a:cs typeface="Meiryo" charset="-128"/>
              </a:rPr>
              <a:t>クラスタ数</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を初期化する (通常は</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2</a:t>
            </a:r>
            <a:r>
              <a:rPr lang="ja-JP" altLang="en-US" sz="2400" dirty="0">
                <a:latin typeface="Meiryo" charset="-128"/>
                <a:ea typeface="Meiryo" charset="-128"/>
                <a:cs typeface="Meiryo" charset="-128"/>
              </a:rPr>
              <a:t>) ．</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(2)</a:t>
            </a:r>
            <a:r>
              <a:rPr lang="en-US" altLang="ja-JP" sz="2400" i="1" dirty="0">
                <a:latin typeface="Meiryo" charset="-128"/>
                <a:ea typeface="Meiryo" charset="-128"/>
                <a:cs typeface="Meiryo" charset="-128"/>
              </a:rPr>
              <a:t> </a:t>
            </a:r>
            <a:r>
              <a:rPr lang="ja-JP" altLang="en-US" sz="2400" i="1" dirty="0">
                <a:latin typeface="Meiryo" charset="-128"/>
                <a:ea typeface="Meiryo" charset="-128"/>
                <a:cs typeface="Meiryo" charset="-128"/>
              </a:rPr>
              <a:t>k</a:t>
            </a:r>
            <a:r>
              <a:rPr lang="ja-JP" altLang="en-US" sz="2400" dirty="0">
                <a:latin typeface="Meiryo" charset="-128"/>
                <a:ea typeface="Meiryo" charset="-128"/>
                <a:cs typeface="Meiryo" charset="-128"/>
              </a:rPr>
              <a:t>-means</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を実行する．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(3) </a:t>
            </a:r>
            <a:r>
              <a:rPr lang="ja-JP" altLang="en-US" sz="2400" dirty="0">
                <a:latin typeface="Meiryo" charset="-128"/>
                <a:ea typeface="Meiryo" charset="-128"/>
                <a:cs typeface="Meiryo" charset="-128"/>
              </a:rPr>
              <a:t>次の処理を</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1</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から</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まで繰り返す．</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(a)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の</a:t>
            </a:r>
            <a:r>
              <a:rPr lang="ja-JP" altLang="en-US" sz="2400" b="1" dirty="0">
                <a:latin typeface="Meiryo" charset="-128"/>
                <a:ea typeface="Meiryo" charset="-128"/>
                <a:cs typeface="Meiryo" charset="-128"/>
              </a:rPr>
              <a:t>情報量規準</a:t>
            </a:r>
            <a:r>
              <a:rPr lang="ja-JP" altLang="en-US" sz="2400" i="1" baseline="-25000" dirty="0">
                <a:latin typeface="Times New Roman" charset="0"/>
                <a:ea typeface="Times New Roman" charset="0"/>
                <a:cs typeface="Times New Roman" charset="0"/>
              </a:rPr>
              <a:t>j</a:t>
            </a:r>
            <a:r>
              <a:rPr lang="en-US" altLang="ja-JP" sz="2400" baseline="-25000" dirty="0">
                <a:latin typeface="Meiryo" charset="-128"/>
                <a:ea typeface="Meiryo" charset="-128"/>
                <a:cs typeface="Meiryo" charset="-128"/>
              </a:rPr>
              <a:t>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(b)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に所属するデータに対し，</a:t>
            </a:r>
            <a:r>
              <a:rPr lang="ja-JP" altLang="en-US" sz="2400" b="1" dirty="0">
                <a:latin typeface="Meiryo" charset="-128"/>
                <a:ea typeface="Meiryo" charset="-128"/>
                <a:cs typeface="Meiryo" charset="-128"/>
              </a:rPr>
              <a:t>クラスタ数2として</a:t>
            </a:r>
            <a:r>
              <a:rPr lang="en-US" altLang="ja-JP" sz="2400" b="1" dirty="0">
                <a:latin typeface="Meiryo" charset="-128"/>
                <a:ea typeface="Meiryo" charset="-128"/>
                <a:cs typeface="Meiryo" charset="-128"/>
              </a:rPr>
              <a:t> </a:t>
            </a:r>
            <a:r>
              <a:rPr lang="ja-JP" altLang="en-US" sz="2400" b="1" i="1" dirty="0">
                <a:latin typeface="Meiryo" charset="-128"/>
                <a:ea typeface="Meiryo" charset="-128"/>
                <a:cs typeface="Meiryo" charset="-128"/>
              </a:rPr>
              <a:t>k</a:t>
            </a:r>
            <a:r>
              <a:rPr lang="ja-JP" altLang="en-US" sz="2400" b="1" dirty="0">
                <a:latin typeface="Meiryo" charset="-128"/>
                <a:ea typeface="Meiryo" charset="-128"/>
                <a:cs typeface="Meiryo" charset="-128"/>
              </a:rPr>
              <a:t>-means</a:t>
            </a:r>
            <a:r>
              <a:rPr lang="en-US" altLang="ja-JP" sz="2400" b="1" dirty="0">
                <a:latin typeface="Meiryo" charset="-128"/>
                <a:ea typeface="Meiryo" charset="-128"/>
                <a:cs typeface="Meiryo" charset="-128"/>
              </a:rPr>
              <a:t> </a:t>
            </a:r>
            <a:r>
              <a:rPr lang="ja-JP" altLang="en-US" sz="2400" dirty="0">
                <a:latin typeface="Meiryo" charset="-128"/>
                <a:ea typeface="Meiryo" charset="-128"/>
                <a:cs typeface="Meiryo" charset="-128"/>
              </a:rPr>
              <a:t>を行う．</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de-DE" altLang="ja-JP" sz="2400" dirty="0">
                <a:latin typeface="Meiryo" charset="-128"/>
                <a:ea typeface="Meiryo" charset="-128"/>
                <a:cs typeface="Meiryo" charset="-128"/>
              </a:rPr>
              <a:t>(c) </a:t>
            </a:r>
            <a:r>
              <a:rPr lang="ja-JP" altLang="en-US" sz="2400" dirty="0">
                <a:latin typeface="Meiryo" charset="-128"/>
                <a:ea typeface="Meiryo" charset="-128"/>
                <a:cs typeface="Meiryo" charset="-128"/>
              </a:rPr>
              <a:t>クラスタ数2としてクラスタリングした結果に対し</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(d) </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と</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を比較し，</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が大きければ</a:t>
            </a:r>
            <a:br>
              <a:rPr lang="en-US" altLang="ja-JP" sz="2400" dirty="0">
                <a:latin typeface="Meiryo" charset="-128"/>
                <a:ea typeface="Meiryo" charset="-128"/>
                <a:cs typeface="Meiryo" charset="-128"/>
              </a:rPr>
            </a:b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   クラスタ数</a:t>
            </a:r>
            <a:r>
              <a:rPr lang="ja-JP" altLang="en-US"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に1を足す．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(4) </a:t>
            </a:r>
            <a:r>
              <a:rPr lang="ja-JP" altLang="en-US" sz="2400" dirty="0">
                <a:latin typeface="Meiryo" charset="-128"/>
                <a:ea typeface="Meiryo" charset="-128"/>
                <a:cs typeface="Meiryo" charset="-128"/>
              </a:rPr>
              <a:t>前の処理で</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が増加した場合は処理2へ戻る．そうでない場合は終了する．</a:t>
            </a:r>
          </a:p>
        </p:txBody>
      </p:sp>
    </p:spTree>
    <p:extLst>
      <p:ext uri="{BB962C8B-B14F-4D97-AF65-F5344CB8AC3E}">
        <p14:creationId xmlns:p14="http://schemas.microsoft.com/office/powerpoint/2010/main" val="196068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323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197569" y="2623482"/>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34EC5-0F94-D840-9BED-848A5BCC5074}"/>
              </a:ext>
            </a:extLst>
          </p:cNvPr>
          <p:cNvSpPr>
            <a:spLocks noGrp="1"/>
          </p:cNvSpPr>
          <p:nvPr>
            <p:ph type="title"/>
          </p:nvPr>
        </p:nvSpPr>
        <p:spPr>
          <a:xfrm>
            <a:off x="838200" y="182562"/>
            <a:ext cx="10515600" cy="636925"/>
          </a:xfrm>
        </p:spPr>
        <p:txBody>
          <a:bodyPr/>
          <a:lstStyle/>
          <a:p>
            <a:r>
              <a:rPr kumimoji="1" lang="ja-JP" altLang="en-US" dirty="0"/>
              <a:t>対象とするデータ</a:t>
            </a:r>
          </a:p>
        </p:txBody>
      </p:sp>
      <p:sp>
        <p:nvSpPr>
          <p:cNvPr id="3" name="コンテンツ プレースホルダー 2">
            <a:extLst>
              <a:ext uri="{FF2B5EF4-FFF2-40B4-BE49-F238E27FC236}">
                <a16:creationId xmlns:a16="http://schemas.microsoft.com/office/drawing/2014/main" id="{124D0E7B-1DB5-1441-B026-39C7CDE3337B}"/>
              </a:ext>
            </a:extLst>
          </p:cNvPr>
          <p:cNvSpPr>
            <a:spLocks noGrp="1"/>
          </p:cNvSpPr>
          <p:nvPr>
            <p:ph idx="1"/>
          </p:nvPr>
        </p:nvSpPr>
        <p:spPr>
          <a:xfrm>
            <a:off x="838200" y="1993815"/>
            <a:ext cx="10515600" cy="3921464"/>
          </a:xfrm>
        </p:spPr>
        <p:txBody>
          <a:bodyPr/>
          <a:lstStyle/>
          <a:p>
            <a:pPr>
              <a:lnSpc>
                <a:spcPct val="150000"/>
              </a:lnSpc>
            </a:pPr>
            <a:r>
              <a:rPr lang="ja-JP" altLang="en-US" dirty="0"/>
              <a:t>人工的に生成した</a:t>
            </a:r>
            <a:r>
              <a:rPr lang="en-US" altLang="ja-JP" b="1" dirty="0"/>
              <a:t>2</a:t>
            </a:r>
            <a:r>
              <a:rPr lang="ja-JP" altLang="en-US" b="1" dirty="0"/>
              <a:t>次元</a:t>
            </a:r>
            <a:r>
              <a:rPr lang="ja-JP" altLang="en-US" dirty="0"/>
              <a:t>もしくは</a:t>
            </a:r>
            <a:r>
              <a:rPr lang="en-US" altLang="ja-JP" b="1" dirty="0"/>
              <a:t>3</a:t>
            </a:r>
            <a:r>
              <a:rPr lang="ja-JP" altLang="en-US" b="1" dirty="0"/>
              <a:t>次元</a:t>
            </a:r>
            <a:r>
              <a:rPr lang="ja-JP" altLang="en-US" dirty="0"/>
              <a:t>のデータ</a:t>
            </a:r>
            <a:endParaRPr lang="en-US" altLang="ja-JP" dirty="0"/>
          </a:p>
          <a:p>
            <a:pPr lvl="1">
              <a:lnSpc>
                <a:spcPct val="150000"/>
              </a:lnSpc>
              <a:buFont typeface="Wingdings" charset="2"/>
              <a:buChar char="u"/>
            </a:pPr>
            <a:r>
              <a:rPr lang="ja-JP" altLang="en-US" dirty="0"/>
              <a:t> 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lang="ja-JP" altLang="en-US" dirty="0"/>
              <a:t> 各クラスタは</a:t>
            </a:r>
            <a:r>
              <a:rPr lang="en-US" altLang="ja-JP" dirty="0"/>
              <a:t>500</a:t>
            </a:r>
            <a:r>
              <a:rPr lang="ja-JP" altLang="en-US" dirty="0"/>
              <a:t>個のデータ点からなる</a:t>
            </a:r>
            <a:endParaRPr lang="en-US" altLang="ja-JP" dirty="0"/>
          </a:p>
          <a:p>
            <a:pPr>
              <a:lnSpc>
                <a:spcPct val="150000"/>
              </a:lnSpc>
            </a:pPr>
            <a:r>
              <a:rPr lang="ja-JP" altLang="en-US" dirty="0"/>
              <a:t>手書き文字データ </a:t>
            </a:r>
            <a:r>
              <a:rPr lang="en-US" altLang="ja-JP" dirty="0"/>
              <a:t>(MNIST)</a:t>
            </a:r>
          </a:p>
          <a:p>
            <a:pPr lvl="1">
              <a:lnSpc>
                <a:spcPct val="150000"/>
              </a:lnSpc>
              <a:buFont typeface="Wingdings" pitchFamily="2" charset="2"/>
              <a:buChar char="u"/>
            </a:pPr>
            <a:r>
              <a:rPr lang="en-US" altLang="ja-JP" dirty="0"/>
              <a:t> 70,000</a:t>
            </a:r>
            <a:r>
              <a:rPr lang="ja-JP" altLang="en-US" dirty="0"/>
              <a:t>枚の手書きアラビア数字 </a:t>
            </a:r>
            <a:r>
              <a:rPr lang="en-US" altLang="ja-JP" dirty="0"/>
              <a:t>(0 - 9) </a:t>
            </a:r>
            <a:r>
              <a:rPr lang="ja-JP" altLang="en-US" dirty="0"/>
              <a:t>のデータセット</a:t>
            </a:r>
            <a:endParaRPr lang="en-US" altLang="ja-JP" dirty="0"/>
          </a:p>
        </p:txBody>
      </p:sp>
    </p:spTree>
    <p:extLst>
      <p:ext uri="{BB962C8B-B14F-4D97-AF65-F5344CB8AC3E}">
        <p14:creationId xmlns:p14="http://schemas.microsoft.com/office/powerpoint/2010/main" val="276085473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9271</TotalTime>
  <Words>1107</Words>
  <Application>Microsoft Macintosh PowerPoint</Application>
  <PresentationFormat>ワイド画面</PresentationFormat>
  <Paragraphs>188</Paragraphs>
  <Slides>23</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Meiryo</vt:lpstr>
      <vt:lpstr>Yu Gothic</vt:lpstr>
      <vt:lpstr>Yu Gothic</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X-means</vt:lpstr>
      <vt:lpstr>X-means</vt:lpstr>
      <vt:lpstr>情報量規準</vt:lpstr>
      <vt:lpstr>情報量規準の例</vt:lpstr>
      <vt:lpstr>対象とするデータ</vt:lpstr>
      <vt:lpstr>2次元データに対するクラスタ数推定の結果</vt:lpstr>
      <vt:lpstr>3次元データに対するクラスタ数推定の結果</vt:lpstr>
      <vt:lpstr>手書き数字データに対するクラスタ数推定の結果</vt:lpstr>
      <vt:lpstr>まとめ</vt:lpstr>
      <vt:lpstr>Appendix</vt:lpstr>
      <vt:lpstr>Appendix</vt:lpstr>
      <vt:lpstr>実験</vt:lpstr>
      <vt:lpstr>精度の評価指数について</vt:lpstr>
      <vt:lpstr>Mean-shift</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116</cp:revision>
  <dcterms:created xsi:type="dcterms:W3CDTF">2017-10-05T02:20:57Z</dcterms:created>
  <dcterms:modified xsi:type="dcterms:W3CDTF">2018-02-19T11:26:10Z</dcterms:modified>
</cp:coreProperties>
</file>