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2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Lecture 11 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36DF-5896-4E75-8715-8344925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DAD8-5C40-4A68-98C9-A5C25B27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faster query time?</a:t>
            </a:r>
          </a:p>
          <a:p>
            <a:r>
              <a:rPr lang="en-US" dirty="0"/>
              <a:t>If you don’t care about space, can store both an adjacency array and an adjacency list.</a:t>
            </a:r>
          </a:p>
          <a:p>
            <a:endParaRPr lang="en-US" dirty="0"/>
          </a:p>
          <a:p>
            <a:r>
              <a:rPr lang="en-US" dirty="0"/>
              <a:t>Saving space?</a:t>
            </a:r>
          </a:p>
          <a:p>
            <a:r>
              <a:rPr lang="en-US" dirty="0"/>
              <a:t>Can use a hash table to store the edges (for adjacency array).</a:t>
            </a:r>
          </a:p>
        </p:txBody>
      </p:sp>
    </p:spTree>
    <p:extLst>
      <p:ext uri="{BB962C8B-B14F-4D97-AF65-F5344CB8AC3E}">
        <p14:creationId xmlns:p14="http://schemas.microsoft.com/office/powerpoint/2010/main" val="34484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7E84-4E04-4979-B3E5-02A5F271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Graph Algorithm: Graph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C7EF-37EB-4431-B1F8-6A14F15D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Given a graph, we want to use its edges to visit all of its vertices.</a:t>
            </a:r>
          </a:p>
          <a:p>
            <a:r>
              <a:rPr lang="en-US" dirty="0"/>
              <a:t>Motivation:</a:t>
            </a:r>
          </a:p>
          <a:p>
            <a:r>
              <a:rPr lang="en-US" dirty="0"/>
              <a:t>Check if the graph is connected.</a:t>
            </a:r>
            <a:br>
              <a:rPr lang="en-US" dirty="0"/>
            </a:br>
            <a:r>
              <a:rPr lang="en-US" dirty="0"/>
              <a:t>(connected = can go between every pair of vertices)</a:t>
            </a:r>
            <a:br>
              <a:rPr lang="en-US" dirty="0"/>
            </a:br>
            <a:r>
              <a:rPr lang="en-US" dirty="0"/>
              <a:t>Find a path between two vertices</a:t>
            </a:r>
            <a:br>
              <a:rPr lang="en-US" dirty="0"/>
            </a:br>
            <a:r>
              <a:rPr lang="en-US" dirty="0"/>
              <a:t>Check other properties (see examples)</a:t>
            </a:r>
          </a:p>
        </p:txBody>
      </p:sp>
    </p:spTree>
    <p:extLst>
      <p:ext uri="{BB962C8B-B14F-4D97-AF65-F5344CB8AC3E}">
        <p14:creationId xmlns:p14="http://schemas.microsoft.com/office/powerpoint/2010/main" val="14642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D805-76FF-41F7-BF7C-D0BA1E0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5997-2786-4625-93FF-DC09A51E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neighbor’s neighbor first.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D3F2F-C546-42CB-9918-1BB21D273BD0}"/>
              </a:ext>
            </a:extLst>
          </p:cNvPr>
          <p:cNvSpPr txBox="1"/>
          <p:nvPr/>
        </p:nvSpPr>
        <p:spPr>
          <a:xfrm>
            <a:off x="1262743" y="2725783"/>
            <a:ext cx="6043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DFS_visit</a:t>
            </a:r>
            <a:r>
              <a:rPr lang="en-US" sz="2000" dirty="0"/>
              <a:t>(u)</a:t>
            </a:r>
          </a:p>
          <a:p>
            <a:r>
              <a:rPr lang="en-US" sz="2000" dirty="0"/>
              <a:t>     Mark u as visited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chemeClr val="tx2"/>
                </a:solidFill>
              </a:rPr>
              <a:t>FOR</a:t>
            </a:r>
            <a:r>
              <a:rPr lang="en-US" sz="2000" dirty="0"/>
              <a:t> each edge (u, v)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tx2"/>
                </a:solidFill>
              </a:rPr>
              <a:t>IF</a:t>
            </a:r>
            <a:r>
              <a:rPr lang="en-US" sz="2000" dirty="0"/>
              <a:t> v is not visited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DFS_visit</a:t>
            </a:r>
            <a:r>
              <a:rPr lang="en-US" sz="2000" dirty="0"/>
              <a:t>(v)</a:t>
            </a:r>
          </a:p>
          <a:p>
            <a:endParaRPr lang="en-US" sz="2000" dirty="0"/>
          </a:p>
          <a:p>
            <a:r>
              <a:rPr lang="en-US" sz="2000" dirty="0"/>
              <a:t>DFS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tx2"/>
                </a:solidFill>
              </a:rPr>
              <a:t>FOR</a:t>
            </a:r>
            <a:r>
              <a:rPr lang="en-US" sz="2000" dirty="0"/>
              <a:t> u = 1 to n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DFS_visit</a:t>
            </a:r>
            <a:r>
              <a:rPr lang="en-US" sz="2000" dirty="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3680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A2-918F-4F78-9446-BC84D696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C82C-C5F8-496D-97E4-B7A64B9D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8299" cy="4351338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DFS_visit</a:t>
            </a:r>
            <a:r>
              <a:rPr lang="en-US" dirty="0"/>
              <a:t>(u) calls </a:t>
            </a:r>
            <a:r>
              <a:rPr lang="en-US" dirty="0" err="1"/>
              <a:t>DFS_visit</a:t>
            </a:r>
            <a:r>
              <a:rPr lang="en-US" dirty="0"/>
              <a:t>(v), add (</a:t>
            </a:r>
            <a:r>
              <a:rPr lang="en-US" dirty="0" err="1"/>
              <a:t>u,v</a:t>
            </a:r>
            <a:r>
              <a:rPr lang="en-US" dirty="0"/>
              <a:t>) to the tree.</a:t>
            </a:r>
          </a:p>
          <a:p>
            <a:r>
              <a:rPr lang="en-US" dirty="0"/>
              <a:t>“Only preserve an edge if it is used to discover a new vertex”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B8790C-91D7-4837-BA9B-20A6E685F51C}"/>
              </a:ext>
            </a:extLst>
          </p:cNvPr>
          <p:cNvSpPr/>
          <p:nvPr/>
        </p:nvSpPr>
        <p:spPr>
          <a:xfrm>
            <a:off x="2417557" y="3558380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7B3014-E15C-4E2C-82B6-0CD6F04C18B4}"/>
              </a:ext>
            </a:extLst>
          </p:cNvPr>
          <p:cNvSpPr/>
          <p:nvPr/>
        </p:nvSpPr>
        <p:spPr>
          <a:xfrm>
            <a:off x="2417557" y="450102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B210A-5FDC-4388-8B46-5F56907D7435}"/>
              </a:ext>
            </a:extLst>
          </p:cNvPr>
          <p:cNvSpPr/>
          <p:nvPr/>
        </p:nvSpPr>
        <p:spPr>
          <a:xfrm>
            <a:off x="1454331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A2A3F-C7BD-4079-BF10-53B5D3FCD3C6}"/>
              </a:ext>
            </a:extLst>
          </p:cNvPr>
          <p:cNvSpPr/>
          <p:nvPr/>
        </p:nvSpPr>
        <p:spPr>
          <a:xfrm>
            <a:off x="3361508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4ABB7-B491-471F-8754-5EB6E6F6F184}"/>
              </a:ext>
            </a:extLst>
          </p:cNvPr>
          <p:cNvCxnSpPr>
            <a:stCxn id="11" idx="7"/>
            <a:endCxn id="9" idx="3"/>
          </p:cNvCxnSpPr>
          <p:nvPr/>
        </p:nvCxnSpPr>
        <p:spPr>
          <a:xfrm flipV="1">
            <a:off x="1677329" y="3781378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7C94BB-9F26-47A0-B2AC-D1EC370E042E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2640555" y="3781378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82D48E-6888-4F22-A455-89BB8DFE79B9}"/>
              </a:ext>
            </a:extLst>
          </p:cNvPr>
          <p:cNvCxnSpPr>
            <a:stCxn id="10" idx="2"/>
            <a:endCxn id="11" idx="5"/>
          </p:cNvCxnSpPr>
          <p:nvPr/>
        </p:nvCxnSpPr>
        <p:spPr>
          <a:xfrm flipH="1" flipV="1">
            <a:off x="1677329" y="4324735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5B3E20-8070-4B50-8114-ABFECC3EB48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548186" y="3819638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50514E6-8A89-4838-8BF2-ED48FD74DFC5}"/>
              </a:ext>
            </a:extLst>
          </p:cNvPr>
          <p:cNvSpPr/>
          <p:nvPr/>
        </p:nvSpPr>
        <p:spPr>
          <a:xfrm>
            <a:off x="937100" y="493645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C49F9-E86F-4047-A5C1-317D61920DF3}"/>
              </a:ext>
            </a:extLst>
          </p:cNvPr>
          <p:cNvCxnSpPr>
            <a:stCxn id="11" idx="3"/>
            <a:endCxn id="21" idx="7"/>
          </p:cNvCxnSpPr>
          <p:nvPr/>
        </p:nvCxnSpPr>
        <p:spPr>
          <a:xfrm flipH="1">
            <a:off x="1160098" y="4324735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11CD70-D172-4018-98FB-424CFEF3C6EC}"/>
              </a:ext>
            </a:extLst>
          </p:cNvPr>
          <p:cNvSpPr/>
          <p:nvPr/>
        </p:nvSpPr>
        <p:spPr>
          <a:xfrm>
            <a:off x="4066903" y="4001294"/>
            <a:ext cx="1097280" cy="106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AB64D-6D12-4900-ABF4-C34A7482E82D}"/>
              </a:ext>
            </a:extLst>
          </p:cNvPr>
          <p:cNvSpPr/>
          <p:nvPr/>
        </p:nvSpPr>
        <p:spPr>
          <a:xfrm>
            <a:off x="7229041" y="3558380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51B5F0-E7FB-429C-AF22-E1BC25F40F15}"/>
              </a:ext>
            </a:extLst>
          </p:cNvPr>
          <p:cNvSpPr/>
          <p:nvPr/>
        </p:nvSpPr>
        <p:spPr>
          <a:xfrm>
            <a:off x="7229041" y="450102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93681D-423F-47ED-8FC2-FFE4657C8BCA}"/>
              </a:ext>
            </a:extLst>
          </p:cNvPr>
          <p:cNvSpPr/>
          <p:nvPr/>
        </p:nvSpPr>
        <p:spPr>
          <a:xfrm>
            <a:off x="6265815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FD1259-9CA2-4462-AE3C-660EC99327D5}"/>
              </a:ext>
            </a:extLst>
          </p:cNvPr>
          <p:cNvSpPr/>
          <p:nvPr/>
        </p:nvSpPr>
        <p:spPr>
          <a:xfrm>
            <a:off x="8172992" y="410173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B78C7E-1835-44D4-AD6E-2C36411855B8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6488813" y="3781378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05C07-78FA-4822-B357-941448079A40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452039" y="3781378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C122-E69F-4247-9153-AE2369B58408}"/>
              </a:ext>
            </a:extLst>
          </p:cNvPr>
          <p:cNvCxnSpPr>
            <a:stCxn id="26" idx="2"/>
            <a:endCxn id="27" idx="5"/>
          </p:cNvCxnSpPr>
          <p:nvPr/>
        </p:nvCxnSpPr>
        <p:spPr>
          <a:xfrm flipH="1" flipV="1">
            <a:off x="6488813" y="4324735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B08347D-371F-4A04-B769-71EA1C6C4387}"/>
              </a:ext>
            </a:extLst>
          </p:cNvPr>
          <p:cNvSpPr/>
          <p:nvPr/>
        </p:nvSpPr>
        <p:spPr>
          <a:xfrm>
            <a:off x="5748584" y="493645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EE723A-C929-4A6D-9372-B196A4B6B51F}"/>
              </a:ext>
            </a:extLst>
          </p:cNvPr>
          <p:cNvCxnSpPr>
            <a:stCxn id="27" idx="3"/>
            <a:endCxn id="33" idx="7"/>
          </p:cNvCxnSpPr>
          <p:nvPr/>
        </p:nvCxnSpPr>
        <p:spPr>
          <a:xfrm flipH="1">
            <a:off x="5971582" y="4324735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9E5-BD1A-4D52-AFA2-0B401823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F2F5-C3AB-456C-9E3D-DD391908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Recursions are implemented using stacks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7B59-38E3-46A9-BC0C-470A2F1942E0}"/>
              </a:ext>
            </a:extLst>
          </p:cNvPr>
          <p:cNvSpPr/>
          <p:nvPr/>
        </p:nvSpPr>
        <p:spPr>
          <a:xfrm>
            <a:off x="6240620" y="284427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3DE73-94BB-4057-A139-A04C4BA49E4F}"/>
              </a:ext>
            </a:extLst>
          </p:cNvPr>
          <p:cNvSpPr/>
          <p:nvPr/>
        </p:nvSpPr>
        <p:spPr>
          <a:xfrm>
            <a:off x="6240620" y="3786927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5C23F1-D603-4933-A4C3-757B7E247EC3}"/>
              </a:ext>
            </a:extLst>
          </p:cNvPr>
          <p:cNvSpPr/>
          <p:nvPr/>
        </p:nvSpPr>
        <p:spPr>
          <a:xfrm>
            <a:off x="5277394" y="3387635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1205FC-B089-4F2D-A5E6-9696B6D2E9D6}"/>
              </a:ext>
            </a:extLst>
          </p:cNvPr>
          <p:cNvSpPr/>
          <p:nvPr/>
        </p:nvSpPr>
        <p:spPr>
          <a:xfrm>
            <a:off x="7184571" y="3387635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97AB5-FE09-4B24-AD5E-213AF346A94C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5500392" y="3067276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948B2C-8A21-416A-A597-287F5DEFCE89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463618" y="3067276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981B04-972D-4C4E-90BB-1FE582120D5E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5500392" y="3610633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BA4A41-31B1-428C-B3D1-F2B9061B14F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371249" y="3105536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21CA01-8BAF-4235-A848-8242E5B49AB4}"/>
              </a:ext>
            </a:extLst>
          </p:cNvPr>
          <p:cNvSpPr/>
          <p:nvPr/>
        </p:nvSpPr>
        <p:spPr>
          <a:xfrm>
            <a:off x="4760163" y="4222355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AED956-81C7-4F76-B01C-4916D9EDAFC9}"/>
              </a:ext>
            </a:extLst>
          </p:cNvPr>
          <p:cNvCxnSpPr>
            <a:stCxn id="6" idx="3"/>
            <a:endCxn id="12" idx="7"/>
          </p:cNvCxnSpPr>
          <p:nvPr/>
        </p:nvCxnSpPr>
        <p:spPr>
          <a:xfrm flipH="1">
            <a:off x="4983161" y="3610633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866B49-C280-4138-9D21-38D0DC14BD7B}"/>
              </a:ext>
            </a:extLst>
          </p:cNvPr>
          <p:cNvGraphicFramePr>
            <a:graphicFrameLocks noGrp="1"/>
          </p:cNvGraphicFramePr>
          <p:nvPr/>
        </p:nvGraphicFramePr>
        <p:xfrm>
          <a:off x="235131" y="3377625"/>
          <a:ext cx="434029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058">
                  <a:extLst>
                    <a:ext uri="{9D8B030D-6E8A-4147-A177-3AD203B41FA5}">
                      <a16:colId xmlns:a16="http://schemas.microsoft.com/office/drawing/2014/main" val="4028067286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2827513319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1729281627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3472675756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258752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26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0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CBD7-42BA-4163-BC53-410663BD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and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7CD8-06EB-477A-942D-AF857342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Pre-Order: The order in which the vertices are visited (entered the stack)</a:t>
            </a:r>
          </a:p>
          <a:p>
            <a:r>
              <a:rPr lang="en-US" dirty="0"/>
              <a:t>Post-Order: The order in which the vertices are last touched (leaving the stack)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Pre-Order: (1, 2, 5, 4, 3)</a:t>
            </a:r>
          </a:p>
          <a:p>
            <a:r>
              <a:rPr lang="en-US" dirty="0"/>
              <a:t>Post-Order: (5, 4, 2, 3, 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C0DEB2-67B3-49DE-9143-E37E4C922706}"/>
              </a:ext>
            </a:extLst>
          </p:cNvPr>
          <p:cNvSpPr/>
          <p:nvPr/>
        </p:nvSpPr>
        <p:spPr>
          <a:xfrm>
            <a:off x="6737009" y="3253581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727D-0F7D-461E-9BDD-E4EB66ECA647}"/>
              </a:ext>
            </a:extLst>
          </p:cNvPr>
          <p:cNvSpPr/>
          <p:nvPr/>
        </p:nvSpPr>
        <p:spPr>
          <a:xfrm>
            <a:off x="6737009" y="4196230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48AB6-9DEE-404B-8792-B864075E6915}"/>
              </a:ext>
            </a:extLst>
          </p:cNvPr>
          <p:cNvSpPr/>
          <p:nvPr/>
        </p:nvSpPr>
        <p:spPr>
          <a:xfrm>
            <a:off x="5773783" y="379693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77363A-6751-4835-A696-B57C9E8BA003}"/>
              </a:ext>
            </a:extLst>
          </p:cNvPr>
          <p:cNvSpPr/>
          <p:nvPr/>
        </p:nvSpPr>
        <p:spPr>
          <a:xfrm>
            <a:off x="7680960" y="379693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B9A3C1-D20F-46D6-BCE0-7EC4BEE7E10C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5996781" y="3476579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6D5D13-A29F-4722-B25E-2874679CA440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960007" y="3476579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6ACF5-A5F3-476F-B11C-9D5FE4264113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5996781" y="4019936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A11CA2-37A0-4CAF-8B2B-098EE35D5A5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867638" y="3514839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FB3C3E-876E-47BE-9F7D-0CF37112601E}"/>
              </a:ext>
            </a:extLst>
          </p:cNvPr>
          <p:cNvSpPr/>
          <p:nvPr/>
        </p:nvSpPr>
        <p:spPr>
          <a:xfrm>
            <a:off x="5256552" y="463165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B2C72A-B2AB-4B78-826A-1AE7AB93C258}"/>
              </a:ext>
            </a:extLst>
          </p:cNvPr>
          <p:cNvCxnSpPr>
            <a:stCxn id="6" idx="3"/>
            <a:endCxn id="12" idx="7"/>
          </p:cNvCxnSpPr>
          <p:nvPr/>
        </p:nvCxnSpPr>
        <p:spPr>
          <a:xfrm flipH="1">
            <a:off x="5479550" y="4019936"/>
            <a:ext cx="332493" cy="64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96549E-C2EE-446C-9851-6FF932D21AE2}"/>
              </a:ext>
            </a:extLst>
          </p:cNvPr>
          <p:cNvGraphicFramePr>
            <a:graphicFrameLocks noGrp="1"/>
          </p:cNvGraphicFramePr>
          <p:nvPr/>
        </p:nvGraphicFramePr>
        <p:xfrm>
          <a:off x="731520" y="3786928"/>
          <a:ext cx="434029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058">
                  <a:extLst>
                    <a:ext uri="{9D8B030D-6E8A-4147-A177-3AD203B41FA5}">
                      <a16:colId xmlns:a16="http://schemas.microsoft.com/office/drawing/2014/main" val="4028067286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2827513319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1729281627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3472675756"/>
                    </a:ext>
                  </a:extLst>
                </a:gridCol>
                <a:gridCol w="868058">
                  <a:extLst>
                    <a:ext uri="{9D8B030D-6E8A-4147-A177-3AD203B41FA5}">
                      <a16:colId xmlns:a16="http://schemas.microsoft.com/office/drawing/2014/main" val="258752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26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0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1C8-A945-4C97-9B74-E2A8C2D3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28B2-0836-4A45-A091-A8033592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63885"/>
            <a:ext cx="7886700" cy="1793966"/>
          </a:xfrm>
        </p:spPr>
        <p:txBody>
          <a:bodyPr/>
          <a:lstStyle/>
          <a:p>
            <a:r>
              <a:rPr lang="en-US" dirty="0"/>
              <a:t>Tree/Forward: pre(u) &lt; pre(v) &lt; post(v) &lt; post(u)</a:t>
            </a:r>
          </a:p>
          <a:p>
            <a:r>
              <a:rPr lang="en-US" dirty="0"/>
              <a:t>Back: pre(v) &lt; pre(u) &lt; post(u) &lt; post(v)</a:t>
            </a:r>
          </a:p>
          <a:p>
            <a:r>
              <a:rPr lang="en-US" dirty="0"/>
              <a:t>Cross: pre(v) &lt; post(v)  &lt; pre(u) &lt; post(u)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8B6DE-2A10-48D6-94F8-C9DAF34B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60" y="1690689"/>
            <a:ext cx="6109472" cy="28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C0A9-3710-49A9-A0C3-9BBD8EB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 – Cycle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F6C0-F04A-40E2-A4B3-C5F39ED0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1301"/>
          </a:xfrm>
        </p:spPr>
        <p:txBody>
          <a:bodyPr>
            <a:normAutofit/>
          </a:bodyPr>
          <a:lstStyle/>
          <a:p>
            <a:r>
              <a:rPr lang="en-US" dirty="0"/>
              <a:t>Given a directed graph G, find if there is a cycle in the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edge type causes a cycle?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EBCD9-45C1-446C-AC3A-6BD11FA6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94" y="2700883"/>
            <a:ext cx="6109472" cy="28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6248-8C2B-4CAD-849F-1BC63B4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510F3-6561-4D06-BEE0-2194CB256ABB}"/>
              </a:ext>
            </a:extLst>
          </p:cNvPr>
          <p:cNvSpPr txBox="1"/>
          <p:nvPr/>
        </p:nvSpPr>
        <p:spPr>
          <a:xfrm>
            <a:off x="1297577" y="1976846"/>
            <a:ext cx="6043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DFS_cycle</a:t>
            </a:r>
            <a:r>
              <a:rPr lang="en-US" sz="2000" dirty="0"/>
              <a:t>(u)</a:t>
            </a:r>
          </a:p>
          <a:p>
            <a:r>
              <a:rPr lang="en-US" sz="2000" dirty="0"/>
              <a:t>     Mark u as visited</a:t>
            </a:r>
          </a:p>
          <a:p>
            <a:r>
              <a:rPr lang="en-US" sz="2000" dirty="0"/>
              <a:t>     Mark u as in stack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chemeClr val="tx2"/>
                </a:solidFill>
              </a:rPr>
              <a:t>FOR</a:t>
            </a:r>
            <a:r>
              <a:rPr lang="en-US" sz="2000" dirty="0"/>
              <a:t> each edge (u, v)</a:t>
            </a:r>
          </a:p>
          <a:p>
            <a:r>
              <a:rPr lang="en-US" sz="2000" dirty="0"/>
              <a:t>            IF v is in stack</a:t>
            </a:r>
          </a:p>
          <a:p>
            <a:r>
              <a:rPr lang="en-US" sz="2000" dirty="0"/>
              <a:t>                  (</a:t>
            </a:r>
            <a:r>
              <a:rPr lang="en-US" sz="2000" dirty="0" err="1"/>
              <a:t>u,v</a:t>
            </a:r>
            <a:r>
              <a:rPr lang="en-US" sz="2000" dirty="0"/>
              <a:t>) is a back edge, found a cycle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tx2"/>
                </a:solidFill>
              </a:rPr>
              <a:t>IF</a:t>
            </a:r>
            <a:r>
              <a:rPr lang="en-US" sz="2000" dirty="0"/>
              <a:t> v is not visited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DFS_visit</a:t>
            </a:r>
            <a:r>
              <a:rPr lang="en-US" sz="2000" dirty="0"/>
              <a:t>(v)</a:t>
            </a:r>
          </a:p>
          <a:p>
            <a:r>
              <a:rPr lang="en-US" sz="2000" dirty="0"/>
              <a:t>      Mark u as not in stack.</a:t>
            </a:r>
          </a:p>
          <a:p>
            <a:r>
              <a:rPr lang="en-US" sz="2000" dirty="0"/>
              <a:t>DFS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tx2"/>
                </a:solidFill>
              </a:rPr>
              <a:t>FOR</a:t>
            </a:r>
            <a:r>
              <a:rPr lang="en-US" sz="2000" dirty="0"/>
              <a:t> u = 1 to n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DFS_visit</a:t>
            </a:r>
            <a:r>
              <a:rPr lang="en-US" sz="2000" dirty="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94439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1AD1-09E4-48ED-997E-DF5CFA2F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0E45-4AB6-4174-9375-1F391B89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0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directed acyclic graph, want to output an ordering of vertices such that all edges are from an earlier vertex to a later vertex.</a:t>
            </a:r>
          </a:p>
          <a:p>
            <a:endParaRPr lang="en-US" dirty="0"/>
          </a:p>
          <a:p>
            <a:r>
              <a:rPr lang="en-US" dirty="0"/>
              <a:t>Idea: In a DFS, all the vertices that can</a:t>
            </a:r>
            <a:br>
              <a:rPr lang="en-US" dirty="0"/>
            </a:br>
            <a:r>
              <a:rPr lang="en-US" dirty="0"/>
              <a:t>be reached from u will be reached.</a:t>
            </a:r>
          </a:p>
          <a:p>
            <a:r>
              <a:rPr lang="en-US" dirty="0"/>
              <a:t>Examine pre-order and post-order</a:t>
            </a:r>
          </a:p>
          <a:p>
            <a:r>
              <a:rPr lang="en-US" dirty="0"/>
              <a:t>Pre: a c e h d b f g</a:t>
            </a:r>
          </a:p>
          <a:p>
            <a:r>
              <a:rPr lang="en-US" dirty="0"/>
              <a:t>Post: h e d c a b g f</a:t>
            </a:r>
          </a:p>
          <a:p>
            <a:r>
              <a:rPr lang="en-US" dirty="0"/>
              <a:t>Output the inverse of post-order!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91BB-8B32-46C6-B209-4B41FB2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35" y="3102790"/>
            <a:ext cx="1708332" cy="32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4FF3-2599-4B81-8C6F-F4624F82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873D-D66A-4633-A28B-A3AF550F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Vertices connected by edges.</a:t>
            </a:r>
          </a:p>
          <a:p>
            <a:r>
              <a:rPr lang="en-US" dirty="0"/>
              <a:t>Powerful abstraction for relations</a:t>
            </a:r>
            <a:br>
              <a:rPr lang="en-US" dirty="0"/>
            </a:br>
            <a:r>
              <a:rPr lang="en-US" dirty="0"/>
              <a:t>between pairs of objects.</a:t>
            </a:r>
          </a:p>
          <a:p>
            <a:r>
              <a:rPr lang="en-US" dirty="0"/>
              <a:t>Representation:</a:t>
            </a:r>
          </a:p>
          <a:p>
            <a:r>
              <a:rPr lang="en-US" dirty="0"/>
              <a:t>Vertices: {1, 2, …, n}</a:t>
            </a:r>
          </a:p>
          <a:p>
            <a:r>
              <a:rPr lang="en-US" dirty="0"/>
              <a:t>Edges: {(1, 2), (2, 3), …}</a:t>
            </a:r>
          </a:p>
          <a:p>
            <a:r>
              <a:rPr lang="en-US" dirty="0"/>
              <a:t>Directed vs. Undirected graphs.</a:t>
            </a:r>
          </a:p>
          <a:p>
            <a:r>
              <a:rPr lang="en-US" dirty="0"/>
              <a:t>We will always assume </a:t>
            </a:r>
            <a:r>
              <a:rPr lang="en-US" dirty="0">
                <a:solidFill>
                  <a:schemeClr val="tx2"/>
                </a:solidFill>
              </a:rPr>
              <a:t>n</a:t>
            </a:r>
            <a:r>
              <a:rPr lang="en-US" dirty="0"/>
              <a:t> is the number of vertex, and </a:t>
            </a:r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dirty="0"/>
              <a:t> is the number of edges.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C09AC7-12FD-49CF-9891-1E07C6B0A9B4}"/>
              </a:ext>
            </a:extLst>
          </p:cNvPr>
          <p:cNvSpPr/>
          <p:nvPr/>
        </p:nvSpPr>
        <p:spPr>
          <a:xfrm>
            <a:off x="6911180" y="240884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37EAF7-FD4A-44E9-8176-81CE2B7CA74E}"/>
              </a:ext>
            </a:extLst>
          </p:cNvPr>
          <p:cNvSpPr/>
          <p:nvPr/>
        </p:nvSpPr>
        <p:spPr>
          <a:xfrm>
            <a:off x="6911180" y="335149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B1ABB-DB5E-492A-B5A5-56E40BDF587E}"/>
              </a:ext>
            </a:extLst>
          </p:cNvPr>
          <p:cNvSpPr/>
          <p:nvPr/>
        </p:nvSpPr>
        <p:spPr>
          <a:xfrm>
            <a:off x="5947954" y="2952206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1257B-0A5C-4B63-AE1B-A0F8A4AFCDD8}"/>
              </a:ext>
            </a:extLst>
          </p:cNvPr>
          <p:cNvSpPr/>
          <p:nvPr/>
        </p:nvSpPr>
        <p:spPr>
          <a:xfrm>
            <a:off x="7855131" y="2952206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5C1FA4-C5CB-4F7D-B12A-718D1DC32C66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6170952" y="2631847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590A7F-25DE-4048-8C14-37B776458ED5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7134178" y="2631847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A87840-F080-4B62-8BB3-DB1467961C93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7172438" y="3175204"/>
            <a:ext cx="720953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2F7C2-6987-49F3-BC97-D2605697AAD5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6170952" y="3175204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93EBAC-C975-4A97-BAC5-A698DD0F99A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7041809" y="2670107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776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FF0B-69DB-463A-A066-49E33982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Graphs in real life and their problems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F8510B-3F66-4843-A603-12531AC39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85" y="2465751"/>
            <a:ext cx="5075634" cy="3342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1155B-93C9-4B27-9BD6-6A5CD3420F06}"/>
              </a:ext>
            </a:extLst>
          </p:cNvPr>
          <p:cNvSpPr txBox="1"/>
          <p:nvPr/>
        </p:nvSpPr>
        <p:spPr>
          <a:xfrm>
            <a:off x="5617029" y="2429691"/>
            <a:ext cx="29363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Traffic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Vertices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Directed?</a:t>
            </a:r>
          </a:p>
          <a:p>
            <a:r>
              <a:rPr lang="en-US" sz="2400" dirty="0"/>
              <a:t>Typical Problems:</a:t>
            </a:r>
          </a:p>
          <a:p>
            <a:r>
              <a:rPr lang="en-US" sz="2400" dirty="0"/>
              <a:t>shortest path</a:t>
            </a:r>
          </a:p>
          <a:p>
            <a:r>
              <a:rPr lang="en-US" sz="2400" dirty="0"/>
              <a:t>Transportation (flows)</a:t>
            </a:r>
          </a:p>
        </p:txBody>
      </p:sp>
    </p:spTree>
    <p:extLst>
      <p:ext uri="{BB962C8B-B14F-4D97-AF65-F5344CB8AC3E}">
        <p14:creationId xmlns:p14="http://schemas.microsoft.com/office/powerpoint/2010/main" val="222725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DE2B-65D7-419C-980D-4A7F444D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Graphs in real life and their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1BD1-26D6-431A-8927-AA4CC680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electricity network">
            <a:extLst>
              <a:ext uri="{FF2B5EF4-FFF2-40B4-BE49-F238E27FC236}">
                <a16:creationId xmlns:a16="http://schemas.microsoft.com/office/drawing/2014/main" id="{819297D4-6062-41A4-ACA8-EB5915E8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67604"/>
            <a:ext cx="4729780" cy="312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4542F1-036D-4F58-A36A-9834F3E13768}"/>
              </a:ext>
            </a:extLst>
          </p:cNvPr>
          <p:cNvSpPr/>
          <p:nvPr/>
        </p:nvSpPr>
        <p:spPr>
          <a:xfrm>
            <a:off x="5358430" y="2169498"/>
            <a:ext cx="3156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Electricity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Vertices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Directed?</a:t>
            </a:r>
          </a:p>
          <a:p>
            <a:r>
              <a:rPr lang="en-US" sz="2400" dirty="0"/>
              <a:t>Typical Problems:</a:t>
            </a:r>
          </a:p>
          <a:p>
            <a:r>
              <a:rPr lang="en-US" sz="2400" dirty="0"/>
              <a:t>Minimum spanning tree</a:t>
            </a:r>
          </a:p>
          <a:p>
            <a:r>
              <a:rPr lang="en-US" sz="24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39408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290-9A95-413B-A77F-E1049D3D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Graphs in real life and their problems</a:t>
            </a:r>
          </a:p>
        </p:txBody>
      </p:sp>
      <p:pic>
        <p:nvPicPr>
          <p:cNvPr id="2050" name="Picture 2" descr="Image result for social network">
            <a:extLst>
              <a:ext uri="{FF2B5EF4-FFF2-40B4-BE49-F238E27FC236}">
                <a16:creationId xmlns:a16="http://schemas.microsoft.com/office/drawing/2014/main" id="{EEAEB4A0-878E-42E2-ADC8-D3285BC9F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7" y="2169498"/>
            <a:ext cx="4320107" cy="24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F6A782-61F4-4066-A797-B87C444CF148}"/>
              </a:ext>
            </a:extLst>
          </p:cNvPr>
          <p:cNvSpPr/>
          <p:nvPr/>
        </p:nvSpPr>
        <p:spPr>
          <a:xfrm>
            <a:off x="5358430" y="2169498"/>
            <a:ext cx="3156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Social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Vertices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Directed?</a:t>
            </a:r>
          </a:p>
          <a:p>
            <a:r>
              <a:rPr lang="en-US" sz="2400" dirty="0"/>
              <a:t>Typical Problems:</a:t>
            </a:r>
          </a:p>
          <a:p>
            <a:r>
              <a:rPr lang="en-US" sz="2400" dirty="0"/>
              <a:t>Detecting communities</a:t>
            </a:r>
          </a:p>
          <a:p>
            <a:r>
              <a:rPr lang="en-US" sz="2400" dirty="0"/>
              <a:t>Opinion dynamics</a:t>
            </a:r>
          </a:p>
        </p:txBody>
      </p:sp>
    </p:spTree>
    <p:extLst>
      <p:ext uri="{BB962C8B-B14F-4D97-AF65-F5344CB8AC3E}">
        <p14:creationId xmlns:p14="http://schemas.microsoft.com/office/powerpoint/2010/main" val="23127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A3C2-E140-4B5A-B36D-8286365D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Graphs in real life and their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D1C6-26C0-4ED7-8FE4-C02D4C83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the internet graph">
            <a:extLst>
              <a:ext uri="{FF2B5EF4-FFF2-40B4-BE49-F238E27FC236}">
                <a16:creationId xmlns:a16="http://schemas.microsoft.com/office/drawing/2014/main" id="{4BF63933-9EE8-48AC-8CE0-781F37AA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2" y="2187349"/>
            <a:ext cx="4065815" cy="2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6E2B5-B3FE-4167-8FD8-12EA7C59CBCC}"/>
              </a:ext>
            </a:extLst>
          </p:cNvPr>
          <p:cNvSpPr/>
          <p:nvPr/>
        </p:nvSpPr>
        <p:spPr>
          <a:xfrm>
            <a:off x="5358430" y="2169498"/>
            <a:ext cx="3156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Internet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Vertices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Directed?</a:t>
            </a:r>
          </a:p>
          <a:p>
            <a:r>
              <a:rPr lang="en-US" sz="2400" dirty="0"/>
              <a:t>Typical Problems:</a:t>
            </a:r>
          </a:p>
          <a:p>
            <a:r>
              <a:rPr lang="en-US" sz="2400" dirty="0"/>
              <a:t>Page Rank</a:t>
            </a:r>
          </a:p>
          <a:p>
            <a:r>
              <a:rPr lang="en-US" sz="24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84692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F2FF-6A30-4842-9507-42BB0D4B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C43F-4ABA-4FCB-9887-6433E9EC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classical graph algorithms</a:t>
            </a:r>
          </a:p>
          <a:p>
            <a:pPr lvl="1"/>
            <a:r>
              <a:rPr lang="en-US" dirty="0"/>
              <a:t>Design idea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Data structure and run time.</a:t>
            </a:r>
          </a:p>
          <a:p>
            <a:r>
              <a:rPr lang="en-US" dirty="0"/>
              <a:t>Know how to apply these algorithms</a:t>
            </a:r>
          </a:p>
          <a:p>
            <a:pPr lvl="1"/>
            <a:r>
              <a:rPr lang="en-US" dirty="0"/>
              <a:t>Identify the graph in the problem</a:t>
            </a:r>
          </a:p>
          <a:p>
            <a:pPr lvl="1"/>
            <a:r>
              <a:rPr lang="en-US" dirty="0"/>
              <a:t>Abstract the problem and relate to the classical ones</a:t>
            </a:r>
          </a:p>
          <a:p>
            <a:pPr lvl="1"/>
            <a:r>
              <a:rPr lang="en-US" dirty="0"/>
              <a:t>Tweak the algorithms</a:t>
            </a:r>
          </a:p>
          <a:p>
            <a:pPr lvl="1"/>
            <a:r>
              <a:rPr lang="en-US" dirty="0"/>
              <a:t>Apply the algorithms on a different/augmented graph.</a:t>
            </a:r>
          </a:p>
        </p:txBody>
      </p:sp>
    </p:spTree>
    <p:extLst>
      <p:ext uri="{BB962C8B-B14F-4D97-AF65-F5344CB8AC3E}">
        <p14:creationId xmlns:p14="http://schemas.microsoft.com/office/powerpoint/2010/main" val="37946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4013-27A7-4FB6-99DC-6DD5F734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Representing Graphs – 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59F08-4FD1-4F29-A9B1-BB771CB2C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dirty="0"/>
                  <a:t>Space: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Time: Check if (</a:t>
                </a:r>
                <a:r>
                  <a:rPr lang="en-US" dirty="0" err="1"/>
                  <a:t>i,j</a:t>
                </a:r>
                <a:r>
                  <a:rPr lang="en-US" dirty="0"/>
                  <a:t>) is an edge O(1)</a:t>
                </a:r>
                <a:br>
                  <a:rPr lang="en-US" dirty="0"/>
                </a:br>
                <a:r>
                  <a:rPr lang="en-US" dirty="0"/>
                  <a:t>           Enumerate all edges of a vertex O(n)</a:t>
                </a:r>
              </a:p>
              <a:p>
                <a:r>
                  <a:rPr lang="en-US" dirty="0"/>
                  <a:t>Better for dense graphs.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59F08-4FD1-4F29-A9B1-BB771CB2C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8045C2A-682A-4CB2-A7DF-0A58E78FF2C0}"/>
              </a:ext>
            </a:extLst>
          </p:cNvPr>
          <p:cNvSpPr/>
          <p:nvPr/>
        </p:nvSpPr>
        <p:spPr>
          <a:xfrm>
            <a:off x="6911180" y="240884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892B43-CE02-4325-A0EE-3DDD360855B1}"/>
              </a:ext>
            </a:extLst>
          </p:cNvPr>
          <p:cNvSpPr/>
          <p:nvPr/>
        </p:nvSpPr>
        <p:spPr>
          <a:xfrm>
            <a:off x="6911180" y="335149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D9904F-83F4-4761-A056-EF3D7C2108B3}"/>
              </a:ext>
            </a:extLst>
          </p:cNvPr>
          <p:cNvSpPr/>
          <p:nvPr/>
        </p:nvSpPr>
        <p:spPr>
          <a:xfrm>
            <a:off x="5947954" y="2952206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53E08-FA66-46A8-ACCC-B6F94CC8B52B}"/>
              </a:ext>
            </a:extLst>
          </p:cNvPr>
          <p:cNvSpPr/>
          <p:nvPr/>
        </p:nvSpPr>
        <p:spPr>
          <a:xfrm>
            <a:off x="7855131" y="2952206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9608A-E397-4E67-AE38-4016B87EF1DD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6170952" y="2631847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845778-50DD-4B89-8745-D471362811B3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7134178" y="2631847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1E8EC1-3E6F-41DC-B0D0-C6E5CC79A7DB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7172438" y="3175204"/>
            <a:ext cx="720953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AB9348-1DE1-4A4E-8E85-3D77FE9C320E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6170952" y="3175204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AB3757-0CC4-4D6A-84C9-F650A806F56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7041809" y="2670107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44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4013-27A7-4FB6-99DC-6DD5F734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Representing Graphs –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9F08-4FD1-4F29-A9B1-BB771CB2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 linked list for each vertex</a:t>
            </a:r>
          </a:p>
          <a:p>
            <a:r>
              <a:rPr lang="en-US" dirty="0"/>
              <a:t>Linked List store its neighbors</a:t>
            </a:r>
          </a:p>
          <a:p>
            <a:r>
              <a:rPr lang="en-US" dirty="0"/>
              <a:t>1: [2, 3, 4]</a:t>
            </a:r>
            <a:br>
              <a:rPr lang="en-US" dirty="0"/>
            </a:br>
            <a:r>
              <a:rPr lang="en-US" dirty="0"/>
              <a:t>2: [1, 4]</a:t>
            </a:r>
            <a:br>
              <a:rPr lang="en-US" dirty="0"/>
            </a:br>
            <a:r>
              <a:rPr lang="en-US" dirty="0"/>
              <a:t>3: [1, 4]</a:t>
            </a:r>
            <a:br>
              <a:rPr lang="en-US" dirty="0"/>
            </a:br>
            <a:r>
              <a:rPr lang="en-US" dirty="0"/>
              <a:t>4: [1, 2, 3]</a:t>
            </a:r>
          </a:p>
          <a:p>
            <a:r>
              <a:rPr lang="en-US" dirty="0"/>
              <a:t>Space: O(m)</a:t>
            </a:r>
          </a:p>
          <a:p>
            <a:r>
              <a:rPr lang="en-US" dirty="0"/>
              <a:t>Time: Check if (</a:t>
            </a:r>
            <a:r>
              <a:rPr lang="en-US" dirty="0" err="1"/>
              <a:t>i,j</a:t>
            </a:r>
            <a:r>
              <a:rPr lang="en-US" dirty="0"/>
              <a:t>) is an edge O(n)</a:t>
            </a:r>
            <a:br>
              <a:rPr lang="en-US" dirty="0"/>
            </a:br>
            <a:r>
              <a:rPr lang="en-US" dirty="0"/>
              <a:t>           Enumerate all edges of a vertex O(degree)</a:t>
            </a:r>
          </a:p>
          <a:p>
            <a:r>
              <a:rPr lang="en-US" dirty="0"/>
              <a:t>(degree of a vertex = # edges connected to the vertex)</a:t>
            </a:r>
          </a:p>
          <a:p>
            <a:r>
              <a:rPr lang="en-US" dirty="0"/>
              <a:t>Better for sparse graphs.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045C2A-682A-4CB2-A7DF-0A58E78FF2C0}"/>
              </a:ext>
            </a:extLst>
          </p:cNvPr>
          <p:cNvSpPr/>
          <p:nvPr/>
        </p:nvSpPr>
        <p:spPr>
          <a:xfrm>
            <a:off x="6911180" y="2408849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892B43-CE02-4325-A0EE-3DDD360855B1}"/>
              </a:ext>
            </a:extLst>
          </p:cNvPr>
          <p:cNvSpPr/>
          <p:nvPr/>
        </p:nvSpPr>
        <p:spPr>
          <a:xfrm>
            <a:off x="6911180" y="3351498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D9904F-83F4-4761-A056-EF3D7C2108B3}"/>
              </a:ext>
            </a:extLst>
          </p:cNvPr>
          <p:cNvSpPr/>
          <p:nvPr/>
        </p:nvSpPr>
        <p:spPr>
          <a:xfrm>
            <a:off x="5947954" y="2952206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53E08-FA66-46A8-ACCC-B6F94CC8B52B}"/>
              </a:ext>
            </a:extLst>
          </p:cNvPr>
          <p:cNvSpPr/>
          <p:nvPr/>
        </p:nvSpPr>
        <p:spPr>
          <a:xfrm>
            <a:off x="7855131" y="2952206"/>
            <a:ext cx="261258" cy="261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9608A-E397-4E67-AE38-4016B87EF1DD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6170952" y="2631847"/>
            <a:ext cx="778488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845778-50DD-4B89-8745-D471362811B3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7134178" y="2631847"/>
            <a:ext cx="759213" cy="358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1E8EC1-3E6F-41DC-B0D0-C6E5CC79A7DB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7172438" y="3175204"/>
            <a:ext cx="720953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AB9348-1DE1-4A4E-8E85-3D77FE9C320E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6170952" y="3175204"/>
            <a:ext cx="740228" cy="30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AB3757-0CC4-4D6A-84C9-F650A806F56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7041809" y="2670107"/>
            <a:ext cx="0" cy="681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643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800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Lecture 11 Graph Algorithms</vt:lpstr>
      <vt:lpstr>Graphs</vt:lpstr>
      <vt:lpstr>Graphs in real life and their problems</vt:lpstr>
      <vt:lpstr>Graphs in real life and their problems</vt:lpstr>
      <vt:lpstr>Graphs in real life and their problems</vt:lpstr>
      <vt:lpstr>Graphs in real life and their problems</vt:lpstr>
      <vt:lpstr>Focus</vt:lpstr>
      <vt:lpstr>Representing Graphs – Adjacency Matrix</vt:lpstr>
      <vt:lpstr>Representing Graphs – Adjacency List</vt:lpstr>
      <vt:lpstr>Representing Graphs</vt:lpstr>
      <vt:lpstr>Basic Graph Algorithm: Graph Traversal</vt:lpstr>
      <vt:lpstr>Depth First Search</vt:lpstr>
      <vt:lpstr>Depth First Search Tree</vt:lpstr>
      <vt:lpstr>DFS and Stack</vt:lpstr>
      <vt:lpstr>Pre-Order and Post-Order</vt:lpstr>
      <vt:lpstr>Type of Edges</vt:lpstr>
      <vt:lpstr>Application 1 – Cycle Finding</vt:lpstr>
      <vt:lpstr>Algorithm</vt:lpstr>
      <vt:lpstr>Application 2 – Topological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69</cp:revision>
  <dcterms:created xsi:type="dcterms:W3CDTF">2017-09-24T21:46:53Z</dcterms:created>
  <dcterms:modified xsi:type="dcterms:W3CDTF">2017-10-12T15:23:25Z</dcterms:modified>
</cp:coreProperties>
</file>