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6" r:id="rId5"/>
    <p:sldId id="277" r:id="rId6"/>
    <p:sldId id="279" r:id="rId7"/>
    <p:sldId id="280" r:id="rId8"/>
    <p:sldId id="281" r:id="rId9"/>
    <p:sldId id="282" r:id="rId10"/>
    <p:sldId id="28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7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4898-5AF5-43E1-B561-32EE8C3BF8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6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04E-786B-4BA3-BBB8-20EE7F615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Lecture 12 Graph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12FBA-250E-4D91-AA56-E41D08E71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D6C8-3E11-46C9-829B-05523316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2 – Bipartite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8DE8-6D46-4A55-8391-7F07A7AC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bipartite if it can be colored using two colors (say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blue</a:t>
            </a:r>
            <a:r>
              <a:rPr lang="en-US" dirty="0"/>
              <a:t>), such that every edge connects a red vertex and a blue vertex.</a:t>
            </a:r>
          </a:p>
          <a:p>
            <a:r>
              <a:rPr lang="en-US" dirty="0"/>
              <a:t>Given an undirected graph, decide whether it is bipartite, and give a coloring if it is bipartite.</a:t>
            </a:r>
          </a:p>
        </p:txBody>
      </p:sp>
    </p:spTree>
    <p:extLst>
      <p:ext uri="{BB962C8B-B14F-4D97-AF65-F5344CB8AC3E}">
        <p14:creationId xmlns:p14="http://schemas.microsoft.com/office/powerpoint/2010/main" val="283520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11C8-A945-4C97-9B74-E2A8C2D3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28B2-0836-4A45-A091-A80335925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63885"/>
            <a:ext cx="7886700" cy="1793966"/>
          </a:xfrm>
        </p:spPr>
        <p:txBody>
          <a:bodyPr/>
          <a:lstStyle/>
          <a:p>
            <a:r>
              <a:rPr lang="en-US" dirty="0"/>
              <a:t>Tree/Forward: pre(u) &lt; pre(v) &lt; post(v) &lt; post(u)</a:t>
            </a:r>
          </a:p>
          <a:p>
            <a:r>
              <a:rPr lang="en-US" dirty="0"/>
              <a:t>Back: pre(v) &lt; pre(u) &lt; post(u) &lt; post(v)</a:t>
            </a:r>
          </a:p>
          <a:p>
            <a:r>
              <a:rPr lang="en-US" dirty="0"/>
              <a:t>Cross: pre(v) &lt; post(v)  &lt; pre(u) &lt; post(u)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8B6DE-2A10-48D6-94F8-C9DAF34B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60" y="1690689"/>
            <a:ext cx="6109472" cy="28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2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C0A9-3710-49A9-A0C3-9BBD8EB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1 – Cycle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9F6C0-F04A-40E2-A4B3-C5F39ED0C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01301"/>
          </a:xfrm>
        </p:spPr>
        <p:txBody>
          <a:bodyPr>
            <a:normAutofit/>
          </a:bodyPr>
          <a:lstStyle/>
          <a:p>
            <a:r>
              <a:rPr lang="en-US" dirty="0"/>
              <a:t>Given a directed graph G, find if there is a cycle in the graph.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edge type causes a cycle?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EBCD9-45C1-446C-AC3A-6BD11FA6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94" y="2700883"/>
            <a:ext cx="6109472" cy="28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2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6248-8C2B-4CAD-849F-1BC63B4E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510F3-6561-4D06-BEE0-2194CB256ABB}"/>
              </a:ext>
            </a:extLst>
          </p:cNvPr>
          <p:cNvSpPr txBox="1"/>
          <p:nvPr/>
        </p:nvSpPr>
        <p:spPr>
          <a:xfrm>
            <a:off x="1297577" y="1976846"/>
            <a:ext cx="60437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DFS_cycle</a:t>
            </a:r>
            <a:r>
              <a:rPr lang="en-US" sz="2000" dirty="0"/>
              <a:t>(u)</a:t>
            </a:r>
          </a:p>
          <a:p>
            <a:r>
              <a:rPr lang="en-US" sz="2000" dirty="0"/>
              <a:t>     Mark u as visited</a:t>
            </a:r>
          </a:p>
          <a:p>
            <a:r>
              <a:rPr lang="en-US" sz="2000" dirty="0"/>
              <a:t>     Mark u as in stack</a:t>
            </a:r>
          </a:p>
          <a:p>
            <a:r>
              <a:rPr lang="en-US" sz="2000" dirty="0"/>
              <a:t>     </a:t>
            </a:r>
            <a:r>
              <a:rPr lang="en-US" sz="2000" dirty="0">
                <a:solidFill>
                  <a:schemeClr val="accent1"/>
                </a:solidFill>
              </a:rPr>
              <a:t>FOR</a:t>
            </a:r>
            <a:r>
              <a:rPr lang="en-US" sz="2000" dirty="0"/>
              <a:t> each edge (u, v)</a:t>
            </a:r>
          </a:p>
          <a:p>
            <a:r>
              <a:rPr lang="en-US" sz="2000" dirty="0"/>
              <a:t>            </a:t>
            </a:r>
            <a:r>
              <a:rPr lang="en-US" sz="2000" dirty="0">
                <a:solidFill>
                  <a:schemeClr val="accent1"/>
                </a:solidFill>
              </a:rPr>
              <a:t>IF</a:t>
            </a:r>
            <a:r>
              <a:rPr lang="en-US" sz="2000" dirty="0"/>
              <a:t> v is in stack</a:t>
            </a:r>
          </a:p>
          <a:p>
            <a:r>
              <a:rPr lang="en-US" sz="2000" dirty="0"/>
              <a:t>                  (</a:t>
            </a:r>
            <a:r>
              <a:rPr lang="en-US" sz="2000" dirty="0" err="1"/>
              <a:t>u,v</a:t>
            </a:r>
            <a:r>
              <a:rPr lang="en-US" sz="2000" dirty="0"/>
              <a:t>) is a back edge, found a cycle</a:t>
            </a:r>
          </a:p>
          <a:p>
            <a:r>
              <a:rPr lang="en-US" sz="2000" dirty="0"/>
              <a:t>            </a:t>
            </a:r>
            <a:r>
              <a:rPr lang="en-US" sz="2000" dirty="0">
                <a:solidFill>
                  <a:schemeClr val="accent1"/>
                </a:solidFill>
              </a:rPr>
              <a:t>IF</a:t>
            </a:r>
            <a:r>
              <a:rPr lang="en-US" sz="2000" dirty="0"/>
              <a:t> v is not visited</a:t>
            </a:r>
          </a:p>
          <a:p>
            <a:r>
              <a:rPr lang="en-US" sz="2000" dirty="0"/>
              <a:t>                 </a:t>
            </a:r>
            <a:r>
              <a:rPr lang="en-US" sz="2000" dirty="0" err="1"/>
              <a:t>DFS_cycle</a:t>
            </a:r>
            <a:r>
              <a:rPr lang="en-US" sz="2000" dirty="0"/>
              <a:t>(v)</a:t>
            </a:r>
          </a:p>
          <a:p>
            <a:r>
              <a:rPr lang="en-US" sz="2000" dirty="0"/>
              <a:t>      Mark u as not in stack.</a:t>
            </a:r>
          </a:p>
          <a:p>
            <a:r>
              <a:rPr lang="en-US" sz="2000" dirty="0"/>
              <a:t>DFS</a:t>
            </a:r>
          </a:p>
          <a:p>
            <a:r>
              <a:rPr lang="en-US" sz="2000" dirty="0"/>
              <a:t>      </a:t>
            </a:r>
            <a:r>
              <a:rPr lang="en-US" sz="2000" dirty="0">
                <a:solidFill>
                  <a:schemeClr val="accent1"/>
                </a:solidFill>
              </a:rPr>
              <a:t>FOR</a:t>
            </a:r>
            <a:r>
              <a:rPr lang="en-US" sz="2000" dirty="0"/>
              <a:t> u = 1 to n</a:t>
            </a:r>
          </a:p>
          <a:p>
            <a:r>
              <a:rPr lang="en-US" sz="2000" dirty="0"/>
              <a:t>             </a:t>
            </a:r>
            <a:r>
              <a:rPr lang="en-US" sz="2000" dirty="0" err="1"/>
              <a:t>DFS_cycle</a:t>
            </a:r>
            <a:r>
              <a:rPr lang="en-US" sz="2000" dirty="0"/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94439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1AD1-09E4-48ED-997E-DF5CFA2F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2 – Topological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0E45-4AB6-4174-9375-1F391B89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709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directed acyclic graph, want to output an ordering of vertices such that all edges are from an earlier vertex to a later vertex.</a:t>
            </a:r>
          </a:p>
          <a:p>
            <a:endParaRPr lang="en-US" dirty="0"/>
          </a:p>
          <a:p>
            <a:r>
              <a:rPr lang="en-US" dirty="0"/>
              <a:t>Idea: In a DFS, all the vertices that can</a:t>
            </a:r>
            <a:br>
              <a:rPr lang="en-US" dirty="0"/>
            </a:br>
            <a:r>
              <a:rPr lang="en-US" dirty="0"/>
              <a:t>be reached from u will be reached.</a:t>
            </a:r>
          </a:p>
          <a:p>
            <a:r>
              <a:rPr lang="en-US" dirty="0"/>
              <a:t>Examine pre-order and post-order</a:t>
            </a:r>
          </a:p>
          <a:p>
            <a:r>
              <a:rPr lang="en-US" dirty="0"/>
              <a:t>Pre: a c e h d b f g</a:t>
            </a:r>
          </a:p>
          <a:p>
            <a:r>
              <a:rPr lang="en-US" dirty="0"/>
              <a:t>Post: h e d c a b g f</a:t>
            </a:r>
          </a:p>
          <a:p>
            <a:r>
              <a:rPr lang="en-US" dirty="0"/>
              <a:t>Output the inverse of post-order!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91BB-8B32-46C6-B209-4B41FB2F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35" y="3102790"/>
            <a:ext cx="1708332" cy="320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7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D805-76FF-41F7-BF7C-D0BA1E07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5997-2786-4625-93FF-DC09A51E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neighbor first (before neighbor’s neighbor).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D3F2F-C546-42CB-9918-1BB21D273BD0}"/>
              </a:ext>
            </a:extLst>
          </p:cNvPr>
          <p:cNvSpPr txBox="1"/>
          <p:nvPr/>
        </p:nvSpPr>
        <p:spPr>
          <a:xfrm>
            <a:off x="1112634" y="2218471"/>
            <a:ext cx="701498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BFS_visit</a:t>
            </a:r>
            <a:r>
              <a:rPr lang="en-US" sz="2000" dirty="0"/>
              <a:t>(u)</a:t>
            </a:r>
          </a:p>
          <a:p>
            <a:r>
              <a:rPr lang="en-US" sz="2000" dirty="0"/>
              <a:t>     Mark u as visited</a:t>
            </a:r>
          </a:p>
          <a:p>
            <a:r>
              <a:rPr lang="en-US" sz="2000" dirty="0"/>
              <a:t>     Put u into a queue</a:t>
            </a:r>
          </a:p>
          <a:p>
            <a:r>
              <a:rPr lang="en-US" sz="2000" dirty="0"/>
              <a:t>     </a:t>
            </a:r>
            <a:r>
              <a:rPr lang="en-US" sz="2000" dirty="0">
                <a:solidFill>
                  <a:schemeClr val="accent1"/>
                </a:solidFill>
              </a:rPr>
              <a:t>WHILE</a:t>
            </a:r>
            <a:r>
              <a:rPr lang="en-US" sz="2000" dirty="0"/>
              <a:t> queue is not empty</a:t>
            </a:r>
          </a:p>
          <a:p>
            <a:r>
              <a:rPr lang="en-US" sz="2000" dirty="0"/>
              <a:t>            Let x be the head of the queue</a:t>
            </a:r>
          </a:p>
          <a:p>
            <a:r>
              <a:rPr lang="en-US" sz="2000" dirty="0"/>
              <a:t>            </a:t>
            </a:r>
            <a:r>
              <a:rPr lang="en-US" sz="2000" dirty="0">
                <a:solidFill>
                  <a:schemeClr val="accent1"/>
                </a:solidFill>
              </a:rPr>
              <a:t>FOR</a:t>
            </a:r>
            <a:r>
              <a:rPr lang="en-US" sz="2000" dirty="0"/>
              <a:t> all edges (x, y)</a:t>
            </a:r>
          </a:p>
          <a:p>
            <a:r>
              <a:rPr lang="en-US" sz="2000" dirty="0"/>
              <a:t>                   </a:t>
            </a:r>
            <a:r>
              <a:rPr lang="en-US" sz="2000" dirty="0">
                <a:solidFill>
                  <a:schemeClr val="accent1"/>
                </a:solidFill>
              </a:rPr>
              <a:t>IF</a:t>
            </a:r>
            <a:r>
              <a:rPr lang="en-US" sz="2000" dirty="0"/>
              <a:t> y has not been visited </a:t>
            </a:r>
            <a:r>
              <a:rPr lang="en-US" sz="2000" dirty="0">
                <a:solidFill>
                  <a:schemeClr val="accent1"/>
                </a:solidFill>
              </a:rPr>
              <a:t>THEN</a:t>
            </a:r>
          </a:p>
          <a:p>
            <a:r>
              <a:rPr lang="en-US" sz="2000" dirty="0"/>
              <a:t>                         add y to the queue</a:t>
            </a:r>
          </a:p>
          <a:p>
            <a:r>
              <a:rPr lang="en-US" sz="2000" dirty="0"/>
              <a:t>                         Mark y as visited</a:t>
            </a:r>
          </a:p>
          <a:p>
            <a:r>
              <a:rPr lang="en-US" sz="2000" dirty="0"/>
              <a:t>            Remove x from the queue</a:t>
            </a:r>
          </a:p>
          <a:p>
            <a:r>
              <a:rPr lang="en-US" sz="2000" dirty="0"/>
              <a:t>BFS</a:t>
            </a:r>
          </a:p>
          <a:p>
            <a:r>
              <a:rPr lang="en-US" sz="2000" dirty="0"/>
              <a:t>      </a:t>
            </a:r>
            <a:r>
              <a:rPr lang="en-US" sz="2000" dirty="0">
                <a:solidFill>
                  <a:schemeClr val="accent1"/>
                </a:solidFill>
              </a:rPr>
              <a:t>FOR</a:t>
            </a:r>
            <a:r>
              <a:rPr lang="en-US" sz="2000" dirty="0"/>
              <a:t> u = 1 to n</a:t>
            </a:r>
          </a:p>
          <a:p>
            <a:r>
              <a:rPr lang="en-US" sz="2000" dirty="0"/>
              <a:t>             </a:t>
            </a:r>
            <a:r>
              <a:rPr lang="en-US" sz="2000" dirty="0" err="1"/>
              <a:t>BFS_visit</a:t>
            </a:r>
            <a:r>
              <a:rPr lang="en-US" sz="2000" dirty="0"/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33680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19A2-918F-4F78-9446-BC84D696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C82C-C5F8-496D-97E4-B7A64B9DE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58299" cy="4351338"/>
          </a:xfrm>
        </p:spPr>
        <p:txBody>
          <a:bodyPr/>
          <a:lstStyle/>
          <a:p>
            <a:r>
              <a:rPr lang="en-US" dirty="0"/>
              <a:t>IF y is added to the queue while examining x, then </a:t>
            </a:r>
            <a:br>
              <a:rPr lang="en-US" dirty="0"/>
            </a:br>
            <a:r>
              <a:rPr lang="en-US" dirty="0"/>
              <a:t>(x, y) is an edge in the BFS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B8790C-91D7-4837-BA9B-20A6E685F51C}"/>
              </a:ext>
            </a:extLst>
          </p:cNvPr>
          <p:cNvSpPr/>
          <p:nvPr/>
        </p:nvSpPr>
        <p:spPr>
          <a:xfrm>
            <a:off x="2417557" y="3558380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7B3014-E15C-4E2C-82B6-0CD6F04C18B4}"/>
              </a:ext>
            </a:extLst>
          </p:cNvPr>
          <p:cNvSpPr/>
          <p:nvPr/>
        </p:nvSpPr>
        <p:spPr>
          <a:xfrm>
            <a:off x="2417557" y="4501029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4B210A-5FDC-4388-8B46-5F56907D7435}"/>
              </a:ext>
            </a:extLst>
          </p:cNvPr>
          <p:cNvSpPr/>
          <p:nvPr/>
        </p:nvSpPr>
        <p:spPr>
          <a:xfrm>
            <a:off x="1454331" y="4101737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CA2A3F-C7BD-4079-BF10-53B5D3FCD3C6}"/>
              </a:ext>
            </a:extLst>
          </p:cNvPr>
          <p:cNvSpPr/>
          <p:nvPr/>
        </p:nvSpPr>
        <p:spPr>
          <a:xfrm>
            <a:off x="3361508" y="4101737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24ABB7-B491-471F-8754-5EB6E6F6F184}"/>
              </a:ext>
            </a:extLst>
          </p:cNvPr>
          <p:cNvCxnSpPr>
            <a:stCxn id="11" idx="7"/>
            <a:endCxn id="9" idx="3"/>
          </p:cNvCxnSpPr>
          <p:nvPr/>
        </p:nvCxnSpPr>
        <p:spPr>
          <a:xfrm flipV="1">
            <a:off x="1677329" y="3781378"/>
            <a:ext cx="778488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7C94BB-9F26-47A0-B2AC-D1EC370E042E}"/>
              </a:ext>
            </a:extLst>
          </p:cNvPr>
          <p:cNvCxnSpPr>
            <a:stCxn id="9" idx="5"/>
            <a:endCxn id="12" idx="1"/>
          </p:cNvCxnSpPr>
          <p:nvPr/>
        </p:nvCxnSpPr>
        <p:spPr>
          <a:xfrm>
            <a:off x="2640555" y="3781378"/>
            <a:ext cx="759213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82D48E-6888-4F22-A455-89BB8DFE79B9}"/>
              </a:ext>
            </a:extLst>
          </p:cNvPr>
          <p:cNvCxnSpPr>
            <a:stCxn id="10" idx="2"/>
            <a:endCxn id="11" idx="5"/>
          </p:cNvCxnSpPr>
          <p:nvPr/>
        </p:nvCxnSpPr>
        <p:spPr>
          <a:xfrm flipH="1" flipV="1">
            <a:off x="1677329" y="4324735"/>
            <a:ext cx="740228" cy="3069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5B3E20-8070-4B50-8114-ABFECC3EB481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2548186" y="3819638"/>
            <a:ext cx="0" cy="6813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50514E6-8A89-4838-8BF2-ED48FD74DFC5}"/>
              </a:ext>
            </a:extLst>
          </p:cNvPr>
          <p:cNvSpPr/>
          <p:nvPr/>
        </p:nvSpPr>
        <p:spPr>
          <a:xfrm>
            <a:off x="937100" y="4936457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9C49F9-E86F-4047-A5C1-317D61920DF3}"/>
              </a:ext>
            </a:extLst>
          </p:cNvPr>
          <p:cNvCxnSpPr>
            <a:stCxn id="11" idx="3"/>
            <a:endCxn id="21" idx="7"/>
          </p:cNvCxnSpPr>
          <p:nvPr/>
        </p:nvCxnSpPr>
        <p:spPr>
          <a:xfrm flipH="1">
            <a:off x="1160098" y="4324735"/>
            <a:ext cx="332493" cy="649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211CD70-D172-4018-98FB-424CFEF3C6EC}"/>
              </a:ext>
            </a:extLst>
          </p:cNvPr>
          <p:cNvSpPr/>
          <p:nvPr/>
        </p:nvSpPr>
        <p:spPr>
          <a:xfrm>
            <a:off x="4066903" y="4001294"/>
            <a:ext cx="1097280" cy="1065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AB64D-6D12-4900-ABF4-C34A7482E82D}"/>
              </a:ext>
            </a:extLst>
          </p:cNvPr>
          <p:cNvSpPr/>
          <p:nvPr/>
        </p:nvSpPr>
        <p:spPr>
          <a:xfrm>
            <a:off x="7229041" y="3558380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51B5F0-E7FB-429C-AF22-E1BC25F40F15}"/>
              </a:ext>
            </a:extLst>
          </p:cNvPr>
          <p:cNvSpPr/>
          <p:nvPr/>
        </p:nvSpPr>
        <p:spPr>
          <a:xfrm>
            <a:off x="7229041" y="4501029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93681D-423F-47ED-8FC2-FFE4657C8BCA}"/>
              </a:ext>
            </a:extLst>
          </p:cNvPr>
          <p:cNvSpPr/>
          <p:nvPr/>
        </p:nvSpPr>
        <p:spPr>
          <a:xfrm>
            <a:off x="6265815" y="4101737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FD1259-9CA2-4462-AE3C-660EC99327D5}"/>
              </a:ext>
            </a:extLst>
          </p:cNvPr>
          <p:cNvSpPr/>
          <p:nvPr/>
        </p:nvSpPr>
        <p:spPr>
          <a:xfrm>
            <a:off x="8172992" y="4101737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B78C7E-1835-44D4-AD6E-2C36411855B8}"/>
              </a:ext>
            </a:extLst>
          </p:cNvPr>
          <p:cNvCxnSpPr>
            <a:stCxn id="27" idx="7"/>
            <a:endCxn id="25" idx="3"/>
          </p:cNvCxnSpPr>
          <p:nvPr/>
        </p:nvCxnSpPr>
        <p:spPr>
          <a:xfrm flipV="1">
            <a:off x="6488813" y="3781378"/>
            <a:ext cx="778488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F05C07-78FA-4822-B357-941448079A40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7452039" y="3781378"/>
            <a:ext cx="759213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12C122-E69F-4247-9153-AE2369B58408}"/>
              </a:ext>
            </a:extLst>
          </p:cNvPr>
          <p:cNvCxnSpPr>
            <a:cxnSpLocks/>
            <a:stCxn id="26" idx="0"/>
            <a:endCxn id="25" idx="4"/>
          </p:cNvCxnSpPr>
          <p:nvPr/>
        </p:nvCxnSpPr>
        <p:spPr>
          <a:xfrm flipV="1">
            <a:off x="7359670" y="3819638"/>
            <a:ext cx="0" cy="6813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B08347D-371F-4A04-B769-71EA1C6C4387}"/>
              </a:ext>
            </a:extLst>
          </p:cNvPr>
          <p:cNvSpPr/>
          <p:nvPr/>
        </p:nvSpPr>
        <p:spPr>
          <a:xfrm>
            <a:off x="5748584" y="4936457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EE723A-C929-4A6D-9372-B196A4B6B51F}"/>
              </a:ext>
            </a:extLst>
          </p:cNvPr>
          <p:cNvCxnSpPr>
            <a:stCxn id="27" idx="3"/>
            <a:endCxn id="33" idx="7"/>
          </p:cNvCxnSpPr>
          <p:nvPr/>
        </p:nvCxnSpPr>
        <p:spPr>
          <a:xfrm flipH="1">
            <a:off x="5971582" y="4324735"/>
            <a:ext cx="332493" cy="649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42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F9E5-BD1A-4D52-AFA2-0B401823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and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7F2F5-C3AB-456C-9E3D-DD3919082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BFS Order: The order that vertices enter (and exit) the queue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577B59-38E3-46A9-BC0C-470A2F1942E0}"/>
              </a:ext>
            </a:extLst>
          </p:cNvPr>
          <p:cNvSpPr/>
          <p:nvPr/>
        </p:nvSpPr>
        <p:spPr>
          <a:xfrm>
            <a:off x="6240620" y="2844278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F3DE73-94BB-4057-A139-A04C4BA49E4F}"/>
              </a:ext>
            </a:extLst>
          </p:cNvPr>
          <p:cNvSpPr/>
          <p:nvPr/>
        </p:nvSpPr>
        <p:spPr>
          <a:xfrm>
            <a:off x="6240620" y="3786927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5C23F1-D603-4933-A4C3-757B7E247EC3}"/>
              </a:ext>
            </a:extLst>
          </p:cNvPr>
          <p:cNvSpPr/>
          <p:nvPr/>
        </p:nvSpPr>
        <p:spPr>
          <a:xfrm>
            <a:off x="5277394" y="3387635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1205FC-B089-4F2D-A5E6-9696B6D2E9D6}"/>
              </a:ext>
            </a:extLst>
          </p:cNvPr>
          <p:cNvSpPr/>
          <p:nvPr/>
        </p:nvSpPr>
        <p:spPr>
          <a:xfrm>
            <a:off x="7184571" y="3387635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297AB5-FE09-4B24-AD5E-213AF346A94C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5500392" y="3067276"/>
            <a:ext cx="778488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948B2C-8A21-416A-A597-287F5DEFCE89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6463618" y="3067276"/>
            <a:ext cx="759213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981B04-972D-4C4E-90BB-1FE582120D5E}"/>
              </a:ext>
            </a:extLst>
          </p:cNvPr>
          <p:cNvCxnSpPr>
            <a:stCxn id="5" idx="2"/>
            <a:endCxn id="6" idx="5"/>
          </p:cNvCxnSpPr>
          <p:nvPr/>
        </p:nvCxnSpPr>
        <p:spPr>
          <a:xfrm flipH="1" flipV="1">
            <a:off x="5500392" y="3610633"/>
            <a:ext cx="740228" cy="3069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BA4A41-31B1-428C-B3D1-F2B9061B14F8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6371249" y="3105536"/>
            <a:ext cx="0" cy="6813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21CA01-8BAF-4235-A848-8242E5B49AB4}"/>
              </a:ext>
            </a:extLst>
          </p:cNvPr>
          <p:cNvSpPr/>
          <p:nvPr/>
        </p:nvSpPr>
        <p:spPr>
          <a:xfrm>
            <a:off x="4760163" y="4222355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AED956-81C7-4F76-B01C-4916D9EDAFC9}"/>
              </a:ext>
            </a:extLst>
          </p:cNvPr>
          <p:cNvCxnSpPr>
            <a:stCxn id="6" idx="3"/>
            <a:endCxn id="12" idx="7"/>
          </p:cNvCxnSpPr>
          <p:nvPr/>
        </p:nvCxnSpPr>
        <p:spPr>
          <a:xfrm flipH="1">
            <a:off x="4983161" y="3610633"/>
            <a:ext cx="332493" cy="649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866B49-C280-4138-9D21-38D0DC14B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819480"/>
              </p:ext>
            </p:extLst>
          </p:nvPr>
        </p:nvGraphicFramePr>
        <p:xfrm>
          <a:off x="257951" y="2863071"/>
          <a:ext cx="434029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058">
                  <a:extLst>
                    <a:ext uri="{9D8B030D-6E8A-4147-A177-3AD203B41FA5}">
                      <a16:colId xmlns:a16="http://schemas.microsoft.com/office/drawing/2014/main" val="4028067286"/>
                    </a:ext>
                  </a:extLst>
                </a:gridCol>
                <a:gridCol w="868058">
                  <a:extLst>
                    <a:ext uri="{9D8B030D-6E8A-4147-A177-3AD203B41FA5}">
                      <a16:colId xmlns:a16="http://schemas.microsoft.com/office/drawing/2014/main" val="2827513319"/>
                    </a:ext>
                  </a:extLst>
                </a:gridCol>
                <a:gridCol w="868058">
                  <a:extLst>
                    <a:ext uri="{9D8B030D-6E8A-4147-A177-3AD203B41FA5}">
                      <a16:colId xmlns:a16="http://schemas.microsoft.com/office/drawing/2014/main" val="1729281627"/>
                    </a:ext>
                  </a:extLst>
                </a:gridCol>
                <a:gridCol w="868058">
                  <a:extLst>
                    <a:ext uri="{9D8B030D-6E8A-4147-A177-3AD203B41FA5}">
                      <a16:colId xmlns:a16="http://schemas.microsoft.com/office/drawing/2014/main" val="3472675756"/>
                    </a:ext>
                  </a:extLst>
                </a:gridCol>
                <a:gridCol w="868058">
                  <a:extLst>
                    <a:ext uri="{9D8B030D-6E8A-4147-A177-3AD203B41FA5}">
                      <a16:colId xmlns:a16="http://schemas.microsoft.com/office/drawing/2014/main" val="2587528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926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645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400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741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032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8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9A79-EF14-432C-AE1B-4BE3D225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1 –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CF4A-5A4B-4A14-ACA8-E2D9DF1F6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graph, vertices (u, v), find the path between (u, v) that minimizes the number of edges.</a:t>
            </a:r>
          </a:p>
          <a:p>
            <a:endParaRPr lang="en-US" dirty="0"/>
          </a:p>
          <a:p>
            <a:r>
              <a:rPr lang="en-US" dirty="0"/>
              <a:t>Claim: The BFS tree rooted at u contains shortest paths to all vertices reachable from u.</a:t>
            </a:r>
          </a:p>
        </p:txBody>
      </p:sp>
    </p:spTree>
    <p:extLst>
      <p:ext uri="{BB962C8B-B14F-4D97-AF65-F5344CB8AC3E}">
        <p14:creationId xmlns:p14="http://schemas.microsoft.com/office/powerpoint/2010/main" val="61557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481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Lecture 12 Graph Algorithms</vt:lpstr>
      <vt:lpstr>Type of Edges</vt:lpstr>
      <vt:lpstr>Application 1 – Cycle Finding</vt:lpstr>
      <vt:lpstr>Algorithm</vt:lpstr>
      <vt:lpstr>Application 2 – Topological Sort</vt:lpstr>
      <vt:lpstr>Breadth First Search</vt:lpstr>
      <vt:lpstr>Breadth First Search Tree</vt:lpstr>
      <vt:lpstr>BFS and Queue</vt:lpstr>
      <vt:lpstr>Application 1 – Shortest Path</vt:lpstr>
      <vt:lpstr>Applications 2 – Bipartite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Hashing</dc:title>
  <dc:creator>Rong Ge</dc:creator>
  <cp:lastModifiedBy>Rong Ge</cp:lastModifiedBy>
  <cp:revision>88</cp:revision>
  <dcterms:created xsi:type="dcterms:W3CDTF">2017-09-24T21:46:53Z</dcterms:created>
  <dcterms:modified xsi:type="dcterms:W3CDTF">2017-10-17T20:55:21Z</dcterms:modified>
</cp:coreProperties>
</file>