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Lecture 13 Shortest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502-BE15-4AB2-9E41-CDFF3CD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shortest path with negative edges?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4491-D063-4913-AB19-B179D431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Given a shortest paths from</a:t>
            </a:r>
            <a:r>
              <a:rPr lang="en-US" dirty="0">
                <a:solidFill>
                  <a:schemeClr val="accent1"/>
                </a:solidFill>
              </a:rPr>
              <a:t> s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any </a:t>
            </a:r>
            <a:br>
              <a:rPr lang="en-US" dirty="0"/>
            </a:br>
            <a:r>
              <a:rPr lang="en-US" dirty="0"/>
              <a:t>sub-path is still a shortest path between its two end-points.</a:t>
            </a:r>
          </a:p>
          <a:p>
            <a:r>
              <a:rPr lang="en-US" dirty="0"/>
              <a:t>Is this still true?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Dijkstra: If I have computed shortest paths for all vertices that are closer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 than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, then I’m ready to compute shortest paths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Is this still true?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745-5150-42F3-8365-6F85C909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Approach: dynamic programming with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FD8FD-752A-4D24-8D20-65F0C417F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Ford algorithm:</a:t>
                </a:r>
              </a:p>
              <a:p>
                <a:r>
                  <a:rPr lang="en-US" dirty="0"/>
                  <a:t>d[u, </a:t>
                </a:r>
                <a:r>
                  <a:rPr lang="en-US" dirty="0" err="1"/>
                  <a:t>i</a:t>
                </a:r>
                <a:r>
                  <a:rPr lang="en-US" dirty="0"/>
                  <a:t>] = length of shortest path to get to u with </a:t>
                </a:r>
                <a:r>
                  <a:rPr lang="en-US" dirty="0" err="1"/>
                  <a:t>i</a:t>
                </a:r>
                <a:r>
                  <a:rPr lang="en-US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How many steps do we need to take?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FD8FD-752A-4D24-8D20-65F0C417F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8230AA9-CCC9-4CCF-9F09-C79F5D2F3C79}"/>
              </a:ext>
            </a:extLst>
          </p:cNvPr>
          <p:cNvSpPr/>
          <p:nvPr/>
        </p:nvSpPr>
        <p:spPr>
          <a:xfrm>
            <a:off x="5185953" y="4090180"/>
            <a:ext cx="2081349" cy="599670"/>
          </a:xfrm>
          <a:prstGeom prst="wedgeRectCallout">
            <a:avLst>
              <a:gd name="adj1" fmla="val 9215"/>
              <a:gd name="adj2" fmla="val -1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Shortest Path to a Predecessor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8CFE72-6C6C-4730-95D1-8ECF4F3479FE}"/>
              </a:ext>
            </a:extLst>
          </p:cNvPr>
          <p:cNvSpPr/>
          <p:nvPr/>
        </p:nvSpPr>
        <p:spPr>
          <a:xfrm>
            <a:off x="3812451" y="4090180"/>
            <a:ext cx="1160143" cy="611877"/>
          </a:xfrm>
          <a:prstGeom prst="wedgeRectCallout">
            <a:avLst>
              <a:gd name="adj1" fmla="val 18395"/>
              <a:gd name="adj2" fmla="val -99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 of last step</a:t>
            </a:r>
          </a:p>
        </p:txBody>
      </p:sp>
    </p:spTree>
    <p:extLst>
      <p:ext uri="{BB962C8B-B14F-4D97-AF65-F5344CB8AC3E}">
        <p14:creationId xmlns:p14="http://schemas.microsoft.com/office/powerpoint/2010/main" val="30903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23D-7414-4F89-83C4-D9E47ABD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CC2-F9BB-4027-82FA-CBD8D334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G, edges</a:t>
            </a:r>
            <a:br>
              <a:rPr lang="en-US" dirty="0"/>
            </a:br>
            <a:r>
              <a:rPr lang="en-US" dirty="0"/>
              <a:t>have length w(</a:t>
            </a:r>
            <a:r>
              <a:rPr lang="en-US" dirty="0" err="1"/>
              <a:t>u,v</a:t>
            </a:r>
            <a:r>
              <a:rPr lang="en-US" dirty="0"/>
              <a:t>) &gt; 0.</a:t>
            </a:r>
          </a:p>
          <a:p>
            <a:r>
              <a:rPr lang="en-US" dirty="0"/>
              <a:t>(distance, travel time, </a:t>
            </a:r>
            <a:br>
              <a:rPr lang="en-US" dirty="0"/>
            </a:br>
            <a:r>
              <a:rPr lang="en-US" dirty="0"/>
              <a:t>cost, … )</a:t>
            </a:r>
          </a:p>
          <a:p>
            <a:r>
              <a:rPr lang="en-US" dirty="0"/>
              <a:t>Length of a path is equal</a:t>
            </a:r>
            <a:br>
              <a:rPr lang="en-US" dirty="0"/>
            </a:br>
            <a:r>
              <a:rPr lang="en-US" dirty="0"/>
              <a:t>to the sum of edge</a:t>
            </a:r>
            <a:br>
              <a:rPr lang="en-US" dirty="0"/>
            </a:br>
            <a:r>
              <a:rPr lang="en-US" dirty="0"/>
              <a:t>lengths</a:t>
            </a:r>
          </a:p>
          <a:p>
            <a:r>
              <a:rPr lang="en-US" dirty="0"/>
              <a:t>Goal: Given source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 and destination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find the paths with minimum length.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A563CFE-EE71-416C-BE24-699586FE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5" y="1690689"/>
            <a:ext cx="3844850" cy="25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0F4F-F1BF-4EE7-94CE-1B0A450C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2085"/>
            <a:ext cx="7886700" cy="4772886"/>
          </a:xfrm>
        </p:spPr>
        <p:txBody>
          <a:bodyPr/>
          <a:lstStyle/>
          <a:p>
            <a:r>
              <a:rPr lang="en-US" dirty="0"/>
              <a:t>What properties do shortest paths have?</a:t>
            </a:r>
          </a:p>
          <a:p>
            <a:endParaRPr lang="en-US" dirty="0"/>
          </a:p>
          <a:p>
            <a:r>
              <a:rPr lang="en-US" dirty="0"/>
              <a:t>Claim: Given a shortest paths from</a:t>
            </a:r>
            <a:r>
              <a:rPr lang="en-US" dirty="0">
                <a:solidFill>
                  <a:schemeClr val="accent1"/>
                </a:solidFill>
              </a:rPr>
              <a:t> s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any </a:t>
            </a:r>
            <a:br>
              <a:rPr lang="en-US" dirty="0"/>
            </a:br>
            <a:r>
              <a:rPr lang="en-US" dirty="0"/>
              <a:t>sub-path is still a shortest path between its two end-points.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basic design technique has this property?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1C9B1F-FE90-4798-8D96-9EDEF8425DE9}"/>
              </a:ext>
            </a:extLst>
          </p:cNvPr>
          <p:cNvGrpSpPr/>
          <p:nvPr/>
        </p:nvGrpSpPr>
        <p:grpSpPr>
          <a:xfrm>
            <a:off x="1079862" y="3977754"/>
            <a:ext cx="6328682" cy="584775"/>
            <a:chOff x="1149531" y="4241074"/>
            <a:chExt cx="6328682" cy="5847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1EE21E-6CB6-4D99-B870-5282F4C08EF9}"/>
                </a:ext>
              </a:extLst>
            </p:cNvPr>
            <p:cNvSpPr/>
            <p:nvPr/>
          </p:nvSpPr>
          <p:spPr>
            <a:xfrm>
              <a:off x="1149531" y="4450080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AE8141-199E-4C08-AC64-4F82AB4FE9BB}"/>
                </a:ext>
              </a:extLst>
            </p:cNvPr>
            <p:cNvSpPr/>
            <p:nvPr/>
          </p:nvSpPr>
          <p:spPr>
            <a:xfrm>
              <a:off x="2299062" y="4450080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B04A5F-25DE-4218-A925-2607F63A1D7F}"/>
                </a:ext>
              </a:extLst>
            </p:cNvPr>
            <p:cNvSpPr/>
            <p:nvPr/>
          </p:nvSpPr>
          <p:spPr>
            <a:xfrm>
              <a:off x="3600993" y="4450080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0B1766-130C-4695-81FA-8B03E8AF680A}"/>
                </a:ext>
              </a:extLst>
            </p:cNvPr>
            <p:cNvSpPr/>
            <p:nvPr/>
          </p:nvSpPr>
          <p:spPr>
            <a:xfrm>
              <a:off x="5871482" y="4450080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EE2B5E-4760-48C3-BB9E-552CD2A49E28}"/>
                </a:ext>
              </a:extLst>
            </p:cNvPr>
            <p:cNvSpPr/>
            <p:nvPr/>
          </p:nvSpPr>
          <p:spPr>
            <a:xfrm>
              <a:off x="7173413" y="4450080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3CB7D9-4185-44F1-AD47-420CA188DD58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454331" y="4602480"/>
              <a:ext cx="844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08067F-EAC4-4D10-8B56-1F34B39179A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603862" y="4602480"/>
              <a:ext cx="9971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0A131B-9066-4207-96EF-BEB78856A4FA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176282" y="4602480"/>
              <a:ext cx="9971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DDFE08-C269-40E5-887B-2086745A7611}"/>
                </a:ext>
              </a:extLst>
            </p:cNvPr>
            <p:cNvSpPr txBox="1"/>
            <p:nvPr/>
          </p:nvSpPr>
          <p:spPr>
            <a:xfrm>
              <a:off x="4455521" y="4241074"/>
              <a:ext cx="9380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 …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D29B8C-F312-453F-A62C-C191EF0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algorithm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AAF6D0-830D-48EA-AE66-E72188EACFB6}"/>
              </a:ext>
            </a:extLst>
          </p:cNvPr>
          <p:cNvGrpSpPr/>
          <p:nvPr/>
        </p:nvGrpSpPr>
        <p:grpSpPr>
          <a:xfrm>
            <a:off x="2489556" y="4446923"/>
            <a:ext cx="3356894" cy="908078"/>
            <a:chOff x="2489556" y="4446923"/>
            <a:chExt cx="3356894" cy="90807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C5CCB2-87B7-4F85-88E1-5C40082EDBE1}"/>
                </a:ext>
              </a:extLst>
            </p:cNvPr>
            <p:cNvSpPr/>
            <p:nvPr/>
          </p:nvSpPr>
          <p:spPr>
            <a:xfrm>
              <a:off x="3457302" y="5050201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E4CE9D-EB00-4068-894C-68D36CFE9E64}"/>
                </a:ext>
              </a:extLst>
            </p:cNvPr>
            <p:cNvSpPr/>
            <p:nvPr/>
          </p:nvSpPr>
          <p:spPr>
            <a:xfrm>
              <a:off x="4846180" y="5050201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C4F5BB-745B-46F5-8D03-1C62D553EA0B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3762102" y="5202601"/>
              <a:ext cx="108407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EAE41E-A69E-4D11-BAC1-B0CABE003DD9}"/>
                </a:ext>
              </a:extLst>
            </p:cNvPr>
            <p:cNvCxnSpPr>
              <a:cxnSpLocks/>
              <a:stCxn id="5" idx="5"/>
              <a:endCxn id="19" idx="1"/>
            </p:cNvCxnSpPr>
            <p:nvPr/>
          </p:nvCxnSpPr>
          <p:spPr>
            <a:xfrm>
              <a:off x="2489556" y="4446923"/>
              <a:ext cx="1012383" cy="6479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FADF61-760A-4997-8B77-63E9C101A1A0}"/>
                </a:ext>
              </a:extLst>
            </p:cNvPr>
            <p:cNvCxnSpPr>
              <a:cxnSpLocks/>
              <a:stCxn id="20" idx="7"/>
              <a:endCxn id="7" idx="3"/>
            </p:cNvCxnSpPr>
            <p:nvPr/>
          </p:nvCxnSpPr>
          <p:spPr>
            <a:xfrm flipV="1">
              <a:off x="5106343" y="4446923"/>
              <a:ext cx="740107" cy="6479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4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963C-B76F-4083-82DA-95F3B663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Shortest Path by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12144-38A2-4644-87FA-AA2D392B1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41073"/>
                <a:ext cx="7886700" cy="2351316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Problem: Graph may have cycle.</a:t>
                </a:r>
                <a:br>
                  <a:rPr lang="en-US" dirty="0"/>
                </a:br>
                <a:r>
                  <a:rPr lang="en-US" dirty="0"/>
                  <a:t>What ordering do I use?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12144-38A2-4644-87FA-AA2D392B1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41073"/>
                <a:ext cx="7886700" cy="2351316"/>
              </a:xfrm>
              <a:blipFill>
                <a:blip r:embed="rId2"/>
                <a:stretch>
                  <a:fillRect l="-115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AEDC70-B81B-4456-9A1A-5EECFF7D0850}"/>
              </a:ext>
            </a:extLst>
          </p:cNvPr>
          <p:cNvSpPr/>
          <p:nvPr/>
        </p:nvSpPr>
        <p:spPr>
          <a:xfrm>
            <a:off x="1323703" y="2185852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C6E0B8-0BD4-455E-8EEC-C99A361243D8}"/>
              </a:ext>
            </a:extLst>
          </p:cNvPr>
          <p:cNvSpPr/>
          <p:nvPr/>
        </p:nvSpPr>
        <p:spPr>
          <a:xfrm>
            <a:off x="5852160" y="1589927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9FA964-7FA1-4AA5-83A1-8B8C625FE9AF}"/>
              </a:ext>
            </a:extLst>
          </p:cNvPr>
          <p:cNvSpPr/>
          <p:nvPr/>
        </p:nvSpPr>
        <p:spPr>
          <a:xfrm>
            <a:off x="5852160" y="2321447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E96286-E450-48DF-A286-3FE9F06D696D}"/>
              </a:ext>
            </a:extLst>
          </p:cNvPr>
          <p:cNvSpPr/>
          <p:nvPr/>
        </p:nvSpPr>
        <p:spPr>
          <a:xfrm>
            <a:off x="5852160" y="308780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406FD-91AC-4018-9067-1B5899F2FFFF}"/>
              </a:ext>
            </a:extLst>
          </p:cNvPr>
          <p:cNvSpPr/>
          <p:nvPr/>
        </p:nvSpPr>
        <p:spPr>
          <a:xfrm>
            <a:off x="6940732" y="2293450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A2EBE7-595F-4F40-A8A8-4D740C90A708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149489" y="1887256"/>
            <a:ext cx="842257" cy="45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A3F3CF-C163-44B1-8054-F35C2EB07E4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200503" y="2467622"/>
            <a:ext cx="740229" cy="2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ABD619-B43D-4AFF-8D5E-86B91E0C388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6200503" y="2590779"/>
            <a:ext cx="791243" cy="67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085D78-E7A4-4F93-9016-EAA70D44F2A1}"/>
              </a:ext>
            </a:extLst>
          </p:cNvPr>
          <p:cNvSpPr/>
          <p:nvPr/>
        </p:nvSpPr>
        <p:spPr>
          <a:xfrm>
            <a:off x="1654629" y="1671736"/>
            <a:ext cx="4171405" cy="548950"/>
          </a:xfrm>
          <a:custGeom>
            <a:avLst/>
            <a:gdLst>
              <a:gd name="connsiteX0" fmla="*/ 0 w 4171405"/>
              <a:gd name="connsiteY0" fmla="*/ 548950 h 548950"/>
              <a:gd name="connsiteX1" fmla="*/ 52251 w 4171405"/>
              <a:gd name="connsiteY1" fmla="*/ 479281 h 548950"/>
              <a:gd name="connsiteX2" fmla="*/ 130628 w 4171405"/>
              <a:gd name="connsiteY2" fmla="*/ 435738 h 548950"/>
              <a:gd name="connsiteX3" fmla="*/ 200297 w 4171405"/>
              <a:gd name="connsiteY3" fmla="*/ 392195 h 548950"/>
              <a:gd name="connsiteX4" fmla="*/ 557348 w 4171405"/>
              <a:gd name="connsiteY4" fmla="*/ 261567 h 548950"/>
              <a:gd name="connsiteX5" fmla="*/ 792480 w 4171405"/>
              <a:gd name="connsiteY5" fmla="*/ 183190 h 548950"/>
              <a:gd name="connsiteX6" fmla="*/ 1105988 w 4171405"/>
              <a:gd name="connsiteY6" fmla="*/ 104813 h 548950"/>
              <a:gd name="connsiteX7" fmla="*/ 1384662 w 4171405"/>
              <a:gd name="connsiteY7" fmla="*/ 122230 h 548950"/>
              <a:gd name="connsiteX8" fmla="*/ 1489165 w 4171405"/>
              <a:gd name="connsiteY8" fmla="*/ 174481 h 548950"/>
              <a:gd name="connsiteX9" fmla="*/ 1541417 w 4171405"/>
              <a:gd name="connsiteY9" fmla="*/ 200607 h 548950"/>
              <a:gd name="connsiteX10" fmla="*/ 1628502 w 4171405"/>
              <a:gd name="connsiteY10" fmla="*/ 218024 h 548950"/>
              <a:gd name="connsiteX11" fmla="*/ 1663337 w 4171405"/>
              <a:gd name="connsiteY11" fmla="*/ 244150 h 548950"/>
              <a:gd name="connsiteX12" fmla="*/ 1759131 w 4171405"/>
              <a:gd name="connsiteY12" fmla="*/ 270275 h 548950"/>
              <a:gd name="connsiteX13" fmla="*/ 1802674 w 4171405"/>
              <a:gd name="connsiteY13" fmla="*/ 278984 h 548950"/>
              <a:gd name="connsiteX14" fmla="*/ 1837508 w 4171405"/>
              <a:gd name="connsiteY14" fmla="*/ 305110 h 548950"/>
              <a:gd name="connsiteX15" fmla="*/ 1889760 w 4171405"/>
              <a:gd name="connsiteY15" fmla="*/ 313818 h 548950"/>
              <a:gd name="connsiteX16" fmla="*/ 1942011 w 4171405"/>
              <a:gd name="connsiteY16" fmla="*/ 331235 h 548950"/>
              <a:gd name="connsiteX17" fmla="*/ 2116182 w 4171405"/>
              <a:gd name="connsiteY17" fmla="*/ 313818 h 548950"/>
              <a:gd name="connsiteX18" fmla="*/ 2159725 w 4171405"/>
              <a:gd name="connsiteY18" fmla="*/ 305110 h 548950"/>
              <a:gd name="connsiteX19" fmla="*/ 2203268 w 4171405"/>
              <a:gd name="connsiteY19" fmla="*/ 278984 h 548950"/>
              <a:gd name="connsiteX20" fmla="*/ 2255520 w 4171405"/>
              <a:gd name="connsiteY20" fmla="*/ 218024 h 548950"/>
              <a:gd name="connsiteX21" fmla="*/ 2281645 w 4171405"/>
              <a:gd name="connsiteY21" fmla="*/ 200607 h 548950"/>
              <a:gd name="connsiteX22" fmla="*/ 2377440 w 4171405"/>
              <a:gd name="connsiteY22" fmla="*/ 69978 h 548950"/>
              <a:gd name="connsiteX23" fmla="*/ 2447108 w 4171405"/>
              <a:gd name="connsiteY23" fmla="*/ 9018 h 548950"/>
              <a:gd name="connsiteX24" fmla="*/ 2473234 w 4171405"/>
              <a:gd name="connsiteY24" fmla="*/ 310 h 548950"/>
              <a:gd name="connsiteX25" fmla="*/ 2647405 w 4171405"/>
              <a:gd name="connsiteY25" fmla="*/ 17727 h 548950"/>
              <a:gd name="connsiteX26" fmla="*/ 2690948 w 4171405"/>
              <a:gd name="connsiteY26" fmla="*/ 43853 h 548950"/>
              <a:gd name="connsiteX27" fmla="*/ 2812868 w 4171405"/>
              <a:gd name="connsiteY27" fmla="*/ 96104 h 548950"/>
              <a:gd name="connsiteX28" fmla="*/ 2882537 w 4171405"/>
              <a:gd name="connsiteY28" fmla="*/ 130938 h 548950"/>
              <a:gd name="connsiteX29" fmla="*/ 2952205 w 4171405"/>
              <a:gd name="connsiteY29" fmla="*/ 191898 h 548950"/>
              <a:gd name="connsiteX30" fmla="*/ 3021874 w 4171405"/>
              <a:gd name="connsiteY30" fmla="*/ 209315 h 548950"/>
              <a:gd name="connsiteX31" fmla="*/ 3230880 w 4171405"/>
              <a:gd name="connsiteY31" fmla="*/ 200607 h 548950"/>
              <a:gd name="connsiteX32" fmla="*/ 3300548 w 4171405"/>
              <a:gd name="connsiteY32" fmla="*/ 165773 h 548950"/>
              <a:gd name="connsiteX33" fmla="*/ 3352800 w 4171405"/>
              <a:gd name="connsiteY33" fmla="*/ 139647 h 548950"/>
              <a:gd name="connsiteX34" fmla="*/ 3405051 w 4171405"/>
              <a:gd name="connsiteY34" fmla="*/ 96104 h 548950"/>
              <a:gd name="connsiteX35" fmla="*/ 3492137 w 4171405"/>
              <a:gd name="connsiteY35" fmla="*/ 61270 h 548950"/>
              <a:gd name="connsiteX36" fmla="*/ 3648891 w 4171405"/>
              <a:gd name="connsiteY36" fmla="*/ 9018 h 548950"/>
              <a:gd name="connsiteX37" fmla="*/ 4005942 w 4171405"/>
              <a:gd name="connsiteY37" fmla="*/ 17727 h 548950"/>
              <a:gd name="connsiteX38" fmla="*/ 4058194 w 4171405"/>
              <a:gd name="connsiteY38" fmla="*/ 43853 h 548950"/>
              <a:gd name="connsiteX39" fmla="*/ 4171405 w 4171405"/>
              <a:gd name="connsiteY39" fmla="*/ 61270 h 54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171405" h="548950">
                <a:moveTo>
                  <a:pt x="0" y="548950"/>
                </a:moveTo>
                <a:cubicBezTo>
                  <a:pt x="17417" y="525727"/>
                  <a:pt x="30314" y="498293"/>
                  <a:pt x="52251" y="479281"/>
                </a:cubicBezTo>
                <a:cubicBezTo>
                  <a:pt x="74836" y="459707"/>
                  <a:pt x="104868" y="450891"/>
                  <a:pt x="130628" y="435738"/>
                </a:cubicBezTo>
                <a:cubicBezTo>
                  <a:pt x="154233" y="421853"/>
                  <a:pt x="175366" y="403527"/>
                  <a:pt x="200297" y="392195"/>
                </a:cubicBezTo>
                <a:cubicBezTo>
                  <a:pt x="465297" y="271741"/>
                  <a:pt x="342097" y="337947"/>
                  <a:pt x="557348" y="261567"/>
                </a:cubicBezTo>
                <a:cubicBezTo>
                  <a:pt x="952928" y="121199"/>
                  <a:pt x="465148" y="277944"/>
                  <a:pt x="792480" y="183190"/>
                </a:cubicBezTo>
                <a:cubicBezTo>
                  <a:pt x="1071241" y="102496"/>
                  <a:pt x="931293" y="122281"/>
                  <a:pt x="1105988" y="104813"/>
                </a:cubicBezTo>
                <a:cubicBezTo>
                  <a:pt x="1198879" y="110619"/>
                  <a:pt x="1293091" y="105581"/>
                  <a:pt x="1384662" y="122230"/>
                </a:cubicBezTo>
                <a:cubicBezTo>
                  <a:pt x="1422980" y="129197"/>
                  <a:pt x="1454331" y="157064"/>
                  <a:pt x="1489165" y="174481"/>
                </a:cubicBezTo>
                <a:cubicBezTo>
                  <a:pt x="1506582" y="183190"/>
                  <a:pt x="1522209" y="197406"/>
                  <a:pt x="1541417" y="200607"/>
                </a:cubicBezTo>
                <a:cubicBezTo>
                  <a:pt x="1605474" y="211283"/>
                  <a:pt x="1576538" y="205032"/>
                  <a:pt x="1628502" y="218024"/>
                </a:cubicBezTo>
                <a:cubicBezTo>
                  <a:pt x="1640114" y="226733"/>
                  <a:pt x="1650649" y="237101"/>
                  <a:pt x="1663337" y="244150"/>
                </a:cubicBezTo>
                <a:cubicBezTo>
                  <a:pt x="1700757" y="264939"/>
                  <a:pt x="1716894" y="262596"/>
                  <a:pt x="1759131" y="270275"/>
                </a:cubicBezTo>
                <a:cubicBezTo>
                  <a:pt x="1773694" y="272923"/>
                  <a:pt x="1788160" y="276081"/>
                  <a:pt x="1802674" y="278984"/>
                </a:cubicBezTo>
                <a:cubicBezTo>
                  <a:pt x="1814285" y="287693"/>
                  <a:pt x="1824032" y="299720"/>
                  <a:pt x="1837508" y="305110"/>
                </a:cubicBezTo>
                <a:cubicBezTo>
                  <a:pt x="1853903" y="311668"/>
                  <a:pt x="1872630" y="309536"/>
                  <a:pt x="1889760" y="313818"/>
                </a:cubicBezTo>
                <a:cubicBezTo>
                  <a:pt x="1907571" y="318271"/>
                  <a:pt x="1924594" y="325429"/>
                  <a:pt x="1942011" y="331235"/>
                </a:cubicBezTo>
                <a:lnTo>
                  <a:pt x="2116182" y="313818"/>
                </a:lnTo>
                <a:cubicBezTo>
                  <a:pt x="2130878" y="312054"/>
                  <a:pt x="2145982" y="310607"/>
                  <a:pt x="2159725" y="305110"/>
                </a:cubicBezTo>
                <a:cubicBezTo>
                  <a:pt x="2175441" y="298824"/>
                  <a:pt x="2189907" y="289376"/>
                  <a:pt x="2203268" y="278984"/>
                </a:cubicBezTo>
                <a:cubicBezTo>
                  <a:pt x="2296897" y="206161"/>
                  <a:pt x="2196234" y="277310"/>
                  <a:pt x="2255520" y="218024"/>
                </a:cubicBezTo>
                <a:cubicBezTo>
                  <a:pt x="2262921" y="210623"/>
                  <a:pt x="2272937" y="206413"/>
                  <a:pt x="2281645" y="200607"/>
                </a:cubicBezTo>
                <a:cubicBezTo>
                  <a:pt x="2308163" y="160831"/>
                  <a:pt x="2345807" y="101611"/>
                  <a:pt x="2377440" y="69978"/>
                </a:cubicBezTo>
                <a:cubicBezTo>
                  <a:pt x="2399922" y="47496"/>
                  <a:pt x="2419127" y="25007"/>
                  <a:pt x="2447108" y="9018"/>
                </a:cubicBezTo>
                <a:cubicBezTo>
                  <a:pt x="2455078" y="4464"/>
                  <a:pt x="2464525" y="3213"/>
                  <a:pt x="2473234" y="310"/>
                </a:cubicBezTo>
                <a:cubicBezTo>
                  <a:pt x="2481901" y="820"/>
                  <a:pt x="2601966" y="-4993"/>
                  <a:pt x="2647405" y="17727"/>
                </a:cubicBezTo>
                <a:cubicBezTo>
                  <a:pt x="2662544" y="25297"/>
                  <a:pt x="2675539" y="36849"/>
                  <a:pt x="2690948" y="43853"/>
                </a:cubicBezTo>
                <a:cubicBezTo>
                  <a:pt x="2747863" y="69723"/>
                  <a:pt x="2755018" y="52716"/>
                  <a:pt x="2812868" y="96104"/>
                </a:cubicBezTo>
                <a:cubicBezTo>
                  <a:pt x="2857277" y="129411"/>
                  <a:pt x="2833621" y="118710"/>
                  <a:pt x="2882537" y="130938"/>
                </a:cubicBezTo>
                <a:cubicBezTo>
                  <a:pt x="2893130" y="141531"/>
                  <a:pt x="2929575" y="183669"/>
                  <a:pt x="2952205" y="191898"/>
                </a:cubicBezTo>
                <a:cubicBezTo>
                  <a:pt x="2974702" y="200079"/>
                  <a:pt x="3021874" y="209315"/>
                  <a:pt x="3021874" y="209315"/>
                </a:cubicBezTo>
                <a:cubicBezTo>
                  <a:pt x="3091543" y="206412"/>
                  <a:pt x="3161987" y="211371"/>
                  <a:pt x="3230880" y="200607"/>
                </a:cubicBezTo>
                <a:cubicBezTo>
                  <a:pt x="3256532" y="196599"/>
                  <a:pt x="3277325" y="177384"/>
                  <a:pt x="3300548" y="165773"/>
                </a:cubicBezTo>
                <a:cubicBezTo>
                  <a:pt x="3317965" y="157064"/>
                  <a:pt x="3337840" y="152114"/>
                  <a:pt x="3352800" y="139647"/>
                </a:cubicBezTo>
                <a:cubicBezTo>
                  <a:pt x="3370217" y="125133"/>
                  <a:pt x="3386187" y="108680"/>
                  <a:pt x="3405051" y="96104"/>
                </a:cubicBezTo>
                <a:cubicBezTo>
                  <a:pt x="3442827" y="70920"/>
                  <a:pt x="3453888" y="70832"/>
                  <a:pt x="3492137" y="61270"/>
                </a:cubicBezTo>
                <a:cubicBezTo>
                  <a:pt x="3600155" y="7260"/>
                  <a:pt x="3547018" y="21753"/>
                  <a:pt x="3648891" y="9018"/>
                </a:cubicBezTo>
                <a:cubicBezTo>
                  <a:pt x="3767908" y="11921"/>
                  <a:pt x="3887007" y="12441"/>
                  <a:pt x="4005942" y="17727"/>
                </a:cubicBezTo>
                <a:cubicBezTo>
                  <a:pt x="4070842" y="20611"/>
                  <a:pt x="4017154" y="23332"/>
                  <a:pt x="4058194" y="43853"/>
                </a:cubicBezTo>
                <a:cubicBezTo>
                  <a:pt x="4105878" y="67696"/>
                  <a:pt x="4118477" y="61270"/>
                  <a:pt x="4171405" y="6127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91C955-C322-4540-9268-5446E072391D}"/>
              </a:ext>
            </a:extLst>
          </p:cNvPr>
          <p:cNvSpPr/>
          <p:nvPr/>
        </p:nvSpPr>
        <p:spPr>
          <a:xfrm>
            <a:off x="1689463" y="2351314"/>
            <a:ext cx="4136571" cy="352840"/>
          </a:xfrm>
          <a:custGeom>
            <a:avLst/>
            <a:gdLst>
              <a:gd name="connsiteX0" fmla="*/ 0 w 4136571"/>
              <a:gd name="connsiteY0" fmla="*/ 0 h 352840"/>
              <a:gd name="connsiteX1" fmla="*/ 191588 w 4136571"/>
              <a:gd name="connsiteY1" fmla="*/ 52252 h 352840"/>
              <a:gd name="connsiteX2" fmla="*/ 418011 w 4136571"/>
              <a:gd name="connsiteY2" fmla="*/ 148046 h 352840"/>
              <a:gd name="connsiteX3" fmla="*/ 679268 w 4136571"/>
              <a:gd name="connsiteY3" fmla="*/ 209006 h 352840"/>
              <a:gd name="connsiteX4" fmla="*/ 879566 w 4136571"/>
              <a:gd name="connsiteY4" fmla="*/ 278675 h 352840"/>
              <a:gd name="connsiteX5" fmla="*/ 1097280 w 4136571"/>
              <a:gd name="connsiteY5" fmla="*/ 304800 h 352840"/>
              <a:gd name="connsiteX6" fmla="*/ 1445623 w 4136571"/>
              <a:gd name="connsiteY6" fmla="*/ 313509 h 352840"/>
              <a:gd name="connsiteX7" fmla="*/ 1733006 w 4136571"/>
              <a:gd name="connsiteY7" fmla="*/ 313509 h 352840"/>
              <a:gd name="connsiteX8" fmla="*/ 1820091 w 4136571"/>
              <a:gd name="connsiteY8" fmla="*/ 252549 h 352840"/>
              <a:gd name="connsiteX9" fmla="*/ 1846217 w 4136571"/>
              <a:gd name="connsiteY9" fmla="*/ 243840 h 352840"/>
              <a:gd name="connsiteX10" fmla="*/ 1898468 w 4136571"/>
              <a:gd name="connsiteY10" fmla="*/ 200297 h 352840"/>
              <a:gd name="connsiteX11" fmla="*/ 1942011 w 4136571"/>
              <a:gd name="connsiteY11" fmla="*/ 191589 h 352840"/>
              <a:gd name="connsiteX12" fmla="*/ 1976846 w 4136571"/>
              <a:gd name="connsiteY12" fmla="*/ 174172 h 352840"/>
              <a:gd name="connsiteX13" fmla="*/ 2046514 w 4136571"/>
              <a:gd name="connsiteY13" fmla="*/ 209006 h 352840"/>
              <a:gd name="connsiteX14" fmla="*/ 2081348 w 4136571"/>
              <a:gd name="connsiteY14" fmla="*/ 235132 h 352840"/>
              <a:gd name="connsiteX15" fmla="*/ 2107474 w 4136571"/>
              <a:gd name="connsiteY15" fmla="*/ 269966 h 352840"/>
              <a:gd name="connsiteX16" fmla="*/ 2142308 w 4136571"/>
              <a:gd name="connsiteY16" fmla="*/ 278675 h 352840"/>
              <a:gd name="connsiteX17" fmla="*/ 2203268 w 4136571"/>
              <a:gd name="connsiteY17" fmla="*/ 313509 h 352840"/>
              <a:gd name="connsiteX18" fmla="*/ 2229394 w 4136571"/>
              <a:gd name="connsiteY18" fmla="*/ 322217 h 352840"/>
              <a:gd name="connsiteX19" fmla="*/ 2386148 w 4136571"/>
              <a:gd name="connsiteY19" fmla="*/ 330926 h 352840"/>
              <a:gd name="connsiteX20" fmla="*/ 2516777 w 4136571"/>
              <a:gd name="connsiteY20" fmla="*/ 269966 h 352840"/>
              <a:gd name="connsiteX21" fmla="*/ 2542903 w 4136571"/>
              <a:gd name="connsiteY21" fmla="*/ 261257 h 352840"/>
              <a:gd name="connsiteX22" fmla="*/ 2586446 w 4136571"/>
              <a:gd name="connsiteY22" fmla="*/ 243840 h 352840"/>
              <a:gd name="connsiteX23" fmla="*/ 2656114 w 4136571"/>
              <a:gd name="connsiteY23" fmla="*/ 226423 h 352840"/>
              <a:gd name="connsiteX24" fmla="*/ 2960914 w 4136571"/>
              <a:gd name="connsiteY24" fmla="*/ 261257 h 352840"/>
              <a:gd name="connsiteX25" fmla="*/ 3074126 w 4136571"/>
              <a:gd name="connsiteY25" fmla="*/ 269966 h 352840"/>
              <a:gd name="connsiteX26" fmla="*/ 3300548 w 4136571"/>
              <a:gd name="connsiteY26" fmla="*/ 261257 h 352840"/>
              <a:gd name="connsiteX27" fmla="*/ 3640183 w 4136571"/>
              <a:gd name="connsiteY27" fmla="*/ 269966 h 352840"/>
              <a:gd name="connsiteX28" fmla="*/ 3666308 w 4136571"/>
              <a:gd name="connsiteY28" fmla="*/ 278675 h 352840"/>
              <a:gd name="connsiteX29" fmla="*/ 3692434 w 4136571"/>
              <a:gd name="connsiteY29" fmla="*/ 296092 h 352840"/>
              <a:gd name="connsiteX30" fmla="*/ 3753394 w 4136571"/>
              <a:gd name="connsiteY30" fmla="*/ 313509 h 352840"/>
              <a:gd name="connsiteX31" fmla="*/ 3788228 w 4136571"/>
              <a:gd name="connsiteY31" fmla="*/ 235132 h 352840"/>
              <a:gd name="connsiteX32" fmla="*/ 3866606 w 4136571"/>
              <a:gd name="connsiteY32" fmla="*/ 165463 h 352840"/>
              <a:gd name="connsiteX33" fmla="*/ 3901440 w 4136571"/>
              <a:gd name="connsiteY33" fmla="*/ 148046 h 352840"/>
              <a:gd name="connsiteX34" fmla="*/ 4023360 w 4136571"/>
              <a:gd name="connsiteY34" fmla="*/ 156755 h 352840"/>
              <a:gd name="connsiteX35" fmla="*/ 4066903 w 4136571"/>
              <a:gd name="connsiteY35" fmla="*/ 200297 h 352840"/>
              <a:gd name="connsiteX36" fmla="*/ 4084320 w 4136571"/>
              <a:gd name="connsiteY36" fmla="*/ 217715 h 352840"/>
              <a:gd name="connsiteX37" fmla="*/ 4093028 w 4136571"/>
              <a:gd name="connsiteY37" fmla="*/ 191589 h 352840"/>
              <a:gd name="connsiteX38" fmla="*/ 4136571 w 4136571"/>
              <a:gd name="connsiteY38" fmla="*/ 182880 h 3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36571" h="352840">
                <a:moveTo>
                  <a:pt x="0" y="0"/>
                </a:moveTo>
                <a:cubicBezTo>
                  <a:pt x="132587" y="44197"/>
                  <a:pt x="68497" y="27634"/>
                  <a:pt x="191588" y="52252"/>
                </a:cubicBezTo>
                <a:cubicBezTo>
                  <a:pt x="248208" y="77988"/>
                  <a:pt x="364276" y="132523"/>
                  <a:pt x="418011" y="148046"/>
                </a:cubicBezTo>
                <a:cubicBezTo>
                  <a:pt x="503923" y="172865"/>
                  <a:pt x="594806" y="179628"/>
                  <a:pt x="679268" y="209006"/>
                </a:cubicBezTo>
                <a:cubicBezTo>
                  <a:pt x="746034" y="232229"/>
                  <a:pt x="809587" y="268679"/>
                  <a:pt x="879566" y="278675"/>
                </a:cubicBezTo>
                <a:cubicBezTo>
                  <a:pt x="947494" y="288378"/>
                  <a:pt x="1035579" y="301609"/>
                  <a:pt x="1097280" y="304800"/>
                </a:cubicBezTo>
                <a:cubicBezTo>
                  <a:pt x="1213276" y="310800"/>
                  <a:pt x="1329509" y="310606"/>
                  <a:pt x="1445623" y="313509"/>
                </a:cubicBezTo>
                <a:cubicBezTo>
                  <a:pt x="1555954" y="341090"/>
                  <a:pt x="1512279" y="333575"/>
                  <a:pt x="1733006" y="313509"/>
                </a:cubicBezTo>
                <a:cubicBezTo>
                  <a:pt x="1759274" y="311121"/>
                  <a:pt x="1808243" y="260448"/>
                  <a:pt x="1820091" y="252549"/>
                </a:cubicBezTo>
                <a:cubicBezTo>
                  <a:pt x="1827729" y="247457"/>
                  <a:pt x="1837508" y="246743"/>
                  <a:pt x="1846217" y="243840"/>
                </a:cubicBezTo>
                <a:cubicBezTo>
                  <a:pt x="1859767" y="230291"/>
                  <a:pt x="1879073" y="207570"/>
                  <a:pt x="1898468" y="200297"/>
                </a:cubicBezTo>
                <a:cubicBezTo>
                  <a:pt x="1912327" y="195100"/>
                  <a:pt x="1927497" y="194492"/>
                  <a:pt x="1942011" y="191589"/>
                </a:cubicBezTo>
                <a:cubicBezTo>
                  <a:pt x="1953623" y="185783"/>
                  <a:pt x="1963943" y="175606"/>
                  <a:pt x="1976846" y="174172"/>
                </a:cubicBezTo>
                <a:cubicBezTo>
                  <a:pt x="2021082" y="169257"/>
                  <a:pt x="2019393" y="185759"/>
                  <a:pt x="2046514" y="209006"/>
                </a:cubicBezTo>
                <a:cubicBezTo>
                  <a:pt x="2057534" y="218452"/>
                  <a:pt x="2071085" y="224869"/>
                  <a:pt x="2081348" y="235132"/>
                </a:cubicBezTo>
                <a:cubicBezTo>
                  <a:pt x="2091611" y="245395"/>
                  <a:pt x="2095663" y="261530"/>
                  <a:pt x="2107474" y="269966"/>
                </a:cubicBezTo>
                <a:cubicBezTo>
                  <a:pt x="2117213" y="276923"/>
                  <a:pt x="2130697" y="275772"/>
                  <a:pt x="2142308" y="278675"/>
                </a:cubicBezTo>
                <a:cubicBezTo>
                  <a:pt x="2168544" y="296165"/>
                  <a:pt x="2172333" y="300252"/>
                  <a:pt x="2203268" y="313509"/>
                </a:cubicBezTo>
                <a:cubicBezTo>
                  <a:pt x="2211705" y="317125"/>
                  <a:pt x="2220685" y="319314"/>
                  <a:pt x="2229394" y="322217"/>
                </a:cubicBezTo>
                <a:cubicBezTo>
                  <a:pt x="2277528" y="370354"/>
                  <a:pt x="2251016" y="352548"/>
                  <a:pt x="2386148" y="330926"/>
                </a:cubicBezTo>
                <a:cubicBezTo>
                  <a:pt x="2469115" y="317651"/>
                  <a:pt x="2453219" y="305276"/>
                  <a:pt x="2516777" y="269966"/>
                </a:cubicBezTo>
                <a:cubicBezTo>
                  <a:pt x="2524802" y="265508"/>
                  <a:pt x="2534308" y="264480"/>
                  <a:pt x="2542903" y="261257"/>
                </a:cubicBezTo>
                <a:cubicBezTo>
                  <a:pt x="2557540" y="255768"/>
                  <a:pt x="2571505" y="248437"/>
                  <a:pt x="2586446" y="243840"/>
                </a:cubicBezTo>
                <a:cubicBezTo>
                  <a:pt x="2609325" y="236800"/>
                  <a:pt x="2656114" y="226423"/>
                  <a:pt x="2656114" y="226423"/>
                </a:cubicBezTo>
                <a:lnTo>
                  <a:pt x="2960914" y="261257"/>
                </a:lnTo>
                <a:cubicBezTo>
                  <a:pt x="2998559" y="265178"/>
                  <a:pt x="3036277" y="269966"/>
                  <a:pt x="3074126" y="269966"/>
                </a:cubicBezTo>
                <a:cubicBezTo>
                  <a:pt x="3149656" y="269966"/>
                  <a:pt x="3225074" y="264160"/>
                  <a:pt x="3300548" y="261257"/>
                </a:cubicBezTo>
                <a:cubicBezTo>
                  <a:pt x="3413760" y="264160"/>
                  <a:pt x="3527062" y="264579"/>
                  <a:pt x="3640183" y="269966"/>
                </a:cubicBezTo>
                <a:cubicBezTo>
                  <a:pt x="3649352" y="270403"/>
                  <a:pt x="3658098" y="274570"/>
                  <a:pt x="3666308" y="278675"/>
                </a:cubicBezTo>
                <a:cubicBezTo>
                  <a:pt x="3675669" y="283356"/>
                  <a:pt x="3683725" y="290286"/>
                  <a:pt x="3692434" y="296092"/>
                </a:cubicBezTo>
                <a:cubicBezTo>
                  <a:pt x="3703691" y="329862"/>
                  <a:pt x="3697928" y="341242"/>
                  <a:pt x="3753394" y="313509"/>
                </a:cubicBezTo>
                <a:cubicBezTo>
                  <a:pt x="3771118" y="304647"/>
                  <a:pt x="3784827" y="240234"/>
                  <a:pt x="3788228" y="235132"/>
                </a:cubicBezTo>
                <a:cubicBezTo>
                  <a:pt x="3804508" y="210712"/>
                  <a:pt x="3838415" y="181572"/>
                  <a:pt x="3866606" y="165463"/>
                </a:cubicBezTo>
                <a:cubicBezTo>
                  <a:pt x="3877877" y="159022"/>
                  <a:pt x="3889829" y="153852"/>
                  <a:pt x="3901440" y="148046"/>
                </a:cubicBezTo>
                <a:cubicBezTo>
                  <a:pt x="3942080" y="150949"/>
                  <a:pt x="3983236" y="149674"/>
                  <a:pt x="4023360" y="156755"/>
                </a:cubicBezTo>
                <a:cubicBezTo>
                  <a:pt x="4047696" y="161050"/>
                  <a:pt x="4054178" y="184391"/>
                  <a:pt x="4066903" y="200297"/>
                </a:cubicBezTo>
                <a:cubicBezTo>
                  <a:pt x="4072032" y="206708"/>
                  <a:pt x="4078514" y="211909"/>
                  <a:pt x="4084320" y="217715"/>
                </a:cubicBezTo>
                <a:cubicBezTo>
                  <a:pt x="4087223" y="209006"/>
                  <a:pt x="4086537" y="198080"/>
                  <a:pt x="4093028" y="191589"/>
                </a:cubicBezTo>
                <a:cubicBezTo>
                  <a:pt x="4103573" y="181044"/>
                  <a:pt x="4123312" y="182880"/>
                  <a:pt x="4136571" y="18288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B5644-F132-41EE-9027-6A7D73C4CFCE}"/>
              </a:ext>
            </a:extLst>
          </p:cNvPr>
          <p:cNvSpPr/>
          <p:nvPr/>
        </p:nvSpPr>
        <p:spPr>
          <a:xfrm>
            <a:off x="1593669" y="2508069"/>
            <a:ext cx="4241074" cy="897231"/>
          </a:xfrm>
          <a:custGeom>
            <a:avLst/>
            <a:gdLst>
              <a:gd name="connsiteX0" fmla="*/ 0 w 4241074"/>
              <a:gd name="connsiteY0" fmla="*/ 0 h 897231"/>
              <a:gd name="connsiteX1" fmla="*/ 69668 w 4241074"/>
              <a:gd name="connsiteY1" fmla="*/ 43542 h 897231"/>
              <a:gd name="connsiteX2" fmla="*/ 165462 w 4241074"/>
              <a:gd name="connsiteY2" fmla="*/ 60960 h 897231"/>
              <a:gd name="connsiteX3" fmla="*/ 409302 w 4241074"/>
              <a:gd name="connsiteY3" fmla="*/ 165462 h 897231"/>
              <a:gd name="connsiteX4" fmla="*/ 557348 w 4241074"/>
              <a:gd name="connsiteY4" fmla="*/ 209005 h 897231"/>
              <a:gd name="connsiteX5" fmla="*/ 1062445 w 4241074"/>
              <a:gd name="connsiteY5" fmla="*/ 452845 h 897231"/>
              <a:gd name="connsiteX6" fmla="*/ 1236617 w 4241074"/>
              <a:gd name="connsiteY6" fmla="*/ 539931 h 897231"/>
              <a:gd name="connsiteX7" fmla="*/ 1410788 w 4241074"/>
              <a:gd name="connsiteY7" fmla="*/ 592182 h 897231"/>
              <a:gd name="connsiteX8" fmla="*/ 1558834 w 4241074"/>
              <a:gd name="connsiteY8" fmla="*/ 661851 h 897231"/>
              <a:gd name="connsiteX9" fmla="*/ 1846217 w 4241074"/>
              <a:gd name="connsiteY9" fmla="*/ 757645 h 897231"/>
              <a:gd name="connsiteX10" fmla="*/ 2063931 w 4241074"/>
              <a:gd name="connsiteY10" fmla="*/ 853440 h 897231"/>
              <a:gd name="connsiteX11" fmla="*/ 2203268 w 4241074"/>
              <a:gd name="connsiteY11" fmla="*/ 879565 h 897231"/>
              <a:gd name="connsiteX12" fmla="*/ 2281645 w 4241074"/>
              <a:gd name="connsiteY12" fmla="*/ 879565 h 897231"/>
              <a:gd name="connsiteX13" fmla="*/ 2299062 w 4241074"/>
              <a:gd name="connsiteY13" fmla="*/ 853440 h 897231"/>
              <a:gd name="connsiteX14" fmla="*/ 2464525 w 4241074"/>
              <a:gd name="connsiteY14" fmla="*/ 844731 h 897231"/>
              <a:gd name="connsiteX15" fmla="*/ 3283131 w 4241074"/>
              <a:gd name="connsiteY15" fmla="*/ 801188 h 897231"/>
              <a:gd name="connsiteX16" fmla="*/ 3378925 w 4241074"/>
              <a:gd name="connsiteY16" fmla="*/ 775062 h 897231"/>
              <a:gd name="connsiteX17" fmla="*/ 3431177 w 4241074"/>
              <a:gd name="connsiteY17" fmla="*/ 766354 h 897231"/>
              <a:gd name="connsiteX18" fmla="*/ 3770811 w 4241074"/>
              <a:gd name="connsiteY18" fmla="*/ 775062 h 897231"/>
              <a:gd name="connsiteX19" fmla="*/ 3849188 w 4241074"/>
              <a:gd name="connsiteY19" fmla="*/ 792480 h 897231"/>
              <a:gd name="connsiteX20" fmla="*/ 4110445 w 4241074"/>
              <a:gd name="connsiteY20" fmla="*/ 801188 h 897231"/>
              <a:gd name="connsiteX21" fmla="*/ 4206240 w 4241074"/>
              <a:gd name="connsiteY21" fmla="*/ 801188 h 897231"/>
              <a:gd name="connsiteX22" fmla="*/ 4214948 w 4241074"/>
              <a:gd name="connsiteY22" fmla="*/ 766354 h 897231"/>
              <a:gd name="connsiteX23" fmla="*/ 4241074 w 4241074"/>
              <a:gd name="connsiteY23" fmla="*/ 740228 h 89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41074" h="897231">
                <a:moveTo>
                  <a:pt x="0" y="0"/>
                </a:moveTo>
                <a:cubicBezTo>
                  <a:pt x="23223" y="14514"/>
                  <a:pt x="45174" y="31295"/>
                  <a:pt x="69668" y="43542"/>
                </a:cubicBezTo>
                <a:cubicBezTo>
                  <a:pt x="86094" y="51755"/>
                  <a:pt x="158375" y="59948"/>
                  <a:pt x="165462" y="60960"/>
                </a:cubicBezTo>
                <a:cubicBezTo>
                  <a:pt x="249634" y="99808"/>
                  <a:pt x="320897" y="135073"/>
                  <a:pt x="409302" y="165462"/>
                </a:cubicBezTo>
                <a:cubicBezTo>
                  <a:pt x="457947" y="182184"/>
                  <a:pt x="509128" y="191095"/>
                  <a:pt x="557348" y="209005"/>
                </a:cubicBezTo>
                <a:cubicBezTo>
                  <a:pt x="676334" y="253200"/>
                  <a:pt x="1018045" y="430645"/>
                  <a:pt x="1062445" y="452845"/>
                </a:cubicBezTo>
                <a:cubicBezTo>
                  <a:pt x="1120502" y="481874"/>
                  <a:pt x="1174444" y="521279"/>
                  <a:pt x="1236617" y="539931"/>
                </a:cubicBezTo>
                <a:cubicBezTo>
                  <a:pt x="1294674" y="557348"/>
                  <a:pt x="1354097" y="570731"/>
                  <a:pt x="1410788" y="592182"/>
                </a:cubicBezTo>
                <a:cubicBezTo>
                  <a:pt x="1461798" y="611483"/>
                  <a:pt x="1507851" y="642477"/>
                  <a:pt x="1558834" y="661851"/>
                </a:cubicBezTo>
                <a:cubicBezTo>
                  <a:pt x="1653225" y="697719"/>
                  <a:pt x="1755901" y="712487"/>
                  <a:pt x="1846217" y="757645"/>
                </a:cubicBezTo>
                <a:cubicBezTo>
                  <a:pt x="1927780" y="798427"/>
                  <a:pt x="1975729" y="826596"/>
                  <a:pt x="2063931" y="853440"/>
                </a:cubicBezTo>
                <a:cubicBezTo>
                  <a:pt x="2089211" y="861134"/>
                  <a:pt x="2169008" y="873855"/>
                  <a:pt x="2203268" y="879565"/>
                </a:cubicBezTo>
                <a:cubicBezTo>
                  <a:pt x="2247294" y="894240"/>
                  <a:pt x="2250594" y="910616"/>
                  <a:pt x="2281645" y="879565"/>
                </a:cubicBezTo>
                <a:cubicBezTo>
                  <a:pt x="2289046" y="872164"/>
                  <a:pt x="2288781" y="855398"/>
                  <a:pt x="2299062" y="853440"/>
                </a:cubicBezTo>
                <a:cubicBezTo>
                  <a:pt x="2353317" y="843106"/>
                  <a:pt x="2409371" y="847634"/>
                  <a:pt x="2464525" y="844731"/>
                </a:cubicBezTo>
                <a:cubicBezTo>
                  <a:pt x="2849356" y="767766"/>
                  <a:pt x="2579495" y="810697"/>
                  <a:pt x="3283131" y="801188"/>
                </a:cubicBezTo>
                <a:cubicBezTo>
                  <a:pt x="3432045" y="776370"/>
                  <a:pt x="3247060" y="811025"/>
                  <a:pt x="3378925" y="775062"/>
                </a:cubicBezTo>
                <a:cubicBezTo>
                  <a:pt x="3395960" y="770416"/>
                  <a:pt x="3413760" y="769257"/>
                  <a:pt x="3431177" y="766354"/>
                </a:cubicBezTo>
                <a:cubicBezTo>
                  <a:pt x="3544388" y="769257"/>
                  <a:pt x="3657783" y="767998"/>
                  <a:pt x="3770811" y="775062"/>
                </a:cubicBezTo>
                <a:cubicBezTo>
                  <a:pt x="3797522" y="776731"/>
                  <a:pt x="3822504" y="790427"/>
                  <a:pt x="3849188" y="792480"/>
                </a:cubicBezTo>
                <a:cubicBezTo>
                  <a:pt x="3936065" y="799163"/>
                  <a:pt x="4023359" y="798285"/>
                  <a:pt x="4110445" y="801188"/>
                </a:cubicBezTo>
                <a:cubicBezTo>
                  <a:pt x="4143807" y="812309"/>
                  <a:pt x="4165619" y="823755"/>
                  <a:pt x="4206240" y="801188"/>
                </a:cubicBezTo>
                <a:cubicBezTo>
                  <a:pt x="4216702" y="795375"/>
                  <a:pt x="4209010" y="776746"/>
                  <a:pt x="4214948" y="766354"/>
                </a:cubicBezTo>
                <a:cubicBezTo>
                  <a:pt x="4221058" y="755661"/>
                  <a:pt x="4241074" y="740228"/>
                  <a:pt x="4241074" y="7402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5CB1FC8-D264-4A96-99AE-192AA9611BA6}"/>
              </a:ext>
            </a:extLst>
          </p:cNvPr>
          <p:cNvSpPr/>
          <p:nvPr/>
        </p:nvSpPr>
        <p:spPr>
          <a:xfrm>
            <a:off x="4015338" y="4996095"/>
            <a:ext cx="2081349" cy="599670"/>
          </a:xfrm>
          <a:prstGeom prst="wedgeRectCallout">
            <a:avLst>
              <a:gd name="adj1" fmla="val -11926"/>
              <a:gd name="adj2" fmla="val -1080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Shortest Path to a Predecessor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958181E-3045-4B09-B383-B68A49C8D28F}"/>
              </a:ext>
            </a:extLst>
          </p:cNvPr>
          <p:cNvSpPr/>
          <p:nvPr/>
        </p:nvSpPr>
        <p:spPr>
          <a:xfrm>
            <a:off x="2683087" y="4971191"/>
            <a:ext cx="1160143" cy="611877"/>
          </a:xfrm>
          <a:prstGeom prst="wedgeRectCallout">
            <a:avLst>
              <a:gd name="adj1" fmla="val 18395"/>
              <a:gd name="adj2" fmla="val -999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 of last step</a:t>
            </a:r>
          </a:p>
        </p:txBody>
      </p:sp>
    </p:spTree>
    <p:extLst>
      <p:ext uri="{BB962C8B-B14F-4D97-AF65-F5344CB8AC3E}">
        <p14:creationId xmlns:p14="http://schemas.microsoft.com/office/powerpoint/2010/main" val="14511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F7C3-4CB2-4AE5-8982-AE39D72B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D8D3-AECA-4862-BBB9-71C08463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The correct ordering is an ascending order of distance from source.</a:t>
            </a:r>
          </a:p>
          <a:p>
            <a:endParaRPr lang="en-US" dirty="0"/>
          </a:p>
          <a:p>
            <a:r>
              <a:rPr lang="en-US" dirty="0"/>
              <a:t>Intuition: To get to a point </a:t>
            </a: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/>
              <a:t>, if the last step of shortest path is (</a:t>
            </a:r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/>
              <a:t>), then </a:t>
            </a:r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/>
              <a:t> should always be closer to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 than </a:t>
            </a: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 If I have computed shortest paths for all vertices that are closer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 than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, then I’m ready to compute shortest paths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A20-6735-445B-9A87-50B2A855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B9058-39B2-46BD-8773-B72D45C416FC}"/>
              </a:ext>
            </a:extLst>
          </p:cNvPr>
          <p:cNvSpPr txBox="1"/>
          <p:nvPr/>
        </p:nvSpPr>
        <p:spPr>
          <a:xfrm>
            <a:off x="1064508" y="1690689"/>
            <a:ext cx="7014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Dijkstra(s)</a:t>
            </a:r>
          </a:p>
          <a:p>
            <a:r>
              <a:rPr lang="en-US" sz="2000" dirty="0"/>
              <a:t>      initialize dis[u] to be all infinity, </a:t>
            </a:r>
            <a:r>
              <a:rPr lang="en-US" sz="2000" dirty="0" err="1"/>
              <a:t>prev</a:t>
            </a:r>
            <a:r>
              <a:rPr lang="en-US" sz="2000" dirty="0"/>
              <a:t>[u] to be NULL</a:t>
            </a:r>
          </a:p>
          <a:p>
            <a:r>
              <a:rPr lang="en-US" sz="2000" dirty="0"/>
              <a:t>      For neighbors of s, initialize dis[u] = w[</a:t>
            </a:r>
            <a:r>
              <a:rPr lang="en-US" sz="2000" dirty="0" err="1"/>
              <a:t>s,u</a:t>
            </a:r>
            <a:r>
              <a:rPr lang="en-US" sz="2000" dirty="0"/>
              <a:t>], </a:t>
            </a:r>
            <a:r>
              <a:rPr lang="en-US" sz="2000" dirty="0" err="1"/>
              <a:t>prev</a:t>
            </a:r>
            <a:r>
              <a:rPr lang="en-US" sz="2000" dirty="0"/>
              <a:t>[u] = s</a:t>
            </a:r>
          </a:p>
          <a:p>
            <a:r>
              <a:rPr lang="en-US" sz="2000" dirty="0"/>
              <a:t>      Mark s as visited</a:t>
            </a:r>
          </a:p>
          <a:p>
            <a:r>
              <a:rPr lang="en-US" sz="2000" dirty="0"/>
              <a:t>      FOR </a:t>
            </a:r>
            <a:r>
              <a:rPr lang="en-US" sz="2000" dirty="0" err="1"/>
              <a:t>i</a:t>
            </a:r>
            <a:r>
              <a:rPr lang="en-US" sz="2000" dirty="0"/>
              <a:t> = 2 to n</a:t>
            </a:r>
          </a:p>
          <a:p>
            <a:r>
              <a:rPr lang="en-US" sz="2000" dirty="0"/>
              <a:t>             Among all vertices that are not visited, find the one with smallest distance, call it u.</a:t>
            </a:r>
          </a:p>
          <a:p>
            <a:r>
              <a:rPr lang="en-US" sz="2000" dirty="0"/>
              <a:t>             Mark u as visited</a:t>
            </a:r>
          </a:p>
          <a:p>
            <a:r>
              <a:rPr lang="en-US" sz="2000" dirty="0"/>
              <a:t>             FOR all edges (</a:t>
            </a:r>
            <a:r>
              <a:rPr lang="en-US" sz="2000" dirty="0" err="1"/>
              <a:t>u,v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IF dis[u]+w[</a:t>
            </a:r>
            <a:r>
              <a:rPr lang="en-US" sz="2000" dirty="0" err="1"/>
              <a:t>u,v</a:t>
            </a:r>
            <a:r>
              <a:rPr lang="en-US" sz="2000" dirty="0"/>
              <a:t>] &lt; dis[v] THEN</a:t>
            </a:r>
          </a:p>
          <a:p>
            <a:r>
              <a:rPr lang="en-US" sz="2000" dirty="0"/>
              <a:t>                          dis[v] = dis[u]+w[</a:t>
            </a:r>
            <a:r>
              <a:rPr lang="en-US" sz="2000" dirty="0" err="1"/>
              <a:t>u,v</a:t>
            </a:r>
            <a:r>
              <a:rPr lang="en-US" sz="2000" dirty="0"/>
              <a:t>]</a:t>
            </a:r>
          </a:p>
          <a:p>
            <a:r>
              <a:rPr lang="en-US" sz="2000" dirty="0"/>
              <a:t>                          </a:t>
            </a:r>
            <a:r>
              <a:rPr lang="en-US" sz="2000" dirty="0" err="1"/>
              <a:t>prev</a:t>
            </a:r>
            <a:r>
              <a:rPr lang="en-US" sz="2000" dirty="0"/>
              <a:t>[v] = u.</a:t>
            </a:r>
          </a:p>
        </p:txBody>
      </p:sp>
    </p:spTree>
    <p:extLst>
      <p:ext uri="{BB962C8B-B14F-4D97-AF65-F5344CB8AC3E}">
        <p14:creationId xmlns:p14="http://schemas.microsoft.com/office/powerpoint/2010/main" val="29545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C14A-851A-4796-B58A-92221AA1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4995-54CF-42EA-9108-DF952486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832539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analyze the running time of a graph algorithm, usually we want to analyze what is the average amount of time spent on each edge/vertex</a:t>
            </a:r>
          </a:p>
          <a:p>
            <a:r>
              <a:rPr lang="en-US" dirty="0"/>
              <a:t>For Dijkstra</a:t>
            </a:r>
          </a:p>
          <a:p>
            <a:pPr lvl="1"/>
            <a:r>
              <a:rPr lang="en-US" dirty="0"/>
              <a:t>We need to find the closest vertex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times.</a:t>
            </a:r>
          </a:p>
          <a:p>
            <a:pPr lvl="1"/>
            <a:r>
              <a:rPr lang="en-US" dirty="0"/>
              <a:t>We need to update weight of edges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times.</a:t>
            </a:r>
          </a:p>
          <a:p>
            <a:r>
              <a:rPr lang="en-US" dirty="0"/>
              <a:t>Naïve implementation: O(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) per vertex, O(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) per edge</a:t>
            </a:r>
          </a:p>
          <a:p>
            <a:r>
              <a:rPr lang="en-US" dirty="0"/>
              <a:t>Use a binary heap: O(</a:t>
            </a:r>
            <a:r>
              <a:rPr lang="en-US" dirty="0">
                <a:solidFill>
                  <a:schemeClr val="accent1"/>
                </a:solidFill>
              </a:rPr>
              <a:t>log n</a:t>
            </a:r>
            <a:r>
              <a:rPr lang="en-US" dirty="0"/>
              <a:t>) per vertex and edge.</a:t>
            </a:r>
          </a:p>
          <a:p>
            <a:r>
              <a:rPr lang="en-US" dirty="0"/>
              <a:t>Best: Use Fibonacci heap, O(</a:t>
            </a:r>
            <a:r>
              <a:rPr lang="en-US" dirty="0">
                <a:solidFill>
                  <a:schemeClr val="accent1"/>
                </a:solidFill>
              </a:rPr>
              <a:t>log n</a:t>
            </a:r>
            <a:r>
              <a:rPr lang="en-US" dirty="0"/>
              <a:t>) per vertex, O(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) per edge. Total runtime = O(</a:t>
            </a:r>
            <a:r>
              <a:rPr lang="en-US" dirty="0">
                <a:solidFill>
                  <a:schemeClr val="accent1"/>
                </a:solidFill>
              </a:rPr>
              <a:t>m + </a:t>
            </a:r>
            <a:r>
              <a:rPr lang="en-US" dirty="0" err="1">
                <a:solidFill>
                  <a:schemeClr val="accent1"/>
                </a:solidFill>
              </a:rPr>
              <a:t>nlog</a:t>
            </a:r>
            <a:r>
              <a:rPr lang="en-US" dirty="0">
                <a:solidFill>
                  <a:schemeClr val="accent1"/>
                </a:solidFill>
              </a:rPr>
              <a:t> 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4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2DA-D1FB-48CE-9E9B-D9BC155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with negative edge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518B-61A9-4E79-8803-65DF0EF0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What is w(</a:t>
            </a:r>
            <a:r>
              <a:rPr lang="en-US" dirty="0" err="1"/>
              <a:t>u,v</a:t>
            </a:r>
            <a:r>
              <a:rPr lang="en-US" dirty="0"/>
              <a:t>) can be negative?</a:t>
            </a:r>
          </a:p>
          <a:p>
            <a:r>
              <a:rPr lang="en-US" dirty="0"/>
              <a:t>Motivation: Arbitrage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4CB1E3B-71EC-48F0-A1A6-7356FD4B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" y="2947314"/>
            <a:ext cx="4886597" cy="38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54C86-37E7-4BFC-8B6E-174036956F5A}"/>
              </a:ext>
            </a:extLst>
          </p:cNvPr>
          <p:cNvSpPr txBox="1"/>
          <p:nvPr/>
        </p:nvSpPr>
        <p:spPr>
          <a:xfrm>
            <a:off x="6461760" y="6401582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142-A10E-4AB8-AA6F-D8FF559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DE25-3391-45F4-A323-A288D2A3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>
                <a:solidFill>
                  <a:schemeClr val="accent1"/>
                </a:solidFill>
              </a:rPr>
              <a:t>u, v </a:t>
            </a:r>
            <a:r>
              <a:rPr lang="en-US" dirty="0"/>
              <a:t>are different currency, exchange rate is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(1 unit of </a:t>
            </a: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/>
              <a:t> is worth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units of </a:t>
            </a:r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/>
              <a:t>)</a:t>
            </a:r>
          </a:p>
          <a:p>
            <a:r>
              <a:rPr lang="en-US" dirty="0"/>
              <a:t>Let length of edge </a:t>
            </a:r>
            <a:r>
              <a:rPr lang="en-US" dirty="0">
                <a:solidFill>
                  <a:schemeClr val="accent1"/>
                </a:solidFill>
              </a:rPr>
              <a:t>w(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= log </a:t>
            </a:r>
            <a:r>
              <a:rPr lang="en-US" dirty="0">
                <a:solidFill>
                  <a:schemeClr val="accent1"/>
                </a:solidFill>
              </a:rPr>
              <a:t>C(</a:t>
            </a:r>
            <a:r>
              <a:rPr lang="en-US" dirty="0" err="1">
                <a:solidFill>
                  <a:schemeClr val="accent1"/>
                </a:solidFill>
              </a:rPr>
              <a:t>u,v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Length of a path = log of the total exchange rate</a:t>
            </a:r>
          </a:p>
          <a:p>
            <a:r>
              <a:rPr lang="en-US" dirty="0"/>
              <a:t>Shortest path = best way to exchange money.</a:t>
            </a:r>
          </a:p>
          <a:p>
            <a:r>
              <a:rPr lang="en-US" dirty="0"/>
              <a:t>Negative cycle = arbitrage.</a:t>
            </a:r>
          </a:p>
        </p:txBody>
      </p:sp>
    </p:spTree>
    <p:extLst>
      <p:ext uri="{BB962C8B-B14F-4D97-AF65-F5344CB8AC3E}">
        <p14:creationId xmlns:p14="http://schemas.microsoft.com/office/powerpoint/2010/main" val="23345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566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Lecture 13 Shortest Path</vt:lpstr>
      <vt:lpstr>Shortest Path problem</vt:lpstr>
      <vt:lpstr>Designing the algorithm</vt:lpstr>
      <vt:lpstr>Shortest Path by Dynamic Programming</vt:lpstr>
      <vt:lpstr>Dijkstra’s algorithm</vt:lpstr>
      <vt:lpstr>Dijkstra’s algorithm</vt:lpstr>
      <vt:lpstr>Running time</vt:lpstr>
      <vt:lpstr>Shortest Path with negative edge length</vt:lpstr>
      <vt:lpstr>Modeling arbitrage</vt:lpstr>
      <vt:lpstr>How to compute shortest path with negative edges?</vt:lpstr>
      <vt:lpstr>Approach: dynamic programming with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121</cp:revision>
  <dcterms:created xsi:type="dcterms:W3CDTF">2017-09-24T21:46:53Z</dcterms:created>
  <dcterms:modified xsi:type="dcterms:W3CDTF">2017-10-19T15:08:11Z</dcterms:modified>
</cp:coreProperties>
</file>