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4898-5AF5-43E1-B561-32EE8C3BF8F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04E-786B-4BA3-BBB8-20EE7F615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Lecture 14 Shortest Path (cont’d)</a:t>
            </a:r>
            <a:br>
              <a:rPr lang="en-US" sz="4400" dirty="0"/>
            </a:br>
            <a:r>
              <a:rPr lang="en-US" sz="4400" dirty="0"/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2FBA-250E-4D91-AA56-E41D08E71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45EC-847B-4E09-AFDA-3F2CC89C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B40B-773D-4B23-99CF-EE85B073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Any sub-path of a shortest path is still a shortest path.</a:t>
            </a:r>
          </a:p>
          <a:p>
            <a:r>
              <a:rPr lang="en-US" dirty="0">
                <a:sym typeface="Wingdings" panose="05000000000000000000" pitchFamily="2" charset="2"/>
              </a:rPr>
              <a:t> Dynamic programming based algorithms.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What properties does minimum spanning tree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DD9E-E0D3-438A-82F6-731449FC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and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61AB-37EB-4E7B-8701-4AA7C2D9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45141"/>
          </a:xfrm>
        </p:spPr>
        <p:txBody>
          <a:bodyPr/>
          <a:lstStyle/>
          <a:p>
            <a:r>
              <a:rPr lang="en-US" dirty="0"/>
              <a:t>Adding any non-tree edge to a tree will introduce a cycle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 tree with a cycle, removing any edge in the cycle results in a tree.</a:t>
            </a:r>
          </a:p>
          <a:p>
            <a:r>
              <a:rPr lang="en-US" dirty="0"/>
              <a:t>Basic operation: add an edge and remove another edge in the cycle created (swap).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41A8D2-96D2-4B39-9D61-5699F22AB421}"/>
              </a:ext>
            </a:extLst>
          </p:cNvPr>
          <p:cNvSpPr/>
          <p:nvPr/>
        </p:nvSpPr>
        <p:spPr>
          <a:xfrm>
            <a:off x="2368731" y="3152503"/>
            <a:ext cx="313509" cy="313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609255-3948-49AF-AB52-B7AFD3B8EE5A}"/>
              </a:ext>
            </a:extLst>
          </p:cNvPr>
          <p:cNvSpPr/>
          <p:nvPr/>
        </p:nvSpPr>
        <p:spPr>
          <a:xfrm>
            <a:off x="3971108" y="4066903"/>
            <a:ext cx="313509" cy="313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3CD4D8-EC7B-4F04-A2D6-150B6B0A8A14}"/>
              </a:ext>
            </a:extLst>
          </p:cNvPr>
          <p:cNvSpPr/>
          <p:nvPr/>
        </p:nvSpPr>
        <p:spPr>
          <a:xfrm>
            <a:off x="5486400" y="2725783"/>
            <a:ext cx="313509" cy="313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12DF57-C362-40B8-9B88-CAB076D82CB0}"/>
              </a:ext>
            </a:extLst>
          </p:cNvPr>
          <p:cNvSpPr/>
          <p:nvPr/>
        </p:nvSpPr>
        <p:spPr>
          <a:xfrm>
            <a:off x="5799909" y="4580709"/>
            <a:ext cx="313509" cy="313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7CE4A-F823-4E49-9D0A-80EEBEBEB3B0}"/>
              </a:ext>
            </a:extLst>
          </p:cNvPr>
          <p:cNvCxnSpPr>
            <a:stCxn id="4" idx="5"/>
          </p:cNvCxnSpPr>
          <p:nvPr/>
        </p:nvCxnSpPr>
        <p:spPr>
          <a:xfrm>
            <a:off x="2636328" y="3420100"/>
            <a:ext cx="1334780" cy="733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28CEA8-081A-4C83-AE6F-B21F9D188175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4238705" y="2993380"/>
            <a:ext cx="1293607" cy="11194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65DEDC-0E92-447B-9DAF-195944F73D0E}"/>
              </a:ext>
            </a:extLst>
          </p:cNvPr>
          <p:cNvCxnSpPr>
            <a:stCxn id="6" idx="5"/>
            <a:endCxn id="7" idx="0"/>
          </p:cNvCxnSpPr>
          <p:nvPr/>
        </p:nvCxnSpPr>
        <p:spPr>
          <a:xfrm>
            <a:off x="5753997" y="2993380"/>
            <a:ext cx="202667" cy="1587329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EFF8A0-C2F7-41A0-BCEB-C8BC693DFE4D}"/>
              </a:ext>
            </a:extLst>
          </p:cNvPr>
          <p:cNvCxnSpPr>
            <a:stCxn id="7" idx="2"/>
            <a:endCxn id="5" idx="5"/>
          </p:cNvCxnSpPr>
          <p:nvPr/>
        </p:nvCxnSpPr>
        <p:spPr>
          <a:xfrm flipH="1" flipV="1">
            <a:off x="4238705" y="4334500"/>
            <a:ext cx="1561204" cy="4029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AFC5-4465-4655-999E-E44045ED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48B7-DBA9-42D6-9DB3-4415E991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this to give greedy algorithms for MST.</a:t>
            </a:r>
          </a:p>
          <a:p>
            <a:endParaRPr lang="en-US" dirty="0"/>
          </a:p>
          <a:p>
            <a:r>
              <a:rPr lang="en-US" dirty="0"/>
              <a:t>Recall: Greedy algorithm, general recipe for proof</a:t>
            </a:r>
          </a:p>
          <a:p>
            <a:r>
              <a:rPr lang="en-US" dirty="0"/>
              <a:t>Assume optimal solution is different from the current solution</a:t>
            </a:r>
          </a:p>
          <a:p>
            <a:r>
              <a:rPr lang="en-US" dirty="0"/>
              <a:t>Try to find the first place the two solutions differ</a:t>
            </a:r>
          </a:p>
          <a:p>
            <a:r>
              <a:rPr lang="en-US" dirty="0"/>
              <a:t>Try to modify OPT so that it looks similar to ALG</a:t>
            </a:r>
            <a:br>
              <a:rPr lang="en-US" dirty="0"/>
            </a:br>
            <a:r>
              <a:rPr lang="en-US" dirty="0"/>
              <a:t>(use swap here!)</a:t>
            </a:r>
          </a:p>
        </p:txBody>
      </p:sp>
    </p:spTree>
    <p:extLst>
      <p:ext uri="{BB962C8B-B14F-4D97-AF65-F5344CB8AC3E}">
        <p14:creationId xmlns:p14="http://schemas.microsoft.com/office/powerpoint/2010/main" val="32632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A945-E888-4A3F-B633-E91D5293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Cuts in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4D912-523B-4CD6-83EA-DF8CEE8F7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841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cut is a subset of edges that separates the vertices into two parts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cut is usually specified by a subset of vertices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S is one part of the vertices,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/>
                  <a:t> is the set of remaining vertices.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4D912-523B-4CD6-83EA-DF8CEE8F7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84181"/>
              </a:xfrm>
              <a:blipFill>
                <a:blip r:embed="rId2"/>
                <a:stretch>
                  <a:fillRect l="-1391" t="-20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54C4ED9-D779-455C-82DC-4E1EDED8782C}"/>
              </a:ext>
            </a:extLst>
          </p:cNvPr>
          <p:cNvGrpSpPr/>
          <p:nvPr/>
        </p:nvGrpSpPr>
        <p:grpSpPr>
          <a:xfrm>
            <a:off x="1841864" y="2368731"/>
            <a:ext cx="4839594" cy="2699658"/>
            <a:chOff x="1841864" y="2368731"/>
            <a:chExt cx="4839594" cy="26996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7AB705F-5C4F-47EE-AD39-70BD1FBC014D}"/>
                </a:ext>
              </a:extLst>
            </p:cNvPr>
            <p:cNvSpPr/>
            <p:nvPr/>
          </p:nvSpPr>
          <p:spPr>
            <a:xfrm>
              <a:off x="2368731" y="3152503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B94D91-5925-4420-A87D-DC0967E4FD2A}"/>
                </a:ext>
              </a:extLst>
            </p:cNvPr>
            <p:cNvSpPr/>
            <p:nvPr/>
          </p:nvSpPr>
          <p:spPr>
            <a:xfrm>
              <a:off x="3971108" y="4066903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E307CC-EB7D-423D-84BD-74EB618D4A6D}"/>
                </a:ext>
              </a:extLst>
            </p:cNvPr>
            <p:cNvSpPr/>
            <p:nvPr/>
          </p:nvSpPr>
          <p:spPr>
            <a:xfrm>
              <a:off x="5486400" y="2725783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091E55-3032-41ED-98B5-EB05298EDD48}"/>
                </a:ext>
              </a:extLst>
            </p:cNvPr>
            <p:cNvSpPr/>
            <p:nvPr/>
          </p:nvSpPr>
          <p:spPr>
            <a:xfrm>
              <a:off x="5799909" y="4580709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C34013-2CCD-42E0-9FB6-3BF086B835C8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2636328" y="3420100"/>
              <a:ext cx="1334780" cy="7338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EEE090-C734-48EC-8FD2-03A3FE000D2D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4238705" y="2993380"/>
              <a:ext cx="1293607" cy="111943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6BD8FB-42EB-4FD2-84D4-F605F31015C8}"/>
                </a:ext>
              </a:extLst>
            </p:cNvPr>
            <p:cNvCxnSpPr>
              <a:stCxn id="6" idx="5"/>
              <a:endCxn id="7" idx="0"/>
            </p:cNvCxnSpPr>
            <p:nvPr/>
          </p:nvCxnSpPr>
          <p:spPr>
            <a:xfrm>
              <a:off x="5753997" y="2993380"/>
              <a:ext cx="202667" cy="15873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1E13B5-B25F-4300-9C82-EBA2D008B64D}"/>
                </a:ext>
              </a:extLst>
            </p:cNvPr>
            <p:cNvCxnSpPr>
              <a:stCxn id="7" idx="2"/>
              <a:endCxn id="5" idx="5"/>
            </p:cNvCxnSpPr>
            <p:nvPr/>
          </p:nvCxnSpPr>
          <p:spPr>
            <a:xfrm flipH="1" flipV="1">
              <a:off x="4238705" y="4334500"/>
              <a:ext cx="1561204" cy="40296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F798E4-6F72-4A92-B32F-A9DBA04F91AF}"/>
                </a:ext>
              </a:extLst>
            </p:cNvPr>
            <p:cNvSpPr/>
            <p:nvPr/>
          </p:nvSpPr>
          <p:spPr>
            <a:xfrm>
              <a:off x="1841864" y="2873829"/>
              <a:ext cx="2952206" cy="21945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700D13-A23A-4C3C-B3E0-1A9E6B9418AD}"/>
                </a:ext>
              </a:extLst>
            </p:cNvPr>
            <p:cNvSpPr/>
            <p:nvPr/>
          </p:nvSpPr>
          <p:spPr>
            <a:xfrm>
              <a:off x="4937758" y="2368731"/>
              <a:ext cx="1743700" cy="26996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2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0C76-5E7E-44FD-8F70-BBA0F8B5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for the 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04FD-FC05-4A52-8717-CE1FC64F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dirty="0"/>
              <a:t>Given a cut, which edge should we use?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Idea: Use the shortest one (with minimum cost).</a:t>
            </a:r>
          </a:p>
          <a:p>
            <a:r>
              <a:rPr lang="en-US" dirty="0"/>
              <a:t>(Note: Eventually we may use multiple edges in the cut, this only decides which is the first edge we use)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48D577-173E-4813-B03E-14A2659AC579}"/>
              </a:ext>
            </a:extLst>
          </p:cNvPr>
          <p:cNvGrpSpPr/>
          <p:nvPr/>
        </p:nvGrpSpPr>
        <p:grpSpPr>
          <a:xfrm>
            <a:off x="2712721" y="2708367"/>
            <a:ext cx="3905793" cy="2194560"/>
            <a:chOff x="2712721" y="2708367"/>
            <a:chExt cx="3905793" cy="21945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C8F0C0E-C458-469A-9C44-1D52C2A23FD2}"/>
                </a:ext>
              </a:extLst>
            </p:cNvPr>
            <p:cNvSpPr/>
            <p:nvPr/>
          </p:nvSpPr>
          <p:spPr>
            <a:xfrm>
              <a:off x="2712721" y="2708367"/>
              <a:ext cx="1563187" cy="21945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D60764-DF4F-422A-A60C-45DAEA82DC19}"/>
                </a:ext>
              </a:extLst>
            </p:cNvPr>
            <p:cNvSpPr/>
            <p:nvPr/>
          </p:nvSpPr>
          <p:spPr>
            <a:xfrm>
              <a:off x="5055327" y="2708367"/>
              <a:ext cx="1563187" cy="21945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5ED2B33-DE31-4D55-8F83-5BD17439F722}"/>
                </a:ext>
              </a:extLst>
            </p:cNvPr>
            <p:cNvCxnSpPr/>
            <p:nvPr/>
          </p:nvCxnSpPr>
          <p:spPr>
            <a:xfrm>
              <a:off x="3553097" y="3274423"/>
              <a:ext cx="2185852" cy="45284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65BEC2-80B1-4DDF-9646-0452B7E2F228}"/>
                </a:ext>
              </a:extLst>
            </p:cNvPr>
            <p:cNvCxnSpPr/>
            <p:nvPr/>
          </p:nvCxnSpPr>
          <p:spPr>
            <a:xfrm flipV="1">
              <a:off x="3572692" y="3213463"/>
              <a:ext cx="2264228" cy="7878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E6435B-D96A-4CA8-A8F8-3EEF147129EF}"/>
                </a:ext>
              </a:extLst>
            </p:cNvPr>
            <p:cNvCxnSpPr/>
            <p:nvPr/>
          </p:nvCxnSpPr>
          <p:spPr>
            <a:xfrm>
              <a:off x="3494314" y="4450080"/>
              <a:ext cx="224463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C3462B-72FF-4B01-8989-F623051F8F30}"/>
                </a:ext>
              </a:extLst>
            </p:cNvPr>
            <p:cNvCxnSpPr/>
            <p:nvPr/>
          </p:nvCxnSpPr>
          <p:spPr>
            <a:xfrm>
              <a:off x="3553097" y="3607378"/>
              <a:ext cx="2116183" cy="468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6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909B-2435-4CEB-9E68-47E3D66B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4B393-DB23-4FEF-90D0-A533B268C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Lemma: Suppose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 is a set of edges that is inside some MST T,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a cut that does not contain any edge in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e</a:t>
                </a:r>
                <a:r>
                  <a:rPr lang="en-US" dirty="0"/>
                  <a:t> is the minimum cost edge in the cut, then it is safe to add </a:t>
                </a:r>
                <a:r>
                  <a:rPr lang="en-US" dirty="0">
                    <a:solidFill>
                      <a:schemeClr val="accent1"/>
                    </a:solidFill>
                  </a:rPr>
                  <a:t>e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for some MST </a:t>
                </a:r>
                <a:r>
                  <a:rPr lang="en-US" dirty="0">
                    <a:solidFill>
                      <a:schemeClr val="accent1"/>
                    </a:solidFill>
                  </a:rPr>
                  <a:t>T’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4B393-DB23-4FEF-90D0-A533B268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2B9643-E607-4C7B-8CBB-CAF5CE1ACC7E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4229996" y="4369334"/>
            <a:ext cx="1293607" cy="111943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C16F5-1970-47CD-BCE1-709417F545C8}"/>
              </a:ext>
            </a:extLst>
          </p:cNvPr>
          <p:cNvGrpSpPr/>
          <p:nvPr/>
        </p:nvGrpSpPr>
        <p:grpSpPr>
          <a:xfrm>
            <a:off x="2360022" y="4101737"/>
            <a:ext cx="3744687" cy="2168435"/>
            <a:chOff x="2360022" y="4101737"/>
            <a:chExt cx="3744687" cy="21684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9721D7-B407-4292-8C25-252641C9BE6B}"/>
                </a:ext>
              </a:extLst>
            </p:cNvPr>
            <p:cNvSpPr/>
            <p:nvPr/>
          </p:nvSpPr>
          <p:spPr>
            <a:xfrm>
              <a:off x="2360022" y="4528457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CDA07E-CA9D-433E-882B-273D48AFC3A5}"/>
                </a:ext>
              </a:extLst>
            </p:cNvPr>
            <p:cNvSpPr/>
            <p:nvPr/>
          </p:nvSpPr>
          <p:spPr>
            <a:xfrm>
              <a:off x="3962399" y="5442857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F694A-6BDC-4C24-888A-282398BBD2A3}"/>
                </a:ext>
              </a:extLst>
            </p:cNvPr>
            <p:cNvSpPr/>
            <p:nvPr/>
          </p:nvSpPr>
          <p:spPr>
            <a:xfrm>
              <a:off x="5477691" y="4101737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83BD02-7A7B-4A7E-B11F-3974BF698878}"/>
                </a:ext>
              </a:extLst>
            </p:cNvPr>
            <p:cNvSpPr/>
            <p:nvPr/>
          </p:nvSpPr>
          <p:spPr>
            <a:xfrm>
              <a:off x="5791200" y="5956663"/>
              <a:ext cx="313509" cy="313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CC1B94-8C8F-4A0D-972A-9C4204B462B9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2627619" y="4796054"/>
              <a:ext cx="1334780" cy="7338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D4A36E4-6B46-47EC-B391-8EDD3E73F5E0}"/>
                </a:ext>
              </a:extLst>
            </p:cNvPr>
            <p:cNvCxnSpPr>
              <a:stCxn id="6" idx="5"/>
              <a:endCxn id="7" idx="0"/>
            </p:cNvCxnSpPr>
            <p:nvPr/>
          </p:nvCxnSpPr>
          <p:spPr>
            <a:xfrm>
              <a:off x="5745288" y="4369334"/>
              <a:ext cx="202667" cy="15873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581D44-50FD-4D16-8156-D761E6563CF4}"/>
              </a:ext>
            </a:extLst>
          </p:cNvPr>
          <p:cNvCxnSpPr>
            <a:stCxn id="7" idx="2"/>
            <a:endCxn id="5" idx="5"/>
          </p:cNvCxnSpPr>
          <p:nvPr/>
        </p:nvCxnSpPr>
        <p:spPr>
          <a:xfrm flipH="1" flipV="1">
            <a:off x="4229996" y="5710454"/>
            <a:ext cx="1561204" cy="40296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49BC79-3BFD-4683-B92A-73DB2F291C76}"/>
              </a:ext>
            </a:extLst>
          </p:cNvPr>
          <p:cNvGrpSpPr/>
          <p:nvPr/>
        </p:nvGrpSpPr>
        <p:grpSpPr>
          <a:xfrm>
            <a:off x="1833155" y="3744685"/>
            <a:ext cx="4839594" cy="2699658"/>
            <a:chOff x="1833155" y="3744685"/>
            <a:chExt cx="4839594" cy="26996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372E67-C305-45C1-ABCB-EF550E9A2476}"/>
                </a:ext>
              </a:extLst>
            </p:cNvPr>
            <p:cNvSpPr/>
            <p:nvPr/>
          </p:nvSpPr>
          <p:spPr>
            <a:xfrm>
              <a:off x="1833155" y="4249783"/>
              <a:ext cx="2952206" cy="21945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0CDBCB-044C-49DD-AFBA-168A1EC39567}"/>
                </a:ext>
              </a:extLst>
            </p:cNvPr>
            <p:cNvSpPr/>
            <p:nvPr/>
          </p:nvSpPr>
          <p:spPr>
            <a:xfrm>
              <a:off x="4929049" y="3744685"/>
              <a:ext cx="1743700" cy="26996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100F73-F8E3-4645-B2E7-C86B2BA5295D}"/>
              </a:ext>
            </a:extLst>
          </p:cNvPr>
          <p:cNvCxnSpPr/>
          <p:nvPr/>
        </p:nvCxnSpPr>
        <p:spPr>
          <a:xfrm flipH="1" flipV="1">
            <a:off x="4259486" y="5732225"/>
            <a:ext cx="1561204" cy="402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6328-32CE-4173-B22C-5335693E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Algorithm for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F40F-3407-4D8E-9FFC-30FBB871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tree to be empty.</a:t>
            </a:r>
            <a:br>
              <a:rPr lang="en-US" dirty="0"/>
            </a:br>
            <a:r>
              <a:rPr lang="en-US" dirty="0"/>
              <a:t>(initially a subset of some MST)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    Find a cut that does not have any edge in the current tree</a:t>
            </a:r>
          </a:p>
          <a:p>
            <a:r>
              <a:rPr lang="en-US" dirty="0"/>
              <a:t>    Add the min cost edge of the cut to the tree</a:t>
            </a:r>
            <a:br>
              <a:rPr lang="en-US" dirty="0"/>
            </a:br>
            <a:r>
              <a:rPr lang="en-US" dirty="0"/>
              <a:t>(by Key Lemma: still a subset of some MST)</a:t>
            </a:r>
          </a:p>
          <a:p>
            <a:r>
              <a:rPr lang="en-US" dirty="0"/>
              <a:t>Until the tree has n-1 edges</a:t>
            </a:r>
            <a:br>
              <a:rPr lang="en-US" dirty="0"/>
            </a:br>
            <a:r>
              <a:rPr lang="en-US" dirty="0"/>
              <a:t>(Now we already have a tree, so it must be a MST)</a:t>
            </a:r>
          </a:p>
        </p:txBody>
      </p:sp>
    </p:spTree>
    <p:extLst>
      <p:ext uri="{BB962C8B-B14F-4D97-AF65-F5344CB8AC3E}">
        <p14:creationId xmlns:p14="http://schemas.microsoft.com/office/powerpoint/2010/main" val="279665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32DA-D1FB-48CE-9E9B-D9BC155A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with negative edge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518B-61A9-4E79-8803-65DF0EF0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What is w(</a:t>
            </a:r>
            <a:r>
              <a:rPr lang="en-US" dirty="0" err="1"/>
              <a:t>u,v</a:t>
            </a:r>
            <a:r>
              <a:rPr lang="en-US" dirty="0"/>
              <a:t>) can be negative?</a:t>
            </a:r>
          </a:p>
          <a:p>
            <a:r>
              <a:rPr lang="en-US" dirty="0"/>
              <a:t>Motivation: Arbitrage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4CB1E3B-71EC-48F0-A1A6-7356FD4B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" y="2947314"/>
            <a:ext cx="4886597" cy="38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154C86-37E7-4BFC-8B6E-174036956F5A}"/>
              </a:ext>
            </a:extLst>
          </p:cNvPr>
          <p:cNvSpPr txBox="1"/>
          <p:nvPr/>
        </p:nvSpPr>
        <p:spPr>
          <a:xfrm>
            <a:off x="6461760" y="6401582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4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3142-A10E-4AB8-AA6F-D8FF5598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DE25-3391-45F4-A323-A288D2A3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chemeClr val="accent1"/>
                </a:solidFill>
              </a:rPr>
              <a:t>u, v </a:t>
            </a:r>
            <a:r>
              <a:rPr lang="en-US" dirty="0"/>
              <a:t>are different currency, exchange rate is </a:t>
            </a:r>
            <a:r>
              <a:rPr lang="en-US" dirty="0">
                <a:solidFill>
                  <a:schemeClr val="accent1"/>
                </a:solidFill>
              </a:rPr>
              <a:t>C(</a:t>
            </a:r>
            <a:r>
              <a:rPr lang="en-US" dirty="0" err="1">
                <a:solidFill>
                  <a:schemeClr val="accent1"/>
                </a:solidFill>
              </a:rPr>
              <a:t>u,v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(1 unit of </a:t>
            </a:r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dirty="0"/>
              <a:t> is worth </a:t>
            </a:r>
            <a:r>
              <a:rPr lang="en-US" dirty="0">
                <a:solidFill>
                  <a:schemeClr val="accent1"/>
                </a:solidFill>
              </a:rPr>
              <a:t>C(</a:t>
            </a:r>
            <a:r>
              <a:rPr lang="en-US" dirty="0" err="1">
                <a:solidFill>
                  <a:schemeClr val="accent1"/>
                </a:solidFill>
              </a:rPr>
              <a:t>u,v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units of </a:t>
            </a:r>
            <a:r>
              <a:rPr lang="en-US" dirty="0">
                <a:solidFill>
                  <a:schemeClr val="accent1"/>
                </a:solidFill>
              </a:rPr>
              <a:t>u</a:t>
            </a:r>
            <a:r>
              <a:rPr lang="en-US" dirty="0"/>
              <a:t>)</a:t>
            </a:r>
          </a:p>
          <a:p>
            <a:r>
              <a:rPr lang="en-US" dirty="0"/>
              <a:t>Let length of edge </a:t>
            </a:r>
            <a:r>
              <a:rPr lang="en-US" dirty="0">
                <a:solidFill>
                  <a:schemeClr val="accent1"/>
                </a:solidFill>
              </a:rPr>
              <a:t>w(</a:t>
            </a:r>
            <a:r>
              <a:rPr lang="en-US" dirty="0" err="1">
                <a:solidFill>
                  <a:schemeClr val="accent1"/>
                </a:solidFill>
              </a:rPr>
              <a:t>u,v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= log </a:t>
            </a:r>
            <a:r>
              <a:rPr lang="en-US" dirty="0">
                <a:solidFill>
                  <a:schemeClr val="accent1"/>
                </a:solidFill>
              </a:rPr>
              <a:t>C(</a:t>
            </a:r>
            <a:r>
              <a:rPr lang="en-US" dirty="0" err="1">
                <a:solidFill>
                  <a:schemeClr val="accent1"/>
                </a:solidFill>
              </a:rPr>
              <a:t>u,v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Length of a path = log of the total exchange rate</a:t>
            </a:r>
          </a:p>
          <a:p>
            <a:r>
              <a:rPr lang="en-US" dirty="0"/>
              <a:t>Shortest path = best way to exchange money.</a:t>
            </a:r>
          </a:p>
          <a:p>
            <a:r>
              <a:rPr lang="en-US" dirty="0"/>
              <a:t>Negative cycle = arbitrage.</a:t>
            </a:r>
          </a:p>
        </p:txBody>
      </p:sp>
    </p:spTree>
    <p:extLst>
      <p:ext uri="{BB962C8B-B14F-4D97-AF65-F5344CB8AC3E}">
        <p14:creationId xmlns:p14="http://schemas.microsoft.com/office/powerpoint/2010/main" val="233454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745-5150-42F3-8365-6F85C909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Approach: dynamic programming with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FD8FD-752A-4D24-8D20-65F0C417F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Ford algorithm:</a:t>
                </a:r>
              </a:p>
              <a:p>
                <a:r>
                  <a:rPr lang="en-US" dirty="0"/>
                  <a:t>d[u, </a:t>
                </a:r>
                <a:r>
                  <a:rPr lang="en-US" dirty="0" err="1"/>
                  <a:t>i</a:t>
                </a:r>
                <a:r>
                  <a:rPr lang="en-US" dirty="0"/>
                  <a:t>] = length of shortest path to get to u with </a:t>
                </a:r>
                <a:r>
                  <a:rPr lang="en-US" dirty="0" err="1"/>
                  <a:t>i</a:t>
                </a:r>
                <a:r>
                  <a:rPr lang="en-US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How many steps do we need to take?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FD8FD-752A-4D24-8D20-65F0C417F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8230AA9-CCC9-4CCF-9F09-C79F5D2F3C79}"/>
              </a:ext>
            </a:extLst>
          </p:cNvPr>
          <p:cNvSpPr/>
          <p:nvPr/>
        </p:nvSpPr>
        <p:spPr>
          <a:xfrm>
            <a:off x="5185953" y="4090180"/>
            <a:ext cx="2081349" cy="599670"/>
          </a:xfrm>
          <a:prstGeom prst="wedgeRectCallout">
            <a:avLst>
              <a:gd name="adj1" fmla="val 9215"/>
              <a:gd name="adj2" fmla="val -1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Shortest Path to a Predecessor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78CFE72-6C6C-4730-95D1-8ECF4F3479FE}"/>
              </a:ext>
            </a:extLst>
          </p:cNvPr>
          <p:cNvSpPr/>
          <p:nvPr/>
        </p:nvSpPr>
        <p:spPr>
          <a:xfrm>
            <a:off x="3812451" y="4090180"/>
            <a:ext cx="1160143" cy="611877"/>
          </a:xfrm>
          <a:prstGeom prst="wedgeRectCallout">
            <a:avLst>
              <a:gd name="adj1" fmla="val 18395"/>
              <a:gd name="adj2" fmla="val -999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 of last step</a:t>
            </a:r>
          </a:p>
        </p:txBody>
      </p:sp>
    </p:spTree>
    <p:extLst>
      <p:ext uri="{BB962C8B-B14F-4D97-AF65-F5344CB8AC3E}">
        <p14:creationId xmlns:p14="http://schemas.microsoft.com/office/powerpoint/2010/main" val="30903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7938-0048-4026-945B-3B16DA65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85B0C-EC99-425E-9CB9-6583D508C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280219" cy="4351338"/>
              </a:xfrm>
            </p:spPr>
            <p:txBody>
              <a:bodyPr/>
              <a:lstStyle/>
              <a:p>
                <a:r>
                  <a:rPr lang="en-US" dirty="0"/>
                  <a:t>Slight modification:</a:t>
                </a:r>
              </a:p>
              <a:p>
                <a:r>
                  <a:rPr lang="en-US" dirty="0"/>
                  <a:t>d[u, </a:t>
                </a:r>
                <a:r>
                  <a:rPr lang="en-US" dirty="0" err="1"/>
                  <a:t>i</a:t>
                </a:r>
                <a:r>
                  <a:rPr lang="en-US" dirty="0"/>
                  <a:t>] = length of shortest path to get to u with </a:t>
                </a:r>
                <a:br>
                  <a:rPr lang="en-US" dirty="0"/>
                </a:b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 </a:t>
                </a:r>
                <a:r>
                  <a:rPr lang="en-US" dirty="0" err="1"/>
                  <a:t>i</a:t>
                </a:r>
                <a:r>
                  <a:rPr lang="en-US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85B0C-EC99-425E-9CB9-6583D508C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280219" cy="4351338"/>
              </a:xfrm>
              <a:blipFill>
                <a:blip r:embed="rId2"/>
                <a:stretch>
                  <a:fillRect l="-13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DAA4FBF-D72A-4E99-8FA6-8570DBF6D483}"/>
              </a:ext>
            </a:extLst>
          </p:cNvPr>
          <p:cNvSpPr txBox="1"/>
          <p:nvPr/>
        </p:nvSpPr>
        <p:spPr>
          <a:xfrm>
            <a:off x="1637211" y="4001294"/>
            <a:ext cx="564077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Initialize d[s, 0] = 0, d[u, 0] = infinity for other u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1 to n</a:t>
            </a:r>
          </a:p>
          <a:p>
            <a:r>
              <a:rPr lang="en-US" sz="2000" dirty="0"/>
              <a:t>      Initialize d[u, </a:t>
            </a:r>
            <a:r>
              <a:rPr lang="en-US" sz="2000" dirty="0" err="1"/>
              <a:t>i</a:t>
            </a:r>
            <a:r>
              <a:rPr lang="en-US" sz="2000" dirty="0"/>
              <a:t>] = d[u, i-1] for all </a:t>
            </a:r>
            <a:r>
              <a:rPr lang="en-US" sz="2000" dirty="0" err="1"/>
              <a:t>i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chemeClr val="accent1"/>
                </a:solidFill>
              </a:rPr>
              <a:t>FOR</a:t>
            </a:r>
            <a:r>
              <a:rPr lang="en-US" sz="2000" dirty="0"/>
              <a:t> all edges (</a:t>
            </a:r>
            <a:r>
              <a:rPr lang="en-US" sz="2000" dirty="0" err="1"/>
              <a:t>u,v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</a:t>
            </a:r>
            <a:r>
              <a:rPr lang="en-US" sz="2000" dirty="0">
                <a:solidFill>
                  <a:schemeClr val="accent1"/>
                </a:solidFill>
              </a:rPr>
              <a:t>IF</a:t>
            </a:r>
            <a:r>
              <a:rPr lang="en-US" sz="2000" dirty="0"/>
              <a:t> w[</a:t>
            </a:r>
            <a:r>
              <a:rPr lang="en-US" sz="2000" dirty="0" err="1"/>
              <a:t>u,v</a:t>
            </a:r>
            <a:r>
              <a:rPr lang="en-US" sz="2000" dirty="0"/>
              <a:t>]+d[u,i-1] &lt;= d[</a:t>
            </a:r>
            <a:r>
              <a:rPr lang="en-US" sz="2000" dirty="0" err="1"/>
              <a:t>v,i</a:t>
            </a:r>
            <a:r>
              <a:rPr lang="en-US" sz="2000" dirty="0"/>
              <a:t>] </a:t>
            </a:r>
            <a:r>
              <a:rPr lang="en-US" sz="2000" dirty="0">
                <a:solidFill>
                  <a:schemeClr val="accent1"/>
                </a:solidFill>
              </a:rPr>
              <a:t>THEN</a:t>
            </a:r>
          </a:p>
          <a:p>
            <a:r>
              <a:rPr lang="en-US" sz="2000" dirty="0"/>
              <a:t>                     d[</a:t>
            </a:r>
            <a:r>
              <a:rPr lang="en-US" sz="2000" dirty="0" err="1"/>
              <a:t>v,i</a:t>
            </a:r>
            <a:r>
              <a:rPr lang="en-US" sz="2000" dirty="0"/>
              <a:t>] = w[</a:t>
            </a:r>
            <a:r>
              <a:rPr lang="en-US" sz="2000" dirty="0" err="1"/>
              <a:t>u,v</a:t>
            </a:r>
            <a:r>
              <a:rPr lang="en-US" sz="2000" dirty="0"/>
              <a:t>]+d[u,i-1]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IF</a:t>
            </a:r>
            <a:r>
              <a:rPr lang="en-US" sz="2000" dirty="0"/>
              <a:t> there is a vertex such that d[</a:t>
            </a:r>
            <a:r>
              <a:rPr lang="en-US" sz="2000" dirty="0" err="1"/>
              <a:t>u,n</a:t>
            </a:r>
            <a:r>
              <a:rPr lang="en-US" sz="2000" dirty="0"/>
              <a:t>] &lt;&gt; d[u,n-1] </a:t>
            </a:r>
            <a:r>
              <a:rPr lang="en-US" sz="2000" dirty="0">
                <a:solidFill>
                  <a:schemeClr val="accent1"/>
                </a:solidFill>
              </a:rPr>
              <a:t>THEN</a:t>
            </a:r>
          </a:p>
          <a:p>
            <a:r>
              <a:rPr lang="en-US" sz="2000" dirty="0"/>
              <a:t>      There is a negative cycle!</a:t>
            </a:r>
          </a:p>
        </p:txBody>
      </p:sp>
    </p:spTree>
    <p:extLst>
      <p:ext uri="{BB962C8B-B14F-4D97-AF65-F5344CB8AC3E}">
        <p14:creationId xmlns:p14="http://schemas.microsoft.com/office/powerpoint/2010/main" val="38663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D763-D870-4298-BB67-84FA2F69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a negative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E64A-24CD-4B4F-BFE1-72CB2454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graph has no negative cycle, a shortest path can only contain n-1 edges. (why?)</a:t>
            </a:r>
          </a:p>
          <a:p>
            <a:endParaRPr lang="en-US" dirty="0"/>
          </a:p>
          <a:p>
            <a:r>
              <a:rPr lang="en-US" dirty="0"/>
              <a:t>If the graph has a negative cycle, then there is a vertex whose shortest path with n edges is shorter than all paths with at most n-1 edges.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E156-C8AB-4600-BC5B-17B18EB4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9294-B0A3-487C-B31C-A82DA9B3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time:</a:t>
            </a:r>
          </a:p>
          <a:p>
            <a:pPr lvl="1"/>
            <a:r>
              <a:rPr lang="en-US" dirty="0"/>
              <a:t>Each iteration takes O(m) time (O(1) per edge)</a:t>
            </a:r>
          </a:p>
          <a:p>
            <a:pPr lvl="1"/>
            <a:r>
              <a:rPr lang="en-US" dirty="0"/>
              <a:t>There are n iterations.</a:t>
            </a:r>
          </a:p>
          <a:p>
            <a:pPr lvl="1"/>
            <a:r>
              <a:rPr lang="en-US" dirty="0"/>
              <a:t>Total running time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dirty="0"/>
              <a:t>In practice can be implemented to run efficiently for many graphs</a:t>
            </a:r>
          </a:p>
          <a:p>
            <a:pPr lvl="1"/>
            <a:r>
              <a:rPr lang="en-US" dirty="0"/>
              <a:t>Only consider outgoing edges from u if d[</a:t>
            </a:r>
            <a:r>
              <a:rPr lang="en-US" dirty="0" err="1"/>
              <a:t>u,i</a:t>
            </a:r>
            <a:r>
              <a:rPr lang="en-US" dirty="0"/>
              <a:t>] &lt; d[u,i-1]</a:t>
            </a:r>
          </a:p>
          <a:p>
            <a:pPr lvl="1"/>
            <a:r>
              <a:rPr lang="en-US" dirty="0"/>
              <a:t>Use a queue to keep track of which vertices are “updated”</a:t>
            </a:r>
          </a:p>
        </p:txBody>
      </p:sp>
    </p:spTree>
    <p:extLst>
      <p:ext uri="{BB962C8B-B14F-4D97-AF65-F5344CB8AC3E}">
        <p14:creationId xmlns:p14="http://schemas.microsoft.com/office/powerpoint/2010/main" val="19940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3284-4096-406C-9C86-DC52CCAB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F7EB4-08FB-469B-B449-9294DD7D7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Image result for electricity network">
            <a:extLst>
              <a:ext uri="{FF2B5EF4-FFF2-40B4-BE49-F238E27FC236}">
                <a16:creationId xmlns:a16="http://schemas.microsoft.com/office/drawing/2014/main" id="{028BEF72-0F87-4138-B69C-8D2C9439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" y="362506"/>
            <a:ext cx="4729780" cy="312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49D0E6-4C8E-4BA2-982D-E34F54AD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FD3B5-9AF2-4980-BCA1-C95D3C7F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Input: Undirected graph with edge weights</a:t>
            </a:r>
          </a:p>
          <a:p>
            <a:r>
              <a:rPr lang="en-US" dirty="0"/>
              <a:t>Edge Weight: </a:t>
            </a:r>
            <a:br>
              <a:rPr lang="en-US" dirty="0"/>
            </a:br>
            <a:r>
              <a:rPr lang="en-US" dirty="0"/>
              <a:t>w[</a:t>
            </a:r>
            <a:r>
              <a:rPr lang="en-US" dirty="0" err="1"/>
              <a:t>u,v</a:t>
            </a:r>
            <a:r>
              <a:rPr lang="en-US" dirty="0"/>
              <a:t>] = cost of connecting two vertices </a:t>
            </a:r>
            <a:r>
              <a:rPr lang="en-US" dirty="0" err="1"/>
              <a:t>u,v</a:t>
            </a:r>
            <a:endParaRPr lang="en-US" dirty="0"/>
          </a:p>
          <a:p>
            <a:r>
              <a:rPr lang="en-US" dirty="0"/>
              <a:t>w[</a:t>
            </a:r>
            <a:r>
              <a:rPr lang="en-US" dirty="0" err="1"/>
              <a:t>u,v</a:t>
            </a:r>
            <a:r>
              <a:rPr lang="en-US" dirty="0"/>
              <a:t>] &gt; 0</a:t>
            </a:r>
          </a:p>
          <a:p>
            <a:r>
              <a:rPr lang="en-US" dirty="0"/>
              <a:t>Goal: Select a subset of edges such that every pair of vertices can be connected by these edges. </a:t>
            </a:r>
            <a:br>
              <a:rPr lang="en-US" dirty="0"/>
            </a:br>
            <a:r>
              <a:rPr lang="en-US" dirty="0"/>
              <a:t>Minimize the total weight of the edges selected.</a:t>
            </a:r>
          </a:p>
          <a:p>
            <a:endParaRPr lang="en-US" dirty="0"/>
          </a:p>
          <a:p>
            <a:r>
              <a:rPr lang="en-US" dirty="0"/>
              <a:t>Observation: Only need to select n-1 edges and form a tree.</a:t>
            </a:r>
          </a:p>
        </p:txBody>
      </p:sp>
    </p:spTree>
    <p:extLst>
      <p:ext uri="{BB962C8B-B14F-4D97-AF65-F5344CB8AC3E}">
        <p14:creationId xmlns:p14="http://schemas.microsoft.com/office/powerpoint/2010/main" val="31973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742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Lecture 14 Shortest Path (cont’d) Minimum Spanning Tree</vt:lpstr>
      <vt:lpstr>Shortest Path with negative edge length</vt:lpstr>
      <vt:lpstr>Modeling arbitrage</vt:lpstr>
      <vt:lpstr>Approach: dynamic programming with steps</vt:lpstr>
      <vt:lpstr>Naïve implementation</vt:lpstr>
      <vt:lpstr>How to detect a negative cycle?</vt:lpstr>
      <vt:lpstr>Practical Implementation</vt:lpstr>
      <vt:lpstr>Minimum Spanning Tree</vt:lpstr>
      <vt:lpstr>Minimum Spanning Tree</vt:lpstr>
      <vt:lpstr>Key Property?</vt:lpstr>
      <vt:lpstr>Trees and cycles</vt:lpstr>
      <vt:lpstr>Why swap?</vt:lpstr>
      <vt:lpstr>Cuts in Graphs</vt:lpstr>
      <vt:lpstr>Question for the greedy algorithm</vt:lpstr>
      <vt:lpstr>Key Property</vt:lpstr>
      <vt:lpstr>General Algorithm for MST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Hashing</dc:title>
  <dc:creator>Rong Ge</dc:creator>
  <cp:lastModifiedBy>Rong Ge</cp:lastModifiedBy>
  <cp:revision>154</cp:revision>
  <dcterms:created xsi:type="dcterms:W3CDTF">2017-09-24T21:46:53Z</dcterms:created>
  <dcterms:modified xsi:type="dcterms:W3CDTF">2017-10-25T21:20:20Z</dcterms:modified>
</cp:coreProperties>
</file>