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15 Minimum Spanning Tree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1835-14ED-430F-9D30-E67BF02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1B93-FBD1-48CB-B0C9-80F407CC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takes O(</a:t>
            </a:r>
            <a:r>
              <a:rPr lang="en-US" dirty="0" err="1"/>
              <a:t>mlog</a:t>
            </a:r>
            <a:r>
              <a:rPr lang="en-US" dirty="0"/>
              <a:t> m) time.</a:t>
            </a:r>
          </a:p>
          <a:p>
            <a:r>
              <a:rPr lang="en-US" dirty="0"/>
              <a:t>For each edge, we need to check whether adding the edge creates a cycle.</a:t>
            </a:r>
          </a:p>
          <a:p>
            <a:r>
              <a:rPr lang="en-US" dirty="0"/>
              <a:t>This can be done very efficiently (o(log m)).</a:t>
            </a:r>
          </a:p>
          <a:p>
            <a:endParaRPr lang="en-US" dirty="0"/>
          </a:p>
          <a:p>
            <a:r>
              <a:rPr lang="en-US" dirty="0"/>
              <a:t>Total running time O(m log m)</a:t>
            </a:r>
          </a:p>
        </p:txBody>
      </p:sp>
    </p:spTree>
    <p:extLst>
      <p:ext uri="{BB962C8B-B14F-4D97-AF65-F5344CB8AC3E}">
        <p14:creationId xmlns:p14="http://schemas.microsoft.com/office/powerpoint/2010/main" val="35282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65D9-B7C2-4289-8B16-67B0C811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vs. 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D745-C374-46B1-A60C-53FD68E4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Time: Prim seems to be always faster</a:t>
            </a:r>
            <a:br>
              <a:rPr lang="en-US" dirty="0"/>
            </a:br>
            <a:r>
              <a:rPr lang="en-US" dirty="0"/>
              <a:t>O(</a:t>
            </a:r>
            <a:r>
              <a:rPr lang="en-US" dirty="0" err="1"/>
              <a:t>m+nlog</a:t>
            </a:r>
            <a:r>
              <a:rPr lang="en-US" dirty="0"/>
              <a:t> n) vs. O(m log m)</a:t>
            </a:r>
          </a:p>
          <a:p>
            <a:r>
              <a:rPr lang="en-US" dirty="0"/>
              <a:t>However, the O(</a:t>
            </a:r>
            <a:r>
              <a:rPr lang="en-US" dirty="0" err="1"/>
              <a:t>m+nlog</a:t>
            </a:r>
            <a:r>
              <a:rPr lang="en-US" dirty="0"/>
              <a:t> n) version of Prim is not very easy to implement, and has a large hidden constant</a:t>
            </a:r>
          </a:p>
          <a:p>
            <a:r>
              <a:rPr lang="en-US" dirty="0"/>
              <a:t>If you use a regular binary heap, the running time are the same, and Kruskal is usually faster in practice/easier to implement.</a:t>
            </a:r>
          </a:p>
          <a:p>
            <a:r>
              <a:rPr lang="en-US" dirty="0"/>
              <a:t>If the graph is dense, O(n</a:t>
            </a:r>
            <a:r>
              <a:rPr lang="en-US" baseline="30000" dirty="0"/>
              <a:t>2</a:t>
            </a:r>
            <a:r>
              <a:rPr lang="en-US" dirty="0"/>
              <a:t>) version of Prim is easy to implement and faster than Kruskal.</a:t>
            </a:r>
          </a:p>
        </p:txBody>
      </p:sp>
    </p:spTree>
    <p:extLst>
      <p:ext uri="{BB962C8B-B14F-4D97-AF65-F5344CB8AC3E}">
        <p14:creationId xmlns:p14="http://schemas.microsoft.com/office/powerpoint/2010/main" val="26695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DD9E-E0D3-438A-82F6-731449FC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61AB-37EB-4E7B-8701-4AA7C2D9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141"/>
          </a:xfrm>
        </p:spPr>
        <p:txBody>
          <a:bodyPr/>
          <a:lstStyle/>
          <a:p>
            <a:r>
              <a:rPr lang="en-US" dirty="0"/>
              <a:t>Adding any non-tree edge to a tree will introduce a cycle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 tree with a cycle, removing any edge in the cycle results in a tree.</a:t>
            </a:r>
          </a:p>
          <a:p>
            <a:r>
              <a:rPr lang="en-US" dirty="0"/>
              <a:t>Basic operation: add an edge and remove another edge in the cycle created (swap).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41A8D2-96D2-4B39-9D61-5699F22AB421}"/>
              </a:ext>
            </a:extLst>
          </p:cNvPr>
          <p:cNvSpPr/>
          <p:nvPr/>
        </p:nvSpPr>
        <p:spPr>
          <a:xfrm>
            <a:off x="2368731" y="315250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09255-3948-49AF-AB52-B7AFD3B8EE5A}"/>
              </a:ext>
            </a:extLst>
          </p:cNvPr>
          <p:cNvSpPr/>
          <p:nvPr/>
        </p:nvSpPr>
        <p:spPr>
          <a:xfrm>
            <a:off x="3971108" y="406690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3CD4D8-EC7B-4F04-A2D6-150B6B0A8A14}"/>
              </a:ext>
            </a:extLst>
          </p:cNvPr>
          <p:cNvSpPr/>
          <p:nvPr/>
        </p:nvSpPr>
        <p:spPr>
          <a:xfrm>
            <a:off x="5486400" y="272578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2DF57-C362-40B8-9B88-CAB076D82CB0}"/>
              </a:ext>
            </a:extLst>
          </p:cNvPr>
          <p:cNvSpPr/>
          <p:nvPr/>
        </p:nvSpPr>
        <p:spPr>
          <a:xfrm>
            <a:off x="5799909" y="4580709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7CE4A-F823-4E49-9D0A-80EEBEBEB3B0}"/>
              </a:ext>
            </a:extLst>
          </p:cNvPr>
          <p:cNvCxnSpPr>
            <a:stCxn id="4" idx="5"/>
          </p:cNvCxnSpPr>
          <p:nvPr/>
        </p:nvCxnSpPr>
        <p:spPr>
          <a:xfrm>
            <a:off x="2636328" y="3420100"/>
            <a:ext cx="1334780" cy="73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28CEA8-081A-4C83-AE6F-B21F9D188175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38705" y="2993380"/>
            <a:ext cx="1293607" cy="11194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65DEDC-0E92-447B-9DAF-195944F73D0E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5753997" y="2993380"/>
            <a:ext cx="202667" cy="1587329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EFF8A0-C2F7-41A0-BCEB-C8BC693DFE4D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238705" y="4334500"/>
            <a:ext cx="1561204" cy="4029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909B-2435-4CEB-9E68-47E3D66B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B393-DB23-4FEF-90D0-A533B268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Lemma: Suppose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is a set of edges that is inside some MST T,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a cut that does not contain any edge in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 is the minimum cost edge in the cut, then it is safe to add </a:t>
                </a:r>
                <a:r>
                  <a:rPr lang="en-US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some MST </a:t>
                </a:r>
                <a:r>
                  <a:rPr lang="en-US" dirty="0">
                    <a:solidFill>
                      <a:schemeClr val="accent1"/>
                    </a:solidFill>
                  </a:rPr>
                  <a:t>T’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B393-DB23-4FEF-90D0-A533B268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B9643-E607-4C7B-8CBB-CAF5CE1ACC7E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29996" y="4369334"/>
            <a:ext cx="1293607" cy="11194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C16F5-1970-47CD-BCE1-709417F545C8}"/>
              </a:ext>
            </a:extLst>
          </p:cNvPr>
          <p:cNvGrpSpPr/>
          <p:nvPr/>
        </p:nvGrpSpPr>
        <p:grpSpPr>
          <a:xfrm>
            <a:off x="2360022" y="4101737"/>
            <a:ext cx="3744687" cy="2168435"/>
            <a:chOff x="2360022" y="4101737"/>
            <a:chExt cx="3744687" cy="21684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9721D7-B407-4292-8C25-252641C9BE6B}"/>
                </a:ext>
              </a:extLst>
            </p:cNvPr>
            <p:cNvSpPr/>
            <p:nvPr/>
          </p:nvSpPr>
          <p:spPr>
            <a:xfrm>
              <a:off x="2360022" y="452845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CDA07E-CA9D-433E-882B-273D48AFC3A5}"/>
                </a:ext>
              </a:extLst>
            </p:cNvPr>
            <p:cNvSpPr/>
            <p:nvPr/>
          </p:nvSpPr>
          <p:spPr>
            <a:xfrm>
              <a:off x="3962399" y="544285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F694A-6BDC-4C24-888A-282398BBD2A3}"/>
                </a:ext>
              </a:extLst>
            </p:cNvPr>
            <p:cNvSpPr/>
            <p:nvPr/>
          </p:nvSpPr>
          <p:spPr>
            <a:xfrm>
              <a:off x="5477691" y="410173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83BD02-7A7B-4A7E-B11F-3974BF698878}"/>
                </a:ext>
              </a:extLst>
            </p:cNvPr>
            <p:cNvSpPr/>
            <p:nvPr/>
          </p:nvSpPr>
          <p:spPr>
            <a:xfrm>
              <a:off x="5791200" y="5956663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CC1B94-8C8F-4A0D-972A-9C4204B462B9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2627619" y="4796054"/>
              <a:ext cx="1334780" cy="7338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4A36E4-6B46-47EC-B391-8EDD3E73F5E0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5745288" y="4369334"/>
              <a:ext cx="202667" cy="158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581D44-50FD-4D16-8156-D761E6563CF4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229996" y="5710454"/>
            <a:ext cx="1561204" cy="40296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9BC79-3BFD-4683-B92A-73DB2F291C76}"/>
              </a:ext>
            </a:extLst>
          </p:cNvPr>
          <p:cNvGrpSpPr/>
          <p:nvPr/>
        </p:nvGrpSpPr>
        <p:grpSpPr>
          <a:xfrm>
            <a:off x="1833155" y="3744685"/>
            <a:ext cx="4839594" cy="2699658"/>
            <a:chOff x="1833155" y="3744685"/>
            <a:chExt cx="4839594" cy="26996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372E67-C305-45C1-ABCB-EF550E9A2476}"/>
                </a:ext>
              </a:extLst>
            </p:cNvPr>
            <p:cNvSpPr/>
            <p:nvPr/>
          </p:nvSpPr>
          <p:spPr>
            <a:xfrm>
              <a:off x="1833155" y="4249783"/>
              <a:ext cx="2952206" cy="2194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0CDBCB-044C-49DD-AFBA-168A1EC39567}"/>
                </a:ext>
              </a:extLst>
            </p:cNvPr>
            <p:cNvSpPr/>
            <p:nvPr/>
          </p:nvSpPr>
          <p:spPr>
            <a:xfrm>
              <a:off x="4929049" y="3744685"/>
              <a:ext cx="1743700" cy="26996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00F73-F8E3-4645-B2E7-C86B2BA5295D}"/>
              </a:ext>
            </a:extLst>
          </p:cNvPr>
          <p:cNvCxnSpPr/>
          <p:nvPr/>
        </p:nvCxnSpPr>
        <p:spPr>
          <a:xfrm flipH="1" flipV="1">
            <a:off x="4259486" y="5732225"/>
            <a:ext cx="1561204" cy="402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6328-32CE-4173-B22C-5335693E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Algorithm for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F40F-3407-4D8E-9FFC-30FBB871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tree to be empty.</a:t>
            </a:r>
            <a:br>
              <a:rPr lang="en-US" dirty="0"/>
            </a:br>
            <a:r>
              <a:rPr lang="en-US" dirty="0"/>
              <a:t>(initially a subset of some MST)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    Find a cut that does not have any edge in the current tree</a:t>
            </a:r>
          </a:p>
          <a:p>
            <a:r>
              <a:rPr lang="en-US" dirty="0"/>
              <a:t>    Add the min cost edge of the cut to the tree</a:t>
            </a:r>
            <a:br>
              <a:rPr lang="en-US" dirty="0"/>
            </a:br>
            <a:r>
              <a:rPr lang="en-US" dirty="0"/>
              <a:t>(by Key Lemma: still a subset of some MST)</a:t>
            </a:r>
          </a:p>
          <a:p>
            <a:r>
              <a:rPr lang="en-US" dirty="0"/>
              <a:t>Until the tree has n-1 edges</a:t>
            </a:r>
            <a:br>
              <a:rPr lang="en-US" dirty="0"/>
            </a:br>
            <a:r>
              <a:rPr lang="en-US" dirty="0"/>
              <a:t>(Now we already have a tree, so it must be a MST)</a:t>
            </a:r>
          </a:p>
        </p:txBody>
      </p:sp>
    </p:spTree>
    <p:extLst>
      <p:ext uri="{BB962C8B-B14F-4D97-AF65-F5344CB8AC3E}">
        <p14:creationId xmlns:p14="http://schemas.microsoft.com/office/powerpoint/2010/main" val="27966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A2B-F0DF-47AD-ACB9-BA36B567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008-76D0-40AF-9701-2881768C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do the two operations efficiently</a:t>
            </a:r>
          </a:p>
          <a:p>
            <a:endParaRPr lang="en-US" dirty="0"/>
          </a:p>
          <a:p>
            <a:r>
              <a:rPr lang="en-US" dirty="0"/>
              <a:t>1. How to find a cut that does not go through any edges we have chosen</a:t>
            </a:r>
          </a:p>
          <a:p>
            <a:r>
              <a:rPr lang="en-US" dirty="0"/>
              <a:t>2. How to find a minimum cost edge in the cut.</a:t>
            </a:r>
          </a:p>
        </p:txBody>
      </p:sp>
    </p:spTree>
    <p:extLst>
      <p:ext uri="{BB962C8B-B14F-4D97-AF65-F5344CB8AC3E}">
        <p14:creationId xmlns:p14="http://schemas.microsoft.com/office/powerpoint/2010/main" val="1205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8D3-7272-4435-8BAA-52E35BC9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76DE-D993-43F4-AB49-02B19817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an arbitrary vertex s.</a:t>
            </a:r>
          </a:p>
          <a:p>
            <a:r>
              <a:rPr lang="en-US" dirty="0"/>
              <a:t>Make sure that the edges we select are always connected to s.</a:t>
            </a:r>
          </a:p>
          <a:p>
            <a:endParaRPr lang="en-US" dirty="0"/>
          </a:p>
          <a:p>
            <a:r>
              <a:rPr lang="en-US" dirty="0"/>
              <a:t>Choosing the cut: </a:t>
            </a:r>
            <a:br>
              <a:rPr lang="en-US" dirty="0"/>
            </a:br>
            <a:r>
              <a:rPr lang="en-US" dirty="0"/>
              <a:t>The set of vertices connected to s.</a:t>
            </a:r>
          </a:p>
          <a:p>
            <a:r>
              <a:rPr lang="en-US" dirty="0"/>
              <a:t>Finding the minimum cost edge:</a:t>
            </a:r>
            <a:br>
              <a:rPr lang="en-US" dirty="0"/>
            </a:br>
            <a:r>
              <a:rPr lang="en-US" dirty="0"/>
              <a:t>Use a data-structure similar to Dijkstra.</a:t>
            </a:r>
          </a:p>
        </p:txBody>
      </p:sp>
    </p:spTree>
    <p:extLst>
      <p:ext uri="{BB962C8B-B14F-4D97-AF65-F5344CB8AC3E}">
        <p14:creationId xmlns:p14="http://schemas.microsoft.com/office/powerpoint/2010/main" val="16769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6A3-6B6A-4F12-8EAF-2E8A5145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1362A-EB97-4BE9-8474-74603F967965}"/>
              </a:ext>
            </a:extLst>
          </p:cNvPr>
          <p:cNvSpPr txBox="1"/>
          <p:nvPr/>
        </p:nvSpPr>
        <p:spPr>
          <a:xfrm>
            <a:off x="1064508" y="1690689"/>
            <a:ext cx="7014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Prim</a:t>
            </a:r>
            <a:r>
              <a:rPr lang="en-US" sz="2000" dirty="0"/>
              <a:t>(s)</a:t>
            </a:r>
          </a:p>
          <a:p>
            <a:r>
              <a:rPr lang="en-US" sz="2000" dirty="0"/>
              <a:t>      initialize dis[u] to be all infinity, </a:t>
            </a:r>
            <a:r>
              <a:rPr lang="en-US" sz="2000" dirty="0" err="1"/>
              <a:t>prev</a:t>
            </a:r>
            <a:r>
              <a:rPr lang="en-US" sz="2000" dirty="0"/>
              <a:t>[u] to be NULL</a:t>
            </a:r>
          </a:p>
          <a:p>
            <a:r>
              <a:rPr lang="en-US" sz="2000" dirty="0"/>
              <a:t>      For neighbors of s, initialize dis[u] = w[</a:t>
            </a:r>
            <a:r>
              <a:rPr lang="en-US" sz="2000" dirty="0" err="1"/>
              <a:t>s,u</a:t>
            </a:r>
            <a:r>
              <a:rPr lang="en-US" sz="2000" dirty="0"/>
              <a:t>], </a:t>
            </a:r>
            <a:r>
              <a:rPr lang="en-US" sz="2000" dirty="0" err="1"/>
              <a:t>prev</a:t>
            </a:r>
            <a:r>
              <a:rPr lang="en-US" sz="2000" dirty="0"/>
              <a:t>[u] = s</a:t>
            </a:r>
          </a:p>
          <a:p>
            <a:r>
              <a:rPr lang="en-US" sz="2000" dirty="0"/>
              <a:t>      Mark s as visited</a:t>
            </a:r>
          </a:p>
          <a:p>
            <a:r>
              <a:rPr lang="en-US" sz="2000" dirty="0"/>
              <a:t>      FOR </a:t>
            </a:r>
            <a:r>
              <a:rPr lang="en-US" sz="2000" dirty="0" err="1"/>
              <a:t>i</a:t>
            </a:r>
            <a:r>
              <a:rPr lang="en-US" sz="2000" dirty="0"/>
              <a:t> = 2 to n</a:t>
            </a:r>
          </a:p>
          <a:p>
            <a:r>
              <a:rPr lang="en-US" sz="2000" dirty="0"/>
              <a:t>             Among all vertices that are not visited, find the one with smallest distance, call it u.</a:t>
            </a:r>
          </a:p>
          <a:p>
            <a:r>
              <a:rPr lang="en-US" sz="2000" dirty="0"/>
              <a:t>             Mark u as visited</a:t>
            </a:r>
          </a:p>
          <a:p>
            <a:r>
              <a:rPr lang="en-US" sz="2000" dirty="0"/>
              <a:t>             FOR all edges 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IF </a:t>
            </a:r>
            <a:r>
              <a:rPr lang="en-US" sz="2000" dirty="0">
                <a:solidFill>
                  <a:srgbClr val="FF0000"/>
                </a:solidFill>
              </a:rPr>
              <a:t>w[</a:t>
            </a:r>
            <a:r>
              <a:rPr lang="en-US" sz="2000" dirty="0" err="1">
                <a:solidFill>
                  <a:srgbClr val="FF0000"/>
                </a:solidFill>
              </a:rPr>
              <a:t>u,v</a:t>
            </a:r>
            <a:r>
              <a:rPr lang="en-US" sz="2000" dirty="0">
                <a:solidFill>
                  <a:srgbClr val="FF0000"/>
                </a:solidFill>
              </a:rPr>
              <a:t>] &lt; dis[v]</a:t>
            </a:r>
            <a:r>
              <a:rPr lang="en-US" sz="2000" dirty="0"/>
              <a:t> THEN</a:t>
            </a:r>
          </a:p>
          <a:p>
            <a:r>
              <a:rPr lang="en-US" sz="2000" dirty="0"/>
              <a:t>                          </a:t>
            </a:r>
            <a:r>
              <a:rPr lang="en-US" sz="2000" dirty="0">
                <a:solidFill>
                  <a:srgbClr val="FF0000"/>
                </a:solidFill>
              </a:rPr>
              <a:t>dis[v] = w[</a:t>
            </a:r>
            <a:r>
              <a:rPr lang="en-US" sz="2000" dirty="0" err="1">
                <a:solidFill>
                  <a:srgbClr val="FF0000"/>
                </a:solidFill>
              </a:rPr>
              <a:t>u,v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</a:p>
          <a:p>
            <a:r>
              <a:rPr lang="en-US" sz="2000" dirty="0"/>
              <a:t>                          </a:t>
            </a:r>
            <a:r>
              <a:rPr lang="en-US" sz="2000" dirty="0" err="1"/>
              <a:t>prev</a:t>
            </a:r>
            <a:r>
              <a:rPr lang="en-US" sz="2000" dirty="0"/>
              <a:t>[v] = u.</a:t>
            </a:r>
          </a:p>
        </p:txBody>
      </p:sp>
    </p:spTree>
    <p:extLst>
      <p:ext uri="{BB962C8B-B14F-4D97-AF65-F5344CB8AC3E}">
        <p14:creationId xmlns:p14="http://schemas.microsoft.com/office/powerpoint/2010/main" val="2872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A20-6735-445B-9A87-50B2A855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B9058-39B2-46BD-8773-B72D45C416FC}"/>
              </a:ext>
            </a:extLst>
          </p:cNvPr>
          <p:cNvSpPr txBox="1"/>
          <p:nvPr/>
        </p:nvSpPr>
        <p:spPr>
          <a:xfrm>
            <a:off x="1064508" y="1690689"/>
            <a:ext cx="7014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Dijkstra</a:t>
            </a:r>
            <a:r>
              <a:rPr lang="en-US" sz="2000" dirty="0"/>
              <a:t>(s)</a:t>
            </a:r>
          </a:p>
          <a:p>
            <a:r>
              <a:rPr lang="en-US" sz="2000" dirty="0"/>
              <a:t>      initialize dis[u] to be all infinity, </a:t>
            </a:r>
            <a:r>
              <a:rPr lang="en-US" sz="2000" dirty="0" err="1"/>
              <a:t>prev</a:t>
            </a:r>
            <a:r>
              <a:rPr lang="en-US" sz="2000" dirty="0"/>
              <a:t>[u] to be NULL</a:t>
            </a:r>
          </a:p>
          <a:p>
            <a:r>
              <a:rPr lang="en-US" sz="2000" dirty="0"/>
              <a:t>      For neighbors of s, initialize dis[u] = w[</a:t>
            </a:r>
            <a:r>
              <a:rPr lang="en-US" sz="2000" dirty="0" err="1"/>
              <a:t>s,u</a:t>
            </a:r>
            <a:r>
              <a:rPr lang="en-US" sz="2000" dirty="0"/>
              <a:t>], </a:t>
            </a:r>
            <a:r>
              <a:rPr lang="en-US" sz="2000" dirty="0" err="1"/>
              <a:t>prev</a:t>
            </a:r>
            <a:r>
              <a:rPr lang="en-US" sz="2000" dirty="0"/>
              <a:t>[u] = s</a:t>
            </a:r>
          </a:p>
          <a:p>
            <a:r>
              <a:rPr lang="en-US" sz="2000" dirty="0"/>
              <a:t>      Mark s as visited</a:t>
            </a:r>
          </a:p>
          <a:p>
            <a:r>
              <a:rPr lang="en-US" sz="2000" dirty="0"/>
              <a:t>      FOR </a:t>
            </a:r>
            <a:r>
              <a:rPr lang="en-US" sz="2000" dirty="0" err="1"/>
              <a:t>i</a:t>
            </a:r>
            <a:r>
              <a:rPr lang="en-US" sz="2000" dirty="0"/>
              <a:t> = 2 to n</a:t>
            </a:r>
          </a:p>
          <a:p>
            <a:r>
              <a:rPr lang="en-US" sz="2000" dirty="0"/>
              <a:t>             Among all vertices that are not visited, find the one with smallest distance, call it u.</a:t>
            </a:r>
          </a:p>
          <a:p>
            <a:r>
              <a:rPr lang="en-US" sz="2000" dirty="0"/>
              <a:t>             Mark u as visited</a:t>
            </a:r>
          </a:p>
          <a:p>
            <a:r>
              <a:rPr lang="en-US" sz="2000" dirty="0"/>
              <a:t>             FOR all edges 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IF </a:t>
            </a:r>
            <a:r>
              <a:rPr lang="en-US" sz="2000" dirty="0">
                <a:solidFill>
                  <a:srgbClr val="FF0000"/>
                </a:solidFill>
              </a:rPr>
              <a:t>dis[u]+w[</a:t>
            </a:r>
            <a:r>
              <a:rPr lang="en-US" sz="2000" dirty="0" err="1">
                <a:solidFill>
                  <a:srgbClr val="FF0000"/>
                </a:solidFill>
              </a:rPr>
              <a:t>u,v</a:t>
            </a:r>
            <a:r>
              <a:rPr lang="en-US" sz="2000" dirty="0">
                <a:solidFill>
                  <a:srgbClr val="FF0000"/>
                </a:solidFill>
              </a:rPr>
              <a:t>] &lt; dis[v]</a:t>
            </a:r>
            <a:r>
              <a:rPr lang="en-US" sz="2000" dirty="0"/>
              <a:t> THEN</a:t>
            </a:r>
          </a:p>
          <a:p>
            <a:r>
              <a:rPr lang="en-US" sz="2000" dirty="0"/>
              <a:t>                          </a:t>
            </a:r>
            <a:r>
              <a:rPr lang="en-US" sz="2000" dirty="0">
                <a:solidFill>
                  <a:srgbClr val="FF0000"/>
                </a:solidFill>
              </a:rPr>
              <a:t>dis[v] = dis[u]+w[</a:t>
            </a:r>
            <a:r>
              <a:rPr lang="en-US" sz="2000" dirty="0" err="1">
                <a:solidFill>
                  <a:srgbClr val="FF0000"/>
                </a:solidFill>
              </a:rPr>
              <a:t>u,v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</a:p>
          <a:p>
            <a:r>
              <a:rPr lang="en-US" sz="2000" dirty="0"/>
              <a:t>                          </a:t>
            </a:r>
            <a:r>
              <a:rPr lang="en-US" sz="2000" dirty="0" err="1"/>
              <a:t>prev</a:t>
            </a:r>
            <a:r>
              <a:rPr lang="en-US" sz="2000" dirty="0"/>
              <a:t>[v] = u.</a:t>
            </a:r>
          </a:p>
        </p:txBody>
      </p:sp>
    </p:spTree>
    <p:extLst>
      <p:ext uri="{BB962C8B-B14F-4D97-AF65-F5344CB8AC3E}">
        <p14:creationId xmlns:p14="http://schemas.microsoft.com/office/powerpoint/2010/main" val="295457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4D6-AC3D-4642-B083-3976D709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FBE6-176B-4B4A-9828-66575314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don’t try to find a cut, directly find the shortest edge.</a:t>
            </a:r>
          </a:p>
          <a:p>
            <a:endParaRPr lang="en-US" dirty="0"/>
          </a:p>
          <a:p>
            <a:r>
              <a:rPr lang="en-US" dirty="0"/>
              <a:t>Algorithm: Sort the edges in ascending order of weight.</a:t>
            </a:r>
          </a:p>
          <a:p>
            <a:r>
              <a:rPr lang="en-US" dirty="0"/>
              <a:t>For each edge, if adding it does not create a cycle, then add the edge to the tree.</a:t>
            </a:r>
          </a:p>
          <a:p>
            <a:r>
              <a:rPr lang="en-US" dirty="0"/>
              <a:t>Checking the cycle needs a special data structure that we will talk about later.</a:t>
            </a:r>
          </a:p>
        </p:txBody>
      </p:sp>
    </p:spTree>
    <p:extLst>
      <p:ext uri="{BB962C8B-B14F-4D97-AF65-F5344CB8AC3E}">
        <p14:creationId xmlns:p14="http://schemas.microsoft.com/office/powerpoint/2010/main" val="24350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590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Lecture 15 Minimum Spanning Tree (cont’d)</vt:lpstr>
      <vt:lpstr>Trees and cycles</vt:lpstr>
      <vt:lpstr>Key Property</vt:lpstr>
      <vt:lpstr>General Algorithm for MST</vt:lpstr>
      <vt:lpstr>Designing a MST algorithm</vt:lpstr>
      <vt:lpstr>Prim’s algorithm</vt:lpstr>
      <vt:lpstr>Prim’s algorithm</vt:lpstr>
      <vt:lpstr>Dijkstra’s algorithm</vt:lpstr>
      <vt:lpstr>Kruskal’s algorithm</vt:lpstr>
      <vt:lpstr>Running time of Kruskal</vt:lpstr>
      <vt:lpstr>Prim vs. Kruskal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173</cp:revision>
  <dcterms:created xsi:type="dcterms:W3CDTF">2017-09-24T21:46:53Z</dcterms:created>
  <dcterms:modified xsi:type="dcterms:W3CDTF">2017-10-25T21:40:25Z</dcterms:modified>
</cp:coreProperties>
</file>