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5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4898-5AF5-43E1-B561-32EE8C3BF8F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0605-BCAB-4481-AFF5-E58CCF14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04E-786B-4BA3-BBB8-20EE7F615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16 Bipartite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12FBA-250E-4D91-AA56-E41D08E71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71B9-86B1-45F9-BAE2-4A43E6BF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Path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FC17A-5F92-4069-851D-8E3FB1C3A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Initially matching M = empty</a:t>
                </a:r>
              </a:p>
              <a:p>
                <a:r>
                  <a:rPr lang="en-US" dirty="0"/>
                  <a:t>While there is an augmenting path in the graph</a:t>
                </a:r>
              </a:p>
              <a:p>
                <a:r>
                  <a:rPr lang="en-US" dirty="0"/>
                  <a:t>      Find the augmenting path P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</a:t>
                </a:r>
              </a:p>
              <a:p>
                <a:r>
                  <a:rPr lang="en-US" dirty="0"/>
                  <a:t>1. How to find an augmenting path?</a:t>
                </a:r>
              </a:p>
              <a:p>
                <a:r>
                  <a:rPr lang="en-US" dirty="0"/>
                  <a:t>2. If we cannot find an augmenting path, does that mean we have found the maximum matching?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FC17A-5F92-4069-851D-8E3FB1C3A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391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9549-D348-4F2C-A60D-5428F2F8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 augmenting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5D8B-75A7-4748-BF6E-3B9CEC14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an unmatched course.</a:t>
            </a:r>
          </a:p>
          <a:p>
            <a:r>
              <a:rPr lang="en-US" dirty="0"/>
              <a:t>If we are at a course vertex, we need to follow an unmatched edge (to get to a classroom).</a:t>
            </a:r>
          </a:p>
          <a:p>
            <a:r>
              <a:rPr lang="en-US" dirty="0"/>
              <a:t>If we are at a classroom vertex, </a:t>
            </a:r>
          </a:p>
          <a:p>
            <a:pPr lvl="1"/>
            <a:r>
              <a:rPr lang="en-US" dirty="0"/>
              <a:t>If it is not matched, we are done!</a:t>
            </a:r>
          </a:p>
          <a:p>
            <a:pPr lvl="1"/>
            <a:r>
              <a:rPr lang="en-US" dirty="0"/>
              <a:t>If it is matched, we need to follow the (only) matched edge</a:t>
            </a:r>
          </a:p>
          <a:p>
            <a:r>
              <a:rPr lang="en-US" dirty="0"/>
              <a:t>Can use DFS (or BFS) to do this.</a:t>
            </a:r>
          </a:p>
        </p:txBody>
      </p:sp>
    </p:spTree>
    <p:extLst>
      <p:ext uri="{BB962C8B-B14F-4D97-AF65-F5344CB8AC3E}">
        <p14:creationId xmlns:p14="http://schemas.microsoft.com/office/powerpoint/2010/main" val="19893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7BEE-3758-4974-A4ED-A3686878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F8D9-58B8-427D-8721-BD13CAFD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Theorem: Given a bipartite graph G and a matching M, is there is </a:t>
            </a:r>
            <a:r>
              <a:rPr lang="en-US" dirty="0">
                <a:solidFill>
                  <a:schemeClr val="accent1"/>
                </a:solidFill>
              </a:rPr>
              <a:t>no augmenting path </a:t>
            </a:r>
            <a:r>
              <a:rPr lang="en-US" dirty="0"/>
              <a:t>with respect to this matching M, then M is a </a:t>
            </a:r>
            <a:r>
              <a:rPr lang="en-US" dirty="0">
                <a:solidFill>
                  <a:schemeClr val="accent1"/>
                </a:solidFill>
              </a:rPr>
              <a:t>maximum matching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21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FEB7-3407-4489-AE3A-81BD5355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F8BE1-5685-4924-A6A3-80CA8C986408}"/>
              </a:ext>
            </a:extLst>
          </p:cNvPr>
          <p:cNvSpPr txBox="1"/>
          <p:nvPr/>
        </p:nvSpPr>
        <p:spPr>
          <a:xfrm>
            <a:off x="943025" y="1367245"/>
            <a:ext cx="72579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Find_Path</a:t>
            </a:r>
            <a:r>
              <a:rPr lang="en-US" dirty="0"/>
              <a:t>(u)</a:t>
            </a:r>
          </a:p>
          <a:p>
            <a:r>
              <a:rPr lang="en-US" dirty="0"/>
              <a:t>     Mark u as visited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all edges (</a:t>
            </a:r>
            <a:r>
              <a:rPr lang="en-US" dirty="0" err="1"/>
              <a:t>u,v</a:t>
            </a:r>
            <a:r>
              <a:rPr lang="en-US" dirty="0"/>
              <a:t>)     //enumerate over classrooms that course u can use</a:t>
            </a:r>
          </a:p>
          <a:p>
            <a:r>
              <a:rPr lang="en-US" dirty="0"/>
              <a:t>       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v is not visited 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v is unmatched or </a:t>
            </a:r>
            <a:r>
              <a:rPr lang="en-US" dirty="0" err="1"/>
              <a:t>Find_Path</a:t>
            </a:r>
            <a:r>
              <a:rPr lang="en-US" dirty="0"/>
              <a:t>(</a:t>
            </a:r>
            <a:r>
              <a:rPr lang="en-US" dirty="0" err="1"/>
              <a:t>match_room</a:t>
            </a:r>
            <a:r>
              <a:rPr lang="en-US" dirty="0"/>
              <a:t>[v]) = true </a:t>
            </a:r>
            <a:r>
              <a:rPr lang="en-US" dirty="0">
                <a:solidFill>
                  <a:schemeClr val="accent1"/>
                </a:solidFill>
              </a:rPr>
              <a:t>THEN</a:t>
            </a:r>
          </a:p>
          <a:p>
            <a:r>
              <a:rPr lang="en-US" dirty="0"/>
              <a:t>// (if either we found an empty classroom, or the current instructor of</a:t>
            </a:r>
            <a:br>
              <a:rPr lang="en-US" dirty="0"/>
            </a:br>
            <a:r>
              <a:rPr lang="en-US" dirty="0"/>
              <a:t>// the classroom is able to switch to another room)</a:t>
            </a:r>
          </a:p>
          <a:p>
            <a:r>
              <a:rPr lang="en-US" dirty="0"/>
              <a:t>                       </a:t>
            </a:r>
            <a:r>
              <a:rPr lang="en-US" dirty="0" err="1"/>
              <a:t>match_course</a:t>
            </a:r>
            <a:r>
              <a:rPr lang="en-US" dirty="0"/>
              <a:t>[u] = v</a:t>
            </a:r>
          </a:p>
          <a:p>
            <a:r>
              <a:rPr lang="en-US" dirty="0"/>
              <a:t>                       </a:t>
            </a:r>
            <a:r>
              <a:rPr lang="en-US" dirty="0" err="1"/>
              <a:t>match_course</a:t>
            </a:r>
            <a:r>
              <a:rPr lang="en-US" dirty="0"/>
              <a:t>[v] = u</a:t>
            </a:r>
          </a:p>
          <a:p>
            <a:r>
              <a:rPr lang="en-US" dirty="0"/>
              <a:t>// I will take this room</a:t>
            </a:r>
          </a:p>
          <a:p>
            <a:r>
              <a:rPr lang="en-US" dirty="0"/>
              <a:t>                     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true        // I have found a room for course u.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false    </a:t>
            </a:r>
            <a:br>
              <a:rPr lang="en-US" dirty="0"/>
            </a:br>
            <a:r>
              <a:rPr lang="en-US" dirty="0"/>
              <a:t>// I’ve tried all the possible rooms, they are not empty and their instructors</a:t>
            </a:r>
            <a:br>
              <a:rPr lang="en-US" dirty="0"/>
            </a:br>
            <a:r>
              <a:rPr lang="en-US" dirty="0"/>
              <a:t>// cannot switch to another room, so I cannot find a room for course u.</a:t>
            </a:r>
          </a:p>
          <a:p>
            <a:r>
              <a:rPr lang="en-US" dirty="0" err="1"/>
              <a:t>Max_Matching</a:t>
            </a:r>
            <a:endParaRPr lang="en-US" dirty="0"/>
          </a:p>
          <a:p>
            <a:r>
              <a:rPr lang="en-US" dirty="0"/>
              <a:t>       Initially set all nodes to be unmatched.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u = 1 to n     //enumerate the courses</a:t>
            </a:r>
          </a:p>
          <a:p>
            <a:r>
              <a:rPr lang="en-US" dirty="0"/>
              <a:t>              Mark all vertices as unvisited    //initialize for the DFS</a:t>
            </a:r>
          </a:p>
          <a:p>
            <a:r>
              <a:rPr lang="en-US" dirty="0"/>
              <a:t>              </a:t>
            </a:r>
            <a:r>
              <a:rPr lang="en-US" dirty="0" err="1"/>
              <a:t>Find_Path</a:t>
            </a:r>
            <a:r>
              <a:rPr lang="en-US" dirty="0"/>
              <a:t>(u)                                //Try to schedule course 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2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463D-933D-42DA-8550-AC74CB53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Motivation: Classroom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E5BA-F366-4BE2-8970-1B5B98BB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 courses and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classrooms.</a:t>
            </a:r>
          </a:p>
          <a:p>
            <a:r>
              <a:rPr lang="en-US" dirty="0"/>
              <a:t>Because of different requirements (capacity, facility, location etc.) each course can only use a subset of classrooms.</a:t>
            </a:r>
          </a:p>
          <a:p>
            <a:r>
              <a:rPr lang="en-US" dirty="0"/>
              <a:t>For each course, we are given the list of classrooms that it can use.</a:t>
            </a:r>
          </a:p>
          <a:p>
            <a:r>
              <a:rPr lang="en-US" dirty="0"/>
              <a:t>Goal: Find a way to schedule all courses in the classrooms.</a:t>
            </a:r>
            <a:br>
              <a:rPr lang="en-US" dirty="0"/>
            </a:br>
            <a:r>
              <a:rPr lang="en-US" dirty="0"/>
              <a:t>(each course only need one classroom, and each classroom can only hold one course)</a:t>
            </a:r>
          </a:p>
        </p:txBody>
      </p:sp>
    </p:spTree>
    <p:extLst>
      <p:ext uri="{BB962C8B-B14F-4D97-AF65-F5344CB8AC3E}">
        <p14:creationId xmlns:p14="http://schemas.microsoft.com/office/powerpoint/2010/main" val="1891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6074-BE80-4D7B-BDAF-E414520E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as a graph problem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66BB5B-49E0-4EEA-B34B-B0FADCB1280C}"/>
              </a:ext>
            </a:extLst>
          </p:cNvPr>
          <p:cNvGrpSpPr/>
          <p:nvPr/>
        </p:nvGrpSpPr>
        <p:grpSpPr>
          <a:xfrm>
            <a:off x="1854924" y="2316483"/>
            <a:ext cx="418013" cy="2142309"/>
            <a:chOff x="1854924" y="2316483"/>
            <a:chExt cx="418013" cy="214230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CFFB763-DE67-4E76-ABCD-6486CD2EE111}"/>
                </a:ext>
              </a:extLst>
            </p:cNvPr>
            <p:cNvSpPr/>
            <p:nvPr/>
          </p:nvSpPr>
          <p:spPr>
            <a:xfrm>
              <a:off x="1854926" y="2316483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AA4410-7FE2-4FC2-94F7-91B54BAEC345}"/>
                </a:ext>
              </a:extLst>
            </p:cNvPr>
            <p:cNvSpPr/>
            <p:nvPr/>
          </p:nvSpPr>
          <p:spPr>
            <a:xfrm>
              <a:off x="1854925" y="3178632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A51796-609A-46B4-B02B-45D3DA38A7E5}"/>
                </a:ext>
              </a:extLst>
            </p:cNvPr>
            <p:cNvSpPr/>
            <p:nvPr/>
          </p:nvSpPr>
          <p:spPr>
            <a:xfrm>
              <a:off x="1854924" y="4040781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D348FD-D0EE-4C1A-9034-5367DAA8778D}"/>
              </a:ext>
            </a:extLst>
          </p:cNvPr>
          <p:cNvGrpSpPr/>
          <p:nvPr/>
        </p:nvGrpSpPr>
        <p:grpSpPr>
          <a:xfrm>
            <a:off x="5477690" y="2316482"/>
            <a:ext cx="418011" cy="2142309"/>
            <a:chOff x="5477690" y="2316482"/>
            <a:chExt cx="418011" cy="214230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306E19-F60C-4741-A299-FAEEB236F1D9}"/>
                </a:ext>
              </a:extLst>
            </p:cNvPr>
            <p:cNvSpPr/>
            <p:nvPr/>
          </p:nvSpPr>
          <p:spPr>
            <a:xfrm>
              <a:off x="5477690" y="2316482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1C22B3-F8D8-42C0-944F-58EB69F18706}"/>
                </a:ext>
              </a:extLst>
            </p:cNvPr>
            <p:cNvSpPr/>
            <p:nvPr/>
          </p:nvSpPr>
          <p:spPr>
            <a:xfrm>
              <a:off x="5477690" y="3178632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1B64E6-1730-463A-825A-C6A45C545430}"/>
                </a:ext>
              </a:extLst>
            </p:cNvPr>
            <p:cNvSpPr/>
            <p:nvPr/>
          </p:nvSpPr>
          <p:spPr>
            <a:xfrm>
              <a:off x="5477690" y="4040780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5C60F-BF5D-4C41-BE0C-5FAB3954774C}"/>
              </a:ext>
            </a:extLst>
          </p:cNvPr>
          <p:cNvSpPr txBox="1"/>
          <p:nvPr/>
        </p:nvSpPr>
        <p:spPr>
          <a:xfrm>
            <a:off x="1397592" y="4744241"/>
            <a:ext cx="133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Courses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3A3D0-106F-45C7-B17C-2713101BC61B}"/>
              </a:ext>
            </a:extLst>
          </p:cNvPr>
          <p:cNvSpPr txBox="1"/>
          <p:nvPr/>
        </p:nvSpPr>
        <p:spPr>
          <a:xfrm>
            <a:off x="4768495" y="4744241"/>
            <a:ext cx="183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Classrooms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2CAC64-0C9A-4F90-BA3B-E4C4D0AF9F54}"/>
              </a:ext>
            </a:extLst>
          </p:cNvPr>
          <p:cNvGrpSpPr/>
          <p:nvPr/>
        </p:nvGrpSpPr>
        <p:grpSpPr>
          <a:xfrm>
            <a:off x="2211720" y="2525488"/>
            <a:ext cx="3327186" cy="1724299"/>
            <a:chOff x="2211720" y="2525488"/>
            <a:chExt cx="3327186" cy="17242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BEE3BA-4CDB-4E58-B998-8B0B6FBFE778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2272937" y="2525488"/>
              <a:ext cx="3204753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E4F13E-E733-4986-B4A1-02A47305E245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2272936" y="3387638"/>
              <a:ext cx="320475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7AC43E1-3425-4260-BACE-1DB35A19C99B}"/>
                </a:ext>
              </a:extLst>
            </p:cNvPr>
            <p:cNvCxnSpPr>
              <a:stCxn id="5" idx="5"/>
              <a:endCxn id="10" idx="2"/>
            </p:cNvCxnSpPr>
            <p:nvPr/>
          </p:nvCxnSpPr>
          <p:spPr>
            <a:xfrm>
              <a:off x="2211720" y="3535427"/>
              <a:ext cx="3265970" cy="7143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311DD4-B464-45B5-A40A-F8C1ED912DF6}"/>
                </a:ext>
              </a:extLst>
            </p:cNvPr>
            <p:cNvCxnSpPr>
              <a:stCxn id="6" idx="6"/>
              <a:endCxn id="9" idx="3"/>
            </p:cNvCxnSpPr>
            <p:nvPr/>
          </p:nvCxnSpPr>
          <p:spPr>
            <a:xfrm flipV="1">
              <a:off x="2272935" y="3535427"/>
              <a:ext cx="3265971" cy="714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A2BF9DA-0D0C-41E0-96BD-4A754BB1D947}"/>
              </a:ext>
            </a:extLst>
          </p:cNvPr>
          <p:cNvSpPr txBox="1"/>
          <p:nvPr/>
        </p:nvSpPr>
        <p:spPr>
          <a:xfrm>
            <a:off x="953716" y="1498432"/>
            <a:ext cx="6753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 (</a:t>
            </a:r>
            <a:r>
              <a:rPr lang="en-US" sz="2400" dirty="0" err="1"/>
              <a:t>i</a:t>
            </a:r>
            <a:r>
              <a:rPr lang="en-US" sz="2400" dirty="0"/>
              <a:t>, j): Course </a:t>
            </a:r>
            <a:r>
              <a:rPr lang="en-US" sz="2400" dirty="0" err="1"/>
              <a:t>i</a:t>
            </a:r>
            <a:r>
              <a:rPr lang="en-US" sz="2400" dirty="0"/>
              <a:t> can be scheduled into classroom j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D2ABAC-3E3A-493C-B05A-13FE2A7D4975}"/>
              </a:ext>
            </a:extLst>
          </p:cNvPr>
          <p:cNvGrpSpPr/>
          <p:nvPr/>
        </p:nvGrpSpPr>
        <p:grpSpPr>
          <a:xfrm>
            <a:off x="2211719" y="2525486"/>
            <a:ext cx="3327186" cy="1724299"/>
            <a:chOff x="3074294" y="4506688"/>
            <a:chExt cx="3327186" cy="172429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06B5B7-45D6-40A5-9461-5F626C201C4F}"/>
                </a:ext>
              </a:extLst>
            </p:cNvPr>
            <p:cNvCxnSpPr/>
            <p:nvPr/>
          </p:nvCxnSpPr>
          <p:spPr>
            <a:xfrm flipV="1">
              <a:off x="3135511" y="4506688"/>
              <a:ext cx="3204753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FA14B-54FA-418E-9197-29E28F2FA275}"/>
                </a:ext>
              </a:extLst>
            </p:cNvPr>
            <p:cNvCxnSpPr/>
            <p:nvPr/>
          </p:nvCxnSpPr>
          <p:spPr>
            <a:xfrm>
              <a:off x="3074294" y="5516627"/>
              <a:ext cx="3265970" cy="7143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13CB47-2A31-41E5-8DB2-9F847D621A79}"/>
                </a:ext>
              </a:extLst>
            </p:cNvPr>
            <p:cNvCxnSpPr/>
            <p:nvPr/>
          </p:nvCxnSpPr>
          <p:spPr>
            <a:xfrm flipV="1">
              <a:off x="3135509" y="5516627"/>
              <a:ext cx="3265971" cy="7143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5A67C4-CE60-4E98-B8D2-8A1F8F6C44DC}"/>
              </a:ext>
            </a:extLst>
          </p:cNvPr>
          <p:cNvSpPr txBox="1"/>
          <p:nvPr/>
        </p:nvSpPr>
        <p:spPr>
          <a:xfrm>
            <a:off x="271431" y="5640562"/>
            <a:ext cx="860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Solution: A set of edges that do not share any vertices. (a </a:t>
            </a:r>
            <a:r>
              <a:rPr lang="en-US" sz="2400" dirty="0">
                <a:solidFill>
                  <a:srgbClr val="FF0000"/>
                </a:solidFill>
              </a:rPr>
              <a:t>matching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4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BDBC-A5BF-499E-93BD-74236CC8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Bipartite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4865-8F9F-4504-801C-4B082DBE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32173" cy="4351338"/>
          </a:xfrm>
        </p:spPr>
        <p:txBody>
          <a:bodyPr/>
          <a:lstStyle/>
          <a:p>
            <a:r>
              <a:rPr lang="en-US" dirty="0"/>
              <a:t>Given a bipartite graph with n vertices on one part, and m vertices on the other part,</a:t>
            </a:r>
          </a:p>
          <a:p>
            <a:r>
              <a:rPr lang="en-US" dirty="0"/>
              <a:t>Goal: Find a maximum matching in the graph.</a:t>
            </a:r>
          </a:p>
          <a:p>
            <a:endParaRPr lang="en-US" dirty="0"/>
          </a:p>
          <a:p>
            <a:r>
              <a:rPr lang="en-US" dirty="0"/>
              <a:t>Bipartite Graph </a:t>
            </a:r>
            <a:r>
              <a:rPr lang="en-US" dirty="0">
                <a:sym typeface="Wingdings" panose="05000000000000000000" pitchFamily="2" charset="2"/>
              </a:rPr>
              <a:t> Courses and classrooms</a:t>
            </a:r>
          </a:p>
          <a:p>
            <a:r>
              <a:rPr lang="en-US" dirty="0">
                <a:sym typeface="Wingdings" panose="05000000000000000000" pitchFamily="2" charset="2"/>
              </a:rPr>
              <a:t>Edge (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, j)  Course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can use classroom j</a:t>
            </a:r>
          </a:p>
          <a:p>
            <a:r>
              <a:rPr lang="en-US" dirty="0">
                <a:sym typeface="Wingdings" panose="05000000000000000000" pitchFamily="2" charset="2"/>
              </a:rPr>
              <a:t>Matching  An assignment of courses to classrooms</a:t>
            </a:r>
          </a:p>
          <a:p>
            <a:r>
              <a:rPr lang="en-US" dirty="0">
                <a:sym typeface="Wingdings" panose="05000000000000000000" pitchFamily="2" charset="2"/>
              </a:rPr>
              <a:t>Maximum matching  Schedule max # of 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5046-69DC-4F62-9CD2-41DC23A2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attempt: 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8D42-F3AE-45CC-AB6F-BCB60B73A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22924"/>
          </a:xfrm>
        </p:spPr>
        <p:txBody>
          <a:bodyPr/>
          <a:lstStyle/>
          <a:p>
            <a:r>
              <a:rPr lang="en-US" dirty="0"/>
              <a:t>For each course, if it has a classroom that is not taken by any other course, schedule the course in that classroom.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(Simple) Greedy does not work!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0019C4-7C57-4C93-BCA7-74A961E91D70}"/>
              </a:ext>
            </a:extLst>
          </p:cNvPr>
          <p:cNvGrpSpPr/>
          <p:nvPr/>
        </p:nvGrpSpPr>
        <p:grpSpPr>
          <a:xfrm>
            <a:off x="2490649" y="3387638"/>
            <a:ext cx="4040777" cy="2142310"/>
            <a:chOff x="2490649" y="3387638"/>
            <a:chExt cx="4040777" cy="214231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503DA4-992B-4B95-BB71-7B8E8899A873}"/>
                </a:ext>
              </a:extLst>
            </p:cNvPr>
            <p:cNvSpPr/>
            <p:nvPr/>
          </p:nvSpPr>
          <p:spPr>
            <a:xfrm>
              <a:off x="2490651" y="3387639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90F4ED-EE8E-4804-B0F6-B2890AB60869}"/>
                </a:ext>
              </a:extLst>
            </p:cNvPr>
            <p:cNvSpPr/>
            <p:nvPr/>
          </p:nvSpPr>
          <p:spPr>
            <a:xfrm>
              <a:off x="2490650" y="4249788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182BA8-6479-4D04-9357-5B607E255DB4}"/>
                </a:ext>
              </a:extLst>
            </p:cNvPr>
            <p:cNvSpPr/>
            <p:nvPr/>
          </p:nvSpPr>
          <p:spPr>
            <a:xfrm>
              <a:off x="2490649" y="5111937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0D1986-6C57-435E-B35E-FF2E2D299F3F}"/>
                </a:ext>
              </a:extLst>
            </p:cNvPr>
            <p:cNvSpPr/>
            <p:nvPr/>
          </p:nvSpPr>
          <p:spPr>
            <a:xfrm>
              <a:off x="6113415" y="3387638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CB0F66-9738-4277-A6C3-75FE9D15F35F}"/>
                </a:ext>
              </a:extLst>
            </p:cNvPr>
            <p:cNvSpPr/>
            <p:nvPr/>
          </p:nvSpPr>
          <p:spPr>
            <a:xfrm>
              <a:off x="6113415" y="4249788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3AA629-4E13-405B-9747-80E9B65FE111}"/>
                </a:ext>
              </a:extLst>
            </p:cNvPr>
            <p:cNvSpPr/>
            <p:nvPr/>
          </p:nvSpPr>
          <p:spPr>
            <a:xfrm>
              <a:off x="6113415" y="5111936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7B3C217-5640-41FD-9EB2-3F94F4A173D0}"/>
                </a:ext>
              </a:extLst>
            </p:cNvPr>
            <p:cNvGrpSpPr/>
            <p:nvPr/>
          </p:nvGrpSpPr>
          <p:grpSpPr>
            <a:xfrm>
              <a:off x="2847445" y="3596644"/>
              <a:ext cx="3327186" cy="1724299"/>
              <a:chOff x="2847445" y="3596644"/>
              <a:chExt cx="3327186" cy="172429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694D2CE-0E52-48CC-A44E-10C7A39B339A}"/>
                  </a:ext>
                </a:extLst>
              </p:cNvPr>
              <p:cNvCxnSpPr>
                <a:stCxn id="4" idx="6"/>
                <a:endCxn id="7" idx="2"/>
              </p:cNvCxnSpPr>
              <p:nvPr/>
            </p:nvCxnSpPr>
            <p:spPr>
              <a:xfrm flipV="1">
                <a:off x="2908662" y="3596644"/>
                <a:ext cx="3204753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A210FAB-345F-4A3A-9B5E-B5B689AAAD57}"/>
                  </a:ext>
                </a:extLst>
              </p:cNvPr>
              <p:cNvCxnSpPr>
                <a:stCxn id="5" idx="6"/>
                <a:endCxn id="8" idx="2"/>
              </p:cNvCxnSpPr>
              <p:nvPr/>
            </p:nvCxnSpPr>
            <p:spPr>
              <a:xfrm>
                <a:off x="2908661" y="4458794"/>
                <a:ext cx="3204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9F639C-2E24-474D-8ED2-18A5A79E7F59}"/>
                  </a:ext>
                </a:extLst>
              </p:cNvPr>
              <p:cNvCxnSpPr>
                <a:stCxn id="5" idx="5"/>
                <a:endCxn id="9" idx="2"/>
              </p:cNvCxnSpPr>
              <p:nvPr/>
            </p:nvCxnSpPr>
            <p:spPr>
              <a:xfrm>
                <a:off x="2847445" y="4606583"/>
                <a:ext cx="3265970" cy="7143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85316F2-9361-4E8D-9957-47962B8D2A88}"/>
                  </a:ext>
                </a:extLst>
              </p:cNvPr>
              <p:cNvCxnSpPr>
                <a:stCxn id="6" idx="6"/>
                <a:endCxn id="8" idx="3"/>
              </p:cNvCxnSpPr>
              <p:nvPr/>
            </p:nvCxnSpPr>
            <p:spPr>
              <a:xfrm flipV="1">
                <a:off x="2908660" y="4606583"/>
                <a:ext cx="3265971" cy="714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D60D19-5F0C-4A2E-B1CE-5714F55C88D8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908662" y="3596644"/>
            <a:ext cx="3204753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939525-6C5F-438F-866B-4D2C6C66A7B0}"/>
              </a:ext>
            </a:extLst>
          </p:cNvPr>
          <p:cNvCxnSpPr/>
          <p:nvPr/>
        </p:nvCxnSpPr>
        <p:spPr>
          <a:xfrm flipV="1">
            <a:off x="2878053" y="4458793"/>
            <a:ext cx="3204753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8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5598-2711-4819-BBD7-6B5C2CC5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fix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57FF-64CE-44BC-87A5-A1E926A3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32226"/>
          </a:xfrm>
        </p:spPr>
        <p:txBody>
          <a:bodyPr/>
          <a:lstStyle/>
          <a:p>
            <a:r>
              <a:rPr lang="en-US" dirty="0"/>
              <a:t>How can we fix this problem?</a:t>
            </a:r>
          </a:p>
          <a:p>
            <a:r>
              <a:rPr lang="en-US" dirty="0"/>
              <a:t>Idea: If a classroom is taken, ask its instructor to move to another room.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you find another room? If yes, then things are fixed.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81A63C-CF07-4505-AA02-E0FF462851AB}"/>
              </a:ext>
            </a:extLst>
          </p:cNvPr>
          <p:cNvGrpSpPr/>
          <p:nvPr/>
        </p:nvGrpSpPr>
        <p:grpSpPr>
          <a:xfrm>
            <a:off x="2264224" y="3291840"/>
            <a:ext cx="4040777" cy="2142310"/>
            <a:chOff x="2264224" y="3291840"/>
            <a:chExt cx="4040777" cy="214231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E4DC7FF-ED07-4EA1-9398-985E3808DFF0}"/>
                </a:ext>
              </a:extLst>
            </p:cNvPr>
            <p:cNvSpPr/>
            <p:nvPr/>
          </p:nvSpPr>
          <p:spPr>
            <a:xfrm>
              <a:off x="2264226" y="3291841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8E20AD-E9B8-4582-A3BD-B063E9903CE5}"/>
                </a:ext>
              </a:extLst>
            </p:cNvPr>
            <p:cNvSpPr/>
            <p:nvPr/>
          </p:nvSpPr>
          <p:spPr>
            <a:xfrm>
              <a:off x="2264225" y="4153990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3E60F1-B82A-40DC-A00E-00FF7A8B86B2}"/>
                </a:ext>
              </a:extLst>
            </p:cNvPr>
            <p:cNvSpPr/>
            <p:nvPr/>
          </p:nvSpPr>
          <p:spPr>
            <a:xfrm>
              <a:off x="2264224" y="5016139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AF0F9E-9047-40C5-8C78-31C4930C1B8B}"/>
                </a:ext>
              </a:extLst>
            </p:cNvPr>
            <p:cNvSpPr/>
            <p:nvPr/>
          </p:nvSpPr>
          <p:spPr>
            <a:xfrm>
              <a:off x="5886990" y="3291840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56E656-F422-4113-A434-0F2A8F6F7597}"/>
                </a:ext>
              </a:extLst>
            </p:cNvPr>
            <p:cNvSpPr/>
            <p:nvPr/>
          </p:nvSpPr>
          <p:spPr>
            <a:xfrm>
              <a:off x="5886990" y="4153990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273003-543B-4B34-8379-E7B558F5B964}"/>
                </a:ext>
              </a:extLst>
            </p:cNvPr>
            <p:cNvSpPr/>
            <p:nvPr/>
          </p:nvSpPr>
          <p:spPr>
            <a:xfrm>
              <a:off x="5886990" y="5016138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195F91-58EE-4523-ACB6-77E5D556A040}"/>
                </a:ext>
              </a:extLst>
            </p:cNvPr>
            <p:cNvGrpSpPr/>
            <p:nvPr/>
          </p:nvGrpSpPr>
          <p:grpSpPr>
            <a:xfrm>
              <a:off x="2621020" y="3500846"/>
              <a:ext cx="3327186" cy="1724299"/>
              <a:chOff x="2621020" y="3500846"/>
              <a:chExt cx="3327186" cy="172429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15DDBD7-F170-4E6A-80A6-A30888EC38AC}"/>
                  </a:ext>
                </a:extLst>
              </p:cNvPr>
              <p:cNvCxnSpPr>
                <a:stCxn id="4" idx="6"/>
                <a:endCxn id="7" idx="2"/>
              </p:cNvCxnSpPr>
              <p:nvPr/>
            </p:nvCxnSpPr>
            <p:spPr>
              <a:xfrm flipV="1">
                <a:off x="2682237" y="3500846"/>
                <a:ext cx="3204753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30EDC7D-751A-41D4-B938-AC87D09FFBE6}"/>
                  </a:ext>
                </a:extLst>
              </p:cNvPr>
              <p:cNvCxnSpPr>
                <a:stCxn id="5" idx="6"/>
                <a:endCxn id="8" idx="2"/>
              </p:cNvCxnSpPr>
              <p:nvPr/>
            </p:nvCxnSpPr>
            <p:spPr>
              <a:xfrm>
                <a:off x="2682236" y="4362996"/>
                <a:ext cx="3204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40C0F87-EF8E-47AD-AD01-8BD62B79810E}"/>
                  </a:ext>
                </a:extLst>
              </p:cNvPr>
              <p:cNvCxnSpPr>
                <a:stCxn id="5" idx="5"/>
                <a:endCxn id="9" idx="2"/>
              </p:cNvCxnSpPr>
              <p:nvPr/>
            </p:nvCxnSpPr>
            <p:spPr>
              <a:xfrm>
                <a:off x="2621020" y="4510785"/>
                <a:ext cx="3265970" cy="7143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EC056A-D645-4588-8C91-5E049DB5EC7C}"/>
                  </a:ext>
                </a:extLst>
              </p:cNvPr>
              <p:cNvCxnSpPr>
                <a:stCxn id="6" idx="6"/>
                <a:endCxn id="8" idx="3"/>
              </p:cNvCxnSpPr>
              <p:nvPr/>
            </p:nvCxnSpPr>
            <p:spPr>
              <a:xfrm flipV="1">
                <a:off x="2682235" y="4510785"/>
                <a:ext cx="3265971" cy="714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35CAB3-B93C-49B6-8ABD-9FC9AB5C9692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682237" y="3500846"/>
            <a:ext cx="3204753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EECF19-BC9C-407E-89BE-C601D876FAD7}"/>
              </a:ext>
            </a:extLst>
          </p:cNvPr>
          <p:cNvCxnSpPr/>
          <p:nvPr/>
        </p:nvCxnSpPr>
        <p:spPr>
          <a:xfrm flipV="1">
            <a:off x="2651628" y="4362995"/>
            <a:ext cx="3204753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9CAB69-4F95-491C-BF2D-6C22BCE69BFF}"/>
              </a:ext>
            </a:extLst>
          </p:cNvPr>
          <p:cNvSpPr txBox="1"/>
          <p:nvPr/>
        </p:nvSpPr>
        <p:spPr>
          <a:xfrm>
            <a:off x="1111771" y="5040477"/>
            <a:ext cx="11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Rong, 330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D9F37-9437-4528-ABF6-32D7A233818F}"/>
              </a:ext>
            </a:extLst>
          </p:cNvPr>
          <p:cNvSpPr txBox="1"/>
          <p:nvPr/>
        </p:nvSpPr>
        <p:spPr>
          <a:xfrm>
            <a:off x="1102537" y="4178329"/>
            <a:ext cx="11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Carlo, 230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F26B5-F96B-455C-AEC9-F4EC974EFB37}"/>
              </a:ext>
            </a:extLst>
          </p:cNvPr>
          <p:cNvSpPr txBox="1"/>
          <p:nvPr/>
        </p:nvSpPr>
        <p:spPr>
          <a:xfrm>
            <a:off x="6461968" y="41539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1F3703-99D1-4191-A89F-0BCB416B0E16}"/>
              </a:ext>
            </a:extLst>
          </p:cNvPr>
          <p:cNvSpPr txBox="1"/>
          <p:nvPr/>
        </p:nvSpPr>
        <p:spPr>
          <a:xfrm>
            <a:off x="6457092" y="49808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78E459-BDD0-42BC-815A-C9476DAE492B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2621020" y="4510785"/>
            <a:ext cx="3265970" cy="71435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C53B96-E297-41C4-9EDE-CC4ECC9EADED}"/>
              </a:ext>
            </a:extLst>
          </p:cNvPr>
          <p:cNvCxnSpPr>
            <a:cxnSpLocks/>
          </p:cNvCxnSpPr>
          <p:nvPr/>
        </p:nvCxnSpPr>
        <p:spPr>
          <a:xfrm flipH="1">
            <a:off x="2636322" y="4497932"/>
            <a:ext cx="3265971" cy="71435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9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CF6F-10A8-430A-935C-EA1D655A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Things might become more complicated…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30F563-4B18-41B8-870A-A89965915FFF}"/>
              </a:ext>
            </a:extLst>
          </p:cNvPr>
          <p:cNvSpPr/>
          <p:nvPr/>
        </p:nvSpPr>
        <p:spPr>
          <a:xfrm>
            <a:off x="2133600" y="177654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93A7E9-0234-482B-AB72-A7BA8261C763}"/>
              </a:ext>
            </a:extLst>
          </p:cNvPr>
          <p:cNvSpPr/>
          <p:nvPr/>
        </p:nvSpPr>
        <p:spPr>
          <a:xfrm>
            <a:off x="6305006" y="1776549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60491B-73AA-4837-A4B1-0E10144808CF}"/>
              </a:ext>
            </a:extLst>
          </p:cNvPr>
          <p:cNvSpPr/>
          <p:nvPr/>
        </p:nvSpPr>
        <p:spPr>
          <a:xfrm>
            <a:off x="2133600" y="253419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6D02EA-610B-4B88-AB9B-48656061BE35}"/>
              </a:ext>
            </a:extLst>
          </p:cNvPr>
          <p:cNvSpPr/>
          <p:nvPr/>
        </p:nvSpPr>
        <p:spPr>
          <a:xfrm>
            <a:off x="6305006" y="2534194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51027-9199-48C7-97C0-C1FB699436A2}"/>
              </a:ext>
            </a:extLst>
          </p:cNvPr>
          <p:cNvSpPr/>
          <p:nvPr/>
        </p:nvSpPr>
        <p:spPr>
          <a:xfrm>
            <a:off x="2133600" y="329183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CEAABF-D84A-4441-9BDE-CBA48C00C1E4}"/>
              </a:ext>
            </a:extLst>
          </p:cNvPr>
          <p:cNvSpPr/>
          <p:nvPr/>
        </p:nvSpPr>
        <p:spPr>
          <a:xfrm>
            <a:off x="6305006" y="3291839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E43961-0231-40E6-AB03-762E9EC56AB4}"/>
              </a:ext>
            </a:extLst>
          </p:cNvPr>
          <p:cNvSpPr/>
          <p:nvPr/>
        </p:nvSpPr>
        <p:spPr>
          <a:xfrm>
            <a:off x="2133600" y="404948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99B1FD-4977-4054-8EC4-992AF8BC246A}"/>
              </a:ext>
            </a:extLst>
          </p:cNvPr>
          <p:cNvSpPr/>
          <p:nvPr/>
        </p:nvSpPr>
        <p:spPr>
          <a:xfrm>
            <a:off x="6305006" y="4049484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6F28DC-CF7B-4D2D-9BED-AC754B1BA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99360" y="1959429"/>
            <a:ext cx="38056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5CE714-F35B-44CC-9241-D734B840B6FB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499360" y="2717074"/>
            <a:ext cx="38056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81BC57-4072-410D-BDBE-13DA9EC8A04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499360" y="3474719"/>
            <a:ext cx="38056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64FD5-C929-42D0-85D5-9B983E5D246F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2445796" y="2088745"/>
            <a:ext cx="3912774" cy="20143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66F90E-2E5B-4D75-808D-C510C6861542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2445796" y="2088745"/>
            <a:ext cx="3912774" cy="499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8F6F2F-6DED-464F-A114-14954A513B47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45796" y="2846390"/>
            <a:ext cx="3912774" cy="499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A555A8-0F9A-4C26-922F-D478AD8899B3}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2445796" y="3604035"/>
            <a:ext cx="3859210" cy="628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0CBBD1-3AC3-4B8D-9436-CDDB90E66B82}"/>
              </a:ext>
            </a:extLst>
          </p:cNvPr>
          <p:cNvSpPr txBox="1"/>
          <p:nvPr/>
        </p:nvSpPr>
        <p:spPr>
          <a:xfrm>
            <a:off x="1306286" y="1772977"/>
            <a:ext cx="59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C336EB-C7C8-4548-AF20-3494AB0528DD}"/>
              </a:ext>
            </a:extLst>
          </p:cNvPr>
          <p:cNvSpPr txBox="1"/>
          <p:nvPr/>
        </p:nvSpPr>
        <p:spPr>
          <a:xfrm>
            <a:off x="1268022" y="2587758"/>
            <a:ext cx="59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D8663-3469-40EE-A87A-B6262C00811A}"/>
              </a:ext>
            </a:extLst>
          </p:cNvPr>
          <p:cNvSpPr txBox="1"/>
          <p:nvPr/>
        </p:nvSpPr>
        <p:spPr>
          <a:xfrm>
            <a:off x="1295863" y="3234703"/>
            <a:ext cx="59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3AA83A-D75B-4E91-9337-8177C8FDDB78}"/>
              </a:ext>
            </a:extLst>
          </p:cNvPr>
          <p:cNvSpPr txBox="1"/>
          <p:nvPr/>
        </p:nvSpPr>
        <p:spPr>
          <a:xfrm>
            <a:off x="1306286" y="4049484"/>
            <a:ext cx="59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3E6F39-2658-4A7B-B02D-5208FAC24EB9}"/>
              </a:ext>
            </a:extLst>
          </p:cNvPr>
          <p:cNvSpPr txBox="1"/>
          <p:nvPr/>
        </p:nvSpPr>
        <p:spPr>
          <a:xfrm>
            <a:off x="1137919" y="4663968"/>
            <a:ext cx="6146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D: A, can you find another room? A: let me try…</a:t>
            </a:r>
          </a:p>
          <a:p>
            <a:r>
              <a:rPr lang="en-US" sz="2400" dirty="0"/>
              <a:t>A: B, can you find another room? B: let me try…</a:t>
            </a:r>
          </a:p>
          <a:p>
            <a:r>
              <a:rPr lang="en-US" sz="2400" dirty="0"/>
              <a:t>B: C, can you find another room? C: Yes sure.</a:t>
            </a:r>
          </a:p>
          <a:p>
            <a:r>
              <a:rPr lang="en-US" sz="2400" dirty="0"/>
              <a:t>B </a:t>
            </a:r>
            <a:r>
              <a:rPr lang="en-US" sz="2400" dirty="0">
                <a:sym typeface="Wingdings" panose="05000000000000000000" pitchFamily="2" charset="2"/>
              </a:rPr>
              <a:t> A: I’ve found another room!</a:t>
            </a:r>
          </a:p>
          <a:p>
            <a:r>
              <a:rPr lang="en-US" sz="2400" dirty="0"/>
              <a:t>A </a:t>
            </a:r>
            <a:r>
              <a:rPr lang="en-US" sz="2400" dirty="0">
                <a:sym typeface="Wingdings" panose="05000000000000000000" pitchFamily="2" charset="2"/>
              </a:rPr>
              <a:t> D: I’ve found another room!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862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544D-2092-426A-B799-F029C13C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Formalizing the “room exchange”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28E1-DCF6-4022-97EC-1AE251258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44844"/>
          </a:xfrm>
        </p:spPr>
        <p:txBody>
          <a:bodyPr/>
          <a:lstStyle/>
          <a:p>
            <a:r>
              <a:rPr lang="en-US" dirty="0"/>
              <a:t>Augmenting Path: An augmenting path is a path from an unmatched course to an unmatched classroom, that alternates between unmatched edges and matched edges.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Path (C, 2), </a:t>
            </a:r>
            <a:r>
              <a:rPr lang="en-US" dirty="0">
                <a:solidFill>
                  <a:srgbClr val="FF0000"/>
                </a:solidFill>
              </a:rPr>
              <a:t>(2, B)</a:t>
            </a:r>
            <a:r>
              <a:rPr lang="en-US" dirty="0"/>
              <a:t>, (B, 3) is an augmenting path.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8C844F-EBDC-4B70-A790-381111A48B49}"/>
              </a:ext>
            </a:extLst>
          </p:cNvPr>
          <p:cNvGrpSpPr/>
          <p:nvPr/>
        </p:nvGrpSpPr>
        <p:grpSpPr>
          <a:xfrm>
            <a:off x="1997968" y="3387638"/>
            <a:ext cx="5347406" cy="2142310"/>
            <a:chOff x="1997968" y="3387638"/>
            <a:chExt cx="5347406" cy="214231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774BDAC-2CD4-4BA3-9594-8208FC05254E}"/>
                </a:ext>
              </a:extLst>
            </p:cNvPr>
            <p:cNvSpPr/>
            <p:nvPr/>
          </p:nvSpPr>
          <p:spPr>
            <a:xfrm>
              <a:off x="2490651" y="3387639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E5FE40-1DB7-451E-A37C-62D58732F686}"/>
                </a:ext>
              </a:extLst>
            </p:cNvPr>
            <p:cNvSpPr/>
            <p:nvPr/>
          </p:nvSpPr>
          <p:spPr>
            <a:xfrm>
              <a:off x="2490650" y="4249788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316609-ADEB-4F4D-A94A-48B13E008C28}"/>
                </a:ext>
              </a:extLst>
            </p:cNvPr>
            <p:cNvSpPr/>
            <p:nvPr/>
          </p:nvSpPr>
          <p:spPr>
            <a:xfrm>
              <a:off x="2490649" y="5111937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0CD76-B007-4752-9813-C37EE0EAB48D}"/>
                </a:ext>
              </a:extLst>
            </p:cNvPr>
            <p:cNvSpPr/>
            <p:nvPr/>
          </p:nvSpPr>
          <p:spPr>
            <a:xfrm>
              <a:off x="6113415" y="3387638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166A89-24DB-438D-9E06-E2964D8E7642}"/>
                </a:ext>
              </a:extLst>
            </p:cNvPr>
            <p:cNvSpPr/>
            <p:nvPr/>
          </p:nvSpPr>
          <p:spPr>
            <a:xfrm>
              <a:off x="6113415" y="4249788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84D31-401B-4B07-84F7-F50220A47478}"/>
                </a:ext>
              </a:extLst>
            </p:cNvPr>
            <p:cNvSpPr/>
            <p:nvPr/>
          </p:nvSpPr>
          <p:spPr>
            <a:xfrm>
              <a:off x="6113415" y="5111936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1F62F7-B80F-40A0-9FFF-ECC0A3F14F0B}"/>
                </a:ext>
              </a:extLst>
            </p:cNvPr>
            <p:cNvGrpSpPr/>
            <p:nvPr/>
          </p:nvGrpSpPr>
          <p:grpSpPr>
            <a:xfrm>
              <a:off x="2847445" y="3596644"/>
              <a:ext cx="3327186" cy="1724299"/>
              <a:chOff x="2847445" y="3596644"/>
              <a:chExt cx="3327186" cy="172429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35D1ABA-2B8D-4181-BD2A-ABDBDBB010EE}"/>
                  </a:ext>
                </a:extLst>
              </p:cNvPr>
              <p:cNvCxnSpPr>
                <a:stCxn id="4" idx="6"/>
                <a:endCxn id="7" idx="2"/>
              </p:cNvCxnSpPr>
              <p:nvPr/>
            </p:nvCxnSpPr>
            <p:spPr>
              <a:xfrm flipV="1">
                <a:off x="2908662" y="3596644"/>
                <a:ext cx="3204753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C9F554D-2CF9-4ED0-81C2-A9867C01F846}"/>
                  </a:ext>
                </a:extLst>
              </p:cNvPr>
              <p:cNvCxnSpPr>
                <a:stCxn id="5" idx="6"/>
                <a:endCxn id="8" idx="2"/>
              </p:cNvCxnSpPr>
              <p:nvPr/>
            </p:nvCxnSpPr>
            <p:spPr>
              <a:xfrm>
                <a:off x="2908661" y="4458794"/>
                <a:ext cx="3204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20E7E8-DAAD-415D-8B7B-CAFC4F1A9D47}"/>
                  </a:ext>
                </a:extLst>
              </p:cNvPr>
              <p:cNvCxnSpPr>
                <a:stCxn id="5" idx="5"/>
                <a:endCxn id="9" idx="2"/>
              </p:cNvCxnSpPr>
              <p:nvPr/>
            </p:nvCxnSpPr>
            <p:spPr>
              <a:xfrm>
                <a:off x="2847445" y="4606583"/>
                <a:ext cx="3265970" cy="7143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814274C-2B97-454B-9E0F-050854133318}"/>
                  </a:ext>
                </a:extLst>
              </p:cNvPr>
              <p:cNvCxnSpPr>
                <a:stCxn id="6" idx="6"/>
                <a:endCxn id="8" idx="3"/>
              </p:cNvCxnSpPr>
              <p:nvPr/>
            </p:nvCxnSpPr>
            <p:spPr>
              <a:xfrm flipV="1">
                <a:off x="2908660" y="4606583"/>
                <a:ext cx="3265971" cy="714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F658ED-8F35-4392-86D5-238442DD94B0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2908662" y="3596644"/>
              <a:ext cx="3204753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A25562-0974-44FB-B3E4-7BD62AC2ADDA}"/>
                </a:ext>
              </a:extLst>
            </p:cNvPr>
            <p:cNvCxnSpPr/>
            <p:nvPr/>
          </p:nvCxnSpPr>
          <p:spPr>
            <a:xfrm flipV="1">
              <a:off x="2878053" y="4458793"/>
              <a:ext cx="3204753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A97D30-471A-465B-AC52-8A0CE54CFE58}"/>
                </a:ext>
              </a:extLst>
            </p:cNvPr>
            <p:cNvSpPr txBox="1"/>
            <p:nvPr/>
          </p:nvSpPr>
          <p:spPr>
            <a:xfrm>
              <a:off x="1997968" y="3462839"/>
              <a:ext cx="59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7FEDA0-696E-4F9C-B6E0-D0A9E4F2074E}"/>
                </a:ext>
              </a:extLst>
            </p:cNvPr>
            <p:cNvSpPr txBox="1"/>
            <p:nvPr/>
          </p:nvSpPr>
          <p:spPr>
            <a:xfrm>
              <a:off x="1997968" y="4278266"/>
              <a:ext cx="59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9F1BD1-0D01-479B-8573-E6E56BD3DC5E}"/>
                </a:ext>
              </a:extLst>
            </p:cNvPr>
            <p:cNvSpPr txBox="1"/>
            <p:nvPr/>
          </p:nvSpPr>
          <p:spPr>
            <a:xfrm>
              <a:off x="1998737" y="5111114"/>
              <a:ext cx="59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4F4647-4265-4891-BAED-07CCD49887EC}"/>
                </a:ext>
              </a:extLst>
            </p:cNvPr>
            <p:cNvSpPr txBox="1"/>
            <p:nvPr/>
          </p:nvSpPr>
          <p:spPr>
            <a:xfrm>
              <a:off x="6747680" y="3434361"/>
              <a:ext cx="59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9282F7-F83D-413A-9024-3D35E93AB020}"/>
                </a:ext>
              </a:extLst>
            </p:cNvPr>
            <p:cNvSpPr txBox="1"/>
            <p:nvPr/>
          </p:nvSpPr>
          <p:spPr>
            <a:xfrm>
              <a:off x="6747680" y="4249788"/>
              <a:ext cx="59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5F0470-3E91-4593-914E-CC2F146988D3}"/>
                </a:ext>
              </a:extLst>
            </p:cNvPr>
            <p:cNvSpPr txBox="1"/>
            <p:nvPr/>
          </p:nvSpPr>
          <p:spPr>
            <a:xfrm>
              <a:off x="6748449" y="5082636"/>
              <a:ext cx="59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03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6AD9-48EC-418F-9C06-10BF6154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Xor</a:t>
            </a:r>
            <a:r>
              <a:rPr lang="en-US" dirty="0"/>
              <a:t>”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D5437-40B0-4FE2-B028-D478F505D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8220"/>
                <a:ext cx="7886700" cy="5546053"/>
              </a:xfrm>
            </p:spPr>
            <p:txBody>
              <a:bodyPr/>
              <a:lstStyle/>
              <a:p>
                <a:r>
                  <a:rPr lang="en-US" dirty="0"/>
                  <a:t>Given a graph, a matching and an augmenting path, the “</a:t>
                </a:r>
                <a:r>
                  <a:rPr lang="en-US" dirty="0" err="1"/>
                  <a:t>xor</a:t>
                </a:r>
                <a:r>
                  <a:rPr lang="en-US" dirty="0"/>
                  <a:t>” operation produces a new matching.</a:t>
                </a:r>
              </a:p>
              <a:p>
                <a:r>
                  <a:rPr lang="en-US" dirty="0"/>
                  <a:t>All the unmatched edges in the augmenting path is now matched, all the matched edges in the augmenting path is now unmatched.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D5437-40B0-4FE2-B028-D478F505D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8220"/>
                <a:ext cx="7886700" cy="5546053"/>
              </a:xfrm>
              <a:blipFill>
                <a:blip r:embed="rId2"/>
                <a:stretch>
                  <a:fillRect l="-1391" t="-1868" r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978C818-F431-4D6D-83A2-7700D2C93065}"/>
              </a:ext>
            </a:extLst>
          </p:cNvPr>
          <p:cNvGrpSpPr/>
          <p:nvPr/>
        </p:nvGrpSpPr>
        <p:grpSpPr>
          <a:xfrm>
            <a:off x="2220681" y="3581807"/>
            <a:ext cx="4040777" cy="2142310"/>
            <a:chOff x="2220681" y="3581807"/>
            <a:chExt cx="4040777" cy="214231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31CCB6-1AA7-404B-8C06-3D2FD2645E66}"/>
                </a:ext>
              </a:extLst>
            </p:cNvPr>
            <p:cNvSpPr/>
            <p:nvPr/>
          </p:nvSpPr>
          <p:spPr>
            <a:xfrm>
              <a:off x="2220683" y="3581808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29A3CF-2969-4981-BFD1-B970DCD94C9D}"/>
                </a:ext>
              </a:extLst>
            </p:cNvPr>
            <p:cNvSpPr/>
            <p:nvPr/>
          </p:nvSpPr>
          <p:spPr>
            <a:xfrm>
              <a:off x="2220682" y="4443957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98C460-A9F3-410F-A194-FF4EBC334F3F}"/>
                </a:ext>
              </a:extLst>
            </p:cNvPr>
            <p:cNvSpPr/>
            <p:nvPr/>
          </p:nvSpPr>
          <p:spPr>
            <a:xfrm>
              <a:off x="2220681" y="5306106"/>
              <a:ext cx="418011" cy="418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E405F8-7B20-4513-9E26-FFADDCE0D2EF}"/>
                </a:ext>
              </a:extLst>
            </p:cNvPr>
            <p:cNvSpPr/>
            <p:nvPr/>
          </p:nvSpPr>
          <p:spPr>
            <a:xfrm>
              <a:off x="5843447" y="3581807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A71754-B5A4-4652-9F37-34ADD884C9A3}"/>
                </a:ext>
              </a:extLst>
            </p:cNvPr>
            <p:cNvSpPr/>
            <p:nvPr/>
          </p:nvSpPr>
          <p:spPr>
            <a:xfrm>
              <a:off x="5843447" y="4443957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AEE8E3-8EC0-4287-AD06-13F14B33302A}"/>
                </a:ext>
              </a:extLst>
            </p:cNvPr>
            <p:cNvSpPr/>
            <p:nvPr/>
          </p:nvSpPr>
          <p:spPr>
            <a:xfrm>
              <a:off x="5843447" y="5306105"/>
              <a:ext cx="418011" cy="418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CF694EA-5577-47CC-A4D0-069F88F59CE7}"/>
                </a:ext>
              </a:extLst>
            </p:cNvPr>
            <p:cNvGrpSpPr/>
            <p:nvPr/>
          </p:nvGrpSpPr>
          <p:grpSpPr>
            <a:xfrm>
              <a:off x="2577477" y="3790813"/>
              <a:ext cx="3327186" cy="1724299"/>
              <a:chOff x="2577477" y="3790813"/>
              <a:chExt cx="3327186" cy="172429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2756129-E1AE-41BA-BF08-93510F907845}"/>
                  </a:ext>
                </a:extLst>
              </p:cNvPr>
              <p:cNvCxnSpPr>
                <a:stCxn id="4" idx="6"/>
                <a:endCxn id="7" idx="2"/>
              </p:cNvCxnSpPr>
              <p:nvPr/>
            </p:nvCxnSpPr>
            <p:spPr>
              <a:xfrm flipV="1">
                <a:off x="2638694" y="3790813"/>
                <a:ext cx="3204753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9BB902A-12F7-4904-98C5-298A6335F9D6}"/>
                  </a:ext>
                </a:extLst>
              </p:cNvPr>
              <p:cNvCxnSpPr>
                <a:stCxn id="5" idx="6"/>
                <a:endCxn id="8" idx="2"/>
              </p:cNvCxnSpPr>
              <p:nvPr/>
            </p:nvCxnSpPr>
            <p:spPr>
              <a:xfrm>
                <a:off x="2638693" y="4652963"/>
                <a:ext cx="32047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5496DB-0AE6-46D0-BA66-657E0DD9697A}"/>
                  </a:ext>
                </a:extLst>
              </p:cNvPr>
              <p:cNvCxnSpPr>
                <a:stCxn id="5" idx="5"/>
                <a:endCxn id="9" idx="2"/>
              </p:cNvCxnSpPr>
              <p:nvPr/>
            </p:nvCxnSpPr>
            <p:spPr>
              <a:xfrm>
                <a:off x="2577477" y="4800752"/>
                <a:ext cx="3265970" cy="7143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253881F-7EC9-419E-8853-4AF962493D3F}"/>
                  </a:ext>
                </a:extLst>
              </p:cNvPr>
              <p:cNvCxnSpPr>
                <a:stCxn id="6" idx="6"/>
                <a:endCxn id="8" idx="3"/>
              </p:cNvCxnSpPr>
              <p:nvPr/>
            </p:nvCxnSpPr>
            <p:spPr>
              <a:xfrm flipV="1">
                <a:off x="2638692" y="4800752"/>
                <a:ext cx="3265971" cy="714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2BCBB7-7EDA-49F7-AA33-EC6936837F96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2638694" y="3790813"/>
              <a:ext cx="3204753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3E6121-ED82-4911-BED5-A94FBA954A9F}"/>
              </a:ext>
            </a:extLst>
          </p:cNvPr>
          <p:cNvCxnSpPr/>
          <p:nvPr/>
        </p:nvCxnSpPr>
        <p:spPr>
          <a:xfrm flipV="1">
            <a:off x="2608084" y="4629896"/>
            <a:ext cx="3204753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DB9888-344A-43DD-AAF6-E296EA948D65}"/>
              </a:ext>
            </a:extLst>
          </p:cNvPr>
          <p:cNvCxnSpPr>
            <a:cxnSpLocks/>
          </p:cNvCxnSpPr>
          <p:nvPr/>
        </p:nvCxnSpPr>
        <p:spPr>
          <a:xfrm>
            <a:off x="2577476" y="4799639"/>
            <a:ext cx="3265970" cy="71435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23BD1-B268-45AC-AAFA-41BC62B183ED}"/>
              </a:ext>
            </a:extLst>
          </p:cNvPr>
          <p:cNvCxnSpPr>
            <a:cxnSpLocks/>
          </p:cNvCxnSpPr>
          <p:nvPr/>
        </p:nvCxnSpPr>
        <p:spPr>
          <a:xfrm flipH="1">
            <a:off x="2608084" y="4799639"/>
            <a:ext cx="3265971" cy="71435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4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1490</TotalTime>
  <Words>664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Lecture 16 Bipartite Matching</vt:lpstr>
      <vt:lpstr>Motivation: Classroom Assignment</vt:lpstr>
      <vt:lpstr>Modeling as a graph problem</vt:lpstr>
      <vt:lpstr>Maximum Bipartite Matching</vt:lpstr>
      <vt:lpstr>First attempt: Greedy algorithm</vt:lpstr>
      <vt:lpstr>Trying to fix the problem</vt:lpstr>
      <vt:lpstr>Things might become more complicated…</vt:lpstr>
      <vt:lpstr>Formalizing the “room exchange” idea</vt:lpstr>
      <vt:lpstr>“Xor” Operation</vt:lpstr>
      <vt:lpstr>Augmenting Path Algorithm</vt:lpstr>
      <vt:lpstr>Finding an augmenting path</vt:lpstr>
      <vt:lpstr>Correctness of the algorithm</vt:lpstr>
      <vt:lpstr>Implementing the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Hashing</dc:title>
  <dc:creator>Rong Ge</dc:creator>
  <cp:lastModifiedBy>Rong Ge</cp:lastModifiedBy>
  <cp:revision>219</cp:revision>
  <dcterms:created xsi:type="dcterms:W3CDTF">2017-09-24T21:46:53Z</dcterms:created>
  <dcterms:modified xsi:type="dcterms:W3CDTF">2017-10-30T17:44:26Z</dcterms:modified>
</cp:coreProperties>
</file>