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2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1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8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4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1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66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3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7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0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2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8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54898-5AF5-43E1-B561-32EE8C3BF8F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6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A304E-786B-4BA3-BBB8-20EE7F615A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Lecture 16 Amortized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12FBA-250E-4D91-AA56-E41D08E719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05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8C405-2D0F-421D-AC61-71AF23F9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0156D-07C1-4981-BD3A-C6FC55776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Compute the total cost of n operations, divide the total cost by n.</a:t>
            </a:r>
          </a:p>
          <a:p>
            <a:r>
              <a:rPr lang="en-US" dirty="0"/>
              <a:t>Conceptually simple</a:t>
            </a:r>
          </a:p>
          <a:p>
            <a:r>
              <a:rPr lang="en-US" dirty="0"/>
              <a:t>Can be difficult to compute for more complicated problems.</a:t>
            </a:r>
          </a:p>
          <a:p>
            <a:r>
              <a:rPr lang="en-US" dirty="0"/>
              <a:t>What’s used in analyzing </a:t>
            </a:r>
            <a:r>
              <a:rPr lang="en-US" dirty="0" err="1"/>
              <a:t>MergeSort</a:t>
            </a:r>
            <a:r>
              <a:rPr lang="en-US" dirty="0"/>
              <a:t> and DFS.</a:t>
            </a:r>
          </a:p>
        </p:txBody>
      </p:sp>
    </p:spTree>
    <p:extLst>
      <p:ext uri="{BB962C8B-B14F-4D97-AF65-F5344CB8AC3E}">
        <p14:creationId xmlns:p14="http://schemas.microsoft.com/office/powerpoint/2010/main" val="208319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6016-C31D-4B2D-B1E4-77A1DE5E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(charging)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CFC3F-9AD9-4A0E-8FDC-32B351F3A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Have a bank account (of running time)</a:t>
            </a:r>
          </a:p>
          <a:p>
            <a:r>
              <a:rPr lang="en-US" dirty="0"/>
              <a:t>save money in order to pay for the more expensive operations</a:t>
            </a:r>
          </a:p>
          <a:p>
            <a:r>
              <a:rPr lang="en-US" dirty="0"/>
              <a:t>(old fashioned: no credit card, no interest)</a:t>
            </a:r>
          </a:p>
          <a:p>
            <a:endParaRPr lang="en-US" dirty="0"/>
          </a:p>
          <a:p>
            <a:r>
              <a:rPr lang="en-US" dirty="0"/>
              <a:t>Major step: Design a way of “charging” the expensive operations to the normal operations.</a:t>
            </a:r>
          </a:p>
          <a:p>
            <a:r>
              <a:rPr lang="en-US" dirty="0"/>
              <a:t>Make sure the bank account always have money.</a:t>
            </a:r>
          </a:p>
        </p:txBody>
      </p:sp>
    </p:spTree>
    <p:extLst>
      <p:ext uri="{BB962C8B-B14F-4D97-AF65-F5344CB8AC3E}">
        <p14:creationId xmlns:p14="http://schemas.microsoft.com/office/powerpoint/2010/main" val="129417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C7D69-2DD9-4A47-BBAA-0856E8DB4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8E971-B2BE-4B21-9054-43483A859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Recall: Law of physics</a:t>
            </a:r>
          </a:p>
        </p:txBody>
      </p:sp>
      <p:pic>
        <p:nvPicPr>
          <p:cNvPr id="1026" name="Picture 2" descr="Image result for pendulum">
            <a:extLst>
              <a:ext uri="{FF2B5EF4-FFF2-40B4-BE49-F238E27FC236}">
                <a16:creationId xmlns:a16="http://schemas.microsoft.com/office/drawing/2014/main" id="{C53FF8C7-52E7-436B-A982-00A1DAB59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810" y="2509787"/>
            <a:ext cx="4545812" cy="380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57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273A0-8775-4892-A0D5-166D7C11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Argument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E25C92-F191-4881-9FD0-98FF76E1C0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Define a “potential function”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When executing an expensive operation, the potential function should drop</a:t>
                </a:r>
              </a:p>
              <a:p>
                <a:r>
                  <a:rPr lang="en-US" dirty="0"/>
                  <a:t>(Potential turns into energy</a:t>
                </a:r>
                <a:r>
                  <a:rPr lang="en-US" dirty="0">
                    <a:sym typeface="Wingdings" panose="05000000000000000000" pitchFamily="2" charset="2"/>
                  </a:rPr>
                  <a:t>)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When executing a normal (light) operation, the potential function should increase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(Energy turns into potential)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E25C92-F191-4881-9FD0-98FF76E1C0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86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9E9F1-52BC-48D4-A3B2-76601B7A7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Argument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47DF7C-5A51-444E-B6F5-ED085B01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Amortized cost of an operation:</a:t>
                </a:r>
              </a:p>
              <a:p>
                <a:r>
                  <a:rPr lang="en-US" dirty="0"/>
                  <a:t>Suppose an operation took (real) time </a:t>
                </a:r>
                <a:r>
                  <a:rPr lang="en-US" dirty="0" err="1"/>
                  <a:t>T</a:t>
                </a:r>
                <a:r>
                  <a:rPr lang="en-US" baseline="-25000" dirty="0" err="1"/>
                  <a:t>i</a:t>
                </a:r>
                <a:r>
                  <a:rPr lang="en-US" dirty="0"/>
                  <a:t>, changed the status from x</a:t>
                </a:r>
                <a:r>
                  <a:rPr lang="en-US" baseline="-25000" dirty="0"/>
                  <a:t>i</a:t>
                </a:r>
                <a:r>
                  <a:rPr lang="en-US" dirty="0"/>
                  <a:t> to x</a:t>
                </a:r>
                <a:r>
                  <a:rPr lang="en-US" baseline="-25000" dirty="0"/>
                  <a:t>i+1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Claim: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47DF7C-5A51-444E-B6F5-ED085B01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04DB6DE0-D573-4DB0-B923-EEF3AF0B2B05}"/>
              </a:ext>
            </a:extLst>
          </p:cNvPr>
          <p:cNvSpPr/>
          <p:nvPr/>
        </p:nvSpPr>
        <p:spPr>
          <a:xfrm>
            <a:off x="628650" y="3774478"/>
            <a:ext cx="1931928" cy="728770"/>
          </a:xfrm>
          <a:prstGeom prst="wedgeRoundRectCallout">
            <a:avLst>
              <a:gd name="adj1" fmla="val 43579"/>
              <a:gd name="adj2" fmla="val -8938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Amortized Cost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10E170C9-7F4A-4A85-BD1E-CEB36D2668E3}"/>
              </a:ext>
            </a:extLst>
          </p:cNvPr>
          <p:cNvSpPr/>
          <p:nvPr/>
        </p:nvSpPr>
        <p:spPr>
          <a:xfrm>
            <a:off x="2725583" y="4413806"/>
            <a:ext cx="1461407" cy="728770"/>
          </a:xfrm>
          <a:prstGeom prst="wedgeRoundRectCallout">
            <a:avLst>
              <a:gd name="adj1" fmla="val -6954"/>
              <a:gd name="adj2" fmla="val -15919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Real Cost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864654F1-6E45-451B-BDB0-94590BC0A7C9}"/>
              </a:ext>
            </a:extLst>
          </p:cNvPr>
          <p:cNvSpPr/>
          <p:nvPr/>
        </p:nvSpPr>
        <p:spPr>
          <a:xfrm>
            <a:off x="4269493" y="4413806"/>
            <a:ext cx="1461407" cy="728770"/>
          </a:xfrm>
          <a:prstGeom prst="wedgeRoundRectCallout">
            <a:avLst>
              <a:gd name="adj1" fmla="val -17304"/>
              <a:gd name="adj2" fmla="val -16108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Potential Before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6CB9947-B272-41D4-8EB5-C4D6FC4CB4F1}"/>
              </a:ext>
            </a:extLst>
          </p:cNvPr>
          <p:cNvSpPr/>
          <p:nvPr/>
        </p:nvSpPr>
        <p:spPr>
          <a:xfrm>
            <a:off x="5926843" y="4427492"/>
            <a:ext cx="1196281" cy="728770"/>
          </a:xfrm>
          <a:prstGeom prst="wedgeRoundRectCallout">
            <a:avLst>
              <a:gd name="adj1" fmla="val -17304"/>
              <a:gd name="adj2" fmla="val -16108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Potential After</a:t>
            </a:r>
          </a:p>
        </p:txBody>
      </p:sp>
    </p:spTree>
    <p:extLst>
      <p:ext uri="{BB962C8B-B14F-4D97-AF65-F5344CB8AC3E}">
        <p14:creationId xmlns:p14="http://schemas.microsoft.com/office/powerpoint/2010/main" val="233029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12AC5C2-C9CB-42F9-B24A-8AF1A1BAD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“Amortized”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F8EABD-0FB4-46BC-BD15-37434EB44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verb (used with object), amortized, amortizing.</a:t>
            </a:r>
          </a:p>
          <a:p>
            <a:r>
              <a:rPr lang="en-US" dirty="0"/>
              <a:t>1. Finance.</a:t>
            </a:r>
          </a:p>
          <a:p>
            <a:r>
              <a:rPr lang="en-US" dirty="0"/>
              <a:t>to liquidate or extinguish (a mortgage, debt, or other obligation), especially by periodic payments to the creditor or to a sinking fund.</a:t>
            </a:r>
          </a:p>
          <a:p>
            <a:r>
              <a:rPr lang="en-US" dirty="0"/>
              <a:t>to write off </a:t>
            </a:r>
            <a:r>
              <a:rPr lang="en-US" dirty="0">
                <a:solidFill>
                  <a:srgbClr val="FF0000"/>
                </a:solidFill>
              </a:rPr>
              <a:t>a cost</a:t>
            </a:r>
            <a:r>
              <a:rPr lang="en-US" dirty="0"/>
              <a:t> of (an asset) </a:t>
            </a:r>
            <a:r>
              <a:rPr lang="en-US" dirty="0">
                <a:solidFill>
                  <a:srgbClr val="FF0000"/>
                </a:solidFill>
              </a:rPr>
              <a:t>gradually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94E430-633D-458D-BE63-90A37E19011A}"/>
              </a:ext>
            </a:extLst>
          </p:cNvPr>
          <p:cNvSpPr txBox="1"/>
          <p:nvPr/>
        </p:nvSpPr>
        <p:spPr>
          <a:xfrm>
            <a:off x="5898911" y="6488668"/>
            <a:ext cx="307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Definition from Dictionary.com</a:t>
            </a:r>
          </a:p>
        </p:txBody>
      </p:sp>
    </p:spTree>
    <p:extLst>
      <p:ext uri="{BB962C8B-B14F-4D97-AF65-F5344CB8AC3E}">
        <p14:creationId xmlns:p14="http://schemas.microsoft.com/office/powerpoint/2010/main" val="109991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36AD9-D389-4200-8E2E-831C26D62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Amortized Analysis in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008E4-E59B-4E3D-9B72-42FD5B1EC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Scenario: Operation A is repeated many times in an algorithm.</a:t>
            </a:r>
          </a:p>
          <a:p>
            <a:r>
              <a:rPr lang="en-US" dirty="0"/>
              <a:t>In some cases, Operation A is very fast.</a:t>
            </a:r>
          </a:p>
          <a:p>
            <a:r>
              <a:rPr lang="en-US" dirty="0"/>
              <a:t>In some other cases, Operation A can be very slow.</a:t>
            </a:r>
          </a:p>
          <a:p>
            <a:endParaRPr lang="en-US" dirty="0"/>
          </a:p>
          <a:p>
            <a:r>
              <a:rPr lang="en-US" dirty="0"/>
              <a:t>Idea: If the bad cases don’t happen very often, then the </a:t>
            </a:r>
            <a:r>
              <a:rPr lang="en-US" dirty="0">
                <a:solidFill>
                  <a:srgbClr val="FF0000"/>
                </a:solidFill>
              </a:rPr>
              <a:t>average</a:t>
            </a:r>
            <a:r>
              <a:rPr lang="en-US" dirty="0"/>
              <a:t> cost of Operation A can still be small.</a:t>
            </a:r>
          </a:p>
        </p:txBody>
      </p:sp>
    </p:spTree>
    <p:extLst>
      <p:ext uri="{BB962C8B-B14F-4D97-AF65-F5344CB8AC3E}">
        <p14:creationId xmlns:p14="http://schemas.microsoft.com/office/powerpoint/2010/main" val="184030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DA454-11D9-4A98-96CF-3FDEC8AA9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Amortized Analysis in disguise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1AA72-B7F5-487C-AFCB-D3431433A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each iteration, steps 4-5 can take different time</a:t>
            </a:r>
          </a:p>
          <a:p>
            <a:r>
              <a:rPr lang="en-US" dirty="0"/>
              <a:t>Worst case: O(n) per iteration </a:t>
            </a:r>
            <a:r>
              <a:rPr lang="en-US" dirty="0">
                <a:sym typeface="Wingdings" panose="05000000000000000000" pitchFamily="2" charset="2"/>
              </a:rPr>
              <a:t> O(n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)?</a:t>
            </a:r>
          </a:p>
          <a:p>
            <a:r>
              <a:rPr lang="en-US" dirty="0">
                <a:sym typeface="Wingdings" panose="05000000000000000000" pitchFamily="2" charset="2"/>
              </a:rPr>
              <a:t>The total amount of time 4-5 can take is O(n).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0296A6-3022-4F90-AA9F-1DD7EE5227DA}"/>
              </a:ext>
            </a:extLst>
          </p:cNvPr>
          <p:cNvSpPr txBox="1"/>
          <p:nvPr/>
        </p:nvSpPr>
        <p:spPr>
          <a:xfrm>
            <a:off x="2165685" y="2136026"/>
            <a:ext cx="31261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Merge(b[], c[])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a[] = empty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i</a:t>
            </a:r>
            <a:r>
              <a:rPr lang="en-US" dirty="0"/>
              <a:t> = 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FOR </a:t>
            </a:r>
            <a:r>
              <a:rPr lang="en-US" dirty="0"/>
              <a:t>j = 1</a:t>
            </a:r>
            <a:r>
              <a:rPr lang="en-US" dirty="0">
                <a:solidFill>
                  <a:schemeClr val="accent1"/>
                </a:solidFill>
              </a:rPr>
              <a:t> to </a:t>
            </a:r>
            <a:r>
              <a:rPr lang="en-US" dirty="0"/>
              <a:t>length(c[])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     WHILE </a:t>
            </a:r>
            <a:r>
              <a:rPr lang="en-US" dirty="0"/>
              <a:t>b[</a:t>
            </a:r>
            <a:r>
              <a:rPr lang="en-US" dirty="0" err="1"/>
              <a:t>i</a:t>
            </a:r>
            <a:r>
              <a:rPr lang="en-US" dirty="0"/>
              <a:t>] &lt; c[j]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          </a:t>
            </a:r>
            <a:r>
              <a:rPr lang="en-US" dirty="0" err="1"/>
              <a:t>a.append</a:t>
            </a:r>
            <a:r>
              <a:rPr lang="en-US" dirty="0"/>
              <a:t>(b[</a:t>
            </a:r>
            <a:r>
              <a:rPr lang="en-US" dirty="0" err="1"/>
              <a:t>i</a:t>
            </a:r>
            <a:r>
              <a:rPr lang="en-US" dirty="0"/>
              <a:t>]); </a:t>
            </a:r>
            <a:r>
              <a:rPr lang="en-US" dirty="0" err="1"/>
              <a:t>i</a:t>
            </a:r>
            <a:r>
              <a:rPr lang="en-US" dirty="0"/>
              <a:t> = i+1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     </a:t>
            </a:r>
            <a:r>
              <a:rPr lang="en-US" dirty="0" err="1"/>
              <a:t>a.append</a:t>
            </a:r>
            <a:r>
              <a:rPr lang="en-US" dirty="0"/>
              <a:t>(c[j]); j = j+1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RETURN</a:t>
            </a:r>
            <a:r>
              <a:rPr lang="en-US" dirty="0"/>
              <a:t> a[]</a:t>
            </a:r>
          </a:p>
        </p:txBody>
      </p:sp>
    </p:spTree>
    <p:extLst>
      <p:ext uri="{BB962C8B-B14F-4D97-AF65-F5344CB8AC3E}">
        <p14:creationId xmlns:p14="http://schemas.microsoft.com/office/powerpoint/2010/main" val="9984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DA454-11D9-4A98-96CF-3FDEC8AA9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Amortized Analysis in disguise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1AA72-B7F5-487C-AFCB-D3431433A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DFS</a:t>
            </a:r>
          </a:p>
          <a:p>
            <a:r>
              <a:rPr lang="en-US" dirty="0"/>
              <a:t>For each vertex, the number of edges can be different.</a:t>
            </a:r>
          </a:p>
          <a:p>
            <a:r>
              <a:rPr lang="en-US" dirty="0"/>
              <a:t>If a graph has m = 5n edges, and there is one vertex connected to n/2 other vertices.</a:t>
            </a:r>
          </a:p>
          <a:p>
            <a:r>
              <a:rPr lang="en-US" dirty="0"/>
              <a:t>Worst case for a vertex: O(n) </a:t>
            </a:r>
            <a:r>
              <a:rPr lang="en-US" dirty="0">
                <a:sym typeface="Wingdings" panose="05000000000000000000" pitchFamily="2" charset="2"/>
              </a:rPr>
              <a:t> O(n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)?</a:t>
            </a:r>
          </a:p>
          <a:p>
            <a:r>
              <a:rPr lang="en-US" dirty="0">
                <a:sym typeface="Wingdings" panose="05000000000000000000" pitchFamily="2" charset="2"/>
              </a:rPr>
              <a:t>No: the total amount of time is proportional to the number of edges.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39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48C9-7CB3-4224-A770-032CEE5D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Array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BA073-F419-4228-9D5A-1FDC7A716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data-structure to store an array.</a:t>
            </a:r>
          </a:p>
          <a:p>
            <a:r>
              <a:rPr lang="en-US" dirty="0"/>
              <a:t>Items can be added to the end of the array.</a:t>
            </a:r>
          </a:p>
          <a:p>
            <a:r>
              <a:rPr lang="en-US" dirty="0"/>
              <a:t>At any time, the amount of memory should be proportional to the length of the array.</a:t>
            </a:r>
          </a:p>
          <a:p>
            <a:endParaRPr lang="en-US" dirty="0"/>
          </a:p>
          <a:p>
            <a:r>
              <a:rPr lang="en-US" dirty="0"/>
              <a:t>Example: </a:t>
            </a:r>
            <a:r>
              <a:rPr lang="en-US" dirty="0" err="1"/>
              <a:t>ArrayList</a:t>
            </a:r>
            <a:r>
              <a:rPr lang="en-US" dirty="0"/>
              <a:t> in java, vector in C++</a:t>
            </a:r>
          </a:p>
          <a:p>
            <a:r>
              <a:rPr lang="en-US" dirty="0"/>
              <a:t>Goal: Design a data-structure such that adding an item has O(1) amortized running time.</a:t>
            </a:r>
          </a:p>
        </p:txBody>
      </p:sp>
    </p:spTree>
    <p:extLst>
      <p:ext uri="{BB962C8B-B14F-4D97-AF65-F5344CB8AC3E}">
        <p14:creationId xmlns:p14="http://schemas.microsoft.com/office/powerpoint/2010/main" val="2043084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C70CB-1BBD-4CCB-A56D-3FA560CA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Why naïve approach does not work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0E5F8B-EC9C-416C-A47E-BA9EBA26D8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252866"/>
              </p:ext>
            </p:extLst>
          </p:nvPr>
        </p:nvGraphicFramePr>
        <p:xfrm>
          <a:off x="2361197" y="1866877"/>
          <a:ext cx="38677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532">
                  <a:extLst>
                    <a:ext uri="{9D8B030D-6E8A-4147-A177-3AD203B41FA5}">
                      <a16:colId xmlns:a16="http://schemas.microsoft.com/office/drawing/2014/main" val="4116755301"/>
                    </a:ext>
                  </a:extLst>
                </a:gridCol>
                <a:gridCol w="552532">
                  <a:extLst>
                    <a:ext uri="{9D8B030D-6E8A-4147-A177-3AD203B41FA5}">
                      <a16:colId xmlns:a16="http://schemas.microsoft.com/office/drawing/2014/main" val="74476230"/>
                    </a:ext>
                  </a:extLst>
                </a:gridCol>
                <a:gridCol w="552532">
                  <a:extLst>
                    <a:ext uri="{9D8B030D-6E8A-4147-A177-3AD203B41FA5}">
                      <a16:colId xmlns:a16="http://schemas.microsoft.com/office/drawing/2014/main" val="3152849919"/>
                    </a:ext>
                  </a:extLst>
                </a:gridCol>
                <a:gridCol w="552532">
                  <a:extLst>
                    <a:ext uri="{9D8B030D-6E8A-4147-A177-3AD203B41FA5}">
                      <a16:colId xmlns:a16="http://schemas.microsoft.com/office/drawing/2014/main" val="2061603085"/>
                    </a:ext>
                  </a:extLst>
                </a:gridCol>
                <a:gridCol w="552532">
                  <a:extLst>
                    <a:ext uri="{9D8B030D-6E8A-4147-A177-3AD203B41FA5}">
                      <a16:colId xmlns:a16="http://schemas.microsoft.com/office/drawing/2014/main" val="2717473667"/>
                    </a:ext>
                  </a:extLst>
                </a:gridCol>
                <a:gridCol w="552532">
                  <a:extLst>
                    <a:ext uri="{9D8B030D-6E8A-4147-A177-3AD203B41FA5}">
                      <a16:colId xmlns:a16="http://schemas.microsoft.com/office/drawing/2014/main" val="4218768545"/>
                    </a:ext>
                  </a:extLst>
                </a:gridCol>
                <a:gridCol w="552532">
                  <a:extLst>
                    <a:ext uri="{9D8B030D-6E8A-4147-A177-3AD203B41FA5}">
                      <a16:colId xmlns:a16="http://schemas.microsoft.com/office/drawing/2014/main" val="4098612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878986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6AC1F9AF-7780-4433-9008-DA21E64984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6324423"/>
              </p:ext>
            </p:extLst>
          </p:nvPr>
        </p:nvGraphicFramePr>
        <p:xfrm>
          <a:off x="2361197" y="2843154"/>
          <a:ext cx="43558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483">
                  <a:extLst>
                    <a:ext uri="{9D8B030D-6E8A-4147-A177-3AD203B41FA5}">
                      <a16:colId xmlns:a16="http://schemas.microsoft.com/office/drawing/2014/main" val="4116755301"/>
                    </a:ext>
                  </a:extLst>
                </a:gridCol>
                <a:gridCol w="544483">
                  <a:extLst>
                    <a:ext uri="{9D8B030D-6E8A-4147-A177-3AD203B41FA5}">
                      <a16:colId xmlns:a16="http://schemas.microsoft.com/office/drawing/2014/main" val="74476230"/>
                    </a:ext>
                  </a:extLst>
                </a:gridCol>
                <a:gridCol w="544483">
                  <a:extLst>
                    <a:ext uri="{9D8B030D-6E8A-4147-A177-3AD203B41FA5}">
                      <a16:colId xmlns:a16="http://schemas.microsoft.com/office/drawing/2014/main" val="3152849919"/>
                    </a:ext>
                  </a:extLst>
                </a:gridCol>
                <a:gridCol w="544483">
                  <a:extLst>
                    <a:ext uri="{9D8B030D-6E8A-4147-A177-3AD203B41FA5}">
                      <a16:colId xmlns:a16="http://schemas.microsoft.com/office/drawing/2014/main" val="2061603085"/>
                    </a:ext>
                  </a:extLst>
                </a:gridCol>
                <a:gridCol w="544483">
                  <a:extLst>
                    <a:ext uri="{9D8B030D-6E8A-4147-A177-3AD203B41FA5}">
                      <a16:colId xmlns:a16="http://schemas.microsoft.com/office/drawing/2014/main" val="2717473667"/>
                    </a:ext>
                  </a:extLst>
                </a:gridCol>
                <a:gridCol w="544483">
                  <a:extLst>
                    <a:ext uri="{9D8B030D-6E8A-4147-A177-3AD203B41FA5}">
                      <a16:colId xmlns:a16="http://schemas.microsoft.com/office/drawing/2014/main" val="4218768545"/>
                    </a:ext>
                  </a:extLst>
                </a:gridCol>
                <a:gridCol w="544483">
                  <a:extLst>
                    <a:ext uri="{9D8B030D-6E8A-4147-A177-3AD203B41FA5}">
                      <a16:colId xmlns:a16="http://schemas.microsoft.com/office/drawing/2014/main" val="4098612204"/>
                    </a:ext>
                  </a:extLst>
                </a:gridCol>
                <a:gridCol w="544483">
                  <a:extLst>
                    <a:ext uri="{9D8B030D-6E8A-4147-A177-3AD203B41FA5}">
                      <a16:colId xmlns:a16="http://schemas.microsoft.com/office/drawing/2014/main" val="2017341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8789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10F0BC7-4FDD-4B2C-8132-E95641BDDFB9}"/>
              </a:ext>
            </a:extLst>
          </p:cNvPr>
          <p:cNvSpPr txBox="1"/>
          <p:nvPr/>
        </p:nvSpPr>
        <p:spPr>
          <a:xfrm>
            <a:off x="1038153" y="1821464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E5A26F-B3FC-4FF9-93E8-3C700E61C542}"/>
              </a:ext>
            </a:extLst>
          </p:cNvPr>
          <p:cNvSpPr txBox="1"/>
          <p:nvPr/>
        </p:nvSpPr>
        <p:spPr>
          <a:xfrm>
            <a:off x="1038153" y="2752329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a.add</a:t>
            </a:r>
            <a:r>
              <a:rPr lang="en-US" sz="2400" dirty="0"/>
              <a:t>(8)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24C74-D887-4CC3-BA77-B7B4A6FC0910}"/>
              </a:ext>
            </a:extLst>
          </p:cNvPr>
          <p:cNvSpPr txBox="1"/>
          <p:nvPr/>
        </p:nvSpPr>
        <p:spPr>
          <a:xfrm>
            <a:off x="2499756" y="3496265"/>
            <a:ext cx="4078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allocate a new piece of memory, </a:t>
            </a:r>
            <a:br>
              <a:rPr lang="en-US" dirty="0"/>
            </a:br>
            <a:r>
              <a:rPr lang="en-US" dirty="0"/>
              <a:t>copy the first 7 elements and add 8.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A44C7BCF-5670-4293-9A72-589730BC7B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047565"/>
              </p:ext>
            </p:extLst>
          </p:nvPr>
        </p:nvGraphicFramePr>
        <p:xfrm>
          <a:off x="2361197" y="4457284"/>
          <a:ext cx="4843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222">
                  <a:extLst>
                    <a:ext uri="{9D8B030D-6E8A-4147-A177-3AD203B41FA5}">
                      <a16:colId xmlns:a16="http://schemas.microsoft.com/office/drawing/2014/main" val="4116755301"/>
                    </a:ext>
                  </a:extLst>
                </a:gridCol>
                <a:gridCol w="538222">
                  <a:extLst>
                    <a:ext uri="{9D8B030D-6E8A-4147-A177-3AD203B41FA5}">
                      <a16:colId xmlns:a16="http://schemas.microsoft.com/office/drawing/2014/main" val="74476230"/>
                    </a:ext>
                  </a:extLst>
                </a:gridCol>
                <a:gridCol w="538222">
                  <a:extLst>
                    <a:ext uri="{9D8B030D-6E8A-4147-A177-3AD203B41FA5}">
                      <a16:colId xmlns:a16="http://schemas.microsoft.com/office/drawing/2014/main" val="3152849919"/>
                    </a:ext>
                  </a:extLst>
                </a:gridCol>
                <a:gridCol w="538222">
                  <a:extLst>
                    <a:ext uri="{9D8B030D-6E8A-4147-A177-3AD203B41FA5}">
                      <a16:colId xmlns:a16="http://schemas.microsoft.com/office/drawing/2014/main" val="2061603085"/>
                    </a:ext>
                  </a:extLst>
                </a:gridCol>
                <a:gridCol w="538222">
                  <a:extLst>
                    <a:ext uri="{9D8B030D-6E8A-4147-A177-3AD203B41FA5}">
                      <a16:colId xmlns:a16="http://schemas.microsoft.com/office/drawing/2014/main" val="2717473667"/>
                    </a:ext>
                  </a:extLst>
                </a:gridCol>
                <a:gridCol w="538222">
                  <a:extLst>
                    <a:ext uri="{9D8B030D-6E8A-4147-A177-3AD203B41FA5}">
                      <a16:colId xmlns:a16="http://schemas.microsoft.com/office/drawing/2014/main" val="4218768545"/>
                    </a:ext>
                  </a:extLst>
                </a:gridCol>
                <a:gridCol w="538222">
                  <a:extLst>
                    <a:ext uri="{9D8B030D-6E8A-4147-A177-3AD203B41FA5}">
                      <a16:colId xmlns:a16="http://schemas.microsoft.com/office/drawing/2014/main" val="4098612204"/>
                    </a:ext>
                  </a:extLst>
                </a:gridCol>
                <a:gridCol w="538222">
                  <a:extLst>
                    <a:ext uri="{9D8B030D-6E8A-4147-A177-3AD203B41FA5}">
                      <a16:colId xmlns:a16="http://schemas.microsoft.com/office/drawing/2014/main" val="2017341758"/>
                    </a:ext>
                  </a:extLst>
                </a:gridCol>
                <a:gridCol w="538222">
                  <a:extLst>
                    <a:ext uri="{9D8B030D-6E8A-4147-A177-3AD203B41FA5}">
                      <a16:colId xmlns:a16="http://schemas.microsoft.com/office/drawing/2014/main" val="4191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87898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927B15B-5C97-454A-B5ED-A68B67AF46A5}"/>
              </a:ext>
            </a:extLst>
          </p:cNvPr>
          <p:cNvSpPr txBox="1"/>
          <p:nvPr/>
        </p:nvSpPr>
        <p:spPr>
          <a:xfrm>
            <a:off x="1038153" y="4366459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a.add</a:t>
            </a:r>
            <a:r>
              <a:rPr lang="en-US" sz="2400" dirty="0"/>
              <a:t>(9)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CB71B9-3746-482E-B804-3364231D649D}"/>
              </a:ext>
            </a:extLst>
          </p:cNvPr>
          <p:cNvSpPr txBox="1"/>
          <p:nvPr/>
        </p:nvSpPr>
        <p:spPr>
          <a:xfrm>
            <a:off x="2499756" y="5004312"/>
            <a:ext cx="4078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allocate a new piece of memory, </a:t>
            </a:r>
            <a:br>
              <a:rPr lang="en-US" dirty="0"/>
            </a:br>
            <a:r>
              <a:rPr lang="en-US" dirty="0"/>
              <a:t>copy the first 8 elements and add 9.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F9E44F-2987-456E-B9F2-DC970A86EF7D}"/>
              </a:ext>
            </a:extLst>
          </p:cNvPr>
          <p:cNvSpPr txBox="1"/>
          <p:nvPr/>
        </p:nvSpPr>
        <p:spPr>
          <a:xfrm>
            <a:off x="2149977" y="5780534"/>
            <a:ext cx="4567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Running Time for n add operation = O(n</a:t>
            </a:r>
            <a:r>
              <a:rPr lang="en-US" sz="2000" baseline="30000" dirty="0"/>
              <a:t>2</a:t>
            </a:r>
            <a:r>
              <a:rPr lang="en-US" sz="2000" dirty="0"/>
              <a:t>)!</a:t>
            </a:r>
          </a:p>
        </p:txBody>
      </p:sp>
    </p:spTree>
    <p:extLst>
      <p:ext uri="{BB962C8B-B14F-4D97-AF65-F5344CB8AC3E}">
        <p14:creationId xmlns:p14="http://schemas.microsoft.com/office/powerpoint/2010/main" val="10914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F45A-09C5-4936-A70B-8D40D121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Designing the Data-Structure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1A0B1-86DF-4C11-BFDE-DA0BA0399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want to allocate new memory every time. </a:t>
            </a:r>
          </a:p>
          <a:p>
            <a:r>
              <a:rPr lang="en-US" dirty="0"/>
              <a:t>Idea: when allocating new memory, allocate a larger space.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FAADBC-7D4C-4D78-8480-59C036F861E5}"/>
              </a:ext>
            </a:extLst>
          </p:cNvPr>
          <p:cNvSpPr txBox="1"/>
          <p:nvPr/>
        </p:nvSpPr>
        <p:spPr>
          <a:xfrm>
            <a:off x="2372167" y="3194806"/>
            <a:ext cx="439966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Init</a:t>
            </a:r>
            <a:r>
              <a:rPr lang="en-US" sz="1600" dirty="0"/>
              <a:t>()</a:t>
            </a:r>
          </a:p>
          <a:p>
            <a:r>
              <a:rPr lang="en-US" sz="1600" dirty="0"/>
              <a:t>      capacity = 1</a:t>
            </a:r>
          </a:p>
          <a:p>
            <a:r>
              <a:rPr lang="en-US" sz="1600" dirty="0"/>
              <a:t>      length = 0</a:t>
            </a:r>
          </a:p>
          <a:p>
            <a:r>
              <a:rPr lang="en-US" sz="1600" dirty="0"/>
              <a:t>      allocate an array a[] of 1 element </a:t>
            </a:r>
          </a:p>
          <a:p>
            <a:r>
              <a:rPr lang="en-US" sz="1600" dirty="0"/>
              <a:t>Add(x)</a:t>
            </a:r>
          </a:p>
          <a:p>
            <a:r>
              <a:rPr lang="en-US" sz="1600" dirty="0"/>
              <a:t>      IF  length &lt; capacity THEN</a:t>
            </a:r>
          </a:p>
          <a:p>
            <a:r>
              <a:rPr lang="en-US" sz="1600" dirty="0"/>
              <a:t>           a[length] = x</a:t>
            </a:r>
          </a:p>
          <a:p>
            <a:r>
              <a:rPr lang="en-US" sz="1600" dirty="0"/>
              <a:t>           length = length+1</a:t>
            </a:r>
          </a:p>
          <a:p>
            <a:r>
              <a:rPr lang="en-US" sz="1600" dirty="0"/>
              <a:t>      ELSE</a:t>
            </a:r>
          </a:p>
          <a:p>
            <a:r>
              <a:rPr lang="en-US" sz="1600" dirty="0"/>
              <a:t>           capacity = capacity * 2</a:t>
            </a:r>
          </a:p>
          <a:p>
            <a:r>
              <a:rPr lang="en-US" sz="1600" dirty="0"/>
              <a:t>           allocate a new array a[] of capacity elements</a:t>
            </a:r>
          </a:p>
          <a:p>
            <a:r>
              <a:rPr lang="en-US" sz="1600" dirty="0"/>
              <a:t>           copy the current array to the new array</a:t>
            </a:r>
          </a:p>
          <a:p>
            <a:r>
              <a:rPr lang="en-US" sz="1600" dirty="0"/>
              <a:t>           a[length] = x</a:t>
            </a:r>
          </a:p>
          <a:p>
            <a:r>
              <a:rPr lang="en-US" sz="1600" dirty="0"/>
              <a:t>           length = length+1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0687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35A3-79C5-4CF1-B405-6D92A562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Analyze?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A452C-6E36-430F-A350-454A3F9FE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3 basic techniques to analyze the amortized cost of operations.</a:t>
            </a:r>
          </a:p>
          <a:p>
            <a:endParaRPr lang="en-US" dirty="0"/>
          </a:p>
          <a:p>
            <a:r>
              <a:rPr lang="en-US" dirty="0"/>
              <a:t>Aggregate Method</a:t>
            </a:r>
          </a:p>
          <a:p>
            <a:r>
              <a:rPr lang="en-US" dirty="0"/>
              <a:t>Accounting (charging) method</a:t>
            </a:r>
          </a:p>
          <a:p>
            <a:r>
              <a:rPr lang="en-US" dirty="0"/>
              <a:t>Potential Argument</a:t>
            </a:r>
          </a:p>
        </p:txBody>
      </p:sp>
    </p:spTree>
    <p:extLst>
      <p:ext uri="{BB962C8B-B14F-4D97-AF65-F5344CB8AC3E}">
        <p14:creationId xmlns:p14="http://schemas.microsoft.com/office/powerpoint/2010/main" val="414638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1528</TotalTime>
  <Words>796</Words>
  <Application>Microsoft Office PowerPoint</Application>
  <PresentationFormat>On-screen Show (4:3)</PresentationFormat>
  <Paragraphs>129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Wingdings</vt:lpstr>
      <vt:lpstr>Office Theme</vt:lpstr>
      <vt:lpstr>Lecture 16 Amortized Analysis</vt:lpstr>
      <vt:lpstr>“Amortized”</vt:lpstr>
      <vt:lpstr>Amortized Analysis in Algorithms</vt:lpstr>
      <vt:lpstr>Amortized Analysis in disguise</vt:lpstr>
      <vt:lpstr>Amortized Analysis in disguise</vt:lpstr>
      <vt:lpstr>Dynamic Array problem</vt:lpstr>
      <vt:lpstr>Why naïve approach does not work</vt:lpstr>
      <vt:lpstr>Designing the Data-Structure</vt:lpstr>
      <vt:lpstr>How to Analyze?</vt:lpstr>
      <vt:lpstr>Aggregate Method</vt:lpstr>
      <vt:lpstr>Accounting (charging) method</vt:lpstr>
      <vt:lpstr>Potential Argument</vt:lpstr>
      <vt:lpstr>Potential Argument</vt:lpstr>
      <vt:lpstr>Potential Argument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 Hashing</dc:title>
  <dc:creator>Rong Ge</dc:creator>
  <cp:lastModifiedBy>Rong Ge</cp:lastModifiedBy>
  <cp:revision>253</cp:revision>
  <dcterms:created xsi:type="dcterms:W3CDTF">2017-09-24T21:46:53Z</dcterms:created>
  <dcterms:modified xsi:type="dcterms:W3CDTF">2017-11-02T04:44:18Z</dcterms:modified>
</cp:coreProperties>
</file>