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4898-5AF5-43E1-B561-32EE8C3BF8F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04E-786B-4BA3-BBB8-20EE7F615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17 Amortized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2FBA-250E-4D91-AA56-E41D08E71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7B86-0669-4470-8930-8BC219F3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Operation: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B8D4-C33C-451C-A71D-E3B9E50A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pointer to the parent until reach the root.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2272CC-A8FF-4B96-B025-7B507309ACEC}"/>
              </a:ext>
            </a:extLst>
          </p:cNvPr>
          <p:cNvSpPr/>
          <p:nvPr/>
        </p:nvSpPr>
        <p:spPr>
          <a:xfrm>
            <a:off x="1419497" y="2804160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D5D21A-69C6-4A49-B1AD-D7182A48CACF}"/>
              </a:ext>
            </a:extLst>
          </p:cNvPr>
          <p:cNvSpPr/>
          <p:nvPr/>
        </p:nvSpPr>
        <p:spPr>
          <a:xfrm>
            <a:off x="2238102" y="4075611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CDF56C-4041-42A5-B701-9883E671A2A0}"/>
              </a:ext>
            </a:extLst>
          </p:cNvPr>
          <p:cNvSpPr/>
          <p:nvPr/>
        </p:nvSpPr>
        <p:spPr>
          <a:xfrm>
            <a:off x="4162697" y="2699657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041C42-D5F4-4131-B68F-7AA9F6FF492E}"/>
              </a:ext>
            </a:extLst>
          </p:cNvPr>
          <p:cNvSpPr/>
          <p:nvPr/>
        </p:nvSpPr>
        <p:spPr>
          <a:xfrm>
            <a:off x="3675017" y="4075611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889038-0253-4F5F-A83A-36F7FF810B9A}"/>
              </a:ext>
            </a:extLst>
          </p:cNvPr>
          <p:cNvSpPr/>
          <p:nvPr/>
        </p:nvSpPr>
        <p:spPr>
          <a:xfrm>
            <a:off x="4981302" y="4093028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3EB023-9CD5-432F-BCA8-38FBABD7D2CF}"/>
              </a:ext>
            </a:extLst>
          </p:cNvPr>
          <p:cNvSpPr/>
          <p:nvPr/>
        </p:nvSpPr>
        <p:spPr>
          <a:xfrm>
            <a:off x="4554582" y="5425439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A4C647-352E-4287-A5BD-B837415D30B9}"/>
              </a:ext>
            </a:extLst>
          </p:cNvPr>
          <p:cNvSpPr/>
          <p:nvPr/>
        </p:nvSpPr>
        <p:spPr>
          <a:xfrm>
            <a:off x="6583680" y="2725782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E71887-01C7-4A08-9059-5561D2517107}"/>
              </a:ext>
            </a:extLst>
          </p:cNvPr>
          <p:cNvSpPr/>
          <p:nvPr/>
        </p:nvSpPr>
        <p:spPr>
          <a:xfrm>
            <a:off x="8098971" y="2699657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3BC4A-1318-4DBF-A3F0-D0F54F8BB500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1969556" y="3354219"/>
            <a:ext cx="362921" cy="815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F7DCA1-39D8-4CDA-B3A8-D44B3161D518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V="1">
            <a:off x="3997234" y="3249716"/>
            <a:ext cx="259838" cy="825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18B4E-C3CE-4F87-AF0C-4A08AAA2D56F}"/>
              </a:ext>
            </a:extLst>
          </p:cNvPr>
          <p:cNvCxnSpPr>
            <a:stCxn id="8" idx="0"/>
            <a:endCxn id="6" idx="5"/>
          </p:cNvCxnSpPr>
          <p:nvPr/>
        </p:nvCxnSpPr>
        <p:spPr>
          <a:xfrm flipH="1" flipV="1">
            <a:off x="4712756" y="3249716"/>
            <a:ext cx="590763" cy="843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F66AEE-83CD-4566-8C1D-51055D49618F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4876799" y="4737462"/>
            <a:ext cx="426720" cy="68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0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E081-8B19-42B6-8951-B0918737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61C2-69F4-49AE-AF23-57DCD9E2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root of one set as a child for another set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D2A7BB-3A00-4CD9-866A-B97B4D9A883D}"/>
              </a:ext>
            </a:extLst>
          </p:cNvPr>
          <p:cNvSpPr/>
          <p:nvPr/>
        </p:nvSpPr>
        <p:spPr>
          <a:xfrm>
            <a:off x="1419497" y="2804160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AB9A51-3EB8-4C77-A5F2-AFB33618436F}"/>
              </a:ext>
            </a:extLst>
          </p:cNvPr>
          <p:cNvSpPr/>
          <p:nvPr/>
        </p:nvSpPr>
        <p:spPr>
          <a:xfrm>
            <a:off x="2238102" y="4075611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B33DA-4D26-4F90-BFE5-09241C646E3F}"/>
              </a:ext>
            </a:extLst>
          </p:cNvPr>
          <p:cNvSpPr/>
          <p:nvPr/>
        </p:nvSpPr>
        <p:spPr>
          <a:xfrm>
            <a:off x="4162697" y="2699657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7EBADC-365D-4CD3-82DE-470F2977DBAE}"/>
              </a:ext>
            </a:extLst>
          </p:cNvPr>
          <p:cNvSpPr/>
          <p:nvPr/>
        </p:nvSpPr>
        <p:spPr>
          <a:xfrm>
            <a:off x="3675017" y="4075611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6CF12C-DEB9-4574-9800-DF77522296AB}"/>
              </a:ext>
            </a:extLst>
          </p:cNvPr>
          <p:cNvSpPr/>
          <p:nvPr/>
        </p:nvSpPr>
        <p:spPr>
          <a:xfrm>
            <a:off x="4981302" y="4093028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FAF5A7-B213-4393-9CED-490E14886505}"/>
              </a:ext>
            </a:extLst>
          </p:cNvPr>
          <p:cNvSpPr/>
          <p:nvPr/>
        </p:nvSpPr>
        <p:spPr>
          <a:xfrm>
            <a:off x="4554582" y="5425439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C7C9F-8500-4F5A-AEA1-29D7B9E330AA}"/>
              </a:ext>
            </a:extLst>
          </p:cNvPr>
          <p:cNvSpPr/>
          <p:nvPr/>
        </p:nvSpPr>
        <p:spPr>
          <a:xfrm>
            <a:off x="6685129" y="3746104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F2F8C8-0B77-40F0-82EB-596B7ABA37CD}"/>
              </a:ext>
            </a:extLst>
          </p:cNvPr>
          <p:cNvSpPr/>
          <p:nvPr/>
        </p:nvSpPr>
        <p:spPr>
          <a:xfrm>
            <a:off x="8098971" y="2699657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CD3ED-F44C-4176-B690-46DA1A46C8A8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1969556" y="3354219"/>
            <a:ext cx="362921" cy="815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498400-212D-4843-9BA3-0B212C392FE6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V="1">
            <a:off x="3997234" y="3249716"/>
            <a:ext cx="259838" cy="825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0D143-8FB6-4917-8474-6C44F03D2588}"/>
              </a:ext>
            </a:extLst>
          </p:cNvPr>
          <p:cNvCxnSpPr>
            <a:stCxn id="8" idx="0"/>
            <a:endCxn id="6" idx="5"/>
          </p:cNvCxnSpPr>
          <p:nvPr/>
        </p:nvCxnSpPr>
        <p:spPr>
          <a:xfrm flipH="1" flipV="1">
            <a:off x="4712756" y="3249716"/>
            <a:ext cx="590763" cy="843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68DC44-90B4-44D8-B722-177136D9E966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4876799" y="4737462"/>
            <a:ext cx="426720" cy="68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BE168D-287C-48BD-A4DD-E4FD734BF940}"/>
              </a:ext>
            </a:extLst>
          </p:cNvPr>
          <p:cNvCxnSpPr>
            <a:cxnSpLocks/>
            <a:stCxn id="10" idx="1"/>
            <a:endCxn id="6" idx="6"/>
          </p:cNvCxnSpPr>
          <p:nvPr/>
        </p:nvCxnSpPr>
        <p:spPr>
          <a:xfrm flipH="1" flipV="1">
            <a:off x="4807131" y="3021874"/>
            <a:ext cx="1972373" cy="818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4437-84BF-4D54-9F56-CDBEFEEF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946F-11FA-44E9-BC3D-94D4BFFE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Find: Depth of the tree.</a:t>
            </a:r>
          </a:p>
          <a:p>
            <a:r>
              <a:rPr lang="en-US" dirty="0"/>
              <a:t>Merge: First need to do two find operation, then spend O(1) to link the two trees.</a:t>
            </a:r>
          </a:p>
          <a:p>
            <a:endParaRPr lang="en-US" dirty="0"/>
          </a:p>
          <a:p>
            <a:r>
              <a:rPr lang="en-US" dirty="0"/>
              <a:t>In the worst-case, the tree is just a linked list</a:t>
            </a:r>
          </a:p>
          <a:p>
            <a:r>
              <a:rPr lang="en-US" dirty="0"/>
              <a:t>Depth = n.</a:t>
            </a:r>
          </a:p>
        </p:txBody>
      </p:sp>
    </p:spTree>
    <p:extLst>
      <p:ext uri="{BB962C8B-B14F-4D97-AF65-F5344CB8AC3E}">
        <p14:creationId xmlns:p14="http://schemas.microsoft.com/office/powerpoint/2010/main" val="34987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417E-473C-40A0-AD6C-EA0A1D1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4964-DD85-4C42-9C29-8CB5C5BC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root, also store a “rank”</a:t>
            </a:r>
          </a:p>
          <a:p>
            <a:r>
              <a:rPr lang="en-US" dirty="0"/>
              <a:t>When merging two sets, always use the set with higher rank as the new root.</a:t>
            </a:r>
          </a:p>
          <a:p>
            <a:r>
              <a:rPr lang="en-US" dirty="0"/>
              <a:t>If two sets have the same rank, increase the rank of the new root after merging.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C9559F-0F92-49BA-9B15-B905ED8F12F4}"/>
              </a:ext>
            </a:extLst>
          </p:cNvPr>
          <p:cNvSpPr/>
          <p:nvPr/>
        </p:nvSpPr>
        <p:spPr>
          <a:xfrm>
            <a:off x="1698172" y="4261078"/>
            <a:ext cx="644434" cy="644434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89354F-DFA3-449E-A6E7-3C48CFF98E54}"/>
              </a:ext>
            </a:extLst>
          </p:cNvPr>
          <p:cNvSpPr/>
          <p:nvPr/>
        </p:nvSpPr>
        <p:spPr>
          <a:xfrm>
            <a:off x="2516777" y="5532529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1E07C3-EA57-4810-917E-D3AB4EFD02D0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2248231" y="4811137"/>
            <a:ext cx="362921" cy="815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5B3EA0-62F7-40B4-B546-113EF82BA814}"/>
              </a:ext>
            </a:extLst>
          </p:cNvPr>
          <p:cNvSpPr/>
          <p:nvPr/>
        </p:nvSpPr>
        <p:spPr>
          <a:xfrm>
            <a:off x="3429757" y="5069807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CAF648-339E-4FDD-898A-DECD8E031DEB}"/>
              </a:ext>
            </a:extLst>
          </p:cNvPr>
          <p:cNvCxnSpPr>
            <a:stCxn id="7" idx="1"/>
            <a:endCxn id="4" idx="6"/>
          </p:cNvCxnSpPr>
          <p:nvPr/>
        </p:nvCxnSpPr>
        <p:spPr>
          <a:xfrm flipH="1" flipV="1">
            <a:off x="2342606" y="4583295"/>
            <a:ext cx="1181526" cy="580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5D5DA5-3F04-499D-9198-D6FF2D541751}"/>
              </a:ext>
            </a:extLst>
          </p:cNvPr>
          <p:cNvSpPr/>
          <p:nvPr/>
        </p:nvSpPr>
        <p:spPr>
          <a:xfrm>
            <a:off x="5412259" y="4322038"/>
            <a:ext cx="644434" cy="644434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45DCD7-F8B7-45A7-ABE8-1007DB82A623}"/>
              </a:ext>
            </a:extLst>
          </p:cNvPr>
          <p:cNvSpPr/>
          <p:nvPr/>
        </p:nvSpPr>
        <p:spPr>
          <a:xfrm>
            <a:off x="6230864" y="5593489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3A0239-C7C4-48D0-8687-F9ED8EC6D0E3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5962318" y="4872097"/>
            <a:ext cx="362921" cy="815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E41284-0F3D-42B5-B9B1-0A1A07C95505}"/>
              </a:ext>
            </a:extLst>
          </p:cNvPr>
          <p:cNvSpPr/>
          <p:nvPr/>
        </p:nvSpPr>
        <p:spPr>
          <a:xfrm>
            <a:off x="7146659" y="5130767"/>
            <a:ext cx="638804" cy="644434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D92769-9BAC-4084-9B99-28192FB6336A}"/>
              </a:ext>
            </a:extLst>
          </p:cNvPr>
          <p:cNvCxnSpPr>
            <a:cxnSpLocks/>
            <a:stCxn id="13" idx="1"/>
            <a:endCxn id="10" idx="6"/>
          </p:cNvCxnSpPr>
          <p:nvPr/>
        </p:nvCxnSpPr>
        <p:spPr>
          <a:xfrm flipH="1" flipV="1">
            <a:off x="6056693" y="4644255"/>
            <a:ext cx="1183517" cy="580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1C39A2-3E03-4B59-84DE-F34C8205171B}"/>
              </a:ext>
            </a:extLst>
          </p:cNvPr>
          <p:cNvSpPr/>
          <p:nvPr/>
        </p:nvSpPr>
        <p:spPr>
          <a:xfrm>
            <a:off x="7691417" y="6131605"/>
            <a:ext cx="63880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F6A74-5071-4A59-926E-795BCA82DFAA}"/>
              </a:ext>
            </a:extLst>
          </p:cNvPr>
          <p:cNvCxnSpPr>
            <a:stCxn id="17" idx="0"/>
            <a:endCxn id="13" idx="5"/>
          </p:cNvCxnSpPr>
          <p:nvPr/>
        </p:nvCxnSpPr>
        <p:spPr>
          <a:xfrm flipH="1" flipV="1">
            <a:off x="7691912" y="5680826"/>
            <a:ext cx="318907" cy="450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1E4318-64AE-480A-AE50-09673D24F651}"/>
              </a:ext>
            </a:extLst>
          </p:cNvPr>
          <p:cNvSpPr/>
          <p:nvPr/>
        </p:nvSpPr>
        <p:spPr>
          <a:xfrm>
            <a:off x="5405549" y="4323915"/>
            <a:ext cx="644434" cy="64443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27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270A-815C-462E-8A72-A7200E1C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Path compression.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6374-B2C9-453D-B0A5-3C0EB1EE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find operation, connect everything along the way directly to the root.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0C8A45-AE8D-4707-8A46-E3DA01B395FE}"/>
              </a:ext>
            </a:extLst>
          </p:cNvPr>
          <p:cNvSpPr/>
          <p:nvPr/>
        </p:nvSpPr>
        <p:spPr>
          <a:xfrm>
            <a:off x="1332411" y="2941683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12A0E9-8189-49CC-81AC-9982FB517838}"/>
              </a:ext>
            </a:extLst>
          </p:cNvPr>
          <p:cNvSpPr/>
          <p:nvPr/>
        </p:nvSpPr>
        <p:spPr>
          <a:xfrm>
            <a:off x="675731" y="3717545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88119C-CDCE-4659-B067-F21F11B26A8F}"/>
              </a:ext>
            </a:extLst>
          </p:cNvPr>
          <p:cNvSpPr/>
          <p:nvPr/>
        </p:nvSpPr>
        <p:spPr>
          <a:xfrm>
            <a:off x="1976845" y="3672188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33388A-4EDC-4D3A-A77B-0C1BE893B755}"/>
              </a:ext>
            </a:extLst>
          </p:cNvPr>
          <p:cNvSpPr/>
          <p:nvPr/>
        </p:nvSpPr>
        <p:spPr>
          <a:xfrm>
            <a:off x="1380662" y="4498655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DCEB3-3119-4B50-A10A-881350F243BD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997948" y="3491742"/>
            <a:ext cx="428838" cy="225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AC34D1-1213-4363-A941-61A22EB0E267}"/>
              </a:ext>
            </a:extLst>
          </p:cNvPr>
          <p:cNvCxnSpPr>
            <a:stCxn id="6" idx="0"/>
            <a:endCxn id="4" idx="5"/>
          </p:cNvCxnSpPr>
          <p:nvPr/>
        </p:nvCxnSpPr>
        <p:spPr>
          <a:xfrm flipH="1" flipV="1">
            <a:off x="1882470" y="3491742"/>
            <a:ext cx="416592" cy="180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A782FF-52F2-4034-910B-1460DDA496F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1733715" y="4316622"/>
            <a:ext cx="565347" cy="18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87DB3D-0B78-45C4-B7BB-B0989399E2B6}"/>
              </a:ext>
            </a:extLst>
          </p:cNvPr>
          <p:cNvSpPr/>
          <p:nvPr/>
        </p:nvSpPr>
        <p:spPr>
          <a:xfrm>
            <a:off x="2694270" y="4415722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6E934-B5BC-4440-9138-4869BD5FA9C0}"/>
              </a:ext>
            </a:extLst>
          </p:cNvPr>
          <p:cNvSpPr/>
          <p:nvPr/>
        </p:nvSpPr>
        <p:spPr>
          <a:xfrm>
            <a:off x="815773" y="5337809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421A4F-3208-4197-BA58-FD2531F13F23}"/>
              </a:ext>
            </a:extLst>
          </p:cNvPr>
          <p:cNvSpPr/>
          <p:nvPr/>
        </p:nvSpPr>
        <p:spPr>
          <a:xfrm>
            <a:off x="1976845" y="5337809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5FF3DA-3AC1-438F-B4BB-D2DF84D22BDD}"/>
              </a:ext>
            </a:extLst>
          </p:cNvPr>
          <p:cNvSpPr/>
          <p:nvPr/>
        </p:nvSpPr>
        <p:spPr>
          <a:xfrm>
            <a:off x="1560253" y="6163185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DC275A-EBAE-48EC-9C95-266FAA991DF6}"/>
              </a:ext>
            </a:extLst>
          </p:cNvPr>
          <p:cNvCxnSpPr>
            <a:cxnSpLocks/>
            <a:stCxn id="16" idx="0"/>
            <a:endCxn id="7" idx="3"/>
          </p:cNvCxnSpPr>
          <p:nvPr/>
        </p:nvCxnSpPr>
        <p:spPr>
          <a:xfrm flipV="1">
            <a:off x="1137990" y="5048714"/>
            <a:ext cx="337047" cy="28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1159AD-D260-4A28-9656-20EEB00CDD0E}"/>
              </a:ext>
            </a:extLst>
          </p:cNvPr>
          <p:cNvCxnSpPr>
            <a:cxnSpLocks/>
            <a:stCxn id="15" idx="0"/>
            <a:endCxn id="6" idx="5"/>
          </p:cNvCxnSpPr>
          <p:nvPr/>
        </p:nvCxnSpPr>
        <p:spPr>
          <a:xfrm flipH="1" flipV="1">
            <a:off x="2526904" y="4222247"/>
            <a:ext cx="489583" cy="193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F77ECB-3368-408E-85DF-DB59AD5D7CF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917290" y="5029213"/>
            <a:ext cx="381772" cy="308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3A07DB-CA51-47BF-881F-FBF8CF53632C}"/>
              </a:ext>
            </a:extLst>
          </p:cNvPr>
          <p:cNvCxnSpPr>
            <a:cxnSpLocks/>
            <a:stCxn id="21" idx="0"/>
            <a:endCxn id="17" idx="3"/>
          </p:cNvCxnSpPr>
          <p:nvPr/>
        </p:nvCxnSpPr>
        <p:spPr>
          <a:xfrm flipV="1">
            <a:off x="1882470" y="5887868"/>
            <a:ext cx="188750" cy="275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9074208-C40A-4A4F-ADE9-5AC6DDAEB78E}"/>
              </a:ext>
            </a:extLst>
          </p:cNvPr>
          <p:cNvSpPr/>
          <p:nvPr/>
        </p:nvSpPr>
        <p:spPr>
          <a:xfrm>
            <a:off x="3727269" y="3717545"/>
            <a:ext cx="1257708" cy="1103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Find(7)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277CD-846A-4E43-9D8B-51BE3861940D}"/>
              </a:ext>
            </a:extLst>
          </p:cNvPr>
          <p:cNvGrpSpPr/>
          <p:nvPr/>
        </p:nvGrpSpPr>
        <p:grpSpPr>
          <a:xfrm>
            <a:off x="5496635" y="2847308"/>
            <a:ext cx="3402473" cy="3299221"/>
            <a:chOff x="5496635" y="2847308"/>
            <a:chExt cx="3402473" cy="329922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9480BA-EE96-4A22-BC1E-107E15CF0F83}"/>
                </a:ext>
              </a:extLst>
            </p:cNvPr>
            <p:cNvSpPr/>
            <p:nvPr/>
          </p:nvSpPr>
          <p:spPr>
            <a:xfrm>
              <a:off x="6153315" y="2847308"/>
              <a:ext cx="644434" cy="644434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9F88B0-FD82-4520-B84A-818E6F846A02}"/>
                </a:ext>
              </a:extLst>
            </p:cNvPr>
            <p:cNvSpPr/>
            <p:nvPr/>
          </p:nvSpPr>
          <p:spPr>
            <a:xfrm>
              <a:off x="5496635" y="3623170"/>
              <a:ext cx="644434" cy="644434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8</a:t>
              </a:r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F22F8DC-8A86-4F75-9778-462B9773CB2E}"/>
                </a:ext>
              </a:extLst>
            </p:cNvPr>
            <p:cNvSpPr/>
            <p:nvPr/>
          </p:nvSpPr>
          <p:spPr>
            <a:xfrm>
              <a:off x="6797749" y="3577813"/>
              <a:ext cx="644434" cy="644434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0589E7-18D9-4744-B7C2-803EEC396BF9}"/>
                </a:ext>
              </a:extLst>
            </p:cNvPr>
            <p:cNvSpPr/>
            <p:nvPr/>
          </p:nvSpPr>
          <p:spPr>
            <a:xfrm>
              <a:off x="6201566" y="4404280"/>
              <a:ext cx="644434" cy="644434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FE0183-FB34-406C-BAD7-45B17E39AB4F}"/>
                </a:ext>
              </a:extLst>
            </p:cNvPr>
            <p:cNvCxnSpPr>
              <a:stCxn id="35" idx="0"/>
              <a:endCxn id="34" idx="3"/>
            </p:cNvCxnSpPr>
            <p:nvPr/>
          </p:nvCxnSpPr>
          <p:spPr>
            <a:xfrm flipV="1">
              <a:off x="5818852" y="3397367"/>
              <a:ext cx="428838" cy="225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AFC2EB-16FA-4683-9B08-1C4DD86AB949}"/>
                </a:ext>
              </a:extLst>
            </p:cNvPr>
            <p:cNvCxnSpPr>
              <a:stCxn id="36" idx="0"/>
              <a:endCxn id="34" idx="5"/>
            </p:cNvCxnSpPr>
            <p:nvPr/>
          </p:nvCxnSpPr>
          <p:spPr>
            <a:xfrm flipH="1" flipV="1">
              <a:off x="6703374" y="3397367"/>
              <a:ext cx="416592" cy="180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1BC657B-DE49-4CFC-9213-98CE2F199F61}"/>
                </a:ext>
              </a:extLst>
            </p:cNvPr>
            <p:cNvCxnSpPr>
              <a:cxnSpLocks/>
              <a:endCxn id="34" idx="4"/>
            </p:cNvCxnSpPr>
            <p:nvPr/>
          </p:nvCxnSpPr>
          <p:spPr>
            <a:xfrm flipH="1" flipV="1">
              <a:off x="6475532" y="3491742"/>
              <a:ext cx="79088" cy="9125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945FEB-32FD-45E0-AE35-ADE5CBB1C6FB}"/>
                </a:ext>
              </a:extLst>
            </p:cNvPr>
            <p:cNvSpPr/>
            <p:nvPr/>
          </p:nvSpPr>
          <p:spPr>
            <a:xfrm>
              <a:off x="7515174" y="4321347"/>
              <a:ext cx="644434" cy="644434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8DCBBA-DB46-410D-95C5-477A3E64EA0F}"/>
                </a:ext>
              </a:extLst>
            </p:cNvPr>
            <p:cNvSpPr/>
            <p:nvPr/>
          </p:nvSpPr>
          <p:spPr>
            <a:xfrm>
              <a:off x="5636677" y="5243434"/>
              <a:ext cx="644434" cy="644434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C801C38-43EF-4C82-824F-4F885378BD86}"/>
                </a:ext>
              </a:extLst>
            </p:cNvPr>
            <p:cNvSpPr/>
            <p:nvPr/>
          </p:nvSpPr>
          <p:spPr>
            <a:xfrm>
              <a:off x="8254674" y="3676779"/>
              <a:ext cx="644434" cy="644434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787C4-4963-42BB-928F-6E32758F50F4}"/>
                </a:ext>
              </a:extLst>
            </p:cNvPr>
            <p:cNvSpPr/>
            <p:nvPr/>
          </p:nvSpPr>
          <p:spPr>
            <a:xfrm>
              <a:off x="8026832" y="5502095"/>
              <a:ext cx="644434" cy="644434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2790CE0-84D9-4EFA-92ED-12475DEBEA74}"/>
                </a:ext>
              </a:extLst>
            </p:cNvPr>
            <p:cNvCxnSpPr>
              <a:cxnSpLocks/>
              <a:stCxn id="42" idx="0"/>
              <a:endCxn id="37" idx="3"/>
            </p:cNvCxnSpPr>
            <p:nvPr/>
          </p:nvCxnSpPr>
          <p:spPr>
            <a:xfrm flipV="1">
              <a:off x="5958894" y="4954339"/>
              <a:ext cx="337047" cy="289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2043E0-F02B-4BA9-B1CF-0169AA9EC8B8}"/>
                </a:ext>
              </a:extLst>
            </p:cNvPr>
            <p:cNvCxnSpPr>
              <a:cxnSpLocks/>
              <a:stCxn id="41" idx="0"/>
              <a:endCxn id="36" idx="5"/>
            </p:cNvCxnSpPr>
            <p:nvPr/>
          </p:nvCxnSpPr>
          <p:spPr>
            <a:xfrm flipH="1" flipV="1">
              <a:off x="7347808" y="4127872"/>
              <a:ext cx="489583" cy="1934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F8C3D4-74AC-4498-B878-41B3B8332DBA}"/>
                </a:ext>
              </a:extLst>
            </p:cNvPr>
            <p:cNvCxnSpPr>
              <a:cxnSpLocks/>
              <a:stCxn id="43" idx="0"/>
              <a:endCxn id="34" idx="6"/>
            </p:cNvCxnSpPr>
            <p:nvPr/>
          </p:nvCxnSpPr>
          <p:spPr>
            <a:xfrm flipH="1" flipV="1">
              <a:off x="6797749" y="3169525"/>
              <a:ext cx="1779142" cy="507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841822-A4BA-428B-A3BB-12D894E1A822}"/>
                </a:ext>
              </a:extLst>
            </p:cNvPr>
            <p:cNvCxnSpPr>
              <a:cxnSpLocks/>
              <a:stCxn id="44" idx="0"/>
              <a:endCxn id="43" idx="4"/>
            </p:cNvCxnSpPr>
            <p:nvPr/>
          </p:nvCxnSpPr>
          <p:spPr>
            <a:xfrm flipV="1">
              <a:off x="8349049" y="4321213"/>
              <a:ext cx="227842" cy="11808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67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BEBD-0CC5-44A9-874F-139ACF51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C890B-758E-48D9-8B68-022DF897C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Union by rank only</a:t>
                </a:r>
              </a:p>
              <a:p>
                <a:pPr lvl="1"/>
                <a:r>
                  <a:rPr lang="en-US" dirty="0"/>
                  <a:t>Depth is always bounded by log n</a:t>
                </a:r>
              </a:p>
              <a:p>
                <a:pPr lvl="1"/>
                <a:r>
                  <a:rPr lang="en-US" dirty="0"/>
                  <a:t>O(log n) worst-case, O(log n) amortized</a:t>
                </a:r>
              </a:p>
              <a:p>
                <a:endParaRPr lang="en-US" dirty="0"/>
              </a:p>
              <a:p>
                <a:r>
                  <a:rPr lang="en-US" dirty="0"/>
                  <a:t>Union by rank + Path compression</a:t>
                </a:r>
              </a:p>
              <a:p>
                <a:pPr lvl="1"/>
                <a:r>
                  <a:rPr lang="en-US" dirty="0"/>
                  <a:t>Worst case is still O(log n)</a:t>
                </a:r>
              </a:p>
              <a:p>
                <a:pPr lvl="1"/>
                <a:r>
                  <a:rPr lang="en-US" dirty="0"/>
                  <a:t>Amortized: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= o(log*n)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C890B-758E-48D9-8B68-022DF897C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45A-09C5-4936-A70B-8D40D121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Designing the Data-Structure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A0B1-86DF-4C11-BFDE-DA0BA039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to allocate new memory every time. </a:t>
            </a:r>
          </a:p>
          <a:p>
            <a:r>
              <a:rPr lang="en-US" dirty="0"/>
              <a:t>Idea: when allocating new memory, allocate a larger space.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AADBC-7D4C-4D78-8480-59C036F861E5}"/>
              </a:ext>
            </a:extLst>
          </p:cNvPr>
          <p:cNvSpPr txBox="1"/>
          <p:nvPr/>
        </p:nvSpPr>
        <p:spPr>
          <a:xfrm>
            <a:off x="2372167" y="3194806"/>
            <a:ext cx="43996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Init</a:t>
            </a:r>
            <a:r>
              <a:rPr lang="en-US" sz="1600" dirty="0"/>
              <a:t>()</a:t>
            </a:r>
          </a:p>
          <a:p>
            <a:r>
              <a:rPr lang="en-US" sz="1600" dirty="0"/>
              <a:t>      capacity = 1</a:t>
            </a:r>
          </a:p>
          <a:p>
            <a:r>
              <a:rPr lang="en-US" sz="1600" dirty="0"/>
              <a:t>      length = 0</a:t>
            </a:r>
          </a:p>
          <a:p>
            <a:r>
              <a:rPr lang="en-US" sz="1600" dirty="0"/>
              <a:t>      allocate an array a[] of 1 element </a:t>
            </a:r>
          </a:p>
          <a:p>
            <a:r>
              <a:rPr lang="en-US" sz="1600" dirty="0"/>
              <a:t>Add(x)</a:t>
            </a:r>
          </a:p>
          <a:p>
            <a:r>
              <a:rPr lang="en-US" sz="1600" dirty="0"/>
              <a:t>      IF  length &lt; capacity THEN</a:t>
            </a:r>
          </a:p>
          <a:p>
            <a:r>
              <a:rPr lang="en-US" sz="1600" dirty="0"/>
              <a:t>           a[length] = x</a:t>
            </a:r>
          </a:p>
          <a:p>
            <a:r>
              <a:rPr lang="en-US" sz="1600" dirty="0"/>
              <a:t>           length = length+1</a:t>
            </a:r>
          </a:p>
          <a:p>
            <a:r>
              <a:rPr lang="en-US" sz="1600" dirty="0"/>
              <a:t>      ELSE</a:t>
            </a:r>
          </a:p>
          <a:p>
            <a:r>
              <a:rPr lang="en-US" sz="1600" dirty="0"/>
              <a:t>           capacity = capacity * 2</a:t>
            </a:r>
          </a:p>
          <a:p>
            <a:r>
              <a:rPr lang="en-US" sz="1600" dirty="0"/>
              <a:t>           allocate a new array a[] of capacity elements</a:t>
            </a:r>
          </a:p>
          <a:p>
            <a:r>
              <a:rPr lang="en-US" sz="1600" dirty="0"/>
              <a:t>           copy the current array to the new array</a:t>
            </a:r>
          </a:p>
          <a:p>
            <a:r>
              <a:rPr lang="en-US" sz="1600" dirty="0"/>
              <a:t>           a[length] = x</a:t>
            </a:r>
          </a:p>
          <a:p>
            <a:r>
              <a:rPr lang="en-US" sz="1600" dirty="0"/>
              <a:t>           length = length+1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68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73A0-8775-4892-A0D5-166D7C11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5C92-F191-4881-9FD0-98FF76E1C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 “potential function”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executing an expensive operation, the potential function should drop</a:t>
                </a:r>
              </a:p>
              <a:p>
                <a:r>
                  <a:rPr lang="en-US" dirty="0"/>
                  <a:t>(Potential turns into energy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When executing a normal (light) operation, the potential function should increase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(Energy turns into potential)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5C92-F191-4881-9FD0-98FF76E1C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8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E9F1-52BC-48D4-A3B2-76601B7A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47DF7C-5A51-444E-B6F5-ED085B0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Amortized cost of an operation:</a:t>
                </a:r>
              </a:p>
              <a:p>
                <a:r>
                  <a:rPr lang="en-US" dirty="0"/>
                  <a:t>Suppose an operation took (real) time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/>
                  <a:t>, changed the status from x</a:t>
                </a:r>
                <a:r>
                  <a:rPr lang="en-US" baseline="-25000" dirty="0"/>
                  <a:t>i</a:t>
                </a:r>
                <a:r>
                  <a:rPr lang="en-US" dirty="0"/>
                  <a:t> to x</a:t>
                </a:r>
                <a:r>
                  <a:rPr lang="en-US" baseline="-25000" dirty="0"/>
                  <a:t>i+1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47DF7C-5A51-444E-B6F5-ED085B0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4DB6DE0-D573-4DB0-B923-EEF3AF0B2B05}"/>
              </a:ext>
            </a:extLst>
          </p:cNvPr>
          <p:cNvSpPr/>
          <p:nvPr/>
        </p:nvSpPr>
        <p:spPr>
          <a:xfrm>
            <a:off x="628650" y="3774478"/>
            <a:ext cx="1931928" cy="728770"/>
          </a:xfrm>
          <a:prstGeom prst="wedgeRoundRectCallout">
            <a:avLst>
              <a:gd name="adj1" fmla="val 43579"/>
              <a:gd name="adj2" fmla="val -8938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Amortized Cost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0E170C9-7F4A-4A85-BD1E-CEB36D2668E3}"/>
              </a:ext>
            </a:extLst>
          </p:cNvPr>
          <p:cNvSpPr/>
          <p:nvPr/>
        </p:nvSpPr>
        <p:spPr>
          <a:xfrm>
            <a:off x="2725583" y="4413806"/>
            <a:ext cx="1461407" cy="728770"/>
          </a:xfrm>
          <a:prstGeom prst="wedgeRoundRectCallout">
            <a:avLst>
              <a:gd name="adj1" fmla="val -6954"/>
              <a:gd name="adj2" fmla="val -1591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Cost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64654F1-6E45-451B-BDB0-94590BC0A7C9}"/>
              </a:ext>
            </a:extLst>
          </p:cNvPr>
          <p:cNvSpPr/>
          <p:nvPr/>
        </p:nvSpPr>
        <p:spPr>
          <a:xfrm>
            <a:off x="4269493" y="4413806"/>
            <a:ext cx="1461407" cy="728770"/>
          </a:xfrm>
          <a:prstGeom prst="wedgeRoundRectCallout">
            <a:avLst>
              <a:gd name="adj1" fmla="val -17304"/>
              <a:gd name="adj2" fmla="val -1610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Potential Before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6CB9947-B272-41D4-8EB5-C4D6FC4CB4F1}"/>
              </a:ext>
            </a:extLst>
          </p:cNvPr>
          <p:cNvSpPr/>
          <p:nvPr/>
        </p:nvSpPr>
        <p:spPr>
          <a:xfrm>
            <a:off x="5926843" y="4427492"/>
            <a:ext cx="1196281" cy="728770"/>
          </a:xfrm>
          <a:prstGeom prst="wedgeRoundRectCallout">
            <a:avLst>
              <a:gd name="adj1" fmla="val -17304"/>
              <a:gd name="adj2" fmla="val -1610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Potential After</a:t>
            </a:r>
          </a:p>
        </p:txBody>
      </p:sp>
    </p:spTree>
    <p:extLst>
      <p:ext uri="{BB962C8B-B14F-4D97-AF65-F5344CB8AC3E}">
        <p14:creationId xmlns:p14="http://schemas.microsoft.com/office/powerpoint/2010/main" val="23302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1D3B-20B6-4568-8A18-2CC46BDB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3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A636-5C2F-44C5-BFB0-0BCCE6D6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0306"/>
          </a:xfrm>
        </p:spPr>
        <p:txBody>
          <a:bodyPr/>
          <a:lstStyle/>
          <a:p>
            <a:r>
              <a:rPr lang="en-US" dirty="0"/>
              <a:t>Aggregate method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Does not work very well if there are multiple operations</a:t>
            </a:r>
            <a:br>
              <a:rPr lang="en-US" dirty="0"/>
            </a:br>
            <a:r>
              <a:rPr lang="en-US" dirty="0"/>
              <a:t>(e.g. stack: push/pop; heap: insert/pop/decrease key)</a:t>
            </a:r>
          </a:p>
          <a:p>
            <a:r>
              <a:rPr lang="en-US" dirty="0"/>
              <a:t>Charging Method</a:t>
            </a:r>
          </a:p>
          <a:p>
            <a:pPr lvl="1"/>
            <a:r>
              <a:rPr lang="en-US" dirty="0"/>
              <a:t>Flexible (you can choose what operations to charge on and how much to charge)</a:t>
            </a:r>
          </a:p>
          <a:p>
            <a:pPr lvl="1"/>
            <a:r>
              <a:rPr lang="en-US" dirty="0"/>
              <a:t>Needs to come up with charging scheme</a:t>
            </a:r>
          </a:p>
          <a:p>
            <a:r>
              <a:rPr lang="en-US" dirty="0"/>
              <a:t>Potential Method</a:t>
            </a:r>
          </a:p>
          <a:p>
            <a:pPr lvl="1"/>
            <a:r>
              <a:rPr lang="en-US" dirty="0"/>
              <a:t>Very flexible</a:t>
            </a:r>
          </a:p>
          <a:p>
            <a:pPr lvl="1"/>
            <a:r>
              <a:rPr lang="en-US" dirty="0"/>
              <a:t>Potential function is not always easy to come up with.</a:t>
            </a:r>
          </a:p>
        </p:txBody>
      </p:sp>
    </p:spTree>
    <p:extLst>
      <p:ext uri="{BB962C8B-B14F-4D97-AF65-F5344CB8AC3E}">
        <p14:creationId xmlns:p14="http://schemas.microsoft.com/office/powerpoint/2010/main" val="33408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83B4-761B-4DDB-B4AA-76D67513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Data-structure for Disjoint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6BF2-EB1E-43CE-B11B-A9084E72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10901"/>
          </a:xfrm>
        </p:spPr>
        <p:txBody>
          <a:bodyPr/>
          <a:lstStyle/>
          <a:p>
            <a:r>
              <a:rPr lang="en-US" dirty="0"/>
              <a:t>Problem: There are n elements, each in a separate set. Want to build a data structure that supports two operations:</a:t>
            </a:r>
          </a:p>
          <a:p>
            <a:r>
              <a:rPr lang="en-US" dirty="0"/>
              <a:t>Find: Given an element, find the set it is in.</a:t>
            </a:r>
          </a:p>
          <a:p>
            <a:r>
              <a:rPr lang="en-US" dirty="0"/>
              <a:t>(Each set is identified by a single “head” element in the set)</a:t>
            </a:r>
          </a:p>
          <a:p>
            <a:r>
              <a:rPr lang="en-US" dirty="0"/>
              <a:t>Merge: Given two elements, merge the sets that they are in.</a:t>
            </a:r>
          </a:p>
          <a:p>
            <a:endParaRPr lang="en-US" dirty="0"/>
          </a:p>
          <a:p>
            <a:r>
              <a:rPr lang="en-US" dirty="0"/>
              <a:t>Recall: Kruskal’s algorithm.</a:t>
            </a:r>
          </a:p>
        </p:txBody>
      </p:sp>
    </p:spTree>
    <p:extLst>
      <p:ext uri="{BB962C8B-B14F-4D97-AF65-F5344CB8AC3E}">
        <p14:creationId xmlns:p14="http://schemas.microsoft.com/office/powerpoint/2010/main" val="18827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982F-A38E-4BA5-A696-E634A6D3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8495-B7E1-4EE2-861B-AB2DA05B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Linked Lists</a:t>
            </a:r>
          </a:p>
          <a:p>
            <a:pPr lvl="1"/>
            <a:r>
              <a:rPr lang="en-US" dirty="0"/>
              <a:t>Merge: connects two linked lists, O(1)</a:t>
            </a:r>
          </a:p>
          <a:p>
            <a:pPr lvl="1"/>
            <a:r>
              <a:rPr lang="en-US" dirty="0"/>
              <a:t>Find: needs to find the head/tail of the list, O(length)</a:t>
            </a:r>
          </a:p>
          <a:p>
            <a:endParaRPr lang="en-US" dirty="0"/>
          </a:p>
          <a:p>
            <a:r>
              <a:rPr lang="en-US" dirty="0"/>
              <a:t>Using arrays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]: the set that item </a:t>
            </a:r>
            <a:r>
              <a:rPr lang="en-US" dirty="0" err="1"/>
              <a:t>i</a:t>
            </a:r>
            <a:r>
              <a:rPr lang="en-US" dirty="0"/>
              <a:t> is in</a:t>
            </a:r>
          </a:p>
          <a:p>
            <a:pPr lvl="1"/>
            <a:r>
              <a:rPr lang="en-US" dirty="0"/>
              <a:t>Find: O(1)</a:t>
            </a:r>
          </a:p>
          <a:p>
            <a:pPr lvl="1"/>
            <a:r>
              <a:rPr lang="en-US" dirty="0"/>
              <a:t>Merge(</a:t>
            </a:r>
            <a:r>
              <a:rPr lang="en-US" dirty="0" err="1"/>
              <a:t>i,j</a:t>
            </a:r>
            <a:r>
              <a:rPr lang="en-US" dirty="0"/>
              <a:t>): needs to update many entries in the array, O(length)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105-FECF-4C11-BACD-CC8A4C8F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Sets using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8BB0-018B-4615-AA9F-123722D6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element, think of it as a node.</a:t>
            </a:r>
          </a:p>
          <a:p>
            <a:r>
              <a:rPr lang="en-US" dirty="0"/>
              <a:t>Each subset is a tree, and the “head” element is the root.</a:t>
            </a:r>
          </a:p>
          <a:p>
            <a:endParaRPr lang="en-US" dirty="0"/>
          </a:p>
          <a:p>
            <a:r>
              <a:rPr lang="en-US" dirty="0"/>
              <a:t>Find: find the root of the tree</a:t>
            </a:r>
          </a:p>
          <a:p>
            <a:r>
              <a:rPr lang="en-US" dirty="0"/>
              <a:t>Merge: merge two trees into a single tree.</a:t>
            </a:r>
          </a:p>
        </p:txBody>
      </p:sp>
    </p:spTree>
    <p:extLst>
      <p:ext uri="{BB962C8B-B14F-4D97-AF65-F5344CB8AC3E}">
        <p14:creationId xmlns:p14="http://schemas.microsoft.com/office/powerpoint/2010/main" val="5283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CF9F-975E-4E2A-8537-F1577008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529D-7CD3-490A-AE09-CAE3027C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80569"/>
          </a:xfrm>
        </p:spPr>
        <p:txBody>
          <a:bodyPr/>
          <a:lstStyle/>
          <a:p>
            <a:r>
              <a:rPr lang="en-US" dirty="0"/>
              <a:t>Sets {1, 3}, {2, 5, 6, 8}, {4}, {7}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not necessarily binary trees.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23510-411A-4EC7-BA6C-E013CC4DF421}"/>
              </a:ext>
            </a:extLst>
          </p:cNvPr>
          <p:cNvSpPr/>
          <p:nvPr/>
        </p:nvSpPr>
        <p:spPr>
          <a:xfrm>
            <a:off x="1419497" y="2804160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C03078-B931-4279-85C9-E96369A8CA83}"/>
              </a:ext>
            </a:extLst>
          </p:cNvPr>
          <p:cNvSpPr/>
          <p:nvPr/>
        </p:nvSpPr>
        <p:spPr>
          <a:xfrm>
            <a:off x="2238102" y="4075611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751E43-5063-4211-8E43-47A9DCCD7A35}"/>
              </a:ext>
            </a:extLst>
          </p:cNvPr>
          <p:cNvSpPr/>
          <p:nvPr/>
        </p:nvSpPr>
        <p:spPr>
          <a:xfrm>
            <a:off x="4162697" y="2699657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EA780-4110-4D8E-95ED-91228F343700}"/>
              </a:ext>
            </a:extLst>
          </p:cNvPr>
          <p:cNvSpPr/>
          <p:nvPr/>
        </p:nvSpPr>
        <p:spPr>
          <a:xfrm>
            <a:off x="3675017" y="4075611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0E163D-D4C6-47E5-B9FB-48FF80480503}"/>
              </a:ext>
            </a:extLst>
          </p:cNvPr>
          <p:cNvSpPr/>
          <p:nvPr/>
        </p:nvSpPr>
        <p:spPr>
          <a:xfrm>
            <a:off x="4981302" y="4093028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8E6DF0-2250-4245-A6DA-E3ED4C67DAA4}"/>
              </a:ext>
            </a:extLst>
          </p:cNvPr>
          <p:cNvSpPr/>
          <p:nvPr/>
        </p:nvSpPr>
        <p:spPr>
          <a:xfrm>
            <a:off x="4554582" y="5425439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C296CB-519C-4C16-BF01-25BE833593B3}"/>
              </a:ext>
            </a:extLst>
          </p:cNvPr>
          <p:cNvSpPr/>
          <p:nvPr/>
        </p:nvSpPr>
        <p:spPr>
          <a:xfrm>
            <a:off x="6583680" y="2725782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6ECBCB-3AD2-4342-936F-EBFF79275A2F}"/>
              </a:ext>
            </a:extLst>
          </p:cNvPr>
          <p:cNvSpPr/>
          <p:nvPr/>
        </p:nvSpPr>
        <p:spPr>
          <a:xfrm>
            <a:off x="8098971" y="2699657"/>
            <a:ext cx="644434" cy="644434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63D7E5-E5D7-477B-BFE9-FE738984CC53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1969556" y="3354219"/>
            <a:ext cx="362921" cy="815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F9AEF6-90CC-42B8-AEC6-6A9947A813C9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V="1">
            <a:off x="3997234" y="3249716"/>
            <a:ext cx="259838" cy="825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7D7044-4B9A-420A-8437-A4C8205BD354}"/>
              </a:ext>
            </a:extLst>
          </p:cNvPr>
          <p:cNvCxnSpPr>
            <a:stCxn id="8" idx="0"/>
            <a:endCxn id="6" idx="5"/>
          </p:cNvCxnSpPr>
          <p:nvPr/>
        </p:nvCxnSpPr>
        <p:spPr>
          <a:xfrm flipH="1" flipV="1">
            <a:off x="4712756" y="3249716"/>
            <a:ext cx="590763" cy="843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BA4747-C047-4192-A43E-4E18EC963F71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4876799" y="4737462"/>
            <a:ext cx="426720" cy="68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8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1553</TotalTime>
  <Words>716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Lecture 17 Amortized Analysis</vt:lpstr>
      <vt:lpstr>Designing the Data-Structure</vt:lpstr>
      <vt:lpstr>Potential Argument</vt:lpstr>
      <vt:lpstr>Potential Argument</vt:lpstr>
      <vt:lpstr>Comparison between 3 methods</vt:lpstr>
      <vt:lpstr>Data-structure for Disjoint Sets</vt:lpstr>
      <vt:lpstr>Naïve Implementation</vt:lpstr>
      <vt:lpstr>Representing Sets using Trees</vt:lpstr>
      <vt:lpstr>Example</vt:lpstr>
      <vt:lpstr>Find Operation:</vt:lpstr>
      <vt:lpstr>Merge Operation</vt:lpstr>
      <vt:lpstr>Running Time</vt:lpstr>
      <vt:lpstr>Idea 1: Union by rank</vt:lpstr>
      <vt:lpstr>Idea 2: Path compression.</vt:lpstr>
      <vt:lpstr>Running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Hashing</dc:title>
  <dc:creator>Rong Ge</dc:creator>
  <cp:lastModifiedBy>Rong Ge</cp:lastModifiedBy>
  <cp:revision>270</cp:revision>
  <dcterms:created xsi:type="dcterms:W3CDTF">2017-09-24T21:46:53Z</dcterms:created>
  <dcterms:modified xsi:type="dcterms:W3CDTF">2017-11-06T21:39:14Z</dcterms:modified>
</cp:coreProperties>
</file>