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259" r:id="rId3"/>
    <p:sldId id="261" r:id="rId4"/>
    <p:sldId id="260" r:id="rId5"/>
    <p:sldId id="294" r:id="rId6"/>
    <p:sldId id="270" r:id="rId7"/>
    <p:sldId id="271" r:id="rId8"/>
    <p:sldId id="283" r:id="rId9"/>
    <p:sldId id="284" r:id="rId10"/>
    <p:sldId id="311" r:id="rId11"/>
    <p:sldId id="288" r:id="rId12"/>
    <p:sldId id="289" r:id="rId13"/>
    <p:sldId id="285" r:id="rId14"/>
    <p:sldId id="286" r:id="rId15"/>
    <p:sldId id="287" r:id="rId16"/>
    <p:sldId id="291" r:id="rId17"/>
    <p:sldId id="290" r:id="rId18"/>
    <p:sldId id="292" r:id="rId19"/>
    <p:sldId id="295" r:id="rId20"/>
    <p:sldId id="293" r:id="rId21"/>
    <p:sldId id="301" r:id="rId22"/>
    <p:sldId id="302" r:id="rId23"/>
    <p:sldId id="303" r:id="rId24"/>
    <p:sldId id="304" r:id="rId25"/>
    <p:sldId id="305" r:id="rId26"/>
    <p:sldId id="262" r:id="rId27"/>
    <p:sldId id="263" r:id="rId28"/>
    <p:sldId id="282" r:id="rId29"/>
    <p:sldId id="264" r:id="rId30"/>
    <p:sldId id="265" r:id="rId31"/>
    <p:sldId id="266" r:id="rId32"/>
    <p:sldId id="267" r:id="rId33"/>
    <p:sldId id="268" r:id="rId34"/>
    <p:sldId id="269" r:id="rId35"/>
    <p:sldId id="297" r:id="rId36"/>
    <p:sldId id="296" r:id="rId37"/>
    <p:sldId id="300" r:id="rId38"/>
    <p:sldId id="298" r:id="rId39"/>
    <p:sldId id="299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476"/>
  </p:normalViewPr>
  <p:slideViewPr>
    <p:cSldViewPr>
      <p:cViewPr varScale="1">
        <p:scale>
          <a:sx n="80" d="100"/>
          <a:sy n="80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B92E7-6FB2-4102-9ED4-5369E911B8D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B46D0-8D20-4E71-9E6F-E913FAD1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B46D0-8D20-4E71-9E6F-E913FAD118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8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18C5-6C9B-4A11-B3A4-F3CED4A481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6BAD-43C3-49E3-88E6-59059841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Software Metric </a:t>
            </a:r>
          </a:p>
          <a:p>
            <a:r>
              <a:rPr lang="en-US" dirty="0" smtClean="0"/>
              <a:t>Measures</a:t>
            </a:r>
          </a:p>
          <a:p>
            <a:r>
              <a:rPr lang="en-US" dirty="0" smtClean="0"/>
              <a:t>Metric </a:t>
            </a:r>
          </a:p>
          <a:p>
            <a:r>
              <a:rPr lang="en-US" dirty="0" smtClean="0"/>
              <a:t>Indicators</a:t>
            </a:r>
          </a:p>
          <a:p>
            <a:r>
              <a:rPr lang="en-US" dirty="0" smtClean="0"/>
              <a:t>Software Management</a:t>
            </a:r>
          </a:p>
          <a:p>
            <a:r>
              <a:rPr lang="en-US" dirty="0" smtClean="0"/>
              <a:t>Metric for software quality</a:t>
            </a:r>
          </a:p>
          <a:p>
            <a:r>
              <a:rPr lang="en-US" dirty="0" smtClean="0"/>
              <a:t>Statistical Quality Control</a:t>
            </a:r>
          </a:p>
          <a:p>
            <a:r>
              <a:rPr lang="en-US" dirty="0" smtClean="0"/>
              <a:t>Metric for small Organizations</a:t>
            </a:r>
          </a:p>
        </p:txBody>
      </p:sp>
    </p:spTree>
    <p:extLst>
      <p:ext uri="{BB962C8B-B14F-4D97-AF65-F5344CB8AC3E}">
        <p14:creationId xmlns:p14="http://schemas.microsoft.com/office/powerpoint/2010/main" val="5778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1. Cost per line of code </a:t>
            </a:r>
            <a:r>
              <a:rPr lang="en-US" sz="2400" dirty="0" smtClean="0"/>
              <a:t>= </a:t>
            </a:r>
            <a:r>
              <a:rPr lang="en-US" sz="1800" dirty="0" smtClean="0"/>
              <a:t>Labor rate / Productivity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2. Estimated project cost </a:t>
            </a:r>
            <a:r>
              <a:rPr lang="en-US" sz="2400" dirty="0" smtClean="0"/>
              <a:t>= </a:t>
            </a:r>
            <a:r>
              <a:rPr lang="en-US" sz="1600" dirty="0" smtClean="0"/>
              <a:t>Estimated line of code/cost per line of code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3. Estimate  labor effort </a:t>
            </a:r>
            <a:r>
              <a:rPr lang="en-US" sz="1800" dirty="0" smtClean="0"/>
              <a:t>= Estimated line of code / Productivity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62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line of code = 33,200</a:t>
            </a:r>
          </a:p>
          <a:p>
            <a:r>
              <a:rPr lang="en-US" dirty="0" smtClean="0"/>
              <a:t>Productivity = 620 LOC/PM</a:t>
            </a:r>
          </a:p>
          <a:p>
            <a:r>
              <a:rPr lang="en-US" dirty="0" smtClean="0"/>
              <a:t>Labor Rate = $ 8000/PM</a:t>
            </a:r>
          </a:p>
          <a:p>
            <a:r>
              <a:rPr lang="en-US" dirty="0" smtClean="0"/>
              <a:t>Cost per line of code = ?</a:t>
            </a:r>
          </a:p>
          <a:p>
            <a:r>
              <a:rPr lang="en-US" dirty="0" smtClean="0"/>
              <a:t>Estimated Project cost = ?</a:t>
            </a:r>
          </a:p>
          <a:p>
            <a:r>
              <a:rPr lang="en-US" dirty="0" smtClean="0"/>
              <a:t>Estimate Labor Effort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Cost per line of code = $8000/620 </a:t>
            </a:r>
          </a:p>
          <a:p>
            <a:pPr marL="3657600" lvl="8" indent="0">
              <a:buNone/>
            </a:pPr>
            <a:r>
              <a:rPr lang="en-US" dirty="0" smtClean="0"/>
              <a:t>      = $13</a:t>
            </a:r>
          </a:p>
          <a:p>
            <a:pPr lvl="8">
              <a:buFont typeface="Wingdings" pitchFamily="2" charset="2"/>
              <a:buChar char="q"/>
            </a:pPr>
            <a:endParaRPr lang="en-US" dirty="0" smtClean="0"/>
          </a:p>
          <a:p>
            <a:pPr marL="404813" lvl="8" indent="-342900"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3200" dirty="0"/>
              <a:t>Estimated project cost = 33,200 * 13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$431,600</a:t>
            </a:r>
          </a:p>
          <a:p>
            <a:pPr marL="404813" lvl="8" indent="-342900" algn="just">
              <a:buFont typeface="Wingdings" pitchFamily="2" charset="2"/>
              <a:buChar char="q"/>
            </a:pPr>
            <a:r>
              <a:rPr lang="en-US" sz="3200" dirty="0"/>
              <a:t>Estimated Labor effort = </a:t>
            </a:r>
            <a:r>
              <a:rPr lang="en-US" sz="3200" dirty="0" smtClean="0"/>
              <a:t>LOC </a:t>
            </a:r>
            <a:r>
              <a:rPr lang="en-US" sz="3200" dirty="0"/>
              <a:t>/ productivity 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33,200/620 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54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Metric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Size of software product computed directly </a:t>
            </a:r>
            <a:r>
              <a:rPr lang="en-US" sz="4000" b="1" dirty="0"/>
              <a:t>from problem specification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>
              <a:lnSpc>
                <a:spcPct val="90000"/>
              </a:lnSpc>
            </a:pPr>
            <a:r>
              <a:rPr lang="en-US" sz="4000" dirty="0"/>
              <a:t>Size of software = number of different functions/ features it supports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 smtClean="0"/>
              <a:t>      	Input                                  Output</a:t>
            </a:r>
            <a:endParaRPr lang="en-US" sz="4000" dirty="0"/>
          </a:p>
          <a:p>
            <a:pPr>
              <a:lnSpc>
                <a:spcPct val="90000"/>
              </a:lnSpc>
            </a:pPr>
            <a:endParaRPr lang="en-US" sz="4000" dirty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>
              <a:lnSpc>
                <a:spcPct val="90000"/>
              </a:lnSpc>
            </a:pPr>
            <a:r>
              <a:rPr lang="en-US" sz="4000" dirty="0" smtClean="0"/>
              <a:t>Many </a:t>
            </a:r>
            <a:r>
              <a:rPr lang="en-US" sz="4000" dirty="0"/>
              <a:t>features        Larger size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>
              <a:lnSpc>
                <a:spcPct val="90000"/>
              </a:lnSpc>
            </a:pPr>
            <a:r>
              <a:rPr lang="en-US" sz="4000" dirty="0"/>
              <a:t>Apart from that size depends 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interfaces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enquiries</a:t>
            </a:r>
          </a:p>
          <a:p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362200" y="2971798"/>
            <a:ext cx="16002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Function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962400" y="3204058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62912" y="3209225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90800" y="4114800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Size </a:t>
            </a:r>
            <a:r>
              <a:rPr lang="en-US" dirty="0"/>
              <a:t>of Function Point (FP)= Weighted sum </a:t>
            </a:r>
            <a:r>
              <a:rPr lang="en-US" dirty="0" smtClean="0"/>
              <a:t>of  	these </a:t>
            </a:r>
            <a:r>
              <a:rPr lang="en-US" dirty="0"/>
              <a:t>five problem characteristics</a:t>
            </a:r>
          </a:p>
          <a:p>
            <a:pPr marL="0" indent="0">
              <a:buNone/>
            </a:pPr>
            <a:r>
              <a:rPr lang="en-US" dirty="0" smtClean="0"/>
              <a:t>	1.</a:t>
            </a:r>
            <a:r>
              <a:rPr lang="en-US" b="1" dirty="0" smtClean="0"/>
              <a:t>Number </a:t>
            </a:r>
            <a:r>
              <a:rPr lang="en-US" b="1" dirty="0"/>
              <a:t>of inputs</a:t>
            </a:r>
            <a:r>
              <a:rPr lang="en-US" dirty="0"/>
              <a:t>: Data items input by </a:t>
            </a:r>
            <a:r>
              <a:rPr lang="en-US" dirty="0" smtClean="0"/>
              <a:t>	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(Group of user inputs taken together)</a:t>
            </a:r>
          </a:p>
          <a:p>
            <a:pPr marL="2241550" lvl="4" indent="-412750"/>
            <a:endParaRPr lang="en-US" sz="1800" dirty="0"/>
          </a:p>
          <a:p>
            <a:pPr marL="2241550" lvl="4" indent="-412750"/>
            <a:r>
              <a:rPr lang="en-US" sz="2400" dirty="0"/>
              <a:t>Employee		Account</a:t>
            </a:r>
          </a:p>
          <a:p>
            <a:pPr marL="2241550" lvl="4" indent="-412750">
              <a:buFontTx/>
              <a:buChar char="-"/>
            </a:pPr>
            <a:r>
              <a:rPr lang="en-US" sz="1800" dirty="0"/>
              <a:t>Name		-      Account Name</a:t>
            </a:r>
          </a:p>
          <a:p>
            <a:pPr marL="2241550" lvl="4" indent="-412750">
              <a:buFontTx/>
              <a:buChar char="-"/>
            </a:pPr>
            <a:r>
              <a:rPr lang="en-US" sz="1800" dirty="0"/>
              <a:t>Age			-      Account Number	</a:t>
            </a:r>
          </a:p>
          <a:p>
            <a:pPr marL="2241550" lvl="4" indent="-412750">
              <a:buFontTx/>
              <a:buChar char="-"/>
            </a:pPr>
            <a:r>
              <a:rPr lang="en-US" sz="1800" dirty="0"/>
              <a:t>Sex		 	-      Account Open Date</a:t>
            </a:r>
          </a:p>
          <a:p>
            <a:pPr marL="2241550" lvl="4" indent="-412750">
              <a:buFontTx/>
              <a:buChar char="-"/>
            </a:pPr>
            <a:r>
              <a:rPr lang="en-US" sz="1800" dirty="0"/>
              <a:t>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Point Metric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/>
              <a:t> 2.Number </a:t>
            </a:r>
            <a:r>
              <a:rPr lang="en-US" b="1" dirty="0"/>
              <a:t>of Outputs</a:t>
            </a:r>
            <a:r>
              <a:rPr lang="en-US" dirty="0"/>
              <a:t>: Reports, Screen outputs,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	    </a:t>
            </a:r>
            <a:r>
              <a:rPr lang="en-US" dirty="0"/>
              <a:t>Error Messages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dirty="0"/>
              <a:t>Number of inquiries</a:t>
            </a:r>
            <a:r>
              <a:rPr lang="en-US" dirty="0"/>
              <a:t>: Interactive queries made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 by </a:t>
            </a:r>
            <a:r>
              <a:rPr lang="en-US" dirty="0" smtClean="0"/>
              <a:t>users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b="1" dirty="0"/>
              <a:t>Number of Files</a:t>
            </a:r>
            <a:r>
              <a:rPr lang="en-US" dirty="0"/>
              <a:t>: Logical files e.g. data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   </a:t>
            </a:r>
            <a:r>
              <a:rPr lang="en-US" dirty="0"/>
              <a:t>structures, physical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</a:t>
            </a:r>
            <a:r>
              <a:rPr lang="en-US" b="1" dirty="0"/>
              <a:t>Number of interfaces</a:t>
            </a:r>
            <a:r>
              <a:rPr lang="en-US" dirty="0"/>
              <a:t>: Interfaces for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 exchanging information e.g. disk, tapes,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 communication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NCIT\Documents\functional po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065"/>
            <a:ext cx="8229600" cy="529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Point Metric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00200"/>
            <a:ext cx="8382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1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point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74" y="1524000"/>
            <a:ext cx="76561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Point (FP)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56969"/>
            <a:ext cx="6553200" cy="566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8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Measure : A measure provides a </a:t>
            </a:r>
            <a:r>
              <a:rPr lang="en-US" b="1" dirty="0" smtClean="0"/>
              <a:t>quantitative indication</a:t>
            </a:r>
            <a:r>
              <a:rPr lang="en-US" dirty="0" smtClean="0"/>
              <a:t> of  the extent, amount, dimension, capacity , or size of some attribute of a product or process</a:t>
            </a:r>
          </a:p>
          <a:p>
            <a:r>
              <a:rPr lang="en-US" dirty="0" smtClean="0"/>
              <a:t>Metric : Metric as “ a </a:t>
            </a:r>
            <a:r>
              <a:rPr lang="en-US" b="1" dirty="0" smtClean="0"/>
              <a:t>quantitative measure </a:t>
            </a:r>
            <a:r>
              <a:rPr lang="en-US" dirty="0" smtClean="0"/>
              <a:t>of the </a:t>
            </a:r>
            <a:r>
              <a:rPr lang="en-US" b="1" dirty="0" smtClean="0"/>
              <a:t>degree to </a:t>
            </a:r>
            <a:r>
              <a:rPr lang="en-US" dirty="0" smtClean="0"/>
              <a:t>which a system, component, or process possesses a given attribute.</a:t>
            </a:r>
          </a:p>
          <a:p>
            <a:r>
              <a:rPr lang="en-US" dirty="0" smtClean="0"/>
              <a:t>Indicator: An indicator is a metric or condition of the metrics that provides </a:t>
            </a:r>
            <a:r>
              <a:rPr lang="en-US" b="1" dirty="0" smtClean="0"/>
              <a:t>insight</a:t>
            </a:r>
            <a:r>
              <a:rPr lang="en-US" dirty="0" smtClean="0"/>
              <a:t> into the software process, a software project, or the product itself.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Value for estimate variable size (s) = ?</a:t>
            </a:r>
          </a:p>
          <a:p>
            <a:r>
              <a:rPr lang="en-US" dirty="0" smtClean="0"/>
              <a:t>Make optimistic  , most likely, pessimistic , estimate for each item, then compute expected value 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7391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8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Consider a project with the following functional units :</a:t>
            </a:r>
          </a:p>
          <a:p>
            <a:pPr fontAlgn="base"/>
            <a:r>
              <a:rPr lang="en-US" dirty="0"/>
              <a:t>Number of user inputs = 50</a:t>
            </a:r>
          </a:p>
          <a:p>
            <a:pPr fontAlgn="base"/>
            <a:r>
              <a:rPr lang="en-US" dirty="0"/>
              <a:t>Number of user outputs = 40</a:t>
            </a:r>
          </a:p>
          <a:p>
            <a:pPr fontAlgn="base"/>
            <a:r>
              <a:rPr lang="en-US" dirty="0"/>
              <a:t>Number of user enquiries = 35</a:t>
            </a:r>
          </a:p>
          <a:p>
            <a:pPr fontAlgn="base"/>
            <a:r>
              <a:rPr lang="en-US" dirty="0"/>
              <a:t>Number of user files = 06</a:t>
            </a:r>
          </a:p>
          <a:p>
            <a:pPr fontAlgn="base"/>
            <a:r>
              <a:rPr lang="en-US" dirty="0"/>
              <a:t>Number of external interfaces = 04</a:t>
            </a:r>
          </a:p>
          <a:p>
            <a:pPr fontAlgn="base"/>
            <a:r>
              <a:rPr lang="en-US" dirty="0"/>
              <a:t>Assuming all complexity adjustment factors and weighing factors as average, the function points for the project will be;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 for weights are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0 = No influence, 1= Incidental, 2= moderate,3= Average, 4 = Significant, 5 = Essential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16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Function point </a:t>
            </a:r>
            <a:r>
              <a:rPr lang="en-US" b="1" dirty="0" smtClean="0"/>
              <a:t>(</a:t>
            </a:r>
            <a:r>
              <a:rPr lang="en-US" b="1" dirty="0"/>
              <a:t> FP </a:t>
            </a:r>
            <a:r>
              <a:rPr lang="en-US" b="1" dirty="0" smtClean="0"/>
              <a:t>)=</a:t>
            </a:r>
            <a:r>
              <a:rPr lang="en-US" b="1" dirty="0"/>
              <a:t> UFP x </a:t>
            </a:r>
            <a:r>
              <a:rPr lang="en-US" b="1" dirty="0" smtClean="0"/>
              <a:t>VAF</a:t>
            </a:r>
          </a:p>
          <a:p>
            <a:pPr marL="2800350" indent="0" fontAlgn="base">
              <a:buNone/>
            </a:pPr>
            <a:r>
              <a:rPr lang="en-US" sz="2000" dirty="0" smtClean="0"/>
              <a:t>Where ,UFP =</a:t>
            </a:r>
            <a:r>
              <a:rPr lang="en-US" sz="2000" dirty="0"/>
              <a:t> Unadjusted function point </a:t>
            </a:r>
            <a:r>
              <a:rPr lang="en-US" sz="2000" dirty="0" smtClean="0"/>
              <a:t>, </a:t>
            </a:r>
          </a:p>
          <a:p>
            <a:pPr marL="2800350" indent="0" fontAlgn="base">
              <a:buNone/>
            </a:pPr>
            <a:r>
              <a:rPr lang="en-US" sz="2000" dirty="0"/>
              <a:t>	</a:t>
            </a:r>
            <a:r>
              <a:rPr lang="en-US" sz="2000" dirty="0" smtClean="0"/>
              <a:t>VAF =Value Adjustment Factor</a:t>
            </a:r>
            <a:endParaRPr lang="en-US" sz="2000" dirty="0"/>
          </a:p>
          <a:p>
            <a:pPr marL="280035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5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FP</a:t>
            </a:r>
            <a:r>
              <a:rPr lang="en-US" baseline="-25000" dirty="0" err="1" smtClean="0"/>
              <a:t>estimated</a:t>
            </a:r>
            <a:r>
              <a:rPr lang="en-US" dirty="0" smtClean="0"/>
              <a:t> =  672</a:t>
            </a:r>
          </a:p>
          <a:p>
            <a:r>
              <a:rPr lang="en-US" dirty="0" smtClean="0"/>
              <a:t>Organizational productivity = 6.5 FP/PM</a:t>
            </a:r>
          </a:p>
          <a:p>
            <a:r>
              <a:rPr lang="en-US" dirty="0" smtClean="0"/>
              <a:t>Labor Rate = $8000 /PM</a:t>
            </a:r>
          </a:p>
          <a:p>
            <a:r>
              <a:rPr lang="en-US" dirty="0" smtClean="0"/>
              <a:t>Cost per FP = $8000/6.5 = $1230</a:t>
            </a:r>
          </a:p>
          <a:p>
            <a:r>
              <a:rPr lang="en-US" sz="2800" dirty="0" smtClean="0"/>
              <a:t>Effort = </a:t>
            </a:r>
            <a:r>
              <a:rPr lang="en-US" sz="2800" dirty="0" err="1" smtClean="0"/>
              <a:t>Fp</a:t>
            </a:r>
            <a:r>
              <a:rPr lang="en-US" sz="2800" baseline="-25000" dirty="0" err="1" smtClean="0"/>
              <a:t>estimated</a:t>
            </a:r>
            <a:r>
              <a:rPr lang="en-US" sz="2800" baseline="-25000" dirty="0" smtClean="0"/>
              <a:t>/</a:t>
            </a:r>
            <a:r>
              <a:rPr lang="en-US" sz="2800" dirty="0" smtClean="0"/>
              <a:t>Productivity = 672/6.5 =103 PM</a:t>
            </a:r>
          </a:p>
          <a:p>
            <a:r>
              <a:rPr lang="en-US" dirty="0" smtClean="0"/>
              <a:t>Total project cost = (672*1230) = $826560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Metrics</a:t>
            </a:r>
          </a:p>
          <a:p>
            <a:r>
              <a:rPr lang="en-US" dirty="0" smtClean="0"/>
              <a:t>Process Metrics</a:t>
            </a:r>
          </a:p>
          <a:p>
            <a:r>
              <a:rPr lang="en-US" dirty="0" smtClean="0"/>
              <a:t>Project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Metrics : Product metric describes the characteristics of the product, such as </a:t>
            </a:r>
            <a:r>
              <a:rPr lang="en-US" b="1" dirty="0" smtClean="0"/>
              <a:t>size</a:t>
            </a:r>
            <a:r>
              <a:rPr lang="en-US" dirty="0" smtClean="0"/>
              <a:t>, </a:t>
            </a:r>
            <a:r>
              <a:rPr lang="en-US" b="1" dirty="0" smtClean="0"/>
              <a:t>complexity, performance, efficiency.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2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Process </a:t>
            </a:r>
            <a:r>
              <a:rPr lang="en-US" b="1" dirty="0"/>
              <a:t>Metrics</a:t>
            </a:r>
            <a:r>
              <a:rPr lang="en-US" dirty="0"/>
              <a:t>: Process metric describe </a:t>
            </a:r>
            <a:r>
              <a:rPr lang="en-US" b="1" dirty="0"/>
              <a:t>effectiveness and quality </a:t>
            </a:r>
            <a:r>
              <a:rPr lang="en-US" dirty="0"/>
              <a:t>of the process. </a:t>
            </a:r>
            <a:r>
              <a:rPr lang="en-US" dirty="0" err="1"/>
              <a:t>E.g</a:t>
            </a:r>
            <a:endParaRPr lang="en-US" dirty="0"/>
          </a:p>
          <a:p>
            <a:pPr marL="854075"/>
            <a:r>
              <a:rPr lang="en-US" b="1" dirty="0"/>
              <a:t>Effort</a:t>
            </a:r>
            <a:r>
              <a:rPr lang="en-US" dirty="0"/>
              <a:t> required in the process</a:t>
            </a:r>
          </a:p>
          <a:p>
            <a:pPr marL="854075"/>
            <a:r>
              <a:rPr lang="en-US" b="1" dirty="0"/>
              <a:t>Time</a:t>
            </a:r>
            <a:r>
              <a:rPr lang="en-US" dirty="0"/>
              <a:t> to produce the product</a:t>
            </a:r>
          </a:p>
          <a:p>
            <a:pPr marL="854075"/>
            <a:r>
              <a:rPr lang="en-US" dirty="0"/>
              <a:t>Number of </a:t>
            </a:r>
            <a:r>
              <a:rPr lang="en-US" b="1" dirty="0"/>
              <a:t>defects</a:t>
            </a:r>
            <a:r>
              <a:rPr lang="en-US" dirty="0"/>
              <a:t> found during testing </a:t>
            </a:r>
          </a:p>
          <a:p>
            <a:pPr marL="8540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3600" b="1" dirty="0" smtClean="0"/>
              <a:t>Project Metrics</a:t>
            </a:r>
            <a:r>
              <a:rPr lang="en-US" sz="3600" dirty="0" smtClean="0"/>
              <a:t>: Project metrics describe the project characteristics and execution. </a:t>
            </a:r>
            <a:r>
              <a:rPr lang="en-US" sz="3600" dirty="0" err="1" smtClean="0"/>
              <a:t>E.g</a:t>
            </a:r>
            <a:endParaRPr lang="en-US" sz="3600" dirty="0" smtClean="0"/>
          </a:p>
          <a:p>
            <a:pPr marL="1147763"/>
            <a:r>
              <a:rPr lang="en-US" sz="2800" dirty="0" smtClean="0"/>
              <a:t>Number of software developer </a:t>
            </a:r>
          </a:p>
          <a:p>
            <a:pPr marL="1147763"/>
            <a:r>
              <a:rPr lang="en-US" sz="2800" dirty="0" smtClean="0"/>
              <a:t>Staffing pattern over the life cycle of the software</a:t>
            </a:r>
          </a:p>
          <a:p>
            <a:pPr marL="1147763"/>
            <a:r>
              <a:rPr lang="en-US" sz="2800" dirty="0" smtClean="0"/>
              <a:t>Cost and schedule</a:t>
            </a:r>
          </a:p>
          <a:p>
            <a:pPr marL="1147763"/>
            <a:r>
              <a:rPr lang="en-US" sz="2800" dirty="0" smtClean="0"/>
              <a:t>Productivity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75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 strongly support software project </a:t>
            </a:r>
            <a:r>
              <a:rPr lang="en-US" b="1" dirty="0" smtClean="0"/>
              <a:t>management activities</a:t>
            </a:r>
          </a:p>
          <a:p>
            <a:r>
              <a:rPr lang="en-US" dirty="0" smtClean="0"/>
              <a:t>They  relate to the four functions of management as follows:</a:t>
            </a:r>
          </a:p>
          <a:p>
            <a:r>
              <a:rPr lang="en-US" b="1" dirty="0" smtClean="0"/>
              <a:t>Planning</a:t>
            </a:r>
          </a:p>
          <a:p>
            <a:r>
              <a:rPr lang="en-US" b="1" dirty="0" smtClean="0"/>
              <a:t>Organizing</a:t>
            </a:r>
          </a:p>
          <a:p>
            <a:r>
              <a:rPr lang="en-US" b="1" dirty="0" smtClean="0"/>
              <a:t>Controlling </a:t>
            </a:r>
          </a:p>
          <a:p>
            <a:r>
              <a:rPr lang="en-US" b="1" dirty="0" smtClean="0"/>
              <a:t>Improving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65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Attribute of Effective Software Metrics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 and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Empirically and Intuitively Persuasive (satisfy Engineers’ intuitive)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Consistent and Objective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Consistent in the use of units and dimensions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 Language Independent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Effective Mechanism for High Quality Feedback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Software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quality can be measured through the software Engineering process, </a:t>
            </a:r>
            <a:r>
              <a:rPr lang="en-US" b="1" dirty="0" smtClean="0"/>
              <a:t>before release </a:t>
            </a:r>
            <a:r>
              <a:rPr lang="en-US" dirty="0" smtClean="0"/>
              <a:t>to customer and </a:t>
            </a:r>
            <a:r>
              <a:rPr lang="en-US" b="1" dirty="0" smtClean="0"/>
              <a:t>after release </a:t>
            </a:r>
            <a:r>
              <a:rPr lang="en-US" dirty="0" smtClean="0"/>
              <a:t>to the customer </a:t>
            </a:r>
          </a:p>
          <a:p>
            <a:r>
              <a:rPr lang="en-US" dirty="0" smtClean="0"/>
              <a:t>The main goal of software engineering is to produce a high-quality system.</a:t>
            </a:r>
          </a:p>
          <a:p>
            <a:r>
              <a:rPr lang="en-US" dirty="0" smtClean="0"/>
              <a:t>A good software Engineer and  good software engineering must measure if </a:t>
            </a:r>
            <a:r>
              <a:rPr lang="en-US" b="1" dirty="0" smtClean="0"/>
              <a:t>high quality </a:t>
            </a:r>
            <a:r>
              <a:rPr lang="en-US" dirty="0" smtClean="0"/>
              <a:t>is to be realized .</a:t>
            </a:r>
          </a:p>
        </p:txBody>
      </p:sp>
    </p:spTree>
    <p:extLst>
      <p:ext uri="{BB962C8B-B14F-4D97-AF65-F5344CB8AC3E}">
        <p14:creationId xmlns:p14="http://schemas.microsoft.com/office/powerpoint/2010/main" val="35846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Measuring Quality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Indicators to measure the quality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Correctness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Maintainability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Integrity (loyally functioning or not )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Usability (user friendly or 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Defect Removal Efficiency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quality metric that provides </a:t>
            </a:r>
            <a:r>
              <a:rPr lang="en-US" b="1" dirty="0" smtClean="0"/>
              <a:t>benefit at both the project and process </a:t>
            </a:r>
            <a:r>
              <a:rPr lang="en-US" dirty="0" smtClean="0"/>
              <a:t>level is defect removal efficiency (DRE)</a:t>
            </a:r>
          </a:p>
          <a:p>
            <a:r>
              <a:rPr lang="en-US" dirty="0" smtClean="0"/>
              <a:t>DRE is computed as</a:t>
            </a:r>
          </a:p>
          <a:p>
            <a:pPr marL="3657600" lvl="8" indent="0">
              <a:buNone/>
            </a:pPr>
            <a:r>
              <a:rPr lang="en-US" dirty="0" smtClean="0"/>
              <a:t>DRE = E/E+D</a:t>
            </a:r>
          </a:p>
          <a:p>
            <a:pPr marL="3657600" lvl="8" indent="0">
              <a:buNone/>
            </a:pPr>
            <a:r>
              <a:rPr lang="en-US" dirty="0" smtClean="0"/>
              <a:t>Where E = Errors found before delivery of the software </a:t>
            </a:r>
          </a:p>
          <a:p>
            <a:pPr marL="3657600" lvl="8" indent="0">
              <a:buNone/>
            </a:pPr>
            <a:r>
              <a:rPr lang="en-US" dirty="0" smtClean="0"/>
              <a:t>D = Defects found after the delivery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small Organization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rganization </a:t>
            </a:r>
            <a:r>
              <a:rPr lang="en-US" dirty="0"/>
              <a:t>might select the following set of easily collected measures: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Time </a:t>
            </a:r>
            <a:r>
              <a:rPr lang="en-US" dirty="0"/>
              <a:t>(hours or days) elapsed from the time a request is made until </a:t>
            </a:r>
            <a:r>
              <a:rPr lang="en-US" dirty="0" smtClean="0"/>
              <a:t>evaluation is </a:t>
            </a:r>
            <a:r>
              <a:rPr lang="en-US" dirty="0"/>
              <a:t>complete, </a:t>
            </a:r>
            <a:r>
              <a:rPr lang="en-US" dirty="0" smtClean="0"/>
              <a:t>	</a:t>
            </a:r>
            <a:r>
              <a:rPr lang="en-US" i="1" dirty="0" err="1" smtClean="0"/>
              <a:t>t</a:t>
            </a:r>
            <a:r>
              <a:rPr lang="en-US" dirty="0" err="1" smtClean="0"/>
              <a:t>queue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Effort </a:t>
            </a:r>
            <a:r>
              <a:rPr lang="en-US" dirty="0"/>
              <a:t>(person-hours) to perform </a:t>
            </a:r>
            <a:r>
              <a:rPr lang="en-US" dirty="0" smtClean="0"/>
              <a:t>the evaluation</a:t>
            </a:r>
            <a:r>
              <a:rPr lang="en-US" dirty="0"/>
              <a:t>, </a:t>
            </a:r>
            <a:r>
              <a:rPr lang="en-US" i="1" dirty="0" err="1"/>
              <a:t>W</a:t>
            </a:r>
            <a:r>
              <a:rPr lang="en-US" dirty="0" err="1"/>
              <a:t>eval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Time </a:t>
            </a:r>
            <a:r>
              <a:rPr lang="en-US" dirty="0"/>
              <a:t>(hours or days) elapsed from completion of evaluation to assignment </a:t>
            </a:r>
            <a:r>
              <a:rPr lang="en-US" dirty="0" smtClean="0"/>
              <a:t>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small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software metrics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 </a:t>
            </a:r>
            <a:r>
              <a:rPr lang="en-US" dirty="0"/>
              <a:t>software organizations of all sizes measure </a:t>
            </a:r>
          </a:p>
          <a:p>
            <a:r>
              <a:rPr lang="en-US" dirty="0" smtClean="0"/>
              <a:t> use </a:t>
            </a:r>
            <a:r>
              <a:rPr lang="en-US" dirty="0"/>
              <a:t>the resultant metrics to help improve their local </a:t>
            </a:r>
            <a:r>
              <a:rPr lang="en-US" dirty="0" smtClean="0"/>
              <a:t>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small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change order to personnel, </a:t>
            </a:r>
            <a:r>
              <a:rPr lang="en-US" i="1" dirty="0" err="1"/>
              <a:t>t</a:t>
            </a:r>
            <a:r>
              <a:rPr lang="en-US" dirty="0" err="1"/>
              <a:t>eval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Effort (person-hours) required to make the change, </a:t>
            </a:r>
            <a:r>
              <a:rPr lang="en-US" i="1" dirty="0" err="1"/>
              <a:t>W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Time required (hours or days) to make the change, </a:t>
            </a:r>
            <a:r>
              <a:rPr lang="en-US" i="1" dirty="0" err="1"/>
              <a:t>t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Errors uncovered during work to make change, </a:t>
            </a:r>
            <a:r>
              <a:rPr lang="en-US" i="1" dirty="0" err="1"/>
              <a:t>E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Defects uncovered after change is released to the customer base, </a:t>
            </a:r>
            <a:r>
              <a:rPr lang="en-US" i="1" dirty="0" err="1"/>
              <a:t>D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Small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Defect removal efficiency </a:t>
            </a:r>
          </a:p>
          <a:p>
            <a:pPr lvl="8"/>
            <a:endParaRPr lang="en-US" dirty="0"/>
          </a:p>
          <a:p>
            <a:pPr marL="3657600" lvl="8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057400"/>
            <a:ext cx="6324600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953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Estimation Technique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estimation technique </a:t>
            </a:r>
          </a:p>
          <a:p>
            <a:r>
              <a:rPr lang="en-US" dirty="0" smtClean="0"/>
              <a:t>Heuristic Technique</a:t>
            </a:r>
          </a:p>
          <a:p>
            <a:r>
              <a:rPr lang="en-US" dirty="0" smtClean="0"/>
              <a:t>Analytic estimation technique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Estimation Technique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Empirical Estimation </a:t>
            </a:r>
            <a:r>
              <a:rPr lang="en-US" dirty="0" smtClean="0"/>
              <a:t>: making an educated guess of the project using past experience </a:t>
            </a:r>
            <a:r>
              <a:rPr lang="en-US" dirty="0" err="1" smtClean="0"/>
              <a:t>e.g</a:t>
            </a:r>
            <a:r>
              <a:rPr lang="en-US" dirty="0" smtClean="0"/>
              <a:t> Delphi and Expert judges </a:t>
            </a:r>
          </a:p>
          <a:p>
            <a:r>
              <a:rPr lang="en-US" dirty="0" smtClean="0"/>
              <a:t>Heuristic Techniques: Project parameter can be modeled by the mathematical expression.</a:t>
            </a:r>
          </a:p>
          <a:p>
            <a:r>
              <a:rPr lang="en-US" dirty="0" smtClean="0"/>
              <a:t>Analytic Estimation : Like Heuristic Technique but supports scientific facts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Estimation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Size of a program is not the number </a:t>
            </a:r>
            <a:r>
              <a:rPr lang="en-US" b="1" dirty="0" smtClean="0"/>
              <a:t>of bytes </a:t>
            </a:r>
            <a:r>
              <a:rPr lang="en-US" dirty="0" smtClean="0"/>
              <a:t>that the source code occupies 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not the size  </a:t>
            </a:r>
            <a:r>
              <a:rPr lang="en-US" dirty="0" smtClean="0"/>
              <a:t>of the executable code</a:t>
            </a:r>
          </a:p>
          <a:p>
            <a:r>
              <a:rPr lang="en-US" dirty="0" smtClean="0"/>
              <a:t>It is an indicator of the effort and time required to develop the program.</a:t>
            </a:r>
          </a:p>
          <a:p>
            <a:r>
              <a:rPr lang="en-US" dirty="0" smtClean="0"/>
              <a:t>Size of program indicates development complexity</a:t>
            </a:r>
          </a:p>
          <a:p>
            <a:r>
              <a:rPr lang="en-US" dirty="0"/>
              <a:t> </a:t>
            </a:r>
            <a:r>
              <a:rPr lang="en-US" dirty="0" smtClean="0"/>
              <a:t>Estimating the problem size is fundamental to estimating </a:t>
            </a:r>
            <a:r>
              <a:rPr lang="en-US" b="1" dirty="0" smtClean="0"/>
              <a:t>the effort, time, and cost </a:t>
            </a:r>
            <a:r>
              <a:rPr lang="en-US" dirty="0" smtClean="0"/>
              <a:t>of planned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constructive cost model (COCOMO) is an algorithmic software cost estimation model developed by Barry Boehm </a:t>
            </a:r>
            <a:endParaRPr lang="en-US" dirty="0" smtClean="0"/>
          </a:p>
          <a:p>
            <a:r>
              <a:rPr lang="en-US" dirty="0"/>
              <a:t>The model uses a basic regression formula, with some parameters that are derived from historical project data and current project </a:t>
            </a:r>
            <a:r>
              <a:rPr lang="en-US" dirty="0" smtClean="0"/>
              <a:t>characteristic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8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COCOMO II is actually a hierarchy of estimation models that address the following areas</a:t>
            </a:r>
            <a:r>
              <a:rPr lang="en-US" dirty="0" smtClean="0"/>
              <a:t>:</a:t>
            </a:r>
          </a:p>
          <a:p>
            <a:r>
              <a:rPr lang="en-US" b="1" dirty="0"/>
              <a:t>Application composition model</a:t>
            </a:r>
            <a:r>
              <a:rPr lang="en-US" dirty="0"/>
              <a:t>: Used during the early stages of software engineering, when prototyping of user interfaces, consideration of software and system interaction, </a:t>
            </a:r>
            <a:r>
              <a:rPr lang="en-US" dirty="0" smtClean="0"/>
              <a:t>assessment </a:t>
            </a:r>
            <a:r>
              <a:rPr lang="en-US" dirty="0"/>
              <a:t>of performance, and evaluation of technology maturity are </a:t>
            </a:r>
            <a:r>
              <a:rPr lang="en-US" dirty="0" smtClean="0"/>
              <a:t>paramount.</a:t>
            </a:r>
            <a:endParaRPr lang="en-US" dirty="0"/>
          </a:p>
          <a:p>
            <a:r>
              <a:rPr lang="en-US" b="1" dirty="0" smtClean="0"/>
              <a:t>Early </a:t>
            </a:r>
            <a:r>
              <a:rPr lang="en-US" b="1" dirty="0"/>
              <a:t>design stage model</a:t>
            </a:r>
            <a:r>
              <a:rPr lang="en-US" dirty="0"/>
              <a:t>: Used once requirements have been stabilized and basic </a:t>
            </a:r>
            <a:r>
              <a:rPr lang="en-US" dirty="0" smtClean="0"/>
              <a:t>software </a:t>
            </a:r>
            <a:r>
              <a:rPr lang="en-US" dirty="0"/>
              <a:t>architecture has been established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Post-architecture-stage </a:t>
            </a:r>
            <a:r>
              <a:rPr lang="en-US" b="1" dirty="0"/>
              <a:t>model</a:t>
            </a:r>
            <a:r>
              <a:rPr lang="en-US" dirty="0"/>
              <a:t>: Used during the construction of the software.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64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COCOMO-II Model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COCOMO </a:t>
            </a:r>
            <a:r>
              <a:rPr lang="en-US" dirty="0"/>
              <a:t>applies to three classes of software projects: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Organic: </a:t>
            </a:r>
            <a:r>
              <a:rPr lang="en-US" dirty="0"/>
              <a:t>Developing well understood application programs, small experienced team </a:t>
            </a: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Semi Detached</a:t>
            </a:r>
            <a:r>
              <a:rPr lang="en-US" dirty="0"/>
              <a:t>: mix of experienced and non-experienced </a:t>
            </a:r>
            <a:r>
              <a:rPr lang="en-US" dirty="0" smtClean="0"/>
              <a:t>team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Embedded</a:t>
            </a:r>
            <a:r>
              <a:rPr lang="en-US" dirty="0"/>
              <a:t>: strongly coupled to computer hardware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49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COCOMO </a:t>
            </a:r>
          </a:p>
          <a:p>
            <a:pPr marL="0" indent="0">
              <a:buNone/>
            </a:pPr>
            <a:r>
              <a:rPr lang="en-US" dirty="0" smtClean="0">
                <a:latin typeface="Wingdings" charset="2"/>
              </a:rPr>
              <a:t> </a:t>
            </a:r>
            <a:r>
              <a:rPr lang="en-US" dirty="0"/>
              <a:t>Effort = a (KLOC)b PM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dirty="0"/>
              <a:t>Time = c (Effort)d Months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dirty="0"/>
              <a:t>Number of people required = (Effort applied) </a:t>
            </a:r>
            <a:r>
              <a:rPr lang="en-US" dirty="0" smtClean="0"/>
              <a:t>				/ </a:t>
            </a:r>
            <a:r>
              <a:rPr lang="en-US" dirty="0"/>
              <a:t>(Development time)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87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The size of organic software is estimated to be </a:t>
            </a:r>
            <a:r>
              <a:rPr lang="en-US" dirty="0" smtClean="0"/>
              <a:t> 32,000 </a:t>
            </a:r>
            <a:r>
              <a:rPr lang="en-US" dirty="0"/>
              <a:t>LOC. The average salary for </a:t>
            </a:r>
            <a:r>
              <a:rPr lang="en-US" dirty="0" smtClean="0"/>
              <a:t>software engineering </a:t>
            </a:r>
            <a:r>
              <a:rPr lang="en-US" dirty="0"/>
              <a:t>is </a:t>
            </a:r>
            <a:r>
              <a:rPr lang="en-US" dirty="0" err="1"/>
              <a:t>Rs</a:t>
            </a:r>
            <a:r>
              <a:rPr lang="en-US" dirty="0"/>
              <a:t>. 15000/- per month. What will be </a:t>
            </a:r>
            <a:r>
              <a:rPr lang="en-US" dirty="0" smtClean="0"/>
              <a:t>effort </a:t>
            </a:r>
            <a:r>
              <a:rPr lang="en-US" dirty="0"/>
              <a:t>and time for the completion of the project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Solution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Effort applied </a:t>
            </a:r>
            <a:r>
              <a:rPr lang="en-US" dirty="0"/>
              <a:t>= 2.4 x (</a:t>
            </a:r>
            <a:r>
              <a:rPr lang="en-US" dirty="0" smtClean="0"/>
              <a:t>32)</a:t>
            </a:r>
            <a:r>
              <a:rPr lang="en-US" baseline="30000" dirty="0" smtClean="0"/>
              <a:t>1.05</a:t>
            </a:r>
            <a:r>
              <a:rPr lang="en-US" dirty="0" smtClean="0"/>
              <a:t> </a:t>
            </a:r>
            <a:r>
              <a:rPr lang="en-US" dirty="0"/>
              <a:t>PM = 91.33 PM (Since: </a:t>
            </a:r>
            <a:r>
              <a:rPr lang="en-US" dirty="0" smtClean="0"/>
              <a:t>	32000 </a:t>
            </a:r>
            <a:r>
              <a:rPr lang="en-US" dirty="0"/>
              <a:t>LOC = 32KLOC) </a:t>
            </a:r>
            <a:r>
              <a:rPr lang="en-US" dirty="0">
                <a:latin typeface="Wingdings" charset="2"/>
              </a:rPr>
              <a:t> </a:t>
            </a:r>
            <a:r>
              <a:rPr lang="en-US" dirty="0"/>
              <a:t>Time = 2.5 x (</a:t>
            </a:r>
            <a:r>
              <a:rPr lang="en-US" dirty="0" smtClean="0"/>
              <a:t>91.33)</a:t>
            </a:r>
            <a:r>
              <a:rPr lang="en-US" baseline="30000" dirty="0" smtClean="0"/>
              <a:t>0.38</a:t>
            </a:r>
            <a:r>
              <a:rPr lang="en-US" dirty="0" smtClean="0"/>
              <a:t> 	Month </a:t>
            </a:r>
            <a:r>
              <a:rPr lang="en-US" dirty="0"/>
              <a:t>= 13.899 Months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Cost </a:t>
            </a:r>
            <a:r>
              <a:rPr lang="en-US" dirty="0"/>
              <a:t>= Time x Average salary per month = 13.899 x </a:t>
            </a:r>
            <a:r>
              <a:rPr lang="en-US" dirty="0" smtClean="0"/>
              <a:t>1		5000 </a:t>
            </a:r>
            <a:r>
              <a:rPr lang="en-US" dirty="0"/>
              <a:t>= </a:t>
            </a:r>
            <a:r>
              <a:rPr lang="en-US" dirty="0" err="1"/>
              <a:t>Rs</a:t>
            </a:r>
            <a:r>
              <a:rPr lang="en-US" dirty="0"/>
              <a:t>. 208480.85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People required </a:t>
            </a:r>
            <a:r>
              <a:rPr lang="en-US" dirty="0"/>
              <a:t>= (Effort applied) / (development </a:t>
            </a:r>
            <a:r>
              <a:rPr lang="en-US" dirty="0" smtClean="0"/>
              <a:t>		time</a:t>
            </a:r>
            <a:r>
              <a:rPr lang="en-US" dirty="0"/>
              <a:t>) = 6.57 = 7 persons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6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Direct measure </a:t>
            </a:r>
            <a:r>
              <a:rPr lang="en-US" dirty="0"/>
              <a:t>and </a:t>
            </a:r>
            <a:r>
              <a:rPr lang="en-US" b="1" dirty="0"/>
              <a:t>indirect </a:t>
            </a:r>
            <a:r>
              <a:rPr lang="en-US" b="1" dirty="0" smtClean="0"/>
              <a:t>measure.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Direct </a:t>
            </a:r>
            <a:r>
              <a:rPr lang="en-US" dirty="0"/>
              <a:t>measures of the software include how many lines of </a:t>
            </a:r>
            <a:r>
              <a:rPr lang="en-US" b="1" dirty="0"/>
              <a:t>code (LOC) produced</a:t>
            </a:r>
            <a:r>
              <a:rPr lang="en-US" dirty="0"/>
              <a:t>, </a:t>
            </a:r>
            <a:r>
              <a:rPr lang="en-US" b="1" dirty="0"/>
              <a:t>execution speed, memory size, and defects reported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/>
              <a:t> Indirect measures include functionality, quality, complexity, efficiency, reliability, and maintainability of the software.</a:t>
            </a:r>
            <a:r>
              <a:rPr lang="en-US" dirty="0" smtClean="0"/>
              <a:t> </a:t>
            </a:r>
            <a:endParaRPr lang="en-US" b="1" dirty="0" smtClean="0"/>
          </a:p>
          <a:p>
            <a:pPr>
              <a:buFont typeface="Wingdings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74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sz="2400" dirty="0"/>
              <a:t>simplest</a:t>
            </a:r>
            <a:r>
              <a:rPr lang="en-US" dirty="0"/>
              <a:t> among all metrics available to estimate project size</a:t>
            </a:r>
          </a:p>
          <a:p>
            <a:endParaRPr lang="en-US" dirty="0"/>
          </a:p>
          <a:p>
            <a:r>
              <a:rPr lang="en-US" dirty="0"/>
              <a:t>Project size estimated by </a:t>
            </a:r>
            <a:r>
              <a:rPr lang="en-US" sz="2400" dirty="0"/>
              <a:t>counting the number</a:t>
            </a:r>
            <a:r>
              <a:rPr lang="en-US" dirty="0"/>
              <a:t> of source instructions </a:t>
            </a:r>
          </a:p>
          <a:p>
            <a:endParaRPr lang="en-US" dirty="0"/>
          </a:p>
          <a:p>
            <a:r>
              <a:rPr lang="en-US" dirty="0"/>
              <a:t>Lines used for </a:t>
            </a:r>
            <a:r>
              <a:rPr lang="en-US" sz="2400" dirty="0"/>
              <a:t>commenting, header lines</a:t>
            </a:r>
            <a:r>
              <a:rPr lang="en-US" dirty="0"/>
              <a:t> ignored</a:t>
            </a:r>
          </a:p>
          <a:p>
            <a:endParaRPr lang="en-US" dirty="0"/>
          </a:p>
          <a:p>
            <a:r>
              <a:rPr lang="en-US" dirty="0"/>
              <a:t>To find LOC at the beginning of a project </a:t>
            </a:r>
            <a:r>
              <a:rPr lang="en-US" sz="2400" dirty="0"/>
              <a:t>divide module into sub modules</a:t>
            </a:r>
            <a:r>
              <a:rPr lang="en-US" dirty="0"/>
              <a:t> and so on until size of each module can be predicted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Gives a numerical value of problem size   that vary  </a:t>
            </a:r>
          </a:p>
          <a:p>
            <a:pPr marL="0" indent="0">
              <a:buNone/>
            </a:pPr>
            <a:r>
              <a:rPr lang="en-US" sz="2000" dirty="0" smtClean="0"/>
              <a:t>	   </a:t>
            </a:r>
            <a:r>
              <a:rPr lang="en-US" sz="2000" dirty="0"/>
              <a:t>widely with individual coding style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If( x&gt;y )			x &gt; y ? x++ : y++;</a:t>
            </a:r>
          </a:p>
          <a:p>
            <a:pPr marL="0" indent="0">
              <a:buNone/>
            </a:pPr>
            <a:r>
              <a:rPr lang="en-US" sz="2000" dirty="0"/>
              <a:t>	   then x++;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 smtClean="0"/>
              <a:t>	   y++;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Effort needed for analysis, design , coding</a:t>
            </a:r>
            <a:r>
              <a:rPr lang="en-US" sz="2000" dirty="0" smtClean="0"/>
              <a:t>, </a:t>
            </a:r>
            <a:r>
              <a:rPr lang="en-US" sz="2000" dirty="0"/>
              <a:t>testing </a:t>
            </a:r>
            <a:r>
              <a:rPr lang="en-US" sz="2000" dirty="0" err="1" smtClean="0"/>
              <a:t>etc</a:t>
            </a:r>
            <a:r>
              <a:rPr lang="en-US" sz="2000" dirty="0" smtClean="0"/>
              <a:t>  </a:t>
            </a:r>
            <a:r>
              <a:rPr lang="en-US" sz="2000" dirty="0"/>
              <a:t>(not just coding)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62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LOC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Larger Code size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Better Quality</a:t>
            </a:r>
            <a:r>
              <a:rPr lang="en-US" dirty="0" smtClean="0"/>
              <a:t>?</a:t>
            </a:r>
            <a:endParaRPr lang="en-US" sz="1400" dirty="0"/>
          </a:p>
          <a:p>
            <a:endParaRPr lang="en-US" sz="1400" dirty="0"/>
          </a:p>
          <a:p>
            <a:r>
              <a:rPr lang="en-US" dirty="0"/>
              <a:t># Logical Complexity?</a:t>
            </a:r>
          </a:p>
          <a:p>
            <a:pPr marL="0" indent="0">
              <a:buNone/>
            </a:pPr>
            <a:r>
              <a:rPr lang="en-US" dirty="0" smtClean="0"/>
              <a:t>	Complex </a:t>
            </a:r>
            <a:r>
              <a:rPr lang="en-US" dirty="0"/>
              <a:t>Logic   </a:t>
            </a:r>
            <a:r>
              <a:rPr lang="en-US" dirty="0" smtClean="0"/>
              <a:t>-&gt; </a:t>
            </a:r>
            <a:r>
              <a:rPr lang="en-US" dirty="0"/>
              <a:t>More Effort </a:t>
            </a:r>
          </a:p>
          <a:p>
            <a:pPr marL="0" indent="0">
              <a:buNone/>
            </a:pPr>
            <a:r>
              <a:rPr lang="en-US" dirty="0" smtClean="0"/>
              <a:t>	Simple </a:t>
            </a:r>
            <a:r>
              <a:rPr lang="en-US" dirty="0"/>
              <a:t>Logic     </a:t>
            </a:r>
            <a:r>
              <a:rPr lang="en-US" dirty="0" smtClean="0"/>
              <a:t>-&gt; </a:t>
            </a:r>
            <a:r>
              <a:rPr lang="en-US" dirty="0"/>
              <a:t>Less Effort</a:t>
            </a:r>
          </a:p>
          <a:p>
            <a:pPr lvl="3"/>
            <a:endParaRPr lang="en-US" sz="1400" dirty="0"/>
          </a:p>
          <a:p>
            <a:pPr marL="1828800" lvl="4" indent="0">
              <a:buNone/>
            </a:pPr>
            <a:r>
              <a:rPr lang="en-US" sz="1900" dirty="0"/>
              <a:t>while(i&lt;4</a:t>
            </a:r>
            <a:r>
              <a:rPr lang="en-US" sz="1900" dirty="0" smtClean="0"/>
              <a:t>) {</a:t>
            </a:r>
            <a:r>
              <a:rPr lang="en-US" sz="1900" dirty="0"/>
              <a:t>			</a:t>
            </a:r>
            <a:r>
              <a:rPr lang="en-US" sz="1900" dirty="0" err="1" smtClean="0"/>
              <a:t>printf</a:t>
            </a:r>
            <a:r>
              <a:rPr lang="en-US" sz="1900" dirty="0"/>
              <a:t>(“testing”);</a:t>
            </a:r>
          </a:p>
          <a:p>
            <a:pPr marL="1828800" lvl="4" indent="0">
              <a:buNone/>
            </a:pPr>
            <a:r>
              <a:rPr lang="en-US" sz="1900" dirty="0"/>
              <a:t>   </a:t>
            </a:r>
            <a:r>
              <a:rPr lang="en-US" sz="1900" dirty="0" err="1"/>
              <a:t>printf</a:t>
            </a:r>
            <a:r>
              <a:rPr lang="en-US" sz="1900" dirty="0"/>
              <a:t>(“testing”);			</a:t>
            </a:r>
            <a:r>
              <a:rPr lang="en-US" sz="1900" dirty="0" err="1"/>
              <a:t>printf</a:t>
            </a:r>
            <a:r>
              <a:rPr lang="en-US" sz="1900" dirty="0"/>
              <a:t>(“testing”);</a:t>
            </a:r>
          </a:p>
          <a:p>
            <a:pPr marL="1828800" lvl="4" indent="0">
              <a:buNone/>
            </a:pPr>
            <a:r>
              <a:rPr lang="en-US" sz="1900" dirty="0"/>
              <a:t>}				</a:t>
            </a:r>
            <a:r>
              <a:rPr lang="en-US" sz="1900" dirty="0" err="1"/>
              <a:t>printf</a:t>
            </a:r>
            <a:r>
              <a:rPr lang="en-US" sz="1900" dirty="0"/>
              <a:t>(“testing</a:t>
            </a:r>
            <a:r>
              <a:rPr lang="en-US" sz="1900" dirty="0" smtClean="0"/>
              <a:t>”);</a:t>
            </a:r>
            <a:r>
              <a:rPr lang="en-US" sz="1900" dirty="0"/>
              <a:t>				</a:t>
            </a:r>
            <a:r>
              <a:rPr lang="en-US" sz="1900" dirty="0" smtClean="0"/>
              <a:t>	</a:t>
            </a:r>
            <a:r>
              <a:rPr lang="en-US" sz="1900" dirty="0" err="1" smtClean="0"/>
              <a:t>printf</a:t>
            </a:r>
            <a:r>
              <a:rPr lang="en-US" sz="1900" dirty="0"/>
              <a:t>(“testing”);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computation of  LOC only after  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project completion!!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1263</Words>
  <Application>Microsoft Office PowerPoint</Application>
  <PresentationFormat>On-screen Show (4:3)</PresentationFormat>
  <Paragraphs>238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CHAPTER TWO</vt:lpstr>
      <vt:lpstr>Software Metrics</vt:lpstr>
      <vt:lpstr>Software Metrics </vt:lpstr>
      <vt:lpstr>Size Estimation Metrics</vt:lpstr>
      <vt:lpstr>Software Measurement </vt:lpstr>
      <vt:lpstr>Lines of Code </vt:lpstr>
      <vt:lpstr>Disadvantages of LOC</vt:lpstr>
      <vt:lpstr>Disadvantages of LOC </vt:lpstr>
      <vt:lpstr>Disadvantage of LOC</vt:lpstr>
      <vt:lpstr>Lines of code</vt:lpstr>
      <vt:lpstr>Example Of LOC </vt:lpstr>
      <vt:lpstr>Example of LOC </vt:lpstr>
      <vt:lpstr>Function Point Metric </vt:lpstr>
      <vt:lpstr>Functional Point </vt:lpstr>
      <vt:lpstr>Functional Point Metric </vt:lpstr>
      <vt:lpstr>Functional Point </vt:lpstr>
      <vt:lpstr>Functional Point Metric </vt:lpstr>
      <vt:lpstr>Functional point </vt:lpstr>
      <vt:lpstr>Functional Point (FP)</vt:lpstr>
      <vt:lpstr>Functional Point </vt:lpstr>
      <vt:lpstr>Functional Point</vt:lpstr>
      <vt:lpstr>Functional Point </vt:lpstr>
      <vt:lpstr>Functional Point </vt:lpstr>
      <vt:lpstr>FP </vt:lpstr>
      <vt:lpstr>FP </vt:lpstr>
      <vt:lpstr>Categories of Metrics </vt:lpstr>
      <vt:lpstr>Characteristics of Metrics</vt:lpstr>
      <vt:lpstr>Characteristics of Metrics </vt:lpstr>
      <vt:lpstr>Categories of Metrics</vt:lpstr>
      <vt:lpstr>Attribute of Effective Software Metrics </vt:lpstr>
      <vt:lpstr>Metric for Software Quality </vt:lpstr>
      <vt:lpstr>Metric for software quality</vt:lpstr>
      <vt:lpstr>Defect Removal Efficiency </vt:lpstr>
      <vt:lpstr>Metric for small Organization </vt:lpstr>
      <vt:lpstr>Metric for small Organization</vt:lpstr>
      <vt:lpstr>Metric for small Organization</vt:lpstr>
      <vt:lpstr>Metric for Small organization</vt:lpstr>
      <vt:lpstr>Project  Estimation Technique </vt:lpstr>
      <vt:lpstr>Project Estimation Technique </vt:lpstr>
      <vt:lpstr>COCOMO II MODEL</vt:lpstr>
      <vt:lpstr>COCOMO II MODEL</vt:lpstr>
      <vt:lpstr>Basic COCOMO-II Model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NCIT</dc:creator>
  <cp:lastModifiedBy>Nirdosh</cp:lastModifiedBy>
  <cp:revision>89</cp:revision>
  <dcterms:created xsi:type="dcterms:W3CDTF">2019-06-28T05:11:10Z</dcterms:created>
  <dcterms:modified xsi:type="dcterms:W3CDTF">2023-12-11T07:46:54Z</dcterms:modified>
</cp:coreProperties>
</file>