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8" r:id="rId2"/>
    <p:sldId id="259" r:id="rId3"/>
    <p:sldId id="261" r:id="rId4"/>
    <p:sldId id="260" r:id="rId5"/>
    <p:sldId id="294" r:id="rId6"/>
    <p:sldId id="270" r:id="rId7"/>
    <p:sldId id="271" r:id="rId8"/>
    <p:sldId id="283" r:id="rId9"/>
    <p:sldId id="284" r:id="rId10"/>
    <p:sldId id="321" r:id="rId11"/>
    <p:sldId id="288" r:id="rId12"/>
    <p:sldId id="289" r:id="rId13"/>
    <p:sldId id="285" r:id="rId14"/>
    <p:sldId id="286" r:id="rId15"/>
    <p:sldId id="291" r:id="rId16"/>
    <p:sldId id="322" r:id="rId17"/>
    <p:sldId id="311" r:id="rId18"/>
    <p:sldId id="314" r:id="rId19"/>
    <p:sldId id="312" r:id="rId20"/>
    <p:sldId id="313" r:id="rId21"/>
    <p:sldId id="316" r:id="rId22"/>
    <p:sldId id="327" r:id="rId23"/>
    <p:sldId id="305" r:id="rId24"/>
    <p:sldId id="325" r:id="rId25"/>
    <p:sldId id="292" r:id="rId26"/>
    <p:sldId id="293" r:id="rId27"/>
    <p:sldId id="262" r:id="rId28"/>
    <p:sldId id="263" r:id="rId29"/>
    <p:sldId id="282" r:id="rId30"/>
    <p:sldId id="264" r:id="rId31"/>
    <p:sldId id="265" r:id="rId32"/>
    <p:sldId id="266" r:id="rId33"/>
    <p:sldId id="267" r:id="rId34"/>
    <p:sldId id="268" r:id="rId35"/>
    <p:sldId id="269" r:id="rId36"/>
    <p:sldId id="296" r:id="rId37"/>
    <p:sldId id="297" r:id="rId38"/>
    <p:sldId id="306" r:id="rId39"/>
    <p:sldId id="307" r:id="rId40"/>
    <p:sldId id="323" r:id="rId41"/>
    <p:sldId id="308" r:id="rId42"/>
    <p:sldId id="309" r:id="rId43"/>
    <p:sldId id="324" r:id="rId44"/>
    <p:sldId id="326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2476"/>
  </p:normalViewPr>
  <p:slideViewPr>
    <p:cSldViewPr>
      <p:cViewPr varScale="1">
        <p:scale>
          <a:sx n="80" d="100"/>
          <a:sy n="80" d="100"/>
        </p:scale>
        <p:origin x="-1522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B92E7-6FB2-4102-9ED4-5369E911B8D1}" type="datetimeFigureOut">
              <a:rPr lang="en-US" smtClean="0"/>
              <a:pPr/>
              <a:t>12/8/2023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B46D0-8D20-4E71-9E6F-E913FAD118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65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B46D0-8D20-4E71-9E6F-E913FAD1180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79BF-CE0A-4B19-A671-58D8D8D40BE1}" type="datetime1">
              <a:rPr lang="en-US" smtClean="0"/>
              <a:pPr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69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857B4-674E-4FA1-83F4-F58B52AB70AE}" type="datetime1">
              <a:rPr lang="en-US" smtClean="0"/>
              <a:pPr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02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FC47A-7CB7-49BB-99A6-050C1B859678}" type="datetime1">
              <a:rPr lang="en-US" smtClean="0"/>
              <a:pPr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345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2FD5A-7EFF-42AA-9FAF-B69D414C3E81}" type="datetime1">
              <a:rPr lang="en-US" smtClean="0"/>
              <a:pPr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86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5096A-8C77-44AE-BF61-4D2F2348114B}" type="datetime1">
              <a:rPr lang="en-US" smtClean="0"/>
              <a:pPr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6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5F94-98D5-43E8-BAE9-441400997DC5}" type="datetime1">
              <a:rPr lang="en-US" smtClean="0"/>
              <a:pPr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02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BB6D-AD40-4914-A698-E554F9A76A29}" type="datetime1">
              <a:rPr lang="en-US" smtClean="0"/>
              <a:pPr/>
              <a:t>12/8/2023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35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97AC-FC77-44B1-A580-D56D77321D75}" type="datetime1">
              <a:rPr lang="en-US" smtClean="0"/>
              <a:pPr/>
              <a:t>12/8/2023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81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8974-B473-4760-A27D-F25498719BBF}" type="datetime1">
              <a:rPr lang="en-US" smtClean="0"/>
              <a:pPr/>
              <a:t>12/8/2023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87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9D877-9BA3-4FB4-920B-31F2555732CA}" type="datetime1">
              <a:rPr lang="en-US" smtClean="0"/>
              <a:pPr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2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B1D1F-960C-4AD1-84A4-CC98F07EE406}" type="datetime1">
              <a:rPr lang="en-US" smtClean="0"/>
              <a:pPr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643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62B4-260D-483D-B46E-42B1BE4826F6}" type="datetime1">
              <a:rPr lang="en-US" smtClean="0"/>
              <a:pPr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SEF Online Interaction CLasss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46BAD-43C3-49E3-88E6-590598416D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49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0"/>
            <a:ext cx="8229600" cy="1143000"/>
          </a:xfrm>
        </p:spPr>
        <p:txBody>
          <a:bodyPr/>
          <a:lstStyle/>
          <a:p>
            <a:r>
              <a:rPr lang="en-US" dirty="0" smtClean="0"/>
              <a:t>CHAPTER TWO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1470-18B6-4047-B7A5-7ABD291D8683}" type="datetime1">
              <a:rPr lang="en-US" smtClean="0"/>
              <a:pPr/>
              <a:t>12/8/2023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2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 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Cost per line of code</a:t>
            </a:r>
            <a:r>
              <a:rPr lang="en-US" dirty="0" smtClean="0"/>
              <a:t> = Labor rate/ productivity</a:t>
            </a:r>
          </a:p>
          <a:p>
            <a:r>
              <a:rPr lang="en-US" b="1" dirty="0" smtClean="0"/>
              <a:t>Estimated project cost </a:t>
            </a:r>
            <a:r>
              <a:rPr lang="en-US" dirty="0" smtClean="0"/>
              <a:t>= cost per line of code * estimated line of code </a:t>
            </a:r>
          </a:p>
          <a:p>
            <a:r>
              <a:rPr lang="en-US" b="1" dirty="0" smtClean="0"/>
              <a:t>Estimated labor effort </a:t>
            </a:r>
            <a:r>
              <a:rPr lang="en-US" dirty="0" smtClean="0"/>
              <a:t>= LOC/productivity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EF1C-3D75-4AD2-9D61-A5284CC259B6}" type="datetime1">
              <a:rPr lang="en-US" smtClean="0"/>
              <a:pPr/>
              <a:t>12/8/2023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Of LOC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Estimated line of code = 33,200</a:t>
            </a:r>
          </a:p>
          <a:p>
            <a:r>
              <a:rPr lang="en-US" dirty="0" smtClean="0"/>
              <a:t>Productivity = 620 LOC/pm</a:t>
            </a:r>
          </a:p>
          <a:p>
            <a:r>
              <a:rPr lang="en-US" dirty="0" smtClean="0"/>
              <a:t>Labor Rate per month = $ 8000 </a:t>
            </a:r>
          </a:p>
          <a:p>
            <a:r>
              <a:rPr lang="en-US" dirty="0" smtClean="0"/>
              <a:t>Cost per line of code = ?</a:t>
            </a:r>
          </a:p>
          <a:p>
            <a:r>
              <a:rPr lang="en-US" dirty="0" smtClean="0"/>
              <a:t>Estimated Project cost = ?</a:t>
            </a:r>
          </a:p>
          <a:p>
            <a:r>
              <a:rPr lang="en-US" dirty="0" smtClean="0"/>
              <a:t>Estimate Labor Effort = 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6D63-11BE-416F-BFFA-BBC5D62181C1}" type="datetime1">
              <a:rPr lang="en-US" smtClean="0"/>
              <a:pPr/>
              <a:t>12/8/2023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0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LOC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Cost per line of code = $8000/620 </a:t>
            </a:r>
          </a:p>
          <a:p>
            <a:pPr marL="3657600" lvl="8" indent="0">
              <a:buNone/>
            </a:pPr>
            <a:r>
              <a:rPr lang="en-US" dirty="0" smtClean="0"/>
              <a:t>      = $13</a:t>
            </a:r>
          </a:p>
          <a:p>
            <a:pPr lvl="8">
              <a:buFont typeface="Wingdings" pitchFamily="2" charset="2"/>
              <a:buChar char="q"/>
            </a:pPr>
            <a:endParaRPr lang="en-US" dirty="0" smtClean="0"/>
          </a:p>
          <a:p>
            <a:pPr marL="404813" lvl="8" indent="-342900" algn="just"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sz="3200" dirty="0"/>
              <a:t>Estimated project cost = 33,200 * 13</a:t>
            </a:r>
          </a:p>
          <a:p>
            <a:pPr marL="61913" lvl="8" indent="0" algn="just">
              <a:buNone/>
            </a:pPr>
            <a:r>
              <a:rPr lang="en-US" dirty="0"/>
              <a:t>	</a:t>
            </a:r>
            <a:r>
              <a:rPr lang="en-US" dirty="0" smtClean="0"/>
              <a:t>		= $431,600</a:t>
            </a:r>
          </a:p>
          <a:p>
            <a:pPr marL="404813" lvl="8" indent="-342900" algn="just">
              <a:buFont typeface="Wingdings" pitchFamily="2" charset="2"/>
              <a:buChar char="q"/>
            </a:pPr>
            <a:r>
              <a:rPr lang="en-US" sz="3200" dirty="0"/>
              <a:t>Estimated </a:t>
            </a:r>
            <a:r>
              <a:rPr lang="en-US" sz="3200" dirty="0" smtClean="0"/>
              <a:t> </a:t>
            </a:r>
            <a:r>
              <a:rPr lang="en-US" sz="3200" dirty="0"/>
              <a:t>effort = </a:t>
            </a:r>
            <a:r>
              <a:rPr lang="en-US" sz="3200" dirty="0" smtClean="0"/>
              <a:t>LOC </a:t>
            </a:r>
            <a:r>
              <a:rPr lang="en-US" sz="3200" dirty="0"/>
              <a:t>/ productivity </a:t>
            </a:r>
          </a:p>
          <a:p>
            <a:pPr marL="61913" lvl="8" indent="0" algn="just">
              <a:buNone/>
            </a:pPr>
            <a:r>
              <a:rPr lang="en-US" dirty="0"/>
              <a:t>	</a:t>
            </a:r>
            <a:r>
              <a:rPr lang="en-US" dirty="0" smtClean="0"/>
              <a:t>		= 33,200/620 </a:t>
            </a:r>
          </a:p>
          <a:p>
            <a:pPr marL="61913" lvl="8" indent="0" algn="just">
              <a:buNone/>
            </a:pPr>
            <a:r>
              <a:rPr lang="en-US" dirty="0"/>
              <a:t>	</a:t>
            </a:r>
            <a:r>
              <a:rPr lang="en-US" dirty="0" smtClean="0"/>
              <a:t>		= 54 pm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6F200-4561-4C9C-9CEF-A96799EF2254}" type="datetime1">
              <a:rPr lang="en-US" smtClean="0"/>
              <a:pPr/>
              <a:t>12/8/2023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1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Point Metric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90000"/>
              </a:lnSpc>
            </a:pPr>
            <a:r>
              <a:rPr lang="en-US" sz="4000" dirty="0"/>
              <a:t>Size of software product computed directly </a:t>
            </a:r>
            <a:r>
              <a:rPr lang="en-US" sz="4000" b="1" dirty="0"/>
              <a:t>from problem specification</a:t>
            </a:r>
          </a:p>
          <a:p>
            <a:pPr>
              <a:lnSpc>
                <a:spcPct val="90000"/>
              </a:lnSpc>
            </a:pPr>
            <a:endParaRPr lang="en-US" sz="4000" dirty="0"/>
          </a:p>
          <a:p>
            <a:pPr>
              <a:lnSpc>
                <a:spcPct val="90000"/>
              </a:lnSpc>
            </a:pPr>
            <a:r>
              <a:rPr lang="en-US" sz="4000" dirty="0"/>
              <a:t>Size of software = number of different functions/ features it supports</a:t>
            </a:r>
          </a:p>
          <a:p>
            <a:pPr>
              <a:lnSpc>
                <a:spcPct val="90000"/>
              </a:lnSpc>
            </a:pPr>
            <a:endParaRPr lang="en-US" sz="40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4000" dirty="0" smtClean="0"/>
              <a:t>      	Input                                  Output</a:t>
            </a:r>
          </a:p>
          <a:p>
            <a:pPr>
              <a:lnSpc>
                <a:spcPct val="90000"/>
              </a:lnSpc>
            </a:pPr>
            <a:endParaRPr lang="en-US" sz="4000" dirty="0" smtClean="0"/>
          </a:p>
          <a:p>
            <a:pPr>
              <a:lnSpc>
                <a:spcPct val="90000"/>
              </a:lnSpc>
            </a:pPr>
            <a:endParaRPr lang="en-US" sz="4000" dirty="0" smtClean="0"/>
          </a:p>
          <a:p>
            <a:pPr>
              <a:lnSpc>
                <a:spcPct val="90000"/>
              </a:lnSpc>
            </a:pPr>
            <a:r>
              <a:rPr lang="en-US" sz="4000" dirty="0" smtClean="0"/>
              <a:t>Many </a:t>
            </a:r>
            <a:r>
              <a:rPr lang="en-US" sz="4000" dirty="0"/>
              <a:t>features        Larger </a:t>
            </a:r>
            <a:r>
              <a:rPr lang="en-US" sz="4000" dirty="0" smtClean="0"/>
              <a:t>size</a:t>
            </a:r>
          </a:p>
          <a:p>
            <a:pPr>
              <a:lnSpc>
                <a:spcPct val="90000"/>
              </a:lnSpc>
            </a:pPr>
            <a:endParaRPr lang="en-US" sz="4000" dirty="0"/>
          </a:p>
          <a:p>
            <a:pPr>
              <a:lnSpc>
                <a:spcPct val="90000"/>
              </a:lnSpc>
            </a:pPr>
            <a:r>
              <a:rPr lang="en-US" sz="4000" dirty="0" smtClean="0"/>
              <a:t>Apart </a:t>
            </a:r>
            <a:r>
              <a:rPr lang="en-US" sz="4000" dirty="0"/>
              <a:t>from that size depends on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4000" dirty="0"/>
              <a:t>	-	number of files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4000" dirty="0"/>
              <a:t>	-	number of interfaces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4000" dirty="0"/>
              <a:t>	-	number of enquiries</a:t>
            </a:r>
          </a:p>
          <a:p>
            <a:endParaRPr lang="en-US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2362200" y="2971798"/>
            <a:ext cx="1600200" cy="990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3962400" y="3204058"/>
            <a:ext cx="299288" cy="526081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2062912" y="3209225"/>
            <a:ext cx="299288" cy="526081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2590800" y="4114800"/>
            <a:ext cx="299288" cy="526081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B74E4-BED9-40F7-98E9-9A74BD80C190}" type="datetime1">
              <a:rPr lang="en-US" smtClean="0"/>
              <a:pPr/>
              <a:t>12/8/2023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68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Point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Size </a:t>
            </a:r>
            <a:r>
              <a:rPr lang="en-US" dirty="0"/>
              <a:t>of Function Point (FP)= Weighted sum </a:t>
            </a:r>
            <a:r>
              <a:rPr lang="en-US" dirty="0" smtClean="0"/>
              <a:t>of  	these </a:t>
            </a:r>
            <a:r>
              <a:rPr lang="en-US" dirty="0"/>
              <a:t>five problem characteristics</a:t>
            </a:r>
          </a:p>
          <a:p>
            <a:pPr marL="0" indent="0">
              <a:buNone/>
            </a:pPr>
            <a:r>
              <a:rPr lang="en-US" dirty="0" smtClean="0"/>
              <a:t>	1.</a:t>
            </a:r>
            <a:r>
              <a:rPr lang="en-US" b="1" dirty="0" smtClean="0"/>
              <a:t>Number </a:t>
            </a:r>
            <a:r>
              <a:rPr lang="en-US" b="1" dirty="0"/>
              <a:t>of inputs</a:t>
            </a:r>
            <a:r>
              <a:rPr lang="en-US" dirty="0" smtClean="0"/>
              <a:t>:</a:t>
            </a:r>
          </a:p>
          <a:p>
            <a:pPr marL="973138" indent="0">
              <a:lnSpc>
                <a:spcPct val="90000"/>
              </a:lnSpc>
              <a:buNone/>
            </a:pPr>
            <a:r>
              <a:rPr lang="en-US" b="1" dirty="0" smtClean="0"/>
              <a:t>2.Number of Outputs</a:t>
            </a:r>
            <a:r>
              <a:rPr lang="en-US" dirty="0" smtClean="0"/>
              <a:t>: </a:t>
            </a:r>
          </a:p>
          <a:p>
            <a:pPr marL="973138" indent="0">
              <a:lnSpc>
                <a:spcPct val="90000"/>
              </a:lnSpc>
              <a:buNone/>
            </a:pPr>
            <a:r>
              <a:rPr lang="en-US" dirty="0" smtClean="0"/>
              <a:t>3. </a:t>
            </a:r>
            <a:r>
              <a:rPr lang="en-US" b="1" dirty="0" smtClean="0"/>
              <a:t>Number of inquiries</a:t>
            </a:r>
            <a:endParaRPr lang="en-US" dirty="0" smtClean="0"/>
          </a:p>
          <a:p>
            <a:pPr marL="973138" indent="0">
              <a:lnSpc>
                <a:spcPct val="90000"/>
              </a:lnSpc>
              <a:buNone/>
            </a:pPr>
            <a:r>
              <a:rPr lang="en-US" dirty="0" smtClean="0"/>
              <a:t>4. </a:t>
            </a:r>
            <a:r>
              <a:rPr lang="en-US" b="1" dirty="0" smtClean="0"/>
              <a:t>Number of Files</a:t>
            </a:r>
          </a:p>
          <a:p>
            <a:pPr marL="973138" indent="0">
              <a:lnSpc>
                <a:spcPct val="90000"/>
              </a:lnSpc>
              <a:buNone/>
            </a:pPr>
            <a:r>
              <a:rPr lang="en-US" dirty="0" smtClean="0"/>
              <a:t>5. </a:t>
            </a:r>
            <a:r>
              <a:rPr lang="en-US" b="1" dirty="0" smtClean="0"/>
              <a:t>Number of interfaces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C7B76-F1D1-4838-9718-1EB128EC235E}" type="datetime1">
              <a:rPr lang="en-US" smtClean="0"/>
              <a:pPr/>
              <a:t>12/8/2023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Point 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199" y="2137300"/>
            <a:ext cx="8305801" cy="449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A179-88CA-4A2C-B318-7090A767328B}" type="datetime1">
              <a:rPr lang="en-US" smtClean="0"/>
              <a:pPr/>
              <a:t>12/8/2023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8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point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	Limitation of function point metric </a:t>
            </a:r>
          </a:p>
          <a:p>
            <a:pPr>
              <a:buNone/>
            </a:pPr>
            <a:endParaRPr lang="en-US" b="1" dirty="0" smtClean="0"/>
          </a:p>
          <a:p>
            <a:r>
              <a:rPr lang="en-US" dirty="0" smtClean="0"/>
              <a:t> The weight of items on metric is fixed which may not sufficient for all cases.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61281-2FB9-4545-8306-93F87AAA94C1}" type="datetime1">
              <a:rPr lang="en-US" smtClean="0"/>
              <a:pPr/>
              <a:t>12/8/2023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Point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To compute function points (FP), the following 	relationship is used:</a:t>
            </a:r>
          </a:p>
          <a:p>
            <a:r>
              <a:rPr lang="en-US" b="1" dirty="0" smtClean="0"/>
              <a:t>FP =  count total * [0.65 + 0.01 *∑(</a:t>
            </a:r>
            <a:r>
              <a:rPr lang="en-US" b="1" dirty="0" err="1" smtClean="0"/>
              <a:t>Fi</a:t>
            </a:r>
            <a:r>
              <a:rPr lang="en-US" b="1" dirty="0" smtClean="0"/>
              <a:t> )]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Fi</a:t>
            </a:r>
            <a:r>
              <a:rPr lang="en-US" dirty="0" smtClean="0"/>
              <a:t> (</a:t>
            </a:r>
            <a:r>
              <a:rPr lang="en-US" dirty="0" err="1" smtClean="0"/>
              <a:t>i</a:t>
            </a:r>
            <a:r>
              <a:rPr lang="en-US" dirty="0" smtClean="0"/>
              <a:t> 1 to 14) are value adjustment factors (VAF) based on responses to the following questions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426A-0303-46D9-BDEF-B8F353A4B6B2}" type="datetime1">
              <a:rPr lang="en-US" smtClean="0"/>
              <a:pPr/>
              <a:t>12/8/2023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These 14 questions are scaled to 0 to 5 where,</a:t>
            </a:r>
          </a:p>
          <a:p>
            <a:endParaRPr lang="en-US" b="1" dirty="0" smtClean="0"/>
          </a:p>
          <a:p>
            <a:r>
              <a:rPr lang="en-US" i="1" dirty="0" smtClean="0"/>
              <a:t>0 = No influence or No importance, 1= Incidental, 2= moderate, 3= Average, 4 = Significant, 5 = Essential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FACA-D852-4DA1-903E-1674DEAE15E0}" type="datetime1">
              <a:rPr lang="en-US" smtClean="0"/>
              <a:pPr/>
              <a:t>12/8/2023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1. Does the system require </a:t>
            </a:r>
            <a:r>
              <a:rPr lang="en-US" b="1" dirty="0" smtClean="0"/>
              <a:t>reliable backup and recovery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en-US" dirty="0" smtClean="0"/>
              <a:t> 2. Are specialized data communications required to transfer information to or from the application? </a:t>
            </a:r>
          </a:p>
          <a:p>
            <a:pPr>
              <a:buNone/>
            </a:pPr>
            <a:r>
              <a:rPr lang="en-US" dirty="0" smtClean="0"/>
              <a:t>3. Are there distributed processing functions? </a:t>
            </a:r>
          </a:p>
          <a:p>
            <a:pPr>
              <a:buNone/>
            </a:pPr>
            <a:r>
              <a:rPr lang="en-US" dirty="0" smtClean="0"/>
              <a:t>4. Is performance critical? </a:t>
            </a:r>
          </a:p>
          <a:p>
            <a:pPr>
              <a:buNone/>
            </a:pPr>
            <a:r>
              <a:rPr lang="en-US" dirty="0" smtClean="0"/>
              <a:t>5. Will the system run in an existing, heavily utilized operational environment? </a:t>
            </a:r>
          </a:p>
          <a:p>
            <a:pPr>
              <a:buNone/>
            </a:pPr>
            <a:r>
              <a:rPr lang="en-US" dirty="0" smtClean="0"/>
              <a:t>6. Does the system require online data entry?</a:t>
            </a:r>
          </a:p>
          <a:p>
            <a:pPr>
              <a:buNone/>
            </a:pPr>
            <a:r>
              <a:rPr lang="en-US" dirty="0" smtClean="0"/>
              <a:t> 7. Does the online data entry require the input transaction to be built over multiple screens or operations? </a:t>
            </a:r>
          </a:p>
          <a:p>
            <a:pPr>
              <a:buNone/>
            </a:pPr>
            <a:r>
              <a:rPr lang="en-US" dirty="0" smtClean="0"/>
              <a:t>8. Are the ILFs updated online?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CDCEF-69D7-44D5-BB6F-01951743DEDC}" type="datetime1">
              <a:rPr lang="en-US" smtClean="0"/>
              <a:pPr/>
              <a:t>12/8/2023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Measure : A measure provides a </a:t>
            </a:r>
            <a:r>
              <a:rPr lang="en-US" b="1" dirty="0"/>
              <a:t>quantitative indication</a:t>
            </a:r>
            <a:r>
              <a:rPr lang="en-US" dirty="0"/>
              <a:t> of  the extent, amount, dimension, capacity , or size of some attribute of a product or process</a:t>
            </a:r>
          </a:p>
          <a:p>
            <a:r>
              <a:rPr lang="en-US" dirty="0"/>
              <a:t>Metric : Metric as “ a </a:t>
            </a:r>
            <a:r>
              <a:rPr lang="en-US" b="1" dirty="0"/>
              <a:t>quantitative measure </a:t>
            </a:r>
            <a:r>
              <a:rPr lang="en-US" dirty="0"/>
              <a:t>of the </a:t>
            </a:r>
            <a:r>
              <a:rPr lang="en-US" b="1" dirty="0"/>
              <a:t>degree to </a:t>
            </a:r>
            <a:r>
              <a:rPr lang="en-US" dirty="0"/>
              <a:t>which a system, component, or process possesses a given attribute.</a:t>
            </a:r>
          </a:p>
          <a:p>
            <a:r>
              <a:rPr lang="en-US" dirty="0"/>
              <a:t>Indicator: An indicator is a metric or condition of the metrics that provides </a:t>
            </a:r>
            <a:r>
              <a:rPr lang="en-US" b="1" dirty="0"/>
              <a:t>insight</a:t>
            </a:r>
            <a:r>
              <a:rPr lang="en-US" dirty="0"/>
              <a:t> into the software process, a software project, or the product itself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5A6C-6499-4120-BACF-65A7B87CAD7F}" type="datetime1">
              <a:rPr lang="en-US" smtClean="0"/>
              <a:pPr/>
              <a:t>12/8/2023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0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7" indent="-342900">
              <a:buNone/>
            </a:pPr>
            <a:r>
              <a:rPr lang="en-US" dirty="0" smtClean="0"/>
              <a:t>9. Are the inputs, outputs, files, or inquiries complex?</a:t>
            </a:r>
          </a:p>
          <a:p>
            <a:pPr marL="342900" lvl="7" indent="-342900">
              <a:buNone/>
            </a:pPr>
            <a:r>
              <a:rPr lang="en-US" dirty="0" smtClean="0"/>
              <a:t> 10. Is the internal processing complex?</a:t>
            </a:r>
          </a:p>
          <a:p>
            <a:pPr marL="342900" lvl="7" indent="-342900">
              <a:buNone/>
            </a:pPr>
            <a:r>
              <a:rPr lang="en-US" dirty="0" smtClean="0"/>
              <a:t> 11. Is the code designed to be reusable?</a:t>
            </a:r>
          </a:p>
          <a:p>
            <a:pPr marL="342900" lvl="7" indent="-342900">
              <a:buNone/>
            </a:pPr>
            <a:r>
              <a:rPr lang="en-US" dirty="0" smtClean="0"/>
              <a:t> 12. Are conversion and installation included in the design? </a:t>
            </a:r>
          </a:p>
          <a:p>
            <a:pPr marL="342900" lvl="7" indent="-342900">
              <a:buNone/>
            </a:pPr>
            <a:r>
              <a:rPr lang="en-US" dirty="0" smtClean="0"/>
              <a:t>13. Is the system designed for multiple installations in different organizations? </a:t>
            </a:r>
          </a:p>
          <a:p>
            <a:pPr marL="342900" lvl="7" indent="-342900">
              <a:buNone/>
            </a:pPr>
            <a:r>
              <a:rPr lang="en-US" dirty="0" smtClean="0"/>
              <a:t>14. Is the application designed to facilitate change and ease of use by the user?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3826-FC70-4C82-A1E3-A2DA572005B3}" type="datetime1">
              <a:rPr lang="en-US" smtClean="0"/>
              <a:pPr/>
              <a:t>12/8/2023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Point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Example : With the given data for an online shopping site developed by ABC software developers</a:t>
            </a:r>
          </a:p>
          <a:p>
            <a:r>
              <a:rPr lang="en-US" sz="2000" dirty="0" smtClean="0"/>
              <a:t>Number of user input = 98</a:t>
            </a:r>
          </a:p>
          <a:p>
            <a:r>
              <a:rPr lang="en-US" sz="2000" dirty="0" smtClean="0"/>
              <a:t>Numbers of user Output = 51</a:t>
            </a:r>
          </a:p>
          <a:p>
            <a:r>
              <a:rPr lang="en-US" sz="2000" dirty="0" smtClean="0"/>
              <a:t>Number of User Inquires = 47 </a:t>
            </a:r>
          </a:p>
          <a:p>
            <a:r>
              <a:rPr lang="en-US" sz="2000" dirty="0" smtClean="0"/>
              <a:t>Number of External Interfaces = 32</a:t>
            </a:r>
          </a:p>
          <a:p>
            <a:r>
              <a:rPr lang="en-US" sz="2000" dirty="0" smtClean="0"/>
              <a:t>Number of Logical Files = 61</a:t>
            </a:r>
          </a:p>
          <a:p>
            <a:r>
              <a:rPr lang="en-US" sz="2000" dirty="0" smtClean="0"/>
              <a:t>Assuming that the complexity of the given website development is average, compute the function point if the productivity of the ABC S/W developers is 35 FP/PM and their salary structure is Rs. 1500 per month on average, estimate total cost of the software .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FDE12-18E3-4F39-B571-40C816520B6C}" type="datetime1">
              <a:rPr lang="en-US" smtClean="0"/>
              <a:pPr/>
              <a:t>12/8/2023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Point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Formula for Function Point</a:t>
            </a:r>
          </a:p>
          <a:p>
            <a:r>
              <a:rPr lang="en-US" b="1" dirty="0" smtClean="0"/>
              <a:t>Cost per FP </a:t>
            </a:r>
            <a:r>
              <a:rPr lang="en-US" sz="2400" dirty="0" smtClean="0"/>
              <a:t>=  labor rate/productivity </a:t>
            </a:r>
          </a:p>
          <a:p>
            <a:r>
              <a:rPr lang="en-US" b="1" dirty="0" smtClean="0"/>
              <a:t>Estimated project cost  </a:t>
            </a:r>
            <a:r>
              <a:rPr lang="en-US" dirty="0" smtClean="0"/>
              <a:t>= </a:t>
            </a:r>
            <a:r>
              <a:rPr lang="en-US" sz="2400" i="1" dirty="0" smtClean="0"/>
              <a:t>estimated </a:t>
            </a:r>
            <a:r>
              <a:rPr lang="en-US" sz="2400" i="1" dirty="0" err="1" smtClean="0"/>
              <a:t>fP</a:t>
            </a:r>
            <a:r>
              <a:rPr lang="en-US" sz="2400" i="1" dirty="0"/>
              <a:t>*</a:t>
            </a:r>
            <a:r>
              <a:rPr lang="en-US" sz="2400" i="1" dirty="0" smtClean="0"/>
              <a:t> </a:t>
            </a:r>
            <a:r>
              <a:rPr lang="en-US" sz="2400" i="1" dirty="0" smtClean="0"/>
              <a:t>cost   							per </a:t>
            </a:r>
            <a:r>
              <a:rPr lang="en-US" sz="2400" i="1" dirty="0" err="1" smtClean="0"/>
              <a:t>Fp</a:t>
            </a:r>
            <a:r>
              <a:rPr lang="en-US" sz="2400" i="1" dirty="0" smtClean="0"/>
              <a:t> </a:t>
            </a:r>
          </a:p>
          <a:p>
            <a:r>
              <a:rPr lang="en-US" b="1"/>
              <a:t>Estimated </a:t>
            </a:r>
            <a:r>
              <a:rPr lang="en-US" b="1" smtClean="0"/>
              <a:t>Labor </a:t>
            </a:r>
            <a:r>
              <a:rPr lang="en-US" b="1" dirty="0"/>
              <a:t>effort </a:t>
            </a:r>
            <a:r>
              <a:rPr lang="en-US" sz="2400" dirty="0" smtClean="0"/>
              <a:t>=  </a:t>
            </a:r>
            <a:r>
              <a:rPr lang="en-US" sz="2000" i="1" dirty="0" smtClean="0"/>
              <a:t>Estimated FP/Productivity </a:t>
            </a:r>
            <a:endParaRPr lang="en-US" sz="20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2FD5A-7EFF-42AA-9FAF-B69D414C3E81}" type="datetime1">
              <a:rPr lang="en-US" smtClean="0"/>
              <a:pPr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Point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FP =  672 </a:t>
            </a:r>
          </a:p>
          <a:p>
            <a:r>
              <a:rPr lang="en-US" dirty="0" smtClean="0"/>
              <a:t>Organizational productivity = 6.5 FP/pm</a:t>
            </a:r>
          </a:p>
          <a:p>
            <a:r>
              <a:rPr lang="en-US" dirty="0" smtClean="0"/>
              <a:t>Labor Rate per month = $8000 </a:t>
            </a:r>
          </a:p>
          <a:p>
            <a:r>
              <a:rPr lang="en-US" dirty="0" smtClean="0"/>
              <a:t>Cost per FP = $8000/6.5 = $1230</a:t>
            </a:r>
          </a:p>
          <a:p>
            <a:r>
              <a:rPr lang="en-US" sz="2800" dirty="0" smtClean="0"/>
              <a:t>Effort = FP/Productivity = 672/6.5 =103 PM</a:t>
            </a:r>
          </a:p>
          <a:p>
            <a:r>
              <a:rPr lang="en-US" dirty="0" smtClean="0"/>
              <a:t>Total project cost = (672*1230) = $826560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9CE2E-BD13-4B73-8D8D-D429BE45337D}" type="datetime1">
              <a:rPr lang="en-US" smtClean="0"/>
              <a:pPr/>
              <a:t>12/8/2023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5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 Problem (Class Work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Assuming that the complexity of the NCIT MIS software development is average, compute the function point for it with the given data: </a:t>
            </a:r>
            <a:endParaRPr lang="en-US" dirty="0" smtClean="0"/>
          </a:p>
          <a:p>
            <a:pPr marL="688975" indent="0">
              <a:buNone/>
            </a:pPr>
            <a:r>
              <a:rPr lang="en-US" dirty="0" smtClean="0"/>
              <a:t>Number of User Input   : 95</a:t>
            </a:r>
          </a:p>
          <a:p>
            <a:pPr marL="688975" indent="0">
              <a:buNone/>
            </a:pPr>
            <a:r>
              <a:rPr lang="en-US" dirty="0" smtClean="0"/>
              <a:t> </a:t>
            </a:r>
            <a:r>
              <a:rPr lang="en-US" dirty="0"/>
              <a:t>Number of User Output : </a:t>
            </a:r>
            <a:r>
              <a:rPr lang="en-US" dirty="0" smtClean="0"/>
              <a:t>55</a:t>
            </a:r>
          </a:p>
          <a:p>
            <a:pPr marL="688975" indent="0">
              <a:buNone/>
            </a:pPr>
            <a:r>
              <a:rPr lang="en-US" dirty="0" smtClean="0"/>
              <a:t> Number </a:t>
            </a:r>
            <a:r>
              <a:rPr lang="en-US" dirty="0"/>
              <a:t>of Inquiries      : </a:t>
            </a:r>
            <a:r>
              <a:rPr lang="en-US" dirty="0" smtClean="0"/>
              <a:t>4</a:t>
            </a:r>
          </a:p>
          <a:p>
            <a:pPr marL="688975" indent="0">
              <a:buNone/>
            </a:pPr>
            <a:r>
              <a:rPr lang="en-US" dirty="0" smtClean="0"/>
              <a:t> Number </a:t>
            </a:r>
            <a:r>
              <a:rPr lang="en-US" dirty="0"/>
              <a:t>of logical Files : </a:t>
            </a:r>
            <a:r>
              <a:rPr lang="en-US" dirty="0" smtClean="0"/>
              <a:t>66</a:t>
            </a:r>
          </a:p>
          <a:p>
            <a:pPr marL="688975" indent="0">
              <a:buNone/>
            </a:pPr>
            <a:r>
              <a:rPr lang="en-US" dirty="0" smtClean="0"/>
              <a:t> Number of External Interfaces:27</a:t>
            </a:r>
          </a:p>
          <a:p>
            <a:r>
              <a:rPr lang="en-US" dirty="0" smtClean="0"/>
              <a:t>If </a:t>
            </a:r>
            <a:r>
              <a:rPr lang="en-US" dirty="0"/>
              <a:t>the productivity of the software developers is 30 FP/PM and their salary structure is RS.18000 per month on average, estimate the total cost of the software.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2FD5A-7EFF-42AA-9FAF-B69D414C3E81}" type="datetime1">
              <a:rPr lang="en-US" smtClean="0"/>
              <a:pPr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6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point 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2209800"/>
            <a:ext cx="753932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C1E64-7140-4465-93C6-702C185DC8A7}" type="datetime1">
              <a:rPr lang="en-US" smtClean="0"/>
              <a:pPr/>
              <a:t>12/8/2023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077200" y="254400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Fp</a:t>
            </a:r>
            <a:r>
              <a:rPr lang="en-US" dirty="0" smtClean="0"/>
              <a:t> Count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34400" y="3402809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97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0" y="3364951"/>
            <a:ext cx="685800" cy="445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S*4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6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Point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Expected Value for estimate variable size (s) = ?</a:t>
            </a:r>
          </a:p>
          <a:p>
            <a:r>
              <a:rPr lang="en-US" dirty="0" smtClean="0"/>
              <a:t>Make optimistic  , most likely, pessimistic , estimate for each item, then compute expected value .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495800"/>
            <a:ext cx="73914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B5E-19CF-4C02-A0D7-4668BA56ED7D}" type="datetime1">
              <a:rPr lang="en-US" smtClean="0"/>
              <a:pPr/>
              <a:t>12/8/2023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5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of Metrics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 Metrics</a:t>
            </a:r>
          </a:p>
          <a:p>
            <a:r>
              <a:rPr lang="en-US" dirty="0" smtClean="0"/>
              <a:t>Process Metrics</a:t>
            </a:r>
          </a:p>
          <a:p>
            <a:r>
              <a:rPr lang="en-US" dirty="0" smtClean="0"/>
              <a:t>Project Metrics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58D2F-8DA2-413E-B2A7-B36E3CE411DF}" type="datetime1">
              <a:rPr lang="en-US" smtClean="0"/>
              <a:pPr/>
              <a:t>12/8/2023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0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 Metrics : Product metric describes the characteristics of the product, such as </a:t>
            </a:r>
            <a:r>
              <a:rPr lang="en-US" b="1" dirty="0" smtClean="0"/>
              <a:t>size</a:t>
            </a:r>
            <a:r>
              <a:rPr lang="en-US" dirty="0" smtClean="0"/>
              <a:t>, </a:t>
            </a:r>
            <a:r>
              <a:rPr lang="en-US" b="1" dirty="0" smtClean="0"/>
              <a:t>complexity, performance, efficiency.</a:t>
            </a:r>
          </a:p>
          <a:p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70A0-4628-4A5E-982F-B39201F11857}" type="datetime1">
              <a:rPr lang="en-US" smtClean="0"/>
              <a:pPr/>
              <a:t>12/8/2023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07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Metrics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Process </a:t>
            </a:r>
            <a:r>
              <a:rPr lang="en-US" b="1" dirty="0"/>
              <a:t>Metrics</a:t>
            </a:r>
            <a:r>
              <a:rPr lang="en-US" dirty="0"/>
              <a:t>: Process metric describe </a:t>
            </a:r>
            <a:r>
              <a:rPr lang="en-US" b="1" dirty="0"/>
              <a:t>effectiveness and quality </a:t>
            </a:r>
            <a:r>
              <a:rPr lang="en-US" dirty="0"/>
              <a:t>of the process. </a:t>
            </a:r>
            <a:r>
              <a:rPr lang="en-US" dirty="0" err="1"/>
              <a:t>E.g</a:t>
            </a:r>
            <a:endParaRPr lang="en-US" dirty="0"/>
          </a:p>
          <a:p>
            <a:pPr marL="854075"/>
            <a:r>
              <a:rPr lang="en-US" b="1" dirty="0"/>
              <a:t>Effort</a:t>
            </a:r>
            <a:r>
              <a:rPr lang="en-US" dirty="0"/>
              <a:t> required in the process</a:t>
            </a:r>
          </a:p>
          <a:p>
            <a:pPr marL="854075"/>
            <a:r>
              <a:rPr lang="en-US" b="1" dirty="0"/>
              <a:t>Time</a:t>
            </a:r>
            <a:r>
              <a:rPr lang="en-US" dirty="0"/>
              <a:t> to produce the product</a:t>
            </a:r>
          </a:p>
          <a:p>
            <a:pPr marL="854075"/>
            <a:r>
              <a:rPr lang="en-US" dirty="0"/>
              <a:t>Number of </a:t>
            </a:r>
            <a:r>
              <a:rPr lang="en-US" b="1" dirty="0"/>
              <a:t>defects</a:t>
            </a:r>
            <a:r>
              <a:rPr lang="en-US" dirty="0"/>
              <a:t> found during testing </a:t>
            </a:r>
          </a:p>
          <a:p>
            <a:pPr marL="854075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3BE62-2981-4B02-A354-EB9E0CC2BC85}" type="datetime1">
              <a:rPr lang="en-US" smtClean="0"/>
              <a:pPr/>
              <a:t>12/8/2023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53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Metrics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Metrics strongly support software project </a:t>
            </a:r>
            <a:r>
              <a:rPr lang="en-US" b="1" dirty="0" smtClean="0"/>
              <a:t>management activities</a:t>
            </a:r>
          </a:p>
          <a:p>
            <a:r>
              <a:rPr lang="en-US" dirty="0" smtClean="0"/>
              <a:t>They  relate to the four functions of management as follows:</a:t>
            </a:r>
          </a:p>
          <a:p>
            <a:pPr marL="1035050"/>
            <a:r>
              <a:rPr lang="en-US" b="1" i="1" dirty="0" smtClean="0"/>
              <a:t>Planning</a:t>
            </a:r>
          </a:p>
          <a:p>
            <a:pPr marL="1035050"/>
            <a:r>
              <a:rPr lang="en-US" b="1" i="1" dirty="0" smtClean="0"/>
              <a:t>Organizing</a:t>
            </a:r>
          </a:p>
          <a:p>
            <a:pPr marL="1035050"/>
            <a:r>
              <a:rPr lang="en-US" b="1" i="1" dirty="0" smtClean="0"/>
              <a:t>Controlling </a:t>
            </a:r>
          </a:p>
          <a:p>
            <a:pPr marL="1035050"/>
            <a:r>
              <a:rPr lang="en-US" b="1" i="1" dirty="0" smtClean="0"/>
              <a:t>Improving </a:t>
            </a:r>
            <a:endParaRPr lang="en-US" b="1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8282-C4D2-4CBF-8E3A-950150FB2683}" type="datetime1">
              <a:rPr lang="en-US" smtClean="0"/>
              <a:pPr/>
              <a:t>12/8/2023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53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of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None/>
            </a:pPr>
            <a:r>
              <a:rPr lang="en-US" sz="3600" b="1" dirty="0" smtClean="0"/>
              <a:t>Project Metrics</a:t>
            </a:r>
            <a:r>
              <a:rPr lang="en-US" sz="3600" dirty="0" smtClean="0"/>
              <a:t>: Project metrics describe the project characteristics and execution. </a:t>
            </a:r>
            <a:r>
              <a:rPr lang="en-US" sz="3600" dirty="0" err="1" smtClean="0"/>
              <a:t>E.g</a:t>
            </a:r>
            <a:endParaRPr lang="en-US" sz="3600" dirty="0" smtClean="0"/>
          </a:p>
          <a:p>
            <a:pPr marL="1147763"/>
            <a:r>
              <a:rPr lang="en-US" sz="2800" dirty="0" smtClean="0"/>
              <a:t>Number of software developer </a:t>
            </a:r>
          </a:p>
          <a:p>
            <a:pPr marL="1147763"/>
            <a:r>
              <a:rPr lang="en-US" sz="2800" dirty="0" smtClean="0"/>
              <a:t>Staffing pattern over the life cycle of the software</a:t>
            </a:r>
          </a:p>
          <a:p>
            <a:pPr marL="1147763"/>
            <a:r>
              <a:rPr lang="en-US" sz="2800" dirty="0" smtClean="0"/>
              <a:t>Cost and schedule</a:t>
            </a:r>
          </a:p>
          <a:p>
            <a:pPr marL="1147763"/>
            <a:r>
              <a:rPr lang="en-US" sz="2800" dirty="0" smtClean="0"/>
              <a:t>Productivity </a:t>
            </a:r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5E604-7FC4-45A4-8189-BBC53BCD6CAE}" type="datetime1">
              <a:rPr lang="en-US" smtClean="0"/>
              <a:pPr/>
              <a:t>12/8/2023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Attribute of Effective Software Metrics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Simple and computable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Empirically and Intuitively Persuasive (satisfy Engineers’ intuitive)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Consistent and Objective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Consistent in the use of units and dimensions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Programming  Language Independent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 Effective Mechanism for High Quality Feedback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20DF1-60DB-4CA7-A835-C55AA5A60D68}" type="datetime1">
              <a:rPr lang="en-US" smtClean="0"/>
              <a:pPr/>
              <a:t>12/8/2023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9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 for Software Quality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quality can be measured through the software Engineering process, </a:t>
            </a:r>
            <a:r>
              <a:rPr lang="en-US" b="1" dirty="0" smtClean="0"/>
              <a:t>before release </a:t>
            </a:r>
            <a:r>
              <a:rPr lang="en-US" dirty="0" smtClean="0"/>
              <a:t>to customer and </a:t>
            </a:r>
            <a:r>
              <a:rPr lang="en-US" b="1" dirty="0" smtClean="0"/>
              <a:t>after release </a:t>
            </a:r>
            <a:r>
              <a:rPr lang="en-US" dirty="0" smtClean="0"/>
              <a:t>to the customer </a:t>
            </a:r>
          </a:p>
          <a:p>
            <a:r>
              <a:rPr lang="en-US" dirty="0" smtClean="0"/>
              <a:t>The main goal of software engineering is to produce a high-quality system.</a:t>
            </a:r>
          </a:p>
          <a:p>
            <a:r>
              <a:rPr lang="en-US" dirty="0" smtClean="0"/>
              <a:t>A good software Engineer and  good software engineering must measure if </a:t>
            </a:r>
            <a:r>
              <a:rPr lang="en-US" b="1" dirty="0" smtClean="0"/>
              <a:t>high quality </a:t>
            </a:r>
            <a:r>
              <a:rPr lang="en-US" dirty="0" smtClean="0"/>
              <a:t>is to be realized 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C1453-2FC8-40E3-A9DA-AF00F73AAB40}" type="datetime1">
              <a:rPr lang="en-US" smtClean="0"/>
              <a:pPr/>
              <a:t>12/8/2023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8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 for software 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b="1" dirty="0" smtClean="0"/>
              <a:t>Measuring Quality 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Indicators to measure the quality </a:t>
            </a:r>
          </a:p>
          <a:p>
            <a:pPr marL="1768475">
              <a:buFont typeface="Wingdings" pitchFamily="2" charset="2"/>
              <a:buChar char="Ø"/>
            </a:pPr>
            <a:r>
              <a:rPr lang="en-US" dirty="0" smtClean="0"/>
              <a:t>Correctness </a:t>
            </a:r>
          </a:p>
          <a:p>
            <a:pPr marL="1768475">
              <a:buFont typeface="Wingdings" pitchFamily="2" charset="2"/>
              <a:buChar char="Ø"/>
            </a:pPr>
            <a:r>
              <a:rPr lang="en-US" dirty="0" smtClean="0"/>
              <a:t>Maintainability </a:t>
            </a:r>
          </a:p>
          <a:p>
            <a:pPr marL="1768475">
              <a:buFont typeface="Wingdings" pitchFamily="2" charset="2"/>
              <a:buChar char="Ø"/>
            </a:pPr>
            <a:r>
              <a:rPr lang="en-US" dirty="0" smtClean="0"/>
              <a:t>Understandability </a:t>
            </a:r>
          </a:p>
          <a:p>
            <a:pPr marL="1768475">
              <a:buFont typeface="Wingdings" pitchFamily="2" charset="2"/>
              <a:buChar char="Ø"/>
            </a:pPr>
            <a:r>
              <a:rPr lang="en-US" dirty="0" smtClean="0"/>
              <a:t>Integrity </a:t>
            </a:r>
          </a:p>
          <a:p>
            <a:pPr marL="1768475">
              <a:buFont typeface="Wingdings" pitchFamily="2" charset="2"/>
              <a:buChar char="Ø"/>
            </a:pPr>
            <a:r>
              <a:rPr lang="en-US" dirty="0" smtClean="0"/>
              <a:t>Usability (user friendly or not)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E552-C00C-4F20-BFF5-C98630C0E9FF}" type="datetime1">
              <a:rPr lang="en-US" smtClean="0"/>
              <a:pPr/>
              <a:t>12/8/2023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9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Defect Removal Efficiency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quality metric that provides </a:t>
            </a:r>
            <a:r>
              <a:rPr lang="en-US" b="1" dirty="0" smtClean="0"/>
              <a:t>benefit at both the project and process </a:t>
            </a:r>
            <a:r>
              <a:rPr lang="en-US" dirty="0" smtClean="0"/>
              <a:t>level is defect removal efficiency (DRE)</a:t>
            </a:r>
          </a:p>
          <a:p>
            <a:r>
              <a:rPr lang="en-US" dirty="0" smtClean="0"/>
              <a:t>DRE is computed as</a:t>
            </a:r>
          </a:p>
          <a:p>
            <a:pPr marL="3657600" lvl="8" indent="0">
              <a:buNone/>
            </a:pPr>
            <a:r>
              <a:rPr lang="en-US" dirty="0" smtClean="0"/>
              <a:t>DRE = E/E+D</a:t>
            </a:r>
          </a:p>
          <a:p>
            <a:pPr marL="3657600" lvl="8" indent="0">
              <a:buNone/>
            </a:pPr>
            <a:r>
              <a:rPr lang="en-US" dirty="0" smtClean="0"/>
              <a:t>Where E = Errors found before delivery of the software </a:t>
            </a:r>
          </a:p>
          <a:p>
            <a:pPr marL="3657600" lvl="8" indent="0">
              <a:buNone/>
            </a:pPr>
            <a:r>
              <a:rPr lang="en-US" dirty="0" smtClean="0"/>
              <a:t>D = Defects found after the delivery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CD01A-A460-4AA4-8D9D-ECE2EAF8BA2A}" type="datetime1">
              <a:rPr lang="en-US" smtClean="0"/>
              <a:pPr/>
              <a:t>12/8/2023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0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 for small Organization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organization </a:t>
            </a:r>
            <a:r>
              <a:rPr lang="en-US" dirty="0"/>
              <a:t>might select the following set of easily collected measures: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Time </a:t>
            </a:r>
            <a:r>
              <a:rPr lang="en-US" dirty="0"/>
              <a:t>(hours or days) elapsed from the time a request is made until </a:t>
            </a:r>
            <a:r>
              <a:rPr lang="en-US" dirty="0" smtClean="0"/>
              <a:t>evaluation is </a:t>
            </a:r>
            <a:r>
              <a:rPr lang="en-US" dirty="0"/>
              <a:t>complete, </a:t>
            </a:r>
            <a:r>
              <a:rPr lang="en-US" dirty="0" smtClean="0"/>
              <a:t>	</a:t>
            </a:r>
            <a:r>
              <a:rPr lang="en-US" i="1" dirty="0" err="1" smtClean="0"/>
              <a:t>t</a:t>
            </a:r>
            <a:r>
              <a:rPr lang="en-US" dirty="0" err="1" smtClean="0"/>
              <a:t>queue</a:t>
            </a:r>
            <a:r>
              <a:rPr lang="en-US" dirty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Effort </a:t>
            </a:r>
            <a:r>
              <a:rPr lang="en-US" dirty="0"/>
              <a:t>(person-hours) to perform </a:t>
            </a:r>
            <a:r>
              <a:rPr lang="en-US" dirty="0" smtClean="0"/>
              <a:t>the evaluation</a:t>
            </a:r>
            <a:r>
              <a:rPr lang="en-US" dirty="0"/>
              <a:t>, </a:t>
            </a:r>
            <a:r>
              <a:rPr lang="en-US" i="1" dirty="0" err="1"/>
              <a:t>W</a:t>
            </a:r>
            <a:r>
              <a:rPr lang="en-US" dirty="0" err="1"/>
              <a:t>eval</a:t>
            </a:r>
            <a:r>
              <a:rPr lang="en-US" dirty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Time </a:t>
            </a:r>
            <a:r>
              <a:rPr lang="en-US" dirty="0"/>
              <a:t>(hours or days) elapsed from completion of evaluation to assignment </a:t>
            </a:r>
            <a:r>
              <a:rPr lang="en-US" dirty="0" smtClean="0"/>
              <a:t>of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BC06E-010A-4835-B80E-B5688C1ECB5A}" type="datetime1">
              <a:rPr lang="en-US" smtClean="0"/>
              <a:pPr/>
              <a:t>12/8/2023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5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Metric for small Organization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C</a:t>
            </a:r>
            <a:r>
              <a:rPr lang="en-US" dirty="0" smtClean="0"/>
              <a:t>hange </a:t>
            </a:r>
            <a:r>
              <a:rPr lang="en-US" dirty="0"/>
              <a:t>order to personnel, </a:t>
            </a:r>
            <a:r>
              <a:rPr lang="en-US" i="1" dirty="0" err="1"/>
              <a:t>t</a:t>
            </a:r>
            <a:r>
              <a:rPr lang="en-US" dirty="0" err="1"/>
              <a:t>eval</a:t>
            </a:r>
            <a:r>
              <a:rPr lang="en-US" dirty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dirty="0"/>
              <a:t>Effort (person-hours) required to make the change, </a:t>
            </a:r>
            <a:r>
              <a:rPr lang="en-US" i="1" dirty="0" err="1"/>
              <a:t>W</a:t>
            </a:r>
            <a:r>
              <a:rPr lang="en-US" dirty="0" err="1"/>
              <a:t>change</a:t>
            </a:r>
            <a:r>
              <a:rPr lang="en-US" dirty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dirty="0"/>
              <a:t>Time required (hours or days) to make the change, </a:t>
            </a:r>
            <a:r>
              <a:rPr lang="en-US" i="1" dirty="0" err="1"/>
              <a:t>t</a:t>
            </a:r>
            <a:r>
              <a:rPr lang="en-US" dirty="0" err="1"/>
              <a:t>change</a:t>
            </a:r>
            <a:r>
              <a:rPr lang="en-US" dirty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dirty="0"/>
              <a:t>Errors uncovered during work to make change, </a:t>
            </a:r>
            <a:r>
              <a:rPr lang="en-US" i="1" dirty="0" err="1"/>
              <a:t>E</a:t>
            </a:r>
            <a:r>
              <a:rPr lang="en-US" dirty="0" err="1"/>
              <a:t>change</a:t>
            </a:r>
            <a:r>
              <a:rPr lang="en-US" dirty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dirty="0"/>
              <a:t>Defects uncovered after change is released to the customer base, </a:t>
            </a:r>
            <a:r>
              <a:rPr lang="en-US" i="1" dirty="0" err="1"/>
              <a:t>D</a:t>
            </a:r>
            <a:r>
              <a:rPr lang="en-US" dirty="0" err="1"/>
              <a:t>change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1138-8F4B-485D-BA8D-1D4A906CE27A}" type="datetime1">
              <a:rPr lang="en-US" smtClean="0"/>
              <a:pPr/>
              <a:t>12/8/2023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24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 for small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omprehensive </a:t>
            </a:r>
            <a:r>
              <a:rPr lang="en-US" dirty="0"/>
              <a:t>software metrics </a:t>
            </a:r>
            <a:r>
              <a:rPr lang="en-US" dirty="0" smtClean="0"/>
              <a:t>programs</a:t>
            </a:r>
          </a:p>
          <a:p>
            <a:r>
              <a:rPr lang="en-US" dirty="0" smtClean="0"/>
              <a:t> </a:t>
            </a:r>
            <a:r>
              <a:rPr lang="en-US" dirty="0"/>
              <a:t>S</a:t>
            </a:r>
            <a:r>
              <a:rPr lang="en-US" dirty="0" smtClean="0"/>
              <a:t>oftware </a:t>
            </a:r>
            <a:r>
              <a:rPr lang="en-US" dirty="0"/>
              <a:t>organizations of all sizes measure </a:t>
            </a:r>
          </a:p>
          <a:p>
            <a:r>
              <a:rPr lang="en-US" dirty="0" smtClean="0"/>
              <a:t> Use </a:t>
            </a:r>
            <a:r>
              <a:rPr lang="en-US" dirty="0"/>
              <a:t>the resultant metrics to help improve their local </a:t>
            </a:r>
            <a:r>
              <a:rPr lang="en-US" dirty="0" smtClean="0"/>
              <a:t>software.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D3F9-6D6A-479B-AEC5-A8293F7FAAEB}" type="datetime1">
              <a:rPr lang="en-US" smtClean="0"/>
              <a:pPr/>
              <a:t>12/8/2023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COCOMO 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The constructive cost model (COCOMO) is an algorithmic software cost estimation model developed by </a:t>
            </a:r>
            <a:r>
              <a:rPr lang="en-US" b="1" dirty="0"/>
              <a:t>Barry Boehm </a:t>
            </a:r>
            <a:endParaRPr lang="en-US" b="1" dirty="0" smtClean="0"/>
          </a:p>
          <a:p>
            <a:r>
              <a:rPr lang="en-US" dirty="0"/>
              <a:t>The model uses a basic regression formula, with some parameters that are derived from historical project data and current project </a:t>
            </a:r>
            <a:r>
              <a:rPr lang="en-US" dirty="0" smtClean="0"/>
              <a:t>characteristic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515A-7169-4179-B9BE-73598C465DA2}" type="datetime1">
              <a:rPr lang="en-US" smtClean="0"/>
              <a:pPr/>
              <a:t>12/8/2023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COCOMO II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COCOMO II is actually a hierarchy of estimation models that address the following areas</a:t>
            </a:r>
            <a:r>
              <a:rPr lang="en-US" dirty="0" smtClean="0"/>
              <a:t>:</a:t>
            </a:r>
          </a:p>
          <a:p>
            <a:r>
              <a:rPr lang="en-US" b="1" dirty="0"/>
              <a:t>Application composition model</a:t>
            </a:r>
            <a:r>
              <a:rPr lang="en-US" dirty="0"/>
              <a:t>: Used during the early stages of software engineering, when prototyping of user interfaces, consideration of software and system interaction, </a:t>
            </a:r>
            <a:r>
              <a:rPr lang="en-US" dirty="0" smtClean="0"/>
              <a:t>assessment </a:t>
            </a:r>
            <a:r>
              <a:rPr lang="en-US" dirty="0"/>
              <a:t>of performance, and evaluation of technology maturity are </a:t>
            </a:r>
            <a:r>
              <a:rPr lang="en-US" dirty="0" smtClean="0"/>
              <a:t>paramount.</a:t>
            </a:r>
            <a:endParaRPr lang="en-US" dirty="0"/>
          </a:p>
          <a:p>
            <a:r>
              <a:rPr lang="en-US" b="1" dirty="0" smtClean="0"/>
              <a:t>Early </a:t>
            </a:r>
            <a:r>
              <a:rPr lang="en-US" b="1" dirty="0"/>
              <a:t>design stage model</a:t>
            </a:r>
            <a:r>
              <a:rPr lang="en-US" dirty="0"/>
              <a:t>: Used once requirements have been stabilized and basic </a:t>
            </a:r>
            <a:r>
              <a:rPr lang="en-US" dirty="0" smtClean="0"/>
              <a:t>software </a:t>
            </a:r>
            <a:r>
              <a:rPr lang="en-US" dirty="0"/>
              <a:t>architecture has been established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Post-architecture-stage </a:t>
            </a:r>
            <a:r>
              <a:rPr lang="en-US" b="1" dirty="0"/>
              <a:t>model</a:t>
            </a:r>
            <a:r>
              <a:rPr lang="en-US" dirty="0"/>
              <a:t>: Used during the construction of the software. 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93F5-5BB0-41E3-86E6-6189BAC47C86}" type="datetime1">
              <a:rPr lang="en-US" smtClean="0"/>
              <a:pPr/>
              <a:t>12/8/2023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6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Estimation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Size of a program is not the number </a:t>
            </a:r>
            <a:r>
              <a:rPr lang="en-US" b="1" dirty="0" smtClean="0"/>
              <a:t>of bytes </a:t>
            </a:r>
            <a:r>
              <a:rPr lang="en-US" dirty="0" smtClean="0"/>
              <a:t>that the source code occupies </a:t>
            </a:r>
          </a:p>
          <a:p>
            <a:r>
              <a:rPr lang="en-US" dirty="0" smtClean="0"/>
              <a:t>It is an indicator of the effort and time required to develop the program.</a:t>
            </a:r>
          </a:p>
          <a:p>
            <a:r>
              <a:rPr lang="en-US" dirty="0" smtClean="0"/>
              <a:t>Estimating the problem size is fundamental to estimating </a:t>
            </a:r>
            <a:r>
              <a:rPr lang="en-US" b="1" dirty="0" smtClean="0"/>
              <a:t>the effort, time, and cost </a:t>
            </a:r>
            <a:r>
              <a:rPr lang="en-US" dirty="0" smtClean="0"/>
              <a:t>of planned software.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F417-87EF-40B7-AE37-F1D76312629D}" type="datetime1">
              <a:rPr lang="en-US" smtClean="0"/>
              <a:pPr/>
              <a:t>12/8/2023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1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COCOMO II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Types of COCOMO  model levels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	</a:t>
            </a:r>
            <a:r>
              <a:rPr lang="en-US" i="1" dirty="0" smtClean="0"/>
              <a:t>Basic COCOMO</a:t>
            </a:r>
          </a:p>
          <a:p>
            <a:pPr>
              <a:buFont typeface="Wingdings" pitchFamily="2" charset="2"/>
              <a:buChar char="§"/>
            </a:pPr>
            <a:r>
              <a:rPr lang="en-US" i="1" dirty="0" smtClean="0"/>
              <a:t>	Intermediate COCOMO </a:t>
            </a:r>
          </a:p>
          <a:p>
            <a:pPr>
              <a:buFont typeface="Wingdings" pitchFamily="2" charset="2"/>
              <a:buChar char="§"/>
            </a:pPr>
            <a:r>
              <a:rPr lang="en-US" i="1" dirty="0" smtClean="0"/>
              <a:t>       Detailed </a:t>
            </a:r>
            <a:r>
              <a:rPr lang="en-US" dirty="0" smtClean="0"/>
              <a:t>	COCOMO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387B-0091-4080-9319-7B31DD4AAD85}" type="datetime1">
              <a:rPr lang="en-US" smtClean="0"/>
              <a:pPr/>
              <a:t>12/8/2023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COCOMO-II Model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COCOMO </a:t>
            </a:r>
            <a:r>
              <a:rPr lang="en-US" dirty="0"/>
              <a:t>applies to three classes of software projects:</a:t>
            </a:r>
            <a:br>
              <a:rPr lang="en-US" dirty="0"/>
            </a:br>
            <a:r>
              <a:rPr lang="en-US" dirty="0">
                <a:latin typeface="Wingdings" charset="2"/>
              </a:rPr>
              <a:t> </a:t>
            </a:r>
            <a:r>
              <a:rPr lang="en-US" b="1" dirty="0"/>
              <a:t>Organic: </a:t>
            </a:r>
            <a:r>
              <a:rPr lang="en-US" dirty="0"/>
              <a:t>Developing well understood application programs, small experienced team </a:t>
            </a:r>
            <a:r>
              <a:rPr lang="en-US" dirty="0">
                <a:latin typeface="Wingdings" charset="2"/>
              </a:rPr>
              <a:t> </a:t>
            </a:r>
            <a:r>
              <a:rPr lang="en-US" b="1" dirty="0"/>
              <a:t>Semi Detached</a:t>
            </a:r>
            <a:r>
              <a:rPr lang="en-US" dirty="0"/>
              <a:t>: mix of experienced and non-experienced </a:t>
            </a:r>
            <a:r>
              <a:rPr lang="en-US" dirty="0" smtClean="0"/>
              <a:t>team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Wingdings" charset="2"/>
              </a:rPr>
              <a:t> </a:t>
            </a:r>
            <a:r>
              <a:rPr lang="en-US" b="1" dirty="0"/>
              <a:t>Embedded</a:t>
            </a:r>
            <a:r>
              <a:rPr lang="en-US" dirty="0"/>
              <a:t>: strongly coupled to computer hardware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CDE8E-57DB-4962-B264-9BB75D98F6ED}" type="datetime1">
              <a:rPr lang="en-US" smtClean="0"/>
              <a:pPr/>
              <a:t>12/8/2023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4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COCOMO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Wingdings" charset="2"/>
              </a:rPr>
              <a:t> </a:t>
            </a:r>
            <a:r>
              <a:rPr lang="en-US" dirty="0"/>
              <a:t>Effort = a (KLOC</a:t>
            </a:r>
            <a:r>
              <a:rPr lang="en-US" dirty="0" smtClean="0"/>
              <a:t>)^b </a:t>
            </a:r>
            <a:r>
              <a:rPr lang="en-US" dirty="0"/>
              <a:t>PM</a:t>
            </a:r>
            <a:br>
              <a:rPr lang="en-US" dirty="0"/>
            </a:br>
            <a:r>
              <a:rPr lang="en-US" dirty="0">
                <a:latin typeface="Wingdings" charset="2"/>
              </a:rPr>
              <a:t> </a:t>
            </a:r>
            <a:r>
              <a:rPr lang="en-US" dirty="0"/>
              <a:t>Time = c (Effort</a:t>
            </a:r>
            <a:r>
              <a:rPr lang="en-US" dirty="0" smtClean="0"/>
              <a:t>)^d </a:t>
            </a:r>
            <a:r>
              <a:rPr lang="en-US" dirty="0"/>
              <a:t>Months</a:t>
            </a:r>
            <a:br>
              <a:rPr lang="en-US" dirty="0"/>
            </a:br>
            <a:r>
              <a:rPr lang="en-US" dirty="0">
                <a:latin typeface="Wingdings" charset="2"/>
              </a:rPr>
              <a:t> </a:t>
            </a:r>
            <a:r>
              <a:rPr lang="en-US" dirty="0"/>
              <a:t>Number of people required = (Effort applied) </a:t>
            </a:r>
            <a:r>
              <a:rPr lang="en-US" dirty="0" smtClean="0"/>
              <a:t>				/ </a:t>
            </a:r>
            <a:r>
              <a:rPr lang="en-US" dirty="0"/>
              <a:t>(Development time)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F497-646B-45C6-8829-B7C93D77D476}" type="datetime1">
              <a:rPr lang="en-US" smtClean="0"/>
              <a:pPr/>
              <a:t>12/8/2023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8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COCOMO Model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828641"/>
            <a:ext cx="7924800" cy="4069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BA59-E7D1-431A-B94E-27CA8DB8731A}" type="datetime1">
              <a:rPr lang="en-US" smtClean="0"/>
              <a:pPr/>
              <a:t>12/8/2023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Define Measure and Metric with examples. </a:t>
            </a:r>
            <a:r>
              <a:rPr lang="en-US" dirty="0"/>
              <a:t>Given the data below, compute </a:t>
            </a:r>
            <a:r>
              <a:rPr lang="en-US" dirty="0" smtClean="0"/>
              <a:t>the function </a:t>
            </a:r>
            <a:r>
              <a:rPr lang="en-US" dirty="0"/>
              <a:t>point value, productivity, documentation and cost per function for </a:t>
            </a:r>
            <a:r>
              <a:rPr lang="en-US" dirty="0" smtClean="0"/>
              <a:t>a project </a:t>
            </a:r>
            <a:r>
              <a:rPr lang="en-US" dirty="0"/>
              <a:t>with the following information domain characteristics.</a:t>
            </a:r>
          </a:p>
          <a:p>
            <a:r>
              <a:rPr lang="en-US" dirty="0"/>
              <a:t>Number of user inputs: 27</a:t>
            </a:r>
          </a:p>
          <a:p>
            <a:r>
              <a:rPr lang="en-US" dirty="0"/>
              <a:t>Number of user outputs: 43</a:t>
            </a:r>
          </a:p>
          <a:p>
            <a:r>
              <a:rPr lang="en-US" dirty="0"/>
              <a:t>Number of user inquiries: 5</a:t>
            </a:r>
          </a:p>
          <a:p>
            <a:r>
              <a:rPr lang="en-US" dirty="0"/>
              <a:t>Number of files: 4</a:t>
            </a:r>
          </a:p>
          <a:p>
            <a:r>
              <a:rPr lang="en-US" dirty="0"/>
              <a:t>Number of external interfaces: </a:t>
            </a:r>
            <a:r>
              <a:rPr lang="en-US" dirty="0" smtClean="0"/>
              <a:t>2 and </a:t>
            </a:r>
            <a:r>
              <a:rPr lang="en-US" dirty="0"/>
              <a:t>Effort = 37 PM, Technical document=360 pages, user document = 129 </a:t>
            </a:r>
            <a:r>
              <a:rPr lang="en-US" dirty="0" smtClean="0"/>
              <a:t>pages, cost</a:t>
            </a:r>
            <a:r>
              <a:rPr lang="en-US" dirty="0"/>
              <a:t>= </a:t>
            </a:r>
            <a:r>
              <a:rPr lang="en-US" dirty="0" err="1"/>
              <a:t>Rs</a:t>
            </a:r>
            <a:r>
              <a:rPr lang="en-US" dirty="0"/>
              <a:t> 200 per </a:t>
            </a:r>
            <a:r>
              <a:rPr lang="en-US" dirty="0" smtClean="0"/>
              <a:t>month complexity </a:t>
            </a:r>
            <a:r>
              <a:rPr lang="en-US" dirty="0"/>
              <a:t>adjustment values are 4,1,1,3,5,5,4,4,3,3,2,3,4,5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2FD5A-7EFF-42AA-9FAF-B69D414C3E81}" type="datetime1">
              <a:rPr lang="en-US" smtClean="0"/>
              <a:pPr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8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Measurement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Direct measure and indirect </a:t>
            </a:r>
            <a:r>
              <a:rPr lang="en-US" dirty="0" smtClean="0"/>
              <a:t>measure.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Direct </a:t>
            </a:r>
            <a:r>
              <a:rPr lang="en-US" dirty="0"/>
              <a:t>measures of the software include how many lines of </a:t>
            </a:r>
            <a:r>
              <a:rPr lang="en-US" b="1" dirty="0"/>
              <a:t>code (LOC) produced</a:t>
            </a:r>
            <a:r>
              <a:rPr lang="en-US" dirty="0"/>
              <a:t>, </a:t>
            </a:r>
            <a:r>
              <a:rPr lang="en-US" b="1" dirty="0"/>
              <a:t>execution speed, memory size, and defects reported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dirty="0"/>
              <a:t> Indirect measures include functionality, quality, complexity, efficiency, reliability, and maintainability of the software.</a:t>
            </a:r>
            <a:r>
              <a:rPr lang="en-US" dirty="0" smtClean="0"/>
              <a:t> </a:t>
            </a:r>
            <a:endParaRPr lang="en-US" b="1" dirty="0" smtClean="0"/>
          </a:p>
          <a:p>
            <a:pPr>
              <a:buFont typeface="Wingdings" pitchFamily="2" charset="2"/>
              <a:buChar char="§"/>
            </a:pP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889DE-8269-4AE0-A914-373C84009135}" type="datetime1">
              <a:rPr lang="en-US" smtClean="0"/>
              <a:pPr/>
              <a:t>12/8/2023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9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Lines of Code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</a:t>
            </a:r>
            <a:r>
              <a:rPr lang="en-US" sz="2400" dirty="0"/>
              <a:t>simplest</a:t>
            </a:r>
            <a:r>
              <a:rPr lang="en-US" dirty="0"/>
              <a:t> among all metrics available to estimate project size</a:t>
            </a:r>
          </a:p>
          <a:p>
            <a:endParaRPr lang="en-US" dirty="0"/>
          </a:p>
          <a:p>
            <a:r>
              <a:rPr lang="en-US" dirty="0"/>
              <a:t>Project size estimated by </a:t>
            </a:r>
            <a:r>
              <a:rPr lang="en-US" sz="2400" dirty="0"/>
              <a:t>counting the number</a:t>
            </a:r>
            <a:r>
              <a:rPr lang="en-US" dirty="0"/>
              <a:t> of source instructions </a:t>
            </a:r>
          </a:p>
          <a:p>
            <a:endParaRPr lang="en-US" dirty="0"/>
          </a:p>
          <a:p>
            <a:r>
              <a:rPr lang="en-US" dirty="0"/>
              <a:t>Lines used for </a:t>
            </a:r>
            <a:r>
              <a:rPr lang="en-US" sz="2400" dirty="0"/>
              <a:t>commenting, header lines</a:t>
            </a:r>
            <a:r>
              <a:rPr lang="en-US" dirty="0"/>
              <a:t> ignored</a:t>
            </a:r>
          </a:p>
          <a:p>
            <a:endParaRPr lang="en-US" dirty="0"/>
          </a:p>
          <a:p>
            <a:r>
              <a:rPr lang="en-US" dirty="0"/>
              <a:t>To find LOC at the beginning of a project </a:t>
            </a:r>
            <a:r>
              <a:rPr lang="en-US" sz="2400" dirty="0"/>
              <a:t>divide module into sub modules</a:t>
            </a:r>
            <a:r>
              <a:rPr lang="en-US" dirty="0"/>
              <a:t> and so on until size of each module can be predicted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47499-5C1E-4FCE-A27D-9FE755CC21A4}" type="datetime1">
              <a:rPr lang="en-US" smtClean="0"/>
              <a:pPr/>
              <a:t>12/8/2023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83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LOC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Gives a numerical value of problem size   that vary  </a:t>
            </a:r>
          </a:p>
          <a:p>
            <a:pPr marL="0" indent="0">
              <a:buNone/>
            </a:pPr>
            <a:r>
              <a:rPr lang="en-US" sz="2000" dirty="0" smtClean="0"/>
              <a:t>	   </a:t>
            </a:r>
            <a:r>
              <a:rPr lang="en-US" sz="2000" dirty="0"/>
              <a:t>widely with individual coding style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	If( x&gt;y )			x &gt; y ? x++ : y++;</a:t>
            </a:r>
          </a:p>
          <a:p>
            <a:pPr marL="0" indent="0">
              <a:buNone/>
            </a:pPr>
            <a:r>
              <a:rPr lang="en-US" sz="2000" dirty="0"/>
              <a:t>	   then x++;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else</a:t>
            </a:r>
          </a:p>
          <a:p>
            <a:pPr marL="0" indent="0">
              <a:buNone/>
            </a:pPr>
            <a:r>
              <a:rPr lang="en-US" sz="2000" dirty="0" smtClean="0"/>
              <a:t>	   y++;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 smtClean="0"/>
              <a:t> </a:t>
            </a:r>
            <a:r>
              <a:rPr lang="en-US" sz="2000" dirty="0"/>
              <a:t>Effort needed for analysis, design , coding</a:t>
            </a:r>
            <a:r>
              <a:rPr lang="en-US" sz="2000" dirty="0" smtClean="0"/>
              <a:t>, </a:t>
            </a:r>
            <a:r>
              <a:rPr lang="en-US" sz="2000" dirty="0"/>
              <a:t>testing </a:t>
            </a:r>
            <a:r>
              <a:rPr lang="en-US" sz="2000" dirty="0" err="1" smtClean="0"/>
              <a:t>etc</a:t>
            </a:r>
            <a:r>
              <a:rPr lang="en-US" sz="2000" dirty="0" smtClean="0"/>
              <a:t>  </a:t>
            </a:r>
            <a:r>
              <a:rPr lang="en-US" sz="2000" dirty="0"/>
              <a:t>(not just coding)</a:t>
            </a:r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99E6-5281-47E4-A38A-F568631FA500}" type="datetime1">
              <a:rPr lang="en-US" smtClean="0"/>
              <a:pPr/>
              <a:t>12/8/2023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3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of LOC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# Larger Code size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dirty="0"/>
              <a:t>Better Quality</a:t>
            </a:r>
            <a:r>
              <a:rPr lang="en-US" dirty="0" smtClean="0"/>
              <a:t>?</a:t>
            </a:r>
            <a:endParaRPr lang="en-US" sz="1400" dirty="0"/>
          </a:p>
          <a:p>
            <a:endParaRPr lang="en-US" sz="1400" dirty="0"/>
          </a:p>
          <a:p>
            <a:r>
              <a:rPr lang="en-US" dirty="0"/>
              <a:t># Logical Complexity?</a:t>
            </a:r>
          </a:p>
          <a:p>
            <a:pPr marL="0" indent="0">
              <a:buNone/>
            </a:pPr>
            <a:r>
              <a:rPr lang="en-US" dirty="0" smtClean="0"/>
              <a:t>	Complex </a:t>
            </a:r>
            <a:r>
              <a:rPr lang="en-US" dirty="0"/>
              <a:t>Logic   </a:t>
            </a:r>
            <a:r>
              <a:rPr lang="en-US" dirty="0" smtClean="0"/>
              <a:t>-&gt; </a:t>
            </a:r>
            <a:r>
              <a:rPr lang="en-US" dirty="0"/>
              <a:t>More Effort </a:t>
            </a:r>
          </a:p>
          <a:p>
            <a:pPr marL="0" indent="0">
              <a:buNone/>
            </a:pPr>
            <a:r>
              <a:rPr lang="en-US" dirty="0" smtClean="0"/>
              <a:t>	Simple </a:t>
            </a:r>
            <a:r>
              <a:rPr lang="en-US" dirty="0"/>
              <a:t>Logic     </a:t>
            </a:r>
            <a:r>
              <a:rPr lang="en-US" dirty="0" smtClean="0"/>
              <a:t>-&gt; </a:t>
            </a:r>
            <a:r>
              <a:rPr lang="en-US" dirty="0"/>
              <a:t>Less Effort</a:t>
            </a:r>
          </a:p>
          <a:p>
            <a:pPr lvl="3"/>
            <a:endParaRPr lang="en-US" sz="1400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258A3-246D-42F0-9DA5-C8C5C2519956}" type="datetime1">
              <a:rPr lang="en-US" smtClean="0"/>
              <a:pPr/>
              <a:t>12/8/2023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 of LOC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Accurate computation of  LOC only after  </a:t>
            </a:r>
          </a:p>
          <a:p>
            <a:pPr marL="0" indent="0">
              <a:buNone/>
            </a:pPr>
            <a:r>
              <a:rPr lang="en-US" dirty="0" smtClean="0"/>
              <a:t>	 </a:t>
            </a:r>
            <a:r>
              <a:rPr lang="en-US" dirty="0"/>
              <a:t>project completion!!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A24-F158-4623-B6B8-A0474E2A6571}" type="datetime1">
              <a:rPr lang="en-US" smtClean="0"/>
              <a:pPr/>
              <a:t>12/8/2023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6BAD-43C3-49E3-88E6-590598416DA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SEF Online Interaction CLasss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2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5970</TotalTime>
  <Words>1799</Words>
  <Application>Microsoft Office PowerPoint</Application>
  <PresentationFormat>On-screen Show (4:3)</PresentationFormat>
  <Paragraphs>374</Paragraphs>
  <Slides>44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CHAPTER TWO</vt:lpstr>
      <vt:lpstr>Software Metrics</vt:lpstr>
      <vt:lpstr>Software Metrics </vt:lpstr>
      <vt:lpstr>Size Estimation Metrics</vt:lpstr>
      <vt:lpstr>Software Measurement </vt:lpstr>
      <vt:lpstr>Lines of Code </vt:lpstr>
      <vt:lpstr>Disadvantages of LOC</vt:lpstr>
      <vt:lpstr>Disadvantages of LOC </vt:lpstr>
      <vt:lpstr>Disadvantage of LOC</vt:lpstr>
      <vt:lpstr>LOC Calculation</vt:lpstr>
      <vt:lpstr>Example Of LOC </vt:lpstr>
      <vt:lpstr>Example of LOC </vt:lpstr>
      <vt:lpstr>Function Point Metric </vt:lpstr>
      <vt:lpstr>Function Point </vt:lpstr>
      <vt:lpstr>Function Point </vt:lpstr>
      <vt:lpstr>Function point </vt:lpstr>
      <vt:lpstr>Function Point </vt:lpstr>
      <vt:lpstr>Function Point</vt:lpstr>
      <vt:lpstr>Function Point</vt:lpstr>
      <vt:lpstr>Function Point</vt:lpstr>
      <vt:lpstr>Function Point </vt:lpstr>
      <vt:lpstr>Function Point </vt:lpstr>
      <vt:lpstr>Function Point </vt:lpstr>
      <vt:lpstr>FP Problem (Class Work )</vt:lpstr>
      <vt:lpstr>Function point </vt:lpstr>
      <vt:lpstr>Function Point </vt:lpstr>
      <vt:lpstr>Categories of Metrics </vt:lpstr>
      <vt:lpstr>Characteristics of Metrics</vt:lpstr>
      <vt:lpstr>Characteristics of Metrics </vt:lpstr>
      <vt:lpstr>Categories of Metrics</vt:lpstr>
      <vt:lpstr>Attribute of Effective Software Metrics </vt:lpstr>
      <vt:lpstr>Metric for Software Quality </vt:lpstr>
      <vt:lpstr>Metric for software quality</vt:lpstr>
      <vt:lpstr>Defect Removal Efficiency </vt:lpstr>
      <vt:lpstr>Metric for small Organization </vt:lpstr>
      <vt:lpstr>Metric for small Organization</vt:lpstr>
      <vt:lpstr>Metric for small Organization</vt:lpstr>
      <vt:lpstr>COCOMO  MODEL</vt:lpstr>
      <vt:lpstr>COCOMO II MODEL</vt:lpstr>
      <vt:lpstr>COCOMO II Model</vt:lpstr>
      <vt:lpstr>Basic COCOMO-II Model  </vt:lpstr>
      <vt:lpstr>Basic COCOMO</vt:lpstr>
      <vt:lpstr>COCOMO Model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TWO</dc:title>
  <dc:creator>NCIT</dc:creator>
  <cp:lastModifiedBy>Nirdosh</cp:lastModifiedBy>
  <cp:revision>195</cp:revision>
  <dcterms:created xsi:type="dcterms:W3CDTF">2019-06-28T05:11:10Z</dcterms:created>
  <dcterms:modified xsi:type="dcterms:W3CDTF">2023-12-08T09:14:27Z</dcterms:modified>
</cp:coreProperties>
</file>