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9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9A3B-4674-4286-8BA3-74D2FF5EAFA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2738-9E11-44C4-ABED-9F58606B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Maturity Model(CMMM)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intent of the maturity model is to provide an overall indication of the </a:t>
            </a:r>
            <a:r>
              <a:rPr lang="en-US" b="1" dirty="0" smtClean="0"/>
              <a:t>“process maturity” exhibited by a software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That is, an indication of the </a:t>
            </a:r>
            <a:r>
              <a:rPr lang="en-US" b="1" dirty="0" smtClean="0"/>
              <a:t>quality of the software process</a:t>
            </a:r>
            <a:r>
              <a:rPr lang="en-US" dirty="0" smtClean="0"/>
              <a:t>, </a:t>
            </a:r>
            <a:r>
              <a:rPr lang="en-US" b="1" dirty="0" smtClean="0"/>
              <a:t>the degree to which practitioner’s understand and apply the process</a:t>
            </a:r>
            <a:r>
              <a:rPr lang="en-US" dirty="0" smtClean="0"/>
              <a:t>, and </a:t>
            </a:r>
            <a:r>
              <a:rPr lang="en-US" b="1" dirty="0" smtClean="0"/>
              <a:t>the general state of software engineering practice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768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Capability Maturity Model  suggests five levels of maturity </a:t>
            </a:r>
          </a:p>
          <a:p>
            <a:pPr marL="0" indent="0">
              <a:buNone/>
            </a:pPr>
            <a:r>
              <a:rPr lang="en-US" b="1" dirty="0" smtClean="0"/>
              <a:t>    Level 1, Initial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rocesses </a:t>
            </a:r>
            <a:r>
              <a:rPr lang="en-US" dirty="0"/>
              <a:t>are disorganized, ad hoc and even chaotic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Success likely depends on individual efforts and is not considered to be </a:t>
            </a:r>
            <a:r>
              <a:rPr lang="en-US" dirty="0" smtClean="0"/>
              <a:t>repeatable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7138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    Level 2, Repeatable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Requisite </a:t>
            </a:r>
            <a:r>
              <a:rPr lang="en-US" dirty="0"/>
              <a:t>processes are established, defined and documented. </a:t>
            </a:r>
            <a:endParaRPr lang="en-US" dirty="0" smtClean="0"/>
          </a:p>
          <a:p>
            <a:r>
              <a:rPr lang="en-US" dirty="0" smtClean="0"/>
              <a:t>Basic project management processes are established to track cost, schedule, and functionality. </a:t>
            </a:r>
            <a:endParaRPr lang="en-US" dirty="0"/>
          </a:p>
          <a:p>
            <a:r>
              <a:rPr lang="en-US" dirty="0"/>
              <a:t> requisite processes are established, defined and </a:t>
            </a:r>
            <a:r>
              <a:rPr lang="en-US" dirty="0" smtClean="0"/>
              <a:t>documented Planning and managing new products is based on experience with similar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Level 3, Defined</a:t>
            </a:r>
          </a:p>
          <a:p>
            <a:r>
              <a:rPr lang="en-US" dirty="0" smtClean="0"/>
              <a:t>An </a:t>
            </a:r>
            <a:r>
              <a:rPr lang="en-US" dirty="0"/>
              <a:t>organization develops its own standard software development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These defined processes enable greater attention to documentation, standardization and integration.</a:t>
            </a:r>
            <a:endParaRPr lang="en-US" dirty="0" smtClean="0"/>
          </a:p>
          <a:p>
            <a:r>
              <a:rPr lang="en-US" dirty="0" smtClean="0"/>
              <a:t>All projects use an approved, tailored version of the organization’s standard software process for developing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Level 4, Managed</a:t>
            </a:r>
          </a:p>
          <a:p>
            <a:r>
              <a:rPr lang="en-US" dirty="0"/>
              <a:t>At the managed level, an organization monitors and controls its own processes through data collection and analysis.</a:t>
            </a:r>
            <a:endParaRPr lang="en-US" dirty="0" smtClean="0"/>
          </a:p>
          <a:p>
            <a:r>
              <a:rPr lang="en-US" dirty="0" smtClean="0"/>
              <a:t>Meaningful variations in process performance can be distinguished from random noise, and trends in process and product qualities can be predicted.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Level 5</a:t>
            </a:r>
            <a:r>
              <a:rPr lang="en-US" b="1" smtClean="0"/>
              <a:t>, </a:t>
            </a:r>
            <a:r>
              <a:rPr lang="en-US" b="1" smtClean="0"/>
              <a:t>Optimized</a:t>
            </a:r>
            <a:endParaRPr lang="en-US" dirty="0" smtClean="0"/>
          </a:p>
          <a:p>
            <a:r>
              <a:rPr lang="en-US" dirty="0"/>
              <a:t> Processes are constantly improved </a:t>
            </a:r>
            <a:r>
              <a:rPr lang="en-US" dirty="0" smtClean="0"/>
              <a:t>through  processes are constantly improved through monitoring feedback from processes and introducing innovative processes and functionality</a:t>
            </a:r>
            <a:r>
              <a:rPr lang="en-US" dirty="0"/>
              <a:t>.</a:t>
            </a:r>
          </a:p>
          <a:p>
            <a:r>
              <a:rPr lang="en-US" dirty="0" smtClean="0"/>
              <a:t>The organization has quantitative feedback systems in place to identify process weaknesses and strengthen them pro-actively.</a:t>
            </a:r>
          </a:p>
          <a:p>
            <a:r>
              <a:rPr lang="en-US" dirty="0" smtClean="0"/>
              <a:t> Project teams analyze defects to determine their causes; software processes are evaluated and updated to prevent known types of defects from recurring.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1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200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Capability Maturity Model(CMMM)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Model(CMMM)</dc:title>
  <dc:creator>Nirdosh</dc:creator>
  <cp:lastModifiedBy>Nirdosh</cp:lastModifiedBy>
  <cp:revision>5</cp:revision>
  <dcterms:created xsi:type="dcterms:W3CDTF">2023-12-19T15:17:30Z</dcterms:created>
  <dcterms:modified xsi:type="dcterms:W3CDTF">2023-12-20T04:38:03Z</dcterms:modified>
</cp:coreProperties>
</file>