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C8C9-8F25-4F15-84BB-F24AF3076C5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E8ED9-8D13-4B68-A1BB-681E5DA4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B552-E65B-4D59-89FB-CA2CEEBC78EA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0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366B-5DE2-4EAD-BC19-2504539FCB2A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B483-E817-4B08-81FB-5B48325C08E5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4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547-628C-416D-80FD-F00B2B6F6CEC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558E-1468-453D-9FE6-707A1EBE0794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3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DD6-51DE-4D30-A5A0-572683EB5BC4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D050-4DF5-4A92-A310-8875A7617DE9}" type="datetime1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3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C40-8CE8-4FA2-9D29-AB8F18876F4C}" type="datetime1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95D7-4AC0-4626-915E-F2C0A3919D7D}" type="datetime1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5884-8609-47CC-8852-DA73CD177908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2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1AA9-CBFA-4962-9049-D0036A633902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2F76-E635-48A4-974E-DD3E227A142F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E9B98-5B9C-47F6-B039-2EF50C22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0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7"/>
            <a:endParaRPr lang="en-US" dirty="0"/>
          </a:p>
          <a:p>
            <a:pPr lvl="7"/>
            <a:endParaRPr lang="en-US" dirty="0" smtClean="0"/>
          </a:p>
          <a:p>
            <a:pPr lvl="7"/>
            <a:endParaRPr lang="en-US" dirty="0"/>
          </a:p>
          <a:p>
            <a:pPr lvl="7"/>
            <a:endParaRPr lang="en-US" dirty="0" smtClean="0"/>
          </a:p>
          <a:p>
            <a:pPr lvl="7"/>
            <a:endParaRPr lang="en-US" dirty="0"/>
          </a:p>
          <a:p>
            <a:pPr marL="3200400" lvl="7" indent="0">
              <a:buNone/>
            </a:pPr>
            <a:r>
              <a:rPr lang="en-US" sz="2800" b="1" dirty="0" smtClean="0"/>
              <a:t>Software Engineering Fundamental (SEF )</a:t>
            </a:r>
          </a:p>
          <a:p>
            <a:pPr marL="3200400" lvl="7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	            by </a:t>
            </a:r>
          </a:p>
          <a:p>
            <a:pPr marL="3200400" lvl="7" indent="0">
              <a:buNone/>
            </a:pPr>
            <a:r>
              <a:rPr lang="en-US" sz="2800" b="1" dirty="0" smtClean="0"/>
              <a:t>	</a:t>
            </a:r>
            <a:r>
              <a:rPr lang="en-US" sz="3200" b="1" dirty="0" err="1" smtClean="0"/>
              <a:t>Er</a:t>
            </a:r>
            <a:r>
              <a:rPr lang="en-US" sz="3200" b="1" dirty="0" smtClean="0"/>
              <a:t>. </a:t>
            </a:r>
            <a:r>
              <a:rPr lang="en-US" sz="3200" b="1" dirty="0" err="1" smtClean="0"/>
              <a:t>Nirdosh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Adhikari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AF24-4E3B-4E29-ABD0-706C1FF098E9}" type="datetime1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Software Crisis 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2" y="2062956"/>
            <a:ext cx="6505575" cy="38766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AF3D-024C-4070-9C79-DD0F915FDE97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b="1" dirty="0" smtClean="0"/>
              <a:t>	Causes of Software Crisis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cost of </a:t>
            </a:r>
            <a:r>
              <a:rPr lang="en-US" b="1" dirty="0"/>
              <a:t>owning and maintaining </a:t>
            </a:r>
            <a:r>
              <a:rPr lang="en-US" dirty="0"/>
              <a:t>software was as expensive as developing the software</a:t>
            </a:r>
          </a:p>
          <a:p>
            <a:pPr fontAlgn="base"/>
            <a:r>
              <a:rPr lang="en-US" dirty="0" smtClean="0"/>
              <a:t>At that time </a:t>
            </a:r>
            <a:r>
              <a:rPr lang="en-US" b="1" dirty="0" smtClean="0"/>
              <a:t>Projects was </a:t>
            </a:r>
            <a:r>
              <a:rPr lang="en-US" dirty="0" smtClean="0"/>
              <a:t>running over-time</a:t>
            </a:r>
            <a:endParaRPr lang="en-US" dirty="0"/>
          </a:p>
          <a:p>
            <a:pPr fontAlgn="base"/>
            <a:r>
              <a:rPr lang="en-US" dirty="0"/>
              <a:t>At that time Software was very </a:t>
            </a:r>
            <a:r>
              <a:rPr lang="en-US" b="1" dirty="0"/>
              <a:t>inefficient</a:t>
            </a:r>
          </a:p>
          <a:p>
            <a:pPr fontAlgn="base"/>
            <a:r>
              <a:rPr lang="en-US" dirty="0"/>
              <a:t>The quality of software was </a:t>
            </a:r>
            <a:r>
              <a:rPr lang="en-US" b="1" dirty="0"/>
              <a:t>low quality</a:t>
            </a:r>
          </a:p>
          <a:p>
            <a:pPr fontAlgn="base"/>
            <a:r>
              <a:rPr lang="en-US" dirty="0"/>
              <a:t>Software often did not </a:t>
            </a:r>
            <a:r>
              <a:rPr lang="en-US" b="1" dirty="0"/>
              <a:t>meet requirements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E07D-71DC-4B3C-B76B-CF3A491E2858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Solution to crisis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Reduction</a:t>
            </a:r>
            <a:r>
              <a:rPr lang="en-US" dirty="0"/>
              <a:t> in software over-budget</a:t>
            </a:r>
          </a:p>
          <a:p>
            <a:pPr fontAlgn="base"/>
            <a:r>
              <a:rPr lang="en-US" dirty="0"/>
              <a:t>The </a:t>
            </a:r>
            <a:r>
              <a:rPr lang="en-US" b="1" dirty="0"/>
              <a:t>quality</a:t>
            </a:r>
            <a:r>
              <a:rPr lang="en-US" dirty="0"/>
              <a:t> of software must be </a:t>
            </a:r>
            <a:r>
              <a:rPr lang="en-US" dirty="0" smtClean="0"/>
              <a:t>high</a:t>
            </a:r>
            <a:endParaRPr lang="en-US" dirty="0"/>
          </a:p>
          <a:p>
            <a:pPr fontAlgn="base"/>
            <a:r>
              <a:rPr lang="en-US" b="1" dirty="0"/>
              <a:t>Experience</a:t>
            </a:r>
            <a:r>
              <a:rPr lang="en-US" dirty="0"/>
              <a:t> working team member on software project</a:t>
            </a:r>
          </a:p>
          <a:p>
            <a:pPr fontAlgn="base"/>
            <a:r>
              <a:rPr lang="en-US" dirty="0"/>
              <a:t>Software must be </a:t>
            </a:r>
            <a:r>
              <a:rPr lang="en-US" b="1" dirty="0" smtClean="0"/>
              <a:t>delivered</a:t>
            </a:r>
            <a:r>
              <a:rPr lang="en-US" dirty="0" smtClean="0"/>
              <a:t> on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2914-DC63-42CD-88F9-7A63E34A94AA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dirty="0" smtClean="0"/>
              <a:t>Objective of Course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has intended to make familiar to </a:t>
            </a:r>
            <a:r>
              <a:rPr lang="en-US" b="1" dirty="0" smtClean="0"/>
              <a:t>software development Life Cycle (SDLC)</a:t>
            </a:r>
            <a:r>
              <a:rPr lang="en-US" dirty="0" smtClean="0"/>
              <a:t>  and software development practice at the industrial level.</a:t>
            </a:r>
          </a:p>
          <a:p>
            <a:r>
              <a:rPr lang="en-US" dirty="0" smtClean="0"/>
              <a:t>Make Familiar to the </a:t>
            </a:r>
            <a:r>
              <a:rPr lang="en-US" b="1" dirty="0" smtClean="0"/>
              <a:t>project management </a:t>
            </a:r>
            <a:r>
              <a:rPr lang="en-US" dirty="0" smtClean="0"/>
              <a:t>concept.</a:t>
            </a:r>
          </a:p>
          <a:p>
            <a:r>
              <a:rPr lang="en-US" dirty="0" smtClean="0"/>
              <a:t>This course helps to make  more familiar with </a:t>
            </a:r>
            <a:r>
              <a:rPr lang="en-US" b="1" dirty="0" smtClean="0"/>
              <a:t>Structural analysis </a:t>
            </a:r>
            <a:r>
              <a:rPr lang="en-US" dirty="0" smtClean="0"/>
              <a:t>and less with </a:t>
            </a:r>
            <a:r>
              <a:rPr lang="en-US" b="1" dirty="0" smtClean="0"/>
              <a:t>Object Oriented Analysis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30A-E969-4567-965D-AAB6F20C01A9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2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b="1" dirty="0" smtClean="0"/>
              <a:t>SEF Book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Pressman R.S Software Engineering a Practitioner Approach 5</a:t>
            </a:r>
            <a:r>
              <a:rPr lang="en-US" baseline="30000" dirty="0" smtClean="0"/>
              <a:t>th</a:t>
            </a:r>
            <a:r>
              <a:rPr lang="en-US" dirty="0" smtClean="0"/>
              <a:t> Edition as Text book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Booch</a:t>
            </a:r>
            <a:r>
              <a:rPr lang="en-US" dirty="0" smtClean="0"/>
              <a:t> Grady, </a:t>
            </a:r>
            <a:r>
              <a:rPr lang="en-US" dirty="0" err="1" smtClean="0"/>
              <a:t>Rumbaugh</a:t>
            </a:r>
            <a:r>
              <a:rPr lang="en-US" dirty="0" smtClean="0"/>
              <a:t> James, Jacobson Avar The Unified Modelling Language User Guide as Reference Book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67FC-016F-49AA-A782-ADF852A621EC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Object Oriented Concept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1.Class</a:t>
            </a:r>
          </a:p>
          <a:p>
            <a:pPr marL="0" indent="0" algn="just">
              <a:buNone/>
            </a:pPr>
            <a:r>
              <a:rPr lang="en-US" dirty="0" smtClean="0"/>
              <a:t>2.Objects</a:t>
            </a:r>
          </a:p>
          <a:p>
            <a:pPr marL="0" indent="0" algn="just">
              <a:buNone/>
            </a:pPr>
            <a:r>
              <a:rPr lang="en-US" dirty="0" smtClean="0"/>
              <a:t>3.Abstraction </a:t>
            </a:r>
          </a:p>
          <a:p>
            <a:pPr marL="0" indent="0" algn="just">
              <a:buNone/>
            </a:pPr>
            <a:r>
              <a:rPr lang="en-US" dirty="0" smtClean="0"/>
              <a:t>4.Encaptulation </a:t>
            </a:r>
          </a:p>
          <a:p>
            <a:pPr marL="0" indent="0" algn="just">
              <a:buNone/>
            </a:pPr>
            <a:r>
              <a:rPr lang="en-US" dirty="0" smtClean="0"/>
              <a:t>5.Inheritance</a:t>
            </a:r>
          </a:p>
          <a:p>
            <a:pPr marL="0" indent="0" algn="just">
              <a:buNone/>
            </a:pPr>
            <a:r>
              <a:rPr lang="en-US" dirty="0" smtClean="0"/>
              <a:t>6.Polymorphism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9C11-1F38-44FE-AD99-9298F6B878EB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8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/>
              <a:t>		</a:t>
            </a:r>
            <a:r>
              <a:rPr lang="en-US" sz="2800" b="1" dirty="0" smtClean="0"/>
              <a:t>Software Engineering Vs Computer Engineering </a:t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/>
            <a:endParaRPr lang="en-US" b="1" dirty="0" smtClean="0"/>
          </a:p>
          <a:p>
            <a:pPr marL="457200" lvl="1" indent="0">
              <a:buNone/>
            </a:pPr>
            <a:r>
              <a:rPr lang="en-US" sz="2800" b="1" dirty="0" smtClean="0"/>
              <a:t>Computer Engineering deals with designing, developing, and developing overall computer system </a:t>
            </a:r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r>
              <a:rPr lang="en-US" sz="2800" b="1" dirty="0" smtClean="0"/>
              <a:t>Software Engineering deals with building and maintaining software </a:t>
            </a:r>
          </a:p>
          <a:p>
            <a:pPr marL="457200" lvl="1" indent="0">
              <a:buNone/>
            </a:pPr>
            <a:endParaRPr lang="en-US" sz="2800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0BD8-AF2C-49E3-8060-A75ED78B9522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Software Vs Program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959833"/>
              </p:ext>
            </p:extLst>
          </p:nvPr>
        </p:nvGraphicFramePr>
        <p:xfrm>
          <a:off x="838200" y="1825623"/>
          <a:ext cx="10770326" cy="394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163">
                  <a:extLst>
                    <a:ext uri="{9D8B030D-6E8A-4147-A177-3AD203B41FA5}">
                      <a16:colId xmlns:a16="http://schemas.microsoft.com/office/drawing/2014/main" xmlns="" val="69712903"/>
                    </a:ext>
                  </a:extLst>
                </a:gridCol>
                <a:gridCol w="5385163">
                  <a:extLst>
                    <a:ext uri="{9D8B030D-6E8A-4147-A177-3AD203B41FA5}">
                      <a16:colId xmlns:a16="http://schemas.microsoft.com/office/drawing/2014/main" xmlns="" val="2726189377"/>
                    </a:ext>
                  </a:extLst>
                </a:gridCol>
              </a:tblGrid>
              <a:tr h="394815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                        </a:t>
                      </a:r>
                      <a:r>
                        <a:rPr lang="en-US" sz="2800" b="1" dirty="0" smtClean="0"/>
                        <a:t>Program</a:t>
                      </a:r>
                    </a:p>
                    <a:p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800" b="0" dirty="0" smtClean="0"/>
                        <a:t>Usually small in size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800" b="0" dirty="0" smtClean="0"/>
                        <a:t>Single developer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800" b="0" dirty="0" smtClean="0"/>
                        <a:t>Lack</a:t>
                      </a:r>
                      <a:r>
                        <a:rPr lang="en-US" sz="2800" b="0" baseline="0" dirty="0" smtClean="0"/>
                        <a:t> of proper user interface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800" b="0" baseline="0" dirty="0" smtClean="0"/>
                        <a:t>Lack of Proper Documentation</a:t>
                      </a:r>
                      <a:endParaRPr lang="en-US" sz="2800" b="0" dirty="0" smtClean="0"/>
                    </a:p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                 Software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z="2800" b="0" dirty="0" smtClean="0"/>
                        <a:t>1.Large in size </a:t>
                      </a:r>
                    </a:p>
                    <a:p>
                      <a:r>
                        <a:rPr lang="en-US" sz="2800" b="0" dirty="0" smtClean="0"/>
                        <a:t>2. Team of developer</a:t>
                      </a:r>
                    </a:p>
                    <a:p>
                      <a:r>
                        <a:rPr lang="en-US" sz="2800" b="0" dirty="0" smtClean="0"/>
                        <a:t>3.Well-designed interface</a:t>
                      </a:r>
                    </a:p>
                    <a:p>
                      <a:r>
                        <a:rPr lang="en-US" sz="2800" b="0" dirty="0" smtClean="0"/>
                        <a:t>4.Proper</a:t>
                      </a:r>
                      <a:r>
                        <a:rPr lang="en-US" sz="2800" b="0" baseline="0" dirty="0" smtClean="0"/>
                        <a:t> Documentation 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205957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04BB-7562-46A5-B458-224246AD5367}" type="datetime1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Definition of Software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Software consists of :-</a:t>
            </a:r>
          </a:p>
          <a:p>
            <a:r>
              <a:rPr lang="en-US" dirty="0" smtClean="0"/>
              <a:t>Set of instructions </a:t>
            </a:r>
          </a:p>
          <a:p>
            <a:r>
              <a:rPr lang="en-US" dirty="0" smtClean="0"/>
              <a:t>Data structures </a:t>
            </a:r>
          </a:p>
          <a:p>
            <a:r>
              <a:rPr lang="en-US" dirty="0" smtClean="0"/>
              <a:t>Descriptive information – both hard &amp; soft copy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BFC6-FC83-401F-937A-5EB64B0FDD58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Types of software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Software </a:t>
            </a:r>
          </a:p>
          <a:p>
            <a:r>
              <a:rPr lang="en-US" dirty="0" smtClean="0"/>
              <a:t>Application Software – package , trailered </a:t>
            </a:r>
            <a:endParaRPr lang="en-US" dirty="0"/>
          </a:p>
          <a:p>
            <a:r>
              <a:rPr lang="en-US" dirty="0" smtClean="0"/>
              <a:t>Utility Software </a:t>
            </a:r>
          </a:p>
          <a:p>
            <a:r>
              <a:rPr lang="en-US" dirty="0" smtClean="0"/>
              <a:t>Artificial Intelligence software </a:t>
            </a:r>
          </a:p>
          <a:p>
            <a:r>
              <a:rPr lang="en-US" dirty="0" smtClean="0"/>
              <a:t>Engineering/Scientific Software </a:t>
            </a:r>
          </a:p>
          <a:p>
            <a:r>
              <a:rPr lang="en-US" dirty="0" smtClean="0"/>
              <a:t>Open source software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3E62-6997-4393-83C3-D6EEFFB6106A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Characteristics of software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characteristics of software that is considerably different than hardware are:</a:t>
            </a:r>
          </a:p>
          <a:p>
            <a:pPr marL="2001838" indent="0">
              <a:buNone/>
            </a:pPr>
            <a:r>
              <a:rPr lang="en-US" dirty="0" smtClean="0"/>
              <a:t>1.Software is developed; it is not manufactured</a:t>
            </a:r>
          </a:p>
          <a:p>
            <a:pPr marL="2001838" indent="0">
              <a:buNone/>
            </a:pPr>
            <a:r>
              <a:rPr lang="en-US" dirty="0" smtClean="0"/>
              <a:t>2. Software doesn’t wear out but it deteriorate</a:t>
            </a:r>
          </a:p>
          <a:p>
            <a:pPr marL="2001838" indent="0">
              <a:buNone/>
            </a:pPr>
            <a:r>
              <a:rPr lang="en-US" dirty="0" smtClean="0"/>
              <a:t>3. Can be custom build </a:t>
            </a:r>
          </a:p>
          <a:p>
            <a:pPr marL="2001838" indent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6C21-FCDB-4358-A7D8-A187C7419940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class Material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B98-5B9C-47F6-B039-2EF50C2200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338</Words>
  <Application>Microsoft Office PowerPoint</Application>
  <PresentationFormat>Custom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    Objective of Course  </vt:lpstr>
      <vt:lpstr>    SEF Book </vt:lpstr>
      <vt:lpstr>  Object Oriented Concept </vt:lpstr>
      <vt:lpstr>  Software Engineering Vs Computer Engineering  </vt:lpstr>
      <vt:lpstr>  Software Vs Program</vt:lpstr>
      <vt:lpstr>  Definition of Software </vt:lpstr>
      <vt:lpstr>   Types of software </vt:lpstr>
      <vt:lpstr>  Characteristics of software </vt:lpstr>
      <vt:lpstr>   Software Crisis  </vt:lpstr>
      <vt:lpstr>  Causes of Software Crisis</vt:lpstr>
      <vt:lpstr>  Solution to crisis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Nirdosh</cp:lastModifiedBy>
  <cp:revision>26</cp:revision>
  <dcterms:created xsi:type="dcterms:W3CDTF">2020-09-16T11:56:34Z</dcterms:created>
  <dcterms:modified xsi:type="dcterms:W3CDTF">2023-10-06T03:52:39Z</dcterms:modified>
</cp:coreProperties>
</file>