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0" r:id="rId8"/>
    <p:sldId id="262" r:id="rId9"/>
    <p:sldId id="263" r:id="rId10"/>
    <p:sldId id="279"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762F80-E269-4C6B-B16F-CC1F2315539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90C8A-5D2F-4386-8DDC-486B21D1E38E}" type="slidenum">
              <a:rPr lang="en-US" smtClean="0"/>
              <a:t>‹#›</a:t>
            </a:fld>
            <a:endParaRPr lang="en-US"/>
          </a:p>
        </p:txBody>
      </p:sp>
    </p:spTree>
    <p:extLst>
      <p:ext uri="{BB962C8B-B14F-4D97-AF65-F5344CB8AC3E}">
        <p14:creationId xmlns:p14="http://schemas.microsoft.com/office/powerpoint/2010/main" val="96746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762F80-E269-4C6B-B16F-CC1F2315539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90C8A-5D2F-4386-8DDC-486B21D1E38E}" type="slidenum">
              <a:rPr lang="en-US" smtClean="0"/>
              <a:t>‹#›</a:t>
            </a:fld>
            <a:endParaRPr lang="en-US"/>
          </a:p>
        </p:txBody>
      </p:sp>
    </p:spTree>
    <p:extLst>
      <p:ext uri="{BB962C8B-B14F-4D97-AF65-F5344CB8AC3E}">
        <p14:creationId xmlns:p14="http://schemas.microsoft.com/office/powerpoint/2010/main" val="37817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762F80-E269-4C6B-B16F-CC1F2315539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90C8A-5D2F-4386-8DDC-486B21D1E38E}" type="slidenum">
              <a:rPr lang="en-US" smtClean="0"/>
              <a:t>‹#›</a:t>
            </a:fld>
            <a:endParaRPr lang="en-US"/>
          </a:p>
        </p:txBody>
      </p:sp>
    </p:spTree>
    <p:extLst>
      <p:ext uri="{BB962C8B-B14F-4D97-AF65-F5344CB8AC3E}">
        <p14:creationId xmlns:p14="http://schemas.microsoft.com/office/powerpoint/2010/main" val="77187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762F80-E269-4C6B-B16F-CC1F2315539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90C8A-5D2F-4386-8DDC-486B21D1E38E}" type="slidenum">
              <a:rPr lang="en-US" smtClean="0"/>
              <a:t>‹#›</a:t>
            </a:fld>
            <a:endParaRPr lang="en-US"/>
          </a:p>
        </p:txBody>
      </p:sp>
    </p:spTree>
    <p:extLst>
      <p:ext uri="{BB962C8B-B14F-4D97-AF65-F5344CB8AC3E}">
        <p14:creationId xmlns:p14="http://schemas.microsoft.com/office/powerpoint/2010/main" val="3372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762F80-E269-4C6B-B16F-CC1F2315539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90C8A-5D2F-4386-8DDC-486B21D1E38E}" type="slidenum">
              <a:rPr lang="en-US" smtClean="0"/>
              <a:t>‹#›</a:t>
            </a:fld>
            <a:endParaRPr lang="en-US"/>
          </a:p>
        </p:txBody>
      </p:sp>
    </p:spTree>
    <p:extLst>
      <p:ext uri="{BB962C8B-B14F-4D97-AF65-F5344CB8AC3E}">
        <p14:creationId xmlns:p14="http://schemas.microsoft.com/office/powerpoint/2010/main" val="56485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762F80-E269-4C6B-B16F-CC1F2315539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90C8A-5D2F-4386-8DDC-486B21D1E38E}" type="slidenum">
              <a:rPr lang="en-US" smtClean="0"/>
              <a:t>‹#›</a:t>
            </a:fld>
            <a:endParaRPr lang="en-US"/>
          </a:p>
        </p:txBody>
      </p:sp>
    </p:spTree>
    <p:extLst>
      <p:ext uri="{BB962C8B-B14F-4D97-AF65-F5344CB8AC3E}">
        <p14:creationId xmlns:p14="http://schemas.microsoft.com/office/powerpoint/2010/main" val="97401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762F80-E269-4C6B-B16F-CC1F2315539F}"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90C8A-5D2F-4386-8DDC-486B21D1E38E}" type="slidenum">
              <a:rPr lang="en-US" smtClean="0"/>
              <a:t>‹#›</a:t>
            </a:fld>
            <a:endParaRPr lang="en-US"/>
          </a:p>
        </p:txBody>
      </p:sp>
    </p:spTree>
    <p:extLst>
      <p:ext uri="{BB962C8B-B14F-4D97-AF65-F5344CB8AC3E}">
        <p14:creationId xmlns:p14="http://schemas.microsoft.com/office/powerpoint/2010/main" val="131064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762F80-E269-4C6B-B16F-CC1F2315539F}"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90C8A-5D2F-4386-8DDC-486B21D1E38E}" type="slidenum">
              <a:rPr lang="en-US" smtClean="0"/>
              <a:t>‹#›</a:t>
            </a:fld>
            <a:endParaRPr lang="en-US"/>
          </a:p>
        </p:txBody>
      </p:sp>
    </p:spTree>
    <p:extLst>
      <p:ext uri="{BB962C8B-B14F-4D97-AF65-F5344CB8AC3E}">
        <p14:creationId xmlns:p14="http://schemas.microsoft.com/office/powerpoint/2010/main" val="268829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62F80-E269-4C6B-B16F-CC1F2315539F}"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190C8A-5D2F-4386-8DDC-486B21D1E38E}" type="slidenum">
              <a:rPr lang="en-US" smtClean="0"/>
              <a:t>‹#›</a:t>
            </a:fld>
            <a:endParaRPr lang="en-US"/>
          </a:p>
        </p:txBody>
      </p:sp>
    </p:spTree>
    <p:extLst>
      <p:ext uri="{BB962C8B-B14F-4D97-AF65-F5344CB8AC3E}">
        <p14:creationId xmlns:p14="http://schemas.microsoft.com/office/powerpoint/2010/main" val="420637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62F80-E269-4C6B-B16F-CC1F2315539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90C8A-5D2F-4386-8DDC-486B21D1E38E}" type="slidenum">
              <a:rPr lang="en-US" smtClean="0"/>
              <a:t>‹#›</a:t>
            </a:fld>
            <a:endParaRPr lang="en-US"/>
          </a:p>
        </p:txBody>
      </p:sp>
    </p:spTree>
    <p:extLst>
      <p:ext uri="{BB962C8B-B14F-4D97-AF65-F5344CB8AC3E}">
        <p14:creationId xmlns:p14="http://schemas.microsoft.com/office/powerpoint/2010/main" val="60266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62F80-E269-4C6B-B16F-CC1F2315539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90C8A-5D2F-4386-8DDC-486B21D1E38E}" type="slidenum">
              <a:rPr lang="en-US" smtClean="0"/>
              <a:t>‹#›</a:t>
            </a:fld>
            <a:endParaRPr lang="en-US"/>
          </a:p>
        </p:txBody>
      </p:sp>
    </p:spTree>
    <p:extLst>
      <p:ext uri="{BB962C8B-B14F-4D97-AF65-F5344CB8AC3E}">
        <p14:creationId xmlns:p14="http://schemas.microsoft.com/office/powerpoint/2010/main" val="3368060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62F80-E269-4C6B-B16F-CC1F2315539F}" type="datetimeFigureOut">
              <a:rPr lang="en-US" smtClean="0"/>
              <a:t>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90C8A-5D2F-4386-8DDC-486B21D1E38E}" type="slidenum">
              <a:rPr lang="en-US" smtClean="0"/>
              <a:t>‹#›</a:t>
            </a:fld>
            <a:endParaRPr lang="en-US"/>
          </a:p>
        </p:txBody>
      </p:sp>
    </p:spTree>
    <p:extLst>
      <p:ext uri="{BB962C8B-B14F-4D97-AF65-F5344CB8AC3E}">
        <p14:creationId xmlns:p14="http://schemas.microsoft.com/office/powerpoint/2010/main" val="3070364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Extreme Programming (XP)</a:t>
            </a:r>
            <a:endParaRPr lang="en-US" b="1" dirty="0"/>
          </a:p>
        </p:txBody>
      </p:sp>
      <p:sp>
        <p:nvSpPr>
          <p:cNvPr id="5" name="Content Placeholder 4"/>
          <p:cNvSpPr>
            <a:spLocks noGrp="1"/>
          </p:cNvSpPr>
          <p:nvPr>
            <p:ph idx="1"/>
          </p:nvPr>
        </p:nvSpPr>
        <p:spPr/>
        <p:txBody>
          <a:bodyPr>
            <a:normAutofit lnSpcReduction="10000"/>
          </a:bodyPr>
          <a:lstStyle/>
          <a:p>
            <a:r>
              <a:rPr lang="en-US" dirty="0" smtClean="0"/>
              <a:t>One of the </a:t>
            </a:r>
            <a:r>
              <a:rPr lang="en-US" b="1" dirty="0" smtClean="0"/>
              <a:t>widely </a:t>
            </a:r>
            <a:r>
              <a:rPr lang="en-US" dirty="0" smtClean="0"/>
              <a:t>used approach of  agile software development.</a:t>
            </a:r>
          </a:p>
          <a:p>
            <a:r>
              <a:rPr lang="en-US" dirty="0" smtClean="0"/>
              <a:t>XP uses a set of </a:t>
            </a:r>
            <a:r>
              <a:rPr lang="en-US" b="1" dirty="0" smtClean="0"/>
              <a:t>five values </a:t>
            </a:r>
            <a:r>
              <a:rPr lang="en-US" dirty="0" smtClean="0"/>
              <a:t>that establish a foundation for all work per formed</a:t>
            </a:r>
          </a:p>
          <a:p>
            <a:pPr lvl="1"/>
            <a:r>
              <a:rPr lang="en-US" b="1" dirty="0" smtClean="0">
                <a:solidFill>
                  <a:srgbClr val="FF0000"/>
                </a:solidFill>
                <a:latin typeface="Courier New" pitchFamily="49" charset="0"/>
                <a:cs typeface="Courier New" pitchFamily="49" charset="0"/>
              </a:rPr>
              <a:t>Communication</a:t>
            </a:r>
          </a:p>
          <a:p>
            <a:pPr lvl="1"/>
            <a:r>
              <a:rPr lang="en-US" b="1" dirty="0" smtClean="0">
                <a:solidFill>
                  <a:srgbClr val="FF0000"/>
                </a:solidFill>
                <a:latin typeface="Courier New" pitchFamily="49" charset="0"/>
                <a:cs typeface="Courier New" pitchFamily="49" charset="0"/>
              </a:rPr>
              <a:t>Simplicity </a:t>
            </a:r>
          </a:p>
          <a:p>
            <a:pPr lvl="1"/>
            <a:r>
              <a:rPr lang="en-US" b="1" dirty="0" smtClean="0">
                <a:solidFill>
                  <a:srgbClr val="FF0000"/>
                </a:solidFill>
                <a:latin typeface="Courier New" pitchFamily="49" charset="0"/>
                <a:cs typeface="Courier New" pitchFamily="49" charset="0"/>
              </a:rPr>
              <a:t>Feedback </a:t>
            </a:r>
          </a:p>
          <a:p>
            <a:pPr lvl="1"/>
            <a:r>
              <a:rPr lang="en-US" b="1" dirty="0" smtClean="0">
                <a:solidFill>
                  <a:srgbClr val="FF0000"/>
                </a:solidFill>
                <a:latin typeface="Courier New" pitchFamily="49" charset="0"/>
                <a:cs typeface="Courier New" pitchFamily="49" charset="0"/>
              </a:rPr>
              <a:t>Courage </a:t>
            </a:r>
          </a:p>
          <a:p>
            <a:pPr lvl="1"/>
            <a:r>
              <a:rPr lang="en-US" b="1" dirty="0" smtClean="0">
                <a:solidFill>
                  <a:srgbClr val="FF0000"/>
                </a:solidFill>
                <a:latin typeface="Courier New" pitchFamily="49" charset="0"/>
                <a:cs typeface="Courier New" pitchFamily="49" charset="0"/>
              </a:rPr>
              <a:t>Respect </a:t>
            </a:r>
            <a:endParaRPr lang="en-US" b="1"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249131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XP Process </a:t>
            </a:r>
            <a:endParaRPr lang="en-US"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99159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88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Planning</a:t>
            </a:r>
            <a:endParaRPr lang="en-US" b="1" dirty="0"/>
          </a:p>
        </p:txBody>
      </p:sp>
      <p:sp>
        <p:nvSpPr>
          <p:cNvPr id="3" name="Content Placeholder 2"/>
          <p:cNvSpPr>
            <a:spLocks noGrp="1"/>
          </p:cNvSpPr>
          <p:nvPr>
            <p:ph idx="1"/>
          </p:nvPr>
        </p:nvSpPr>
        <p:spPr/>
        <p:txBody>
          <a:bodyPr/>
          <a:lstStyle/>
          <a:p>
            <a:r>
              <a:rPr lang="en-US" dirty="0" smtClean="0"/>
              <a:t>The </a:t>
            </a:r>
            <a:r>
              <a:rPr lang="en-US" dirty="0" smtClean="0"/>
              <a:t>planning activity also called </a:t>
            </a:r>
            <a:r>
              <a:rPr lang="en-US" b="1" dirty="0" smtClean="0"/>
              <a:t>the planning game begins</a:t>
            </a:r>
            <a:r>
              <a:rPr lang="en-US" dirty="0" smtClean="0"/>
              <a:t> with listening—a requirements gathering activity that enables the technical members of the XP team to understand the </a:t>
            </a:r>
            <a:r>
              <a:rPr lang="en-US" b="1" dirty="0" smtClean="0"/>
              <a:t>business context </a:t>
            </a:r>
            <a:r>
              <a:rPr lang="en-US" dirty="0" smtClean="0"/>
              <a:t>for the software and to get a broad feel for required output and major features and functionality. </a:t>
            </a:r>
            <a:endParaRPr lang="en-US" dirty="0"/>
          </a:p>
        </p:txBody>
      </p:sp>
    </p:spTree>
    <p:extLst>
      <p:ext uri="{BB962C8B-B14F-4D97-AF65-F5344CB8AC3E}">
        <p14:creationId xmlns:p14="http://schemas.microsoft.com/office/powerpoint/2010/main" val="278277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Planning </a:t>
            </a:r>
            <a:endParaRPr lang="en-US" b="1" dirty="0"/>
          </a:p>
        </p:txBody>
      </p:sp>
      <p:sp>
        <p:nvSpPr>
          <p:cNvPr id="3" name="Content Placeholder 2"/>
          <p:cNvSpPr>
            <a:spLocks noGrp="1"/>
          </p:cNvSpPr>
          <p:nvPr>
            <p:ph idx="1"/>
          </p:nvPr>
        </p:nvSpPr>
        <p:spPr/>
        <p:txBody>
          <a:bodyPr>
            <a:normAutofit lnSpcReduction="10000"/>
          </a:bodyPr>
          <a:lstStyle/>
          <a:p>
            <a:r>
              <a:rPr lang="en-US" dirty="0" smtClean="0"/>
              <a:t> Listening leads to the creation of a set of </a:t>
            </a:r>
            <a:r>
              <a:rPr lang="en-US" b="1" dirty="0" smtClean="0"/>
              <a:t>“stories” </a:t>
            </a:r>
            <a:r>
              <a:rPr lang="en-US" dirty="0"/>
              <a:t> </a:t>
            </a:r>
            <a:r>
              <a:rPr lang="en-US" dirty="0" smtClean="0"/>
              <a:t>also </a:t>
            </a:r>
            <a:r>
              <a:rPr lang="en-US" dirty="0" smtClean="0"/>
              <a:t>called </a:t>
            </a:r>
            <a:r>
              <a:rPr lang="en-US" b="1" dirty="0" smtClean="0"/>
              <a:t>user </a:t>
            </a:r>
            <a:r>
              <a:rPr lang="en-US" b="1" dirty="0" smtClean="0"/>
              <a:t>stories</a:t>
            </a:r>
            <a:r>
              <a:rPr lang="en-US" dirty="0" smtClean="0"/>
              <a:t> </a:t>
            </a:r>
            <a:r>
              <a:rPr lang="en-US" dirty="0" smtClean="0"/>
              <a:t>that describe required output, features, and functionality for software to be built</a:t>
            </a:r>
          </a:p>
          <a:p>
            <a:r>
              <a:rPr lang="en-US" dirty="0" smtClean="0"/>
              <a:t>Each </a:t>
            </a:r>
            <a:r>
              <a:rPr lang="en-US" dirty="0" smtClean="0"/>
              <a:t>story similar to use  is written by the customer and is placed on an </a:t>
            </a:r>
            <a:r>
              <a:rPr lang="en-US" b="1" dirty="0" smtClean="0"/>
              <a:t>index card.</a:t>
            </a:r>
          </a:p>
          <a:p>
            <a:r>
              <a:rPr lang="en-US" dirty="0" smtClean="0"/>
              <a:t> The customer assigns a</a:t>
            </a:r>
            <a:r>
              <a:rPr lang="en-US" b="1" dirty="0" smtClean="0"/>
              <a:t> value </a:t>
            </a:r>
            <a:r>
              <a:rPr lang="en-US" dirty="0" err="1" smtClean="0"/>
              <a:t>i.e</a:t>
            </a:r>
            <a:r>
              <a:rPr lang="en-US" dirty="0" smtClean="0"/>
              <a:t> </a:t>
            </a:r>
            <a:r>
              <a:rPr lang="en-US" dirty="0" smtClean="0"/>
              <a:t>a </a:t>
            </a:r>
            <a:r>
              <a:rPr lang="en-US" dirty="0" smtClean="0"/>
              <a:t>priority to </a:t>
            </a:r>
            <a:r>
              <a:rPr lang="en-US" dirty="0" smtClean="0"/>
              <a:t>the story based on the overall business value of the feature or function. </a:t>
            </a:r>
            <a:endParaRPr lang="en-US" dirty="0"/>
          </a:p>
        </p:txBody>
      </p:sp>
    </p:spTree>
    <p:extLst>
      <p:ext uri="{BB962C8B-B14F-4D97-AF65-F5344CB8AC3E}">
        <p14:creationId xmlns:p14="http://schemas.microsoft.com/office/powerpoint/2010/main" val="2974518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Planning </a:t>
            </a:r>
            <a:endParaRPr lang="en-US" b="1" dirty="0"/>
          </a:p>
        </p:txBody>
      </p:sp>
      <p:sp>
        <p:nvSpPr>
          <p:cNvPr id="3" name="Content Placeholder 2"/>
          <p:cNvSpPr>
            <a:spLocks noGrp="1"/>
          </p:cNvSpPr>
          <p:nvPr>
            <p:ph idx="1"/>
          </p:nvPr>
        </p:nvSpPr>
        <p:spPr/>
        <p:txBody>
          <a:bodyPr>
            <a:normAutofit lnSpcReduction="10000"/>
          </a:bodyPr>
          <a:lstStyle/>
          <a:p>
            <a:r>
              <a:rPr lang="en-US" dirty="0" smtClean="0"/>
              <a:t>Members of the XP team then assess each story and assign </a:t>
            </a:r>
            <a:r>
              <a:rPr lang="en-US" b="1" dirty="0" smtClean="0"/>
              <a:t>a cost</a:t>
            </a:r>
            <a:r>
              <a:rPr lang="en-US" dirty="0" smtClean="0"/>
              <a:t>—measured in development weeks—to it.</a:t>
            </a:r>
          </a:p>
          <a:p>
            <a:r>
              <a:rPr lang="en-US" dirty="0" smtClean="0"/>
              <a:t> If the story is estimated to require more than three development weeks, the customer is asked to split the story into smaller stories and the assignment of value and cost occurs again.</a:t>
            </a:r>
          </a:p>
          <a:p>
            <a:r>
              <a:rPr lang="en-US" dirty="0" smtClean="0"/>
              <a:t> It is important to note that new stories can be written at any time.</a:t>
            </a:r>
          </a:p>
          <a:p>
            <a:endParaRPr lang="en-US" dirty="0"/>
          </a:p>
        </p:txBody>
      </p:sp>
    </p:spTree>
    <p:extLst>
      <p:ext uri="{BB962C8B-B14F-4D97-AF65-F5344CB8AC3E}">
        <p14:creationId xmlns:p14="http://schemas.microsoft.com/office/powerpoint/2010/main" val="1729681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Planning </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Customers and developers work together to decide how to group stories into the next release (the next software increment) to be developed by the XP team.</a:t>
            </a:r>
          </a:p>
          <a:p>
            <a:r>
              <a:rPr lang="en-US" dirty="0" smtClean="0"/>
              <a:t> Once a basic commitment (agreement on stories to be included, delivery date, and other project matters) is made for a release, the XP team orders the stories that will be developed in one of three ways:</a:t>
            </a:r>
          </a:p>
          <a:p>
            <a:pPr marL="0" indent="0">
              <a:buNone/>
            </a:pPr>
            <a:r>
              <a:rPr lang="en-US" dirty="0" smtClean="0"/>
              <a:t> </a:t>
            </a:r>
            <a:endParaRPr lang="en-US" dirty="0"/>
          </a:p>
        </p:txBody>
      </p:sp>
    </p:spTree>
    <p:extLst>
      <p:ext uri="{BB962C8B-B14F-4D97-AF65-F5344CB8AC3E}">
        <p14:creationId xmlns:p14="http://schemas.microsoft.com/office/powerpoint/2010/main" val="75447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Planning </a:t>
            </a:r>
            <a:endParaRPr lang="en-US" b="1" dirty="0"/>
          </a:p>
        </p:txBody>
      </p:sp>
      <p:sp>
        <p:nvSpPr>
          <p:cNvPr id="3" name="Content Placeholder 2"/>
          <p:cNvSpPr>
            <a:spLocks noGrp="1"/>
          </p:cNvSpPr>
          <p:nvPr>
            <p:ph idx="1"/>
          </p:nvPr>
        </p:nvSpPr>
        <p:spPr/>
        <p:txBody>
          <a:bodyPr/>
          <a:lstStyle/>
          <a:p>
            <a:pPr marL="0" indent="0">
              <a:buNone/>
            </a:pPr>
            <a:r>
              <a:rPr lang="en-US" dirty="0" smtClean="0"/>
              <a:t>1. </a:t>
            </a:r>
            <a:r>
              <a:rPr lang="en-US" dirty="0" smtClean="0"/>
              <a:t>all </a:t>
            </a:r>
            <a:r>
              <a:rPr lang="en-US" dirty="0" smtClean="0"/>
              <a:t>stories will be implemented immediately (within a few weeks),</a:t>
            </a:r>
          </a:p>
          <a:p>
            <a:pPr marL="0" indent="0">
              <a:buNone/>
            </a:pPr>
            <a:r>
              <a:rPr lang="en-US" dirty="0" smtClean="0"/>
              <a:t>2.  the </a:t>
            </a:r>
            <a:r>
              <a:rPr lang="en-US" dirty="0" smtClean="0"/>
              <a:t>stories with highest value will be moved up in the schedule and implemented </a:t>
            </a:r>
            <a:r>
              <a:rPr lang="en-US" dirty="0" smtClean="0"/>
              <a:t>first</a:t>
            </a:r>
            <a:endParaRPr lang="en-US" dirty="0" smtClean="0"/>
          </a:p>
          <a:p>
            <a:pPr marL="0" indent="0">
              <a:buNone/>
            </a:pPr>
            <a:r>
              <a:rPr lang="en-US" dirty="0" smtClean="0"/>
              <a:t>3.  </a:t>
            </a:r>
            <a:r>
              <a:rPr lang="en-US" dirty="0" smtClean="0"/>
              <a:t>the riskiest stories will be moved up in the schedule and implemented first.</a:t>
            </a:r>
          </a:p>
          <a:p>
            <a:endParaRPr lang="en-US" dirty="0"/>
          </a:p>
        </p:txBody>
      </p:sp>
    </p:spTree>
    <p:extLst>
      <p:ext uri="{BB962C8B-B14F-4D97-AF65-F5344CB8AC3E}">
        <p14:creationId xmlns:p14="http://schemas.microsoft.com/office/powerpoint/2010/main" val="2787687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Design</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XP design rigorously follows the </a:t>
            </a:r>
            <a:r>
              <a:rPr lang="en-US" b="1" dirty="0" smtClean="0"/>
              <a:t>KIS (keep it simple) principle.</a:t>
            </a:r>
          </a:p>
          <a:p>
            <a:r>
              <a:rPr lang="en-US" dirty="0" smtClean="0"/>
              <a:t> A simple design is always preferred over a more complex representation.</a:t>
            </a:r>
          </a:p>
          <a:p>
            <a:r>
              <a:rPr lang="en-US" dirty="0" smtClean="0"/>
              <a:t>The design of extra functionality (because the developer assumes it will be required later) is discouraged.</a:t>
            </a:r>
            <a:endParaRPr lang="en-US" dirty="0"/>
          </a:p>
        </p:txBody>
      </p:sp>
    </p:spTree>
    <p:extLst>
      <p:ext uri="{BB962C8B-B14F-4D97-AF65-F5344CB8AC3E}">
        <p14:creationId xmlns:p14="http://schemas.microsoft.com/office/powerpoint/2010/main" val="163310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Design </a:t>
            </a:r>
            <a:endParaRPr lang="en-US" b="1" dirty="0"/>
          </a:p>
        </p:txBody>
      </p:sp>
      <p:sp>
        <p:nvSpPr>
          <p:cNvPr id="3" name="Content Placeholder 2"/>
          <p:cNvSpPr>
            <a:spLocks noGrp="1"/>
          </p:cNvSpPr>
          <p:nvPr>
            <p:ph idx="1"/>
          </p:nvPr>
        </p:nvSpPr>
        <p:spPr/>
        <p:txBody>
          <a:bodyPr>
            <a:normAutofit/>
          </a:bodyPr>
          <a:lstStyle/>
          <a:p>
            <a:r>
              <a:rPr lang="en-US" dirty="0" smtClean="0"/>
              <a:t>XP encourages the use of </a:t>
            </a:r>
            <a:r>
              <a:rPr lang="en-US" b="1" dirty="0" smtClean="0"/>
              <a:t>CRC cards </a:t>
            </a:r>
            <a:r>
              <a:rPr lang="en-US" dirty="0" smtClean="0"/>
              <a:t>as an effective mechanism for thinking about the software in an object-oriented context.</a:t>
            </a:r>
          </a:p>
          <a:p>
            <a:r>
              <a:rPr lang="en-US" dirty="0" smtClean="0"/>
              <a:t> CRC (</a:t>
            </a:r>
            <a:r>
              <a:rPr lang="en-US" dirty="0" smtClean="0"/>
              <a:t>class-responsibility collaborator</a:t>
            </a:r>
            <a:r>
              <a:rPr lang="en-US" dirty="0" smtClean="0"/>
              <a:t>) cards identify and organize the object-oriented classes that are relevant to the current software increment. </a:t>
            </a:r>
          </a:p>
          <a:p>
            <a:endParaRPr lang="en-US" dirty="0"/>
          </a:p>
        </p:txBody>
      </p:sp>
    </p:spTree>
    <p:extLst>
      <p:ext uri="{BB962C8B-B14F-4D97-AF65-F5344CB8AC3E}">
        <p14:creationId xmlns:p14="http://schemas.microsoft.com/office/powerpoint/2010/main" val="27273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Design </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If a difficult design problem is encountered as part of the design of a story, XP recommends the immediate creation of an operational prototype of that portion of the </a:t>
            </a:r>
            <a:r>
              <a:rPr lang="en-US" b="1" dirty="0" smtClean="0"/>
              <a:t>design Called a spike solution</a:t>
            </a:r>
            <a:endParaRPr lang="en-US" dirty="0"/>
          </a:p>
          <a:p>
            <a:r>
              <a:rPr lang="en-US" dirty="0" smtClean="0"/>
              <a:t> XP encourages</a:t>
            </a:r>
            <a:r>
              <a:rPr lang="en-US" b="1" dirty="0" smtClean="0"/>
              <a:t> refactoring</a:t>
            </a:r>
            <a:r>
              <a:rPr lang="en-US" dirty="0" smtClean="0"/>
              <a:t>—a</a:t>
            </a:r>
            <a:r>
              <a:rPr lang="en-US" b="1" dirty="0" smtClean="0"/>
              <a:t> </a:t>
            </a:r>
            <a:r>
              <a:rPr lang="en-US" dirty="0" smtClean="0"/>
              <a:t>construction technique that is also a method for design optimization</a:t>
            </a:r>
          </a:p>
          <a:p>
            <a:r>
              <a:rPr lang="en-US" b="1" dirty="0" smtClean="0"/>
              <a:t>Refactoring</a:t>
            </a:r>
            <a:r>
              <a:rPr lang="en-US" dirty="0" smtClean="0"/>
              <a:t> is the process of changing a software system in such a way that it does not alter the external behavior of the code yet improves the internal structure</a:t>
            </a:r>
          </a:p>
          <a:p>
            <a:endParaRPr lang="en-US" dirty="0" smtClean="0"/>
          </a:p>
        </p:txBody>
      </p:sp>
    </p:spTree>
    <p:extLst>
      <p:ext uri="{BB962C8B-B14F-4D97-AF65-F5344CB8AC3E}">
        <p14:creationId xmlns:p14="http://schemas.microsoft.com/office/powerpoint/2010/main" val="650312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Coding </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After stories are developed and preliminary design work is done, the team does not move to code, but rather develops a series of </a:t>
            </a:r>
            <a:r>
              <a:rPr lang="en-US" b="1" dirty="0" smtClean="0"/>
              <a:t>unit tests </a:t>
            </a:r>
          </a:p>
          <a:p>
            <a:r>
              <a:rPr lang="en-US" dirty="0" smtClean="0"/>
              <a:t> Once the unit test has been created, the developer is better able to focus on what must be implemented to pass the test.</a:t>
            </a:r>
          </a:p>
          <a:p>
            <a:r>
              <a:rPr lang="en-US" dirty="0" smtClean="0"/>
              <a:t> Nothing extraneous is added </a:t>
            </a:r>
            <a:r>
              <a:rPr lang="en-US" b="1" dirty="0" smtClean="0"/>
              <a:t>(KIS). </a:t>
            </a:r>
          </a:p>
          <a:p>
            <a:r>
              <a:rPr lang="en-US" dirty="0" smtClean="0"/>
              <a:t>Once the code is complete, it can be unit-tested immediately, thereby providing instantaneous feedback to the developers</a:t>
            </a:r>
            <a:endParaRPr lang="en-US" dirty="0"/>
          </a:p>
        </p:txBody>
      </p:sp>
    </p:spTree>
    <p:extLst>
      <p:ext uri="{BB962C8B-B14F-4D97-AF65-F5344CB8AC3E}">
        <p14:creationId xmlns:p14="http://schemas.microsoft.com/office/powerpoint/2010/main" val="191226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Communication</a:t>
            </a:r>
            <a:endParaRPr lang="en-US" b="1" dirty="0"/>
          </a:p>
        </p:txBody>
      </p:sp>
      <p:sp>
        <p:nvSpPr>
          <p:cNvPr id="3" name="Content Placeholder 2"/>
          <p:cNvSpPr>
            <a:spLocks noGrp="1"/>
          </p:cNvSpPr>
          <p:nvPr>
            <p:ph idx="1"/>
          </p:nvPr>
        </p:nvSpPr>
        <p:spPr/>
        <p:txBody>
          <a:bodyPr>
            <a:normAutofit fontScale="92500"/>
          </a:bodyPr>
          <a:lstStyle/>
          <a:p>
            <a:r>
              <a:rPr lang="en-US" dirty="0" smtClean="0"/>
              <a:t>For  effective communication between software engineers and other stakeholders  XP emphasizes close, </a:t>
            </a:r>
            <a:r>
              <a:rPr lang="en-US" b="1" dirty="0" smtClean="0"/>
              <a:t>yet informal (verbal) collaboration between customers and developers</a:t>
            </a:r>
            <a:r>
              <a:rPr lang="en-US" b="1" dirty="0"/>
              <a:t>.</a:t>
            </a:r>
            <a:r>
              <a:rPr lang="en-US" b="1" dirty="0" smtClean="0"/>
              <a:t> </a:t>
            </a:r>
          </a:p>
          <a:p>
            <a:r>
              <a:rPr lang="en-US" dirty="0"/>
              <a:t>T</a:t>
            </a:r>
            <a:r>
              <a:rPr lang="en-US" dirty="0" smtClean="0"/>
              <a:t>he establishment of effective </a:t>
            </a:r>
            <a:r>
              <a:rPr lang="en-US" b="1" dirty="0" smtClean="0"/>
              <a:t>metaphors </a:t>
            </a:r>
            <a:r>
              <a:rPr lang="en-US" dirty="0" smtClean="0"/>
              <a:t> for communicating </a:t>
            </a:r>
            <a:r>
              <a:rPr lang="en-US" b="1" dirty="0" smtClean="0"/>
              <a:t>important concepts</a:t>
            </a:r>
            <a:r>
              <a:rPr lang="en-US" dirty="0" smtClean="0"/>
              <a:t>, </a:t>
            </a:r>
            <a:r>
              <a:rPr lang="en-US" b="1" dirty="0" smtClean="0"/>
              <a:t>continuous feedback</a:t>
            </a:r>
            <a:r>
              <a:rPr lang="en-US" dirty="0" smtClean="0"/>
              <a:t>, and </a:t>
            </a:r>
            <a:r>
              <a:rPr lang="en-US" b="1" dirty="0" smtClean="0"/>
              <a:t>the avoidance of voluminous documentation</a:t>
            </a:r>
            <a:r>
              <a:rPr lang="en-US" dirty="0" smtClean="0"/>
              <a:t> as a communication medium</a:t>
            </a:r>
            <a:endParaRPr lang="en-US" dirty="0"/>
          </a:p>
        </p:txBody>
      </p:sp>
    </p:spTree>
    <p:extLst>
      <p:ext uri="{BB962C8B-B14F-4D97-AF65-F5344CB8AC3E}">
        <p14:creationId xmlns:p14="http://schemas.microsoft.com/office/powerpoint/2010/main" val="2030475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Coding</a:t>
            </a:r>
            <a:endParaRPr lang="en-US" b="1" dirty="0"/>
          </a:p>
        </p:txBody>
      </p:sp>
      <p:sp>
        <p:nvSpPr>
          <p:cNvPr id="3" name="Content Placeholder 2"/>
          <p:cNvSpPr>
            <a:spLocks noGrp="1"/>
          </p:cNvSpPr>
          <p:nvPr>
            <p:ph idx="1"/>
          </p:nvPr>
        </p:nvSpPr>
        <p:spPr/>
        <p:txBody>
          <a:bodyPr>
            <a:normAutofit lnSpcReduction="10000"/>
          </a:bodyPr>
          <a:lstStyle/>
          <a:p>
            <a:r>
              <a:rPr lang="en-US" dirty="0" smtClean="0"/>
              <a:t>A key concept during the coding activity </a:t>
            </a:r>
            <a:r>
              <a:rPr lang="en-US" b="1" dirty="0" smtClean="0"/>
              <a:t>is pair programming. </a:t>
            </a:r>
          </a:p>
          <a:p>
            <a:r>
              <a:rPr lang="en-US" dirty="0" smtClean="0"/>
              <a:t>XP recommends that two people work together at one computer workstation to create code for a story. </a:t>
            </a:r>
          </a:p>
          <a:p>
            <a:r>
              <a:rPr lang="en-US" dirty="0" smtClean="0"/>
              <a:t>This provides a mechanism for real time problem solving (two heads are often better than one) and real-time quality assurance (the code is reviewed as it is created</a:t>
            </a:r>
            <a:endParaRPr lang="en-US" dirty="0"/>
          </a:p>
        </p:txBody>
      </p:sp>
    </p:spTree>
    <p:extLst>
      <p:ext uri="{BB962C8B-B14F-4D97-AF65-F5344CB8AC3E}">
        <p14:creationId xmlns:p14="http://schemas.microsoft.com/office/powerpoint/2010/main" val="395990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Coding</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It also keeps the developers focused on the problem at hand.</a:t>
            </a:r>
          </a:p>
          <a:p>
            <a:pPr marL="0" indent="0">
              <a:buNone/>
            </a:pPr>
            <a:r>
              <a:rPr lang="en-US" dirty="0" smtClean="0"/>
              <a:t> In practice, each person takes on a slightly different role. </a:t>
            </a:r>
          </a:p>
          <a:p>
            <a:r>
              <a:rPr lang="en-US" dirty="0" smtClean="0"/>
              <a:t>One person – coding details of particular design</a:t>
            </a:r>
          </a:p>
          <a:p>
            <a:r>
              <a:rPr lang="en-US" dirty="0" smtClean="0"/>
              <a:t>Another person – Coding standards</a:t>
            </a:r>
            <a:endParaRPr lang="en-US" dirty="0"/>
          </a:p>
        </p:txBody>
      </p:sp>
    </p:spTree>
    <p:extLst>
      <p:ext uri="{BB962C8B-B14F-4D97-AF65-F5344CB8AC3E}">
        <p14:creationId xmlns:p14="http://schemas.microsoft.com/office/powerpoint/2010/main" val="2497054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Testing </a:t>
            </a:r>
            <a:endParaRPr lang="en-US" b="1" dirty="0"/>
          </a:p>
        </p:txBody>
      </p:sp>
      <p:sp>
        <p:nvSpPr>
          <p:cNvPr id="3" name="Content Placeholder 2"/>
          <p:cNvSpPr>
            <a:spLocks noGrp="1"/>
          </p:cNvSpPr>
          <p:nvPr>
            <p:ph idx="1"/>
          </p:nvPr>
        </p:nvSpPr>
        <p:spPr/>
        <p:txBody>
          <a:bodyPr>
            <a:normAutofit fontScale="92500"/>
          </a:bodyPr>
          <a:lstStyle/>
          <a:p>
            <a:r>
              <a:rPr lang="en-US" dirty="0" smtClean="0"/>
              <a:t>There creation </a:t>
            </a:r>
            <a:r>
              <a:rPr lang="en-US" dirty="0"/>
              <a:t>of </a:t>
            </a:r>
            <a:r>
              <a:rPr lang="en-US" b="1" dirty="0"/>
              <a:t>unit tests </a:t>
            </a:r>
            <a:r>
              <a:rPr lang="en-US" dirty="0"/>
              <a:t>before coding </a:t>
            </a:r>
            <a:r>
              <a:rPr lang="en-US" dirty="0" smtClean="0"/>
              <a:t>commences </a:t>
            </a:r>
            <a:r>
              <a:rPr lang="en-US" dirty="0"/>
              <a:t>is a key element of the XP approach. </a:t>
            </a:r>
            <a:endParaRPr lang="en-US" dirty="0" smtClean="0"/>
          </a:p>
          <a:p>
            <a:r>
              <a:rPr lang="en-US" dirty="0" smtClean="0"/>
              <a:t>The </a:t>
            </a:r>
            <a:r>
              <a:rPr lang="en-US" dirty="0"/>
              <a:t>unit tests that are created should be implemented using a </a:t>
            </a:r>
            <a:r>
              <a:rPr lang="en-US" b="1" dirty="0"/>
              <a:t>framework </a:t>
            </a:r>
            <a:r>
              <a:rPr lang="en-US" dirty="0"/>
              <a:t>that enables them to be </a:t>
            </a:r>
            <a:r>
              <a:rPr lang="en-US" b="1" dirty="0"/>
              <a:t>automated</a:t>
            </a:r>
            <a:r>
              <a:rPr lang="en-US" dirty="0"/>
              <a:t> (hence, they can be executed easily and repeatedly</a:t>
            </a:r>
            <a:r>
              <a:rPr lang="en-US" dirty="0" smtClean="0"/>
              <a:t>).</a:t>
            </a:r>
          </a:p>
          <a:p>
            <a:r>
              <a:rPr lang="en-US" dirty="0" smtClean="0"/>
              <a:t> </a:t>
            </a:r>
            <a:r>
              <a:rPr lang="en-US" dirty="0"/>
              <a:t>This encourages a </a:t>
            </a:r>
            <a:r>
              <a:rPr lang="en-US" b="1" dirty="0"/>
              <a:t>regression testing </a:t>
            </a:r>
            <a:r>
              <a:rPr lang="en-US" b="1" dirty="0" smtClean="0"/>
              <a:t>strategy  </a:t>
            </a:r>
            <a:r>
              <a:rPr lang="en-US" dirty="0"/>
              <a:t>whenever code is modified (which is often, given the XP </a:t>
            </a:r>
            <a:r>
              <a:rPr lang="en-US" dirty="0" err="1"/>
              <a:t>refactoring</a:t>
            </a:r>
            <a:r>
              <a:rPr lang="en-US" dirty="0"/>
              <a:t> philosophy).</a:t>
            </a:r>
          </a:p>
        </p:txBody>
      </p:sp>
    </p:spTree>
    <p:extLst>
      <p:ext uri="{BB962C8B-B14F-4D97-AF65-F5344CB8AC3E}">
        <p14:creationId xmlns:p14="http://schemas.microsoft.com/office/powerpoint/2010/main" val="2219964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Testing </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As the individual unit tests are organized into a “</a:t>
            </a:r>
            <a:r>
              <a:rPr lang="en-US" b="1" dirty="0"/>
              <a:t>universal testing suite</a:t>
            </a:r>
            <a:r>
              <a:rPr lang="en-US" b="1" dirty="0" smtClean="0"/>
              <a:t>”, </a:t>
            </a:r>
            <a:r>
              <a:rPr lang="en-US" dirty="0"/>
              <a:t>integration and validation testing of the system can occur on a daily basis. </a:t>
            </a:r>
            <a:endParaRPr lang="en-US" dirty="0" smtClean="0"/>
          </a:p>
          <a:p>
            <a:r>
              <a:rPr lang="en-US" dirty="0" smtClean="0"/>
              <a:t>This provides </a:t>
            </a:r>
            <a:r>
              <a:rPr lang="en-US" dirty="0"/>
              <a:t>the XP team with a continual indication of progress and also can raise </a:t>
            </a:r>
            <a:r>
              <a:rPr lang="en-US" dirty="0" smtClean="0"/>
              <a:t>warning </a:t>
            </a:r>
            <a:r>
              <a:rPr lang="en-US" dirty="0"/>
              <a:t>flags early if things go awry. </a:t>
            </a:r>
          </a:p>
          <a:p>
            <a:r>
              <a:rPr lang="en-US" dirty="0" smtClean="0"/>
              <a:t>“Fixing </a:t>
            </a:r>
            <a:r>
              <a:rPr lang="en-US" dirty="0"/>
              <a:t>small problems every few hours takes less time than fixing huge problems just before the deadline</a:t>
            </a:r>
            <a:r>
              <a:rPr lang="en-US" dirty="0" smtClean="0"/>
              <a:t>.”</a:t>
            </a:r>
            <a:endParaRPr lang="en-US" dirty="0"/>
          </a:p>
        </p:txBody>
      </p:sp>
    </p:spTree>
    <p:extLst>
      <p:ext uri="{BB962C8B-B14F-4D97-AF65-F5344CB8AC3E}">
        <p14:creationId xmlns:p14="http://schemas.microsoft.com/office/powerpoint/2010/main" val="1849749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Testing </a:t>
            </a:r>
            <a:endParaRPr lang="en-US" b="1" dirty="0"/>
          </a:p>
        </p:txBody>
      </p:sp>
      <p:sp>
        <p:nvSpPr>
          <p:cNvPr id="3" name="Content Placeholder 2"/>
          <p:cNvSpPr>
            <a:spLocks noGrp="1"/>
          </p:cNvSpPr>
          <p:nvPr>
            <p:ph idx="1"/>
          </p:nvPr>
        </p:nvSpPr>
        <p:spPr/>
        <p:txBody>
          <a:bodyPr/>
          <a:lstStyle/>
          <a:p>
            <a:r>
              <a:rPr lang="en-US" b="1" dirty="0" smtClean="0"/>
              <a:t>XP acceptance tests</a:t>
            </a:r>
            <a:r>
              <a:rPr lang="en-US" dirty="0" smtClean="0"/>
              <a:t>, </a:t>
            </a:r>
            <a:r>
              <a:rPr lang="en-US" dirty="0"/>
              <a:t>also </a:t>
            </a:r>
            <a:r>
              <a:rPr lang="en-US" b="1" dirty="0"/>
              <a:t>called customer tests</a:t>
            </a:r>
            <a:r>
              <a:rPr lang="en-US" dirty="0"/>
              <a:t>, are specified by the customer and focus on overall system features and functionality that are visible and reviewable by the customer</a:t>
            </a:r>
            <a:r>
              <a:rPr lang="en-US" dirty="0" smtClean="0"/>
              <a:t>.</a:t>
            </a:r>
          </a:p>
          <a:p>
            <a:r>
              <a:rPr lang="en-US" dirty="0" smtClean="0"/>
              <a:t> </a:t>
            </a:r>
            <a:r>
              <a:rPr lang="en-US" b="1" dirty="0"/>
              <a:t>Acceptance tests </a:t>
            </a:r>
            <a:r>
              <a:rPr lang="en-US" dirty="0"/>
              <a:t>are derived from user stories that have been implemented as part of a software release.</a:t>
            </a:r>
          </a:p>
          <a:p>
            <a:endParaRPr lang="en-US" dirty="0"/>
          </a:p>
        </p:txBody>
      </p:sp>
    </p:spTree>
    <p:extLst>
      <p:ext uri="{BB962C8B-B14F-4D97-AF65-F5344CB8AC3E}">
        <p14:creationId xmlns:p14="http://schemas.microsoft.com/office/powerpoint/2010/main" val="382591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Communication</a:t>
            </a:r>
            <a:endParaRPr lang="en-US" b="1" dirty="0"/>
          </a:p>
        </p:txBody>
      </p:sp>
      <p:sp>
        <p:nvSpPr>
          <p:cNvPr id="3" name="Content Placeholder 2"/>
          <p:cNvSpPr>
            <a:spLocks noGrp="1"/>
          </p:cNvSpPr>
          <p:nvPr>
            <p:ph idx="1"/>
          </p:nvPr>
        </p:nvSpPr>
        <p:spPr/>
        <p:txBody>
          <a:bodyPr/>
          <a:lstStyle/>
          <a:p>
            <a:r>
              <a:rPr lang="en-US" dirty="0" smtClean="0"/>
              <a:t>a </a:t>
            </a:r>
            <a:r>
              <a:rPr lang="en-US" b="1" dirty="0" smtClean="0"/>
              <a:t>metaphor</a:t>
            </a:r>
            <a:r>
              <a:rPr lang="en-US" dirty="0" smtClean="0"/>
              <a:t> is “a story that everyone—customers, programmers, and managers— can tell about how the system works”</a:t>
            </a:r>
            <a:endParaRPr lang="en-US" dirty="0"/>
          </a:p>
        </p:txBody>
      </p:sp>
    </p:spTree>
    <p:extLst>
      <p:ext uri="{BB962C8B-B14F-4D97-AF65-F5344CB8AC3E}">
        <p14:creationId xmlns:p14="http://schemas.microsoft.com/office/powerpoint/2010/main" val="101188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Simplicity</a:t>
            </a:r>
            <a:endParaRPr lang="en-US" b="1" dirty="0"/>
          </a:p>
        </p:txBody>
      </p:sp>
      <p:sp>
        <p:nvSpPr>
          <p:cNvPr id="3" name="Content Placeholder 2"/>
          <p:cNvSpPr>
            <a:spLocks noGrp="1"/>
          </p:cNvSpPr>
          <p:nvPr>
            <p:ph idx="1"/>
          </p:nvPr>
        </p:nvSpPr>
        <p:spPr/>
        <p:txBody>
          <a:bodyPr/>
          <a:lstStyle/>
          <a:p>
            <a:r>
              <a:rPr lang="en-US" dirty="0" smtClean="0"/>
              <a:t>To achieve simplicity, XP restricts developers to design only for immediate needs  rather than consider </a:t>
            </a:r>
            <a:r>
              <a:rPr lang="en-US" b="1" dirty="0" smtClean="0"/>
              <a:t>future needs. </a:t>
            </a:r>
          </a:p>
          <a:p>
            <a:r>
              <a:rPr lang="en-US" dirty="0" smtClean="0"/>
              <a:t>The intent is to create a </a:t>
            </a:r>
            <a:r>
              <a:rPr lang="en-US" b="1" dirty="0" smtClean="0"/>
              <a:t>simple design </a:t>
            </a:r>
            <a:r>
              <a:rPr lang="en-US" dirty="0" smtClean="0"/>
              <a:t>that can be easily implemented in code</a:t>
            </a:r>
          </a:p>
          <a:p>
            <a:r>
              <a:rPr lang="en-US" dirty="0" smtClean="0"/>
              <a:t>If the design must be improved, it can be </a:t>
            </a:r>
            <a:r>
              <a:rPr lang="en-US" b="1" dirty="0" smtClean="0"/>
              <a:t>refactored</a:t>
            </a:r>
            <a:r>
              <a:rPr lang="en-US" dirty="0" smtClean="0"/>
              <a:t> at a later time</a:t>
            </a:r>
            <a:endParaRPr lang="en-US" dirty="0"/>
          </a:p>
        </p:txBody>
      </p:sp>
    </p:spTree>
    <p:extLst>
      <p:ext uri="{BB962C8B-B14F-4D97-AF65-F5344CB8AC3E}">
        <p14:creationId xmlns:p14="http://schemas.microsoft.com/office/powerpoint/2010/main" val="15950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Feedback </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Feedback is derived from three sources: the implemented software itself, the customer, and other software team members.</a:t>
            </a:r>
          </a:p>
          <a:p>
            <a:r>
              <a:rPr lang="en-US" dirty="0" smtClean="0"/>
              <a:t>Team </a:t>
            </a:r>
            <a:r>
              <a:rPr lang="en-US" dirty="0"/>
              <a:t>members deliver software frequently, get feedback about it, and improve a product according to the new requirements</a:t>
            </a:r>
            <a:r>
              <a:rPr lang="en-US" dirty="0" smtClean="0"/>
              <a:t>.</a:t>
            </a:r>
          </a:p>
          <a:p>
            <a:r>
              <a:rPr lang="en-US" dirty="0" smtClean="0"/>
              <a:t> By designing and implementing </a:t>
            </a:r>
            <a:r>
              <a:rPr lang="en-US" b="1" dirty="0" smtClean="0"/>
              <a:t>an effective testing strategy  </a:t>
            </a:r>
            <a:r>
              <a:rPr lang="en-US" dirty="0" smtClean="0"/>
              <a:t>the software (via test results) provides the agile team with feedback. </a:t>
            </a:r>
          </a:p>
          <a:p>
            <a:r>
              <a:rPr lang="en-US" dirty="0" smtClean="0"/>
              <a:t>XP makes use of the </a:t>
            </a:r>
            <a:r>
              <a:rPr lang="en-US" b="1" dirty="0" smtClean="0"/>
              <a:t>unit test </a:t>
            </a:r>
            <a:r>
              <a:rPr lang="en-US" dirty="0" smtClean="0"/>
              <a:t>as its primary </a:t>
            </a:r>
            <a:r>
              <a:rPr lang="en-US" b="1" dirty="0" smtClean="0"/>
              <a:t>testing tactic</a:t>
            </a:r>
            <a:endParaRPr lang="en-US" b="1" dirty="0"/>
          </a:p>
        </p:txBody>
      </p:sp>
    </p:spTree>
    <p:extLst>
      <p:ext uri="{BB962C8B-B14F-4D97-AF65-F5344CB8AC3E}">
        <p14:creationId xmlns:p14="http://schemas.microsoft.com/office/powerpoint/2010/main" val="185687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Courage </a:t>
            </a:r>
            <a:endParaRPr lang="en-US" b="1" dirty="0"/>
          </a:p>
        </p:txBody>
      </p:sp>
      <p:sp>
        <p:nvSpPr>
          <p:cNvPr id="3" name="Content Placeholder 2"/>
          <p:cNvSpPr>
            <a:spLocks noGrp="1"/>
          </p:cNvSpPr>
          <p:nvPr>
            <p:ph idx="1"/>
          </p:nvPr>
        </p:nvSpPr>
        <p:spPr/>
        <p:txBody>
          <a:bodyPr>
            <a:normAutofit/>
          </a:bodyPr>
          <a:lstStyle/>
          <a:p>
            <a:r>
              <a:rPr lang="en-US" dirty="0" smtClean="0"/>
              <a:t>XP team strictly </a:t>
            </a:r>
            <a:r>
              <a:rPr lang="en-US" b="1" dirty="0" smtClean="0"/>
              <a:t>adhere discipline</a:t>
            </a:r>
            <a:r>
              <a:rPr lang="en-US" dirty="0" smtClean="0"/>
              <a:t>.</a:t>
            </a:r>
          </a:p>
          <a:p>
            <a:r>
              <a:rPr lang="en-US" dirty="0" smtClean="0"/>
              <a:t> For example, there is often significant pressure to design for future requirements. </a:t>
            </a:r>
          </a:p>
          <a:p>
            <a:r>
              <a:rPr lang="en-US" dirty="0" smtClean="0"/>
              <a:t>Most software teams succumb, arguing that “designing for tomorrow” will save time and effort in the long run.</a:t>
            </a:r>
          </a:p>
          <a:p>
            <a:endParaRPr lang="en-US" dirty="0"/>
          </a:p>
        </p:txBody>
      </p:sp>
    </p:spTree>
    <p:extLst>
      <p:ext uri="{BB962C8B-B14F-4D97-AF65-F5344CB8AC3E}">
        <p14:creationId xmlns:p14="http://schemas.microsoft.com/office/powerpoint/2010/main" val="339865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4.Courage </a:t>
            </a:r>
            <a:endParaRPr lang="en-US" b="1" dirty="0"/>
          </a:p>
        </p:txBody>
      </p:sp>
      <p:sp>
        <p:nvSpPr>
          <p:cNvPr id="3" name="Content Placeholder 2"/>
          <p:cNvSpPr>
            <a:spLocks noGrp="1"/>
          </p:cNvSpPr>
          <p:nvPr>
            <p:ph idx="1"/>
          </p:nvPr>
        </p:nvSpPr>
        <p:spPr/>
        <p:txBody>
          <a:bodyPr/>
          <a:lstStyle/>
          <a:p>
            <a:r>
              <a:rPr lang="en-US" dirty="0"/>
              <a:t>An agile XP team must have the discipline (courage) to design for today, recognizing that future requirements may change dramatically, thereby demanding substantial rework of the design and implemented code.</a:t>
            </a:r>
          </a:p>
        </p:txBody>
      </p:sp>
    </p:spTree>
    <p:extLst>
      <p:ext uri="{BB962C8B-B14F-4D97-AF65-F5344CB8AC3E}">
        <p14:creationId xmlns:p14="http://schemas.microsoft.com/office/powerpoint/2010/main" val="111591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Respect </a:t>
            </a:r>
            <a:endParaRPr lang="en-US" b="1" dirty="0"/>
          </a:p>
        </p:txBody>
      </p:sp>
      <p:sp>
        <p:nvSpPr>
          <p:cNvPr id="3" name="Content Placeholder 2"/>
          <p:cNvSpPr>
            <a:spLocks noGrp="1"/>
          </p:cNvSpPr>
          <p:nvPr>
            <p:ph idx="1"/>
          </p:nvPr>
        </p:nvSpPr>
        <p:spPr/>
        <p:txBody>
          <a:bodyPr/>
          <a:lstStyle/>
          <a:p>
            <a:r>
              <a:rPr lang="en-US" dirty="0" smtClean="0"/>
              <a:t> </a:t>
            </a:r>
            <a:r>
              <a:rPr lang="en-US" dirty="0"/>
              <a:t>T</a:t>
            </a:r>
            <a:r>
              <a:rPr lang="en-US" dirty="0" smtClean="0"/>
              <a:t>he agile team respect among it members, between other stakeholders and team members, and indirectly, for the software itself.</a:t>
            </a:r>
          </a:p>
          <a:p>
            <a:r>
              <a:rPr lang="en-US" dirty="0" smtClean="0"/>
              <a:t> As they achieve successful delivery of software increments, the team develops growing respect for the XP process</a:t>
            </a:r>
            <a:endParaRPr lang="en-US" dirty="0"/>
          </a:p>
        </p:txBody>
      </p:sp>
    </p:spTree>
    <p:extLst>
      <p:ext uri="{BB962C8B-B14F-4D97-AF65-F5344CB8AC3E}">
        <p14:creationId xmlns:p14="http://schemas.microsoft.com/office/powerpoint/2010/main" val="139445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XP Process</a:t>
            </a:r>
            <a:endParaRPr lang="en-US" b="1" baseline="-25000" dirty="0"/>
          </a:p>
        </p:txBody>
      </p:sp>
      <p:sp>
        <p:nvSpPr>
          <p:cNvPr id="3" name="Content Placeholder 2"/>
          <p:cNvSpPr>
            <a:spLocks noGrp="1"/>
          </p:cNvSpPr>
          <p:nvPr>
            <p:ph idx="1"/>
          </p:nvPr>
        </p:nvSpPr>
        <p:spPr/>
        <p:txBody>
          <a:bodyPr>
            <a:normAutofit fontScale="92500"/>
          </a:bodyPr>
          <a:lstStyle/>
          <a:p>
            <a:r>
              <a:rPr lang="en-US" dirty="0" smtClean="0"/>
              <a:t>Extreme Programming uses an </a:t>
            </a:r>
            <a:r>
              <a:rPr lang="en-US" b="1" dirty="0" smtClean="0"/>
              <a:t>object-oriented </a:t>
            </a:r>
            <a:r>
              <a:rPr lang="en-US" dirty="0" smtClean="0"/>
              <a:t>approach as its preferred development paradigm</a:t>
            </a:r>
          </a:p>
          <a:p>
            <a:r>
              <a:rPr lang="en-US" dirty="0" smtClean="0"/>
              <a:t> </a:t>
            </a:r>
            <a:r>
              <a:rPr lang="en-US" dirty="0"/>
              <a:t>E</a:t>
            </a:r>
            <a:r>
              <a:rPr lang="en-US" dirty="0" smtClean="0"/>
              <a:t>ncompasses a set of rules and practices that occur within the context of four framework activities: </a:t>
            </a:r>
          </a:p>
          <a:p>
            <a:pPr lvl="1"/>
            <a:r>
              <a:rPr lang="en-US" b="1" dirty="0" smtClean="0">
                <a:solidFill>
                  <a:srgbClr val="FF0000"/>
                </a:solidFill>
                <a:latin typeface="Courier New" pitchFamily="49" charset="0"/>
                <a:cs typeface="Courier New" pitchFamily="49" charset="0"/>
              </a:rPr>
              <a:t>planning</a:t>
            </a:r>
            <a:endParaRPr lang="en-US" b="1" dirty="0" smtClean="0">
              <a:solidFill>
                <a:srgbClr val="FF0000"/>
              </a:solidFill>
              <a:latin typeface="Courier New" pitchFamily="49" charset="0"/>
              <a:cs typeface="Courier New" pitchFamily="49" charset="0"/>
            </a:endParaRPr>
          </a:p>
          <a:p>
            <a:pPr lvl="1"/>
            <a:r>
              <a:rPr lang="en-US" b="1" dirty="0" smtClean="0">
                <a:solidFill>
                  <a:srgbClr val="FF0000"/>
                </a:solidFill>
                <a:latin typeface="Courier New" pitchFamily="49" charset="0"/>
                <a:cs typeface="Courier New" pitchFamily="49" charset="0"/>
              </a:rPr>
              <a:t>design</a:t>
            </a:r>
          </a:p>
          <a:p>
            <a:pPr lvl="1"/>
            <a:r>
              <a:rPr lang="en-US" b="1" dirty="0" smtClean="0">
                <a:solidFill>
                  <a:srgbClr val="FF0000"/>
                </a:solidFill>
                <a:latin typeface="Courier New" pitchFamily="49" charset="0"/>
                <a:cs typeface="Courier New" pitchFamily="49" charset="0"/>
              </a:rPr>
              <a:t>coding</a:t>
            </a:r>
            <a:endParaRPr lang="en-US" b="1" dirty="0" smtClean="0">
              <a:solidFill>
                <a:srgbClr val="FF0000"/>
              </a:solidFill>
              <a:latin typeface="Courier New" pitchFamily="49" charset="0"/>
              <a:cs typeface="Courier New" pitchFamily="49" charset="0"/>
            </a:endParaRPr>
          </a:p>
          <a:p>
            <a:pPr lvl="1"/>
            <a:r>
              <a:rPr lang="en-US" b="1" dirty="0" smtClean="0">
                <a:solidFill>
                  <a:srgbClr val="FF0000"/>
                </a:solidFill>
                <a:latin typeface="Courier New" pitchFamily="49" charset="0"/>
                <a:cs typeface="Courier New" pitchFamily="49" charset="0"/>
              </a:rPr>
              <a:t>testing. </a:t>
            </a:r>
            <a:endParaRPr lang="en-US" b="1"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2746319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1296</Words>
  <Application>Microsoft Office PowerPoint</Application>
  <PresentationFormat>On-screen Show (4:3)</PresentationFormat>
  <Paragraphs>93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Extreme Programming (XP)</vt:lpstr>
      <vt:lpstr>1. Communication</vt:lpstr>
      <vt:lpstr>1. Communication</vt:lpstr>
      <vt:lpstr>2. Simplicity</vt:lpstr>
      <vt:lpstr>3. Feedback </vt:lpstr>
      <vt:lpstr>4. Courage </vt:lpstr>
      <vt:lpstr>4.Courage </vt:lpstr>
      <vt:lpstr>5. Respect </vt:lpstr>
      <vt:lpstr>The XP Process</vt:lpstr>
      <vt:lpstr>XP Process </vt:lpstr>
      <vt:lpstr>1. Planning</vt:lpstr>
      <vt:lpstr>1. Planning </vt:lpstr>
      <vt:lpstr>1. Planning </vt:lpstr>
      <vt:lpstr>1. Planning </vt:lpstr>
      <vt:lpstr>1. Planning </vt:lpstr>
      <vt:lpstr>2. Design.</vt:lpstr>
      <vt:lpstr>2. Design </vt:lpstr>
      <vt:lpstr>2. Design </vt:lpstr>
      <vt:lpstr>3. Coding </vt:lpstr>
      <vt:lpstr>4. Coding</vt:lpstr>
      <vt:lpstr>4. Coding</vt:lpstr>
      <vt:lpstr>3. Testing </vt:lpstr>
      <vt:lpstr>3. Testing </vt:lpstr>
      <vt:lpstr>3. Testing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Extreme Programming (XP)</dc:title>
  <dc:creator>Nirdosh</dc:creator>
  <cp:lastModifiedBy>Nirdosh</cp:lastModifiedBy>
  <cp:revision>15</cp:revision>
  <dcterms:created xsi:type="dcterms:W3CDTF">2023-12-02T14:30:43Z</dcterms:created>
  <dcterms:modified xsi:type="dcterms:W3CDTF">2023-12-03T02:26:55Z</dcterms:modified>
</cp:coreProperties>
</file>