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63" r:id="rId2"/>
    <p:sldId id="264" r:id="rId3"/>
    <p:sldId id="265" r:id="rId4"/>
    <p:sldId id="266" r:id="rId5"/>
    <p:sldId id="257" r:id="rId6"/>
    <p:sldId id="258" r:id="rId7"/>
    <p:sldId id="287" r:id="rId8"/>
    <p:sldId id="288" r:id="rId9"/>
    <p:sldId id="289" r:id="rId10"/>
    <p:sldId id="290" r:id="rId11"/>
    <p:sldId id="291" r:id="rId12"/>
    <p:sldId id="292" r:id="rId13"/>
    <p:sldId id="293" r:id="rId14"/>
    <p:sldId id="294" r:id="rId15"/>
    <p:sldId id="295" r:id="rId16"/>
    <p:sldId id="296" r:id="rId17"/>
    <p:sldId id="278" r:id="rId18"/>
    <p:sldId id="277" r:id="rId19"/>
    <p:sldId id="279" r:id="rId20"/>
    <p:sldId id="281" r:id="rId21"/>
    <p:sldId id="280" r:id="rId22"/>
    <p:sldId id="297" r:id="rId23"/>
    <p:sldId id="298" r:id="rId24"/>
    <p:sldId id="301" r:id="rId25"/>
    <p:sldId id="302" r:id="rId26"/>
    <p:sldId id="303" r:id="rId27"/>
    <p:sldId id="309" r:id="rId28"/>
    <p:sldId id="310" r:id="rId29"/>
    <p:sldId id="318" r:id="rId30"/>
    <p:sldId id="311" r:id="rId31"/>
    <p:sldId id="312" r:id="rId32"/>
    <p:sldId id="313" r:id="rId33"/>
    <p:sldId id="314" r:id="rId34"/>
    <p:sldId id="315" r:id="rId35"/>
    <p:sldId id="316" r:id="rId36"/>
    <p:sldId id="317" r:id="rId37"/>
    <p:sldId id="299" r:id="rId38"/>
    <p:sldId id="300" r:id="rId39"/>
    <p:sldId id="304" r:id="rId40"/>
    <p:sldId id="305" r:id="rId41"/>
    <p:sldId id="306" r:id="rId42"/>
    <p:sldId id="307" r:id="rId43"/>
    <p:sldId id="308" r:id="rId44"/>
    <p:sldId id="259" r:id="rId45"/>
    <p:sldId id="267" r:id="rId46"/>
    <p:sldId id="268" r:id="rId47"/>
    <p:sldId id="269" r:id="rId48"/>
    <p:sldId id="270" r:id="rId49"/>
    <p:sldId id="271" r:id="rId50"/>
    <p:sldId id="272" r:id="rId51"/>
    <p:sldId id="273" r:id="rId52"/>
    <p:sldId id="274" r:id="rId53"/>
    <p:sldId id="275" r:id="rId54"/>
    <p:sldId id="276" r:id="rId55"/>
    <p:sldId id="283" r:id="rId56"/>
    <p:sldId id="284" r:id="rId57"/>
    <p:sldId id="286" r:id="rId58"/>
    <p:sldId id="285"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15" autoAdjust="0"/>
    <p:restoredTop sz="94660"/>
  </p:normalViewPr>
  <p:slideViewPr>
    <p:cSldViewPr snapToGrid="0">
      <p:cViewPr varScale="1">
        <p:scale>
          <a:sx n="87" d="100"/>
          <a:sy n="87" d="100"/>
        </p:scale>
        <p:origin x="-346" y="-8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A9E1B1-2144-47F8-87C1-44F1F6B60BCB}" type="datetimeFigureOut">
              <a:rPr lang="en-US" smtClean="0"/>
              <a:t>7/17/2023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9054AA-9128-4FB9-A633-B1F048BC1FC3}" type="slidenum">
              <a:rPr lang="en-US" smtClean="0"/>
              <a:t>‹#›</a:t>
            </a:fld>
            <a:endParaRPr lang="en-US"/>
          </a:p>
        </p:txBody>
      </p:sp>
    </p:spTree>
    <p:extLst>
      <p:ext uri="{BB962C8B-B14F-4D97-AF65-F5344CB8AC3E}">
        <p14:creationId xmlns:p14="http://schemas.microsoft.com/office/powerpoint/2010/main" val="479919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1588DAD-AD0B-45FC-B772-77748E70D212}" type="datetime1">
              <a:rPr lang="en-US" smtClean="0"/>
              <a:t>7/17/2023</a:t>
            </a:fld>
            <a:endParaRPr lang="en-US"/>
          </a:p>
        </p:txBody>
      </p:sp>
      <p:sp>
        <p:nvSpPr>
          <p:cNvPr id="5" name="Footer Placeholder 4"/>
          <p:cNvSpPr>
            <a:spLocks noGrp="1"/>
          </p:cNvSpPr>
          <p:nvPr>
            <p:ph type="ftr" sz="quarter" idx="11"/>
          </p:nvPr>
        </p:nvSpPr>
        <p:spPr/>
        <p:txBody>
          <a:bodyPr/>
          <a:lstStyle/>
          <a:p>
            <a:r>
              <a:rPr lang="en-US" smtClean="0"/>
              <a:t>Prefer Roger S Pressman for Details </a:t>
            </a:r>
            <a:endParaRPr lang="en-US"/>
          </a:p>
        </p:txBody>
      </p:sp>
      <p:sp>
        <p:nvSpPr>
          <p:cNvPr id="6" name="Slide Number Placeholder 5"/>
          <p:cNvSpPr>
            <a:spLocks noGrp="1"/>
          </p:cNvSpPr>
          <p:nvPr>
            <p:ph type="sldNum" sz="quarter" idx="12"/>
          </p:nvPr>
        </p:nvSpPr>
        <p:spPr/>
        <p:txBody>
          <a:bodyPr/>
          <a:lstStyle/>
          <a:p>
            <a:fld id="{9D71919E-412D-4790-99BA-70B71580773B}" type="slidenum">
              <a:rPr lang="en-US" smtClean="0"/>
              <a:t>‹#›</a:t>
            </a:fld>
            <a:endParaRPr lang="en-US"/>
          </a:p>
        </p:txBody>
      </p:sp>
    </p:spTree>
    <p:extLst>
      <p:ext uri="{BB962C8B-B14F-4D97-AF65-F5344CB8AC3E}">
        <p14:creationId xmlns:p14="http://schemas.microsoft.com/office/powerpoint/2010/main" val="2377754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3D07C7-D7E5-4948-80E6-E5123ECFF781}" type="datetime1">
              <a:rPr lang="en-US" smtClean="0"/>
              <a:t>7/17/2023</a:t>
            </a:fld>
            <a:endParaRPr lang="en-US"/>
          </a:p>
        </p:txBody>
      </p:sp>
      <p:sp>
        <p:nvSpPr>
          <p:cNvPr id="5" name="Footer Placeholder 4"/>
          <p:cNvSpPr>
            <a:spLocks noGrp="1"/>
          </p:cNvSpPr>
          <p:nvPr>
            <p:ph type="ftr" sz="quarter" idx="11"/>
          </p:nvPr>
        </p:nvSpPr>
        <p:spPr/>
        <p:txBody>
          <a:bodyPr/>
          <a:lstStyle/>
          <a:p>
            <a:r>
              <a:rPr lang="en-US" smtClean="0"/>
              <a:t>Prefer Roger S Pressman for Details </a:t>
            </a:r>
            <a:endParaRPr lang="en-US"/>
          </a:p>
        </p:txBody>
      </p:sp>
      <p:sp>
        <p:nvSpPr>
          <p:cNvPr id="6" name="Slide Number Placeholder 5"/>
          <p:cNvSpPr>
            <a:spLocks noGrp="1"/>
          </p:cNvSpPr>
          <p:nvPr>
            <p:ph type="sldNum" sz="quarter" idx="12"/>
          </p:nvPr>
        </p:nvSpPr>
        <p:spPr/>
        <p:txBody>
          <a:bodyPr/>
          <a:lstStyle/>
          <a:p>
            <a:fld id="{9D71919E-412D-4790-99BA-70B71580773B}" type="slidenum">
              <a:rPr lang="en-US" smtClean="0"/>
              <a:t>‹#›</a:t>
            </a:fld>
            <a:endParaRPr lang="en-US"/>
          </a:p>
        </p:txBody>
      </p:sp>
    </p:spTree>
    <p:extLst>
      <p:ext uri="{BB962C8B-B14F-4D97-AF65-F5344CB8AC3E}">
        <p14:creationId xmlns:p14="http://schemas.microsoft.com/office/powerpoint/2010/main" val="961486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427CBC-D4B4-4D7B-B7EB-2619A8199A7B}" type="datetime1">
              <a:rPr lang="en-US" smtClean="0"/>
              <a:t>7/17/2023</a:t>
            </a:fld>
            <a:endParaRPr lang="en-US"/>
          </a:p>
        </p:txBody>
      </p:sp>
      <p:sp>
        <p:nvSpPr>
          <p:cNvPr id="5" name="Footer Placeholder 4"/>
          <p:cNvSpPr>
            <a:spLocks noGrp="1"/>
          </p:cNvSpPr>
          <p:nvPr>
            <p:ph type="ftr" sz="quarter" idx="11"/>
          </p:nvPr>
        </p:nvSpPr>
        <p:spPr/>
        <p:txBody>
          <a:bodyPr/>
          <a:lstStyle/>
          <a:p>
            <a:r>
              <a:rPr lang="en-US" smtClean="0"/>
              <a:t>Prefer Roger S Pressman for Details </a:t>
            </a:r>
            <a:endParaRPr lang="en-US"/>
          </a:p>
        </p:txBody>
      </p:sp>
      <p:sp>
        <p:nvSpPr>
          <p:cNvPr id="6" name="Slide Number Placeholder 5"/>
          <p:cNvSpPr>
            <a:spLocks noGrp="1"/>
          </p:cNvSpPr>
          <p:nvPr>
            <p:ph type="sldNum" sz="quarter" idx="12"/>
          </p:nvPr>
        </p:nvSpPr>
        <p:spPr/>
        <p:txBody>
          <a:bodyPr/>
          <a:lstStyle/>
          <a:p>
            <a:fld id="{9D71919E-412D-4790-99BA-70B71580773B}" type="slidenum">
              <a:rPr lang="en-US" smtClean="0"/>
              <a:t>‹#›</a:t>
            </a:fld>
            <a:endParaRPr lang="en-US"/>
          </a:p>
        </p:txBody>
      </p:sp>
    </p:spTree>
    <p:extLst>
      <p:ext uri="{BB962C8B-B14F-4D97-AF65-F5344CB8AC3E}">
        <p14:creationId xmlns:p14="http://schemas.microsoft.com/office/powerpoint/2010/main" val="1191418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7342C2-FB55-4127-8AE3-C02CD151BEF0}" type="datetime1">
              <a:rPr lang="en-US" smtClean="0"/>
              <a:t>7/17/2023</a:t>
            </a:fld>
            <a:endParaRPr lang="en-US"/>
          </a:p>
        </p:txBody>
      </p:sp>
      <p:sp>
        <p:nvSpPr>
          <p:cNvPr id="5" name="Footer Placeholder 4"/>
          <p:cNvSpPr>
            <a:spLocks noGrp="1"/>
          </p:cNvSpPr>
          <p:nvPr>
            <p:ph type="ftr" sz="quarter" idx="11"/>
          </p:nvPr>
        </p:nvSpPr>
        <p:spPr/>
        <p:txBody>
          <a:bodyPr/>
          <a:lstStyle/>
          <a:p>
            <a:r>
              <a:rPr lang="en-US" smtClean="0"/>
              <a:t>Prefer Roger S Pressman for Details </a:t>
            </a:r>
            <a:endParaRPr lang="en-US"/>
          </a:p>
        </p:txBody>
      </p:sp>
      <p:sp>
        <p:nvSpPr>
          <p:cNvPr id="6" name="Slide Number Placeholder 5"/>
          <p:cNvSpPr>
            <a:spLocks noGrp="1"/>
          </p:cNvSpPr>
          <p:nvPr>
            <p:ph type="sldNum" sz="quarter" idx="12"/>
          </p:nvPr>
        </p:nvSpPr>
        <p:spPr/>
        <p:txBody>
          <a:bodyPr/>
          <a:lstStyle/>
          <a:p>
            <a:fld id="{9D71919E-412D-4790-99BA-70B71580773B}" type="slidenum">
              <a:rPr lang="en-US" smtClean="0"/>
              <a:t>‹#›</a:t>
            </a:fld>
            <a:endParaRPr lang="en-US"/>
          </a:p>
        </p:txBody>
      </p:sp>
    </p:spTree>
    <p:extLst>
      <p:ext uri="{BB962C8B-B14F-4D97-AF65-F5344CB8AC3E}">
        <p14:creationId xmlns:p14="http://schemas.microsoft.com/office/powerpoint/2010/main" val="805279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10C7A1A-420F-4CDD-B80F-102A96E7ACC1}" type="datetime1">
              <a:rPr lang="en-US" smtClean="0"/>
              <a:t>7/17/2023</a:t>
            </a:fld>
            <a:endParaRPr lang="en-US"/>
          </a:p>
        </p:txBody>
      </p:sp>
      <p:sp>
        <p:nvSpPr>
          <p:cNvPr id="5" name="Footer Placeholder 4"/>
          <p:cNvSpPr>
            <a:spLocks noGrp="1"/>
          </p:cNvSpPr>
          <p:nvPr>
            <p:ph type="ftr" sz="quarter" idx="11"/>
          </p:nvPr>
        </p:nvSpPr>
        <p:spPr/>
        <p:txBody>
          <a:bodyPr/>
          <a:lstStyle/>
          <a:p>
            <a:r>
              <a:rPr lang="en-US" smtClean="0"/>
              <a:t>Prefer Roger S Pressman for Details </a:t>
            </a:r>
            <a:endParaRPr lang="en-US"/>
          </a:p>
        </p:txBody>
      </p:sp>
      <p:sp>
        <p:nvSpPr>
          <p:cNvPr id="6" name="Slide Number Placeholder 5"/>
          <p:cNvSpPr>
            <a:spLocks noGrp="1"/>
          </p:cNvSpPr>
          <p:nvPr>
            <p:ph type="sldNum" sz="quarter" idx="12"/>
          </p:nvPr>
        </p:nvSpPr>
        <p:spPr/>
        <p:txBody>
          <a:bodyPr/>
          <a:lstStyle/>
          <a:p>
            <a:fld id="{9D71919E-412D-4790-99BA-70B71580773B}" type="slidenum">
              <a:rPr lang="en-US" smtClean="0"/>
              <a:t>‹#›</a:t>
            </a:fld>
            <a:endParaRPr lang="en-US"/>
          </a:p>
        </p:txBody>
      </p:sp>
    </p:spTree>
    <p:extLst>
      <p:ext uri="{BB962C8B-B14F-4D97-AF65-F5344CB8AC3E}">
        <p14:creationId xmlns:p14="http://schemas.microsoft.com/office/powerpoint/2010/main" val="2098647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AF97CD8-9166-4366-959D-C79095F380CA}" type="datetime1">
              <a:rPr lang="en-US" smtClean="0"/>
              <a:t>7/17/2023</a:t>
            </a:fld>
            <a:endParaRPr lang="en-US"/>
          </a:p>
        </p:txBody>
      </p:sp>
      <p:sp>
        <p:nvSpPr>
          <p:cNvPr id="6" name="Footer Placeholder 5"/>
          <p:cNvSpPr>
            <a:spLocks noGrp="1"/>
          </p:cNvSpPr>
          <p:nvPr>
            <p:ph type="ftr" sz="quarter" idx="11"/>
          </p:nvPr>
        </p:nvSpPr>
        <p:spPr/>
        <p:txBody>
          <a:bodyPr/>
          <a:lstStyle/>
          <a:p>
            <a:r>
              <a:rPr lang="en-US" smtClean="0"/>
              <a:t>Prefer Roger S Pressman for Details </a:t>
            </a:r>
            <a:endParaRPr lang="en-US"/>
          </a:p>
        </p:txBody>
      </p:sp>
      <p:sp>
        <p:nvSpPr>
          <p:cNvPr id="7" name="Slide Number Placeholder 6"/>
          <p:cNvSpPr>
            <a:spLocks noGrp="1"/>
          </p:cNvSpPr>
          <p:nvPr>
            <p:ph type="sldNum" sz="quarter" idx="12"/>
          </p:nvPr>
        </p:nvSpPr>
        <p:spPr/>
        <p:txBody>
          <a:bodyPr/>
          <a:lstStyle/>
          <a:p>
            <a:fld id="{9D71919E-412D-4790-99BA-70B71580773B}" type="slidenum">
              <a:rPr lang="en-US" smtClean="0"/>
              <a:t>‹#›</a:t>
            </a:fld>
            <a:endParaRPr lang="en-US"/>
          </a:p>
        </p:txBody>
      </p:sp>
    </p:spTree>
    <p:extLst>
      <p:ext uri="{BB962C8B-B14F-4D97-AF65-F5344CB8AC3E}">
        <p14:creationId xmlns:p14="http://schemas.microsoft.com/office/powerpoint/2010/main" val="1258685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9D68C35-2AE5-40C1-8A83-98849113C09A}" type="datetime1">
              <a:rPr lang="en-US" smtClean="0"/>
              <a:t>7/17/2023</a:t>
            </a:fld>
            <a:endParaRPr lang="en-US"/>
          </a:p>
        </p:txBody>
      </p:sp>
      <p:sp>
        <p:nvSpPr>
          <p:cNvPr id="8" name="Footer Placeholder 7"/>
          <p:cNvSpPr>
            <a:spLocks noGrp="1"/>
          </p:cNvSpPr>
          <p:nvPr>
            <p:ph type="ftr" sz="quarter" idx="11"/>
          </p:nvPr>
        </p:nvSpPr>
        <p:spPr/>
        <p:txBody>
          <a:bodyPr/>
          <a:lstStyle/>
          <a:p>
            <a:r>
              <a:rPr lang="en-US" smtClean="0"/>
              <a:t>Prefer Roger S Pressman for Details </a:t>
            </a:r>
            <a:endParaRPr lang="en-US"/>
          </a:p>
        </p:txBody>
      </p:sp>
      <p:sp>
        <p:nvSpPr>
          <p:cNvPr id="9" name="Slide Number Placeholder 8"/>
          <p:cNvSpPr>
            <a:spLocks noGrp="1"/>
          </p:cNvSpPr>
          <p:nvPr>
            <p:ph type="sldNum" sz="quarter" idx="12"/>
          </p:nvPr>
        </p:nvSpPr>
        <p:spPr/>
        <p:txBody>
          <a:bodyPr/>
          <a:lstStyle/>
          <a:p>
            <a:fld id="{9D71919E-412D-4790-99BA-70B71580773B}" type="slidenum">
              <a:rPr lang="en-US" smtClean="0"/>
              <a:t>‹#›</a:t>
            </a:fld>
            <a:endParaRPr lang="en-US"/>
          </a:p>
        </p:txBody>
      </p:sp>
    </p:spTree>
    <p:extLst>
      <p:ext uri="{BB962C8B-B14F-4D97-AF65-F5344CB8AC3E}">
        <p14:creationId xmlns:p14="http://schemas.microsoft.com/office/powerpoint/2010/main" val="141896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A080266-FB2B-428C-9E26-3EA2C30EA5E2}" type="datetime1">
              <a:rPr lang="en-US" smtClean="0"/>
              <a:t>7/17/2023</a:t>
            </a:fld>
            <a:endParaRPr lang="en-US"/>
          </a:p>
        </p:txBody>
      </p:sp>
      <p:sp>
        <p:nvSpPr>
          <p:cNvPr id="4" name="Footer Placeholder 3"/>
          <p:cNvSpPr>
            <a:spLocks noGrp="1"/>
          </p:cNvSpPr>
          <p:nvPr>
            <p:ph type="ftr" sz="quarter" idx="11"/>
          </p:nvPr>
        </p:nvSpPr>
        <p:spPr/>
        <p:txBody>
          <a:bodyPr/>
          <a:lstStyle/>
          <a:p>
            <a:r>
              <a:rPr lang="en-US" smtClean="0"/>
              <a:t>Prefer Roger S Pressman for Details </a:t>
            </a:r>
            <a:endParaRPr lang="en-US"/>
          </a:p>
        </p:txBody>
      </p:sp>
      <p:sp>
        <p:nvSpPr>
          <p:cNvPr id="5" name="Slide Number Placeholder 4"/>
          <p:cNvSpPr>
            <a:spLocks noGrp="1"/>
          </p:cNvSpPr>
          <p:nvPr>
            <p:ph type="sldNum" sz="quarter" idx="12"/>
          </p:nvPr>
        </p:nvSpPr>
        <p:spPr/>
        <p:txBody>
          <a:bodyPr/>
          <a:lstStyle/>
          <a:p>
            <a:fld id="{9D71919E-412D-4790-99BA-70B71580773B}" type="slidenum">
              <a:rPr lang="en-US" smtClean="0"/>
              <a:t>‹#›</a:t>
            </a:fld>
            <a:endParaRPr lang="en-US"/>
          </a:p>
        </p:txBody>
      </p:sp>
    </p:spTree>
    <p:extLst>
      <p:ext uri="{BB962C8B-B14F-4D97-AF65-F5344CB8AC3E}">
        <p14:creationId xmlns:p14="http://schemas.microsoft.com/office/powerpoint/2010/main" val="1522245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9C47F7-7C39-465A-AC74-F56FC47A73C1}" type="datetime1">
              <a:rPr lang="en-US" smtClean="0"/>
              <a:t>7/17/2023</a:t>
            </a:fld>
            <a:endParaRPr lang="en-US"/>
          </a:p>
        </p:txBody>
      </p:sp>
      <p:sp>
        <p:nvSpPr>
          <p:cNvPr id="3" name="Footer Placeholder 2"/>
          <p:cNvSpPr>
            <a:spLocks noGrp="1"/>
          </p:cNvSpPr>
          <p:nvPr>
            <p:ph type="ftr" sz="quarter" idx="11"/>
          </p:nvPr>
        </p:nvSpPr>
        <p:spPr/>
        <p:txBody>
          <a:bodyPr/>
          <a:lstStyle/>
          <a:p>
            <a:r>
              <a:rPr lang="en-US" smtClean="0"/>
              <a:t>Prefer Roger S Pressman for Details </a:t>
            </a:r>
            <a:endParaRPr lang="en-US"/>
          </a:p>
        </p:txBody>
      </p:sp>
      <p:sp>
        <p:nvSpPr>
          <p:cNvPr id="4" name="Slide Number Placeholder 3"/>
          <p:cNvSpPr>
            <a:spLocks noGrp="1"/>
          </p:cNvSpPr>
          <p:nvPr>
            <p:ph type="sldNum" sz="quarter" idx="12"/>
          </p:nvPr>
        </p:nvSpPr>
        <p:spPr/>
        <p:txBody>
          <a:bodyPr/>
          <a:lstStyle/>
          <a:p>
            <a:fld id="{9D71919E-412D-4790-99BA-70B71580773B}" type="slidenum">
              <a:rPr lang="en-US" smtClean="0"/>
              <a:t>‹#›</a:t>
            </a:fld>
            <a:endParaRPr lang="en-US"/>
          </a:p>
        </p:txBody>
      </p:sp>
    </p:spTree>
    <p:extLst>
      <p:ext uri="{BB962C8B-B14F-4D97-AF65-F5344CB8AC3E}">
        <p14:creationId xmlns:p14="http://schemas.microsoft.com/office/powerpoint/2010/main" val="3782936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A087C61-A175-4E52-8C37-371BBBF8E7B1}" type="datetime1">
              <a:rPr lang="en-US" smtClean="0"/>
              <a:t>7/17/2023</a:t>
            </a:fld>
            <a:endParaRPr lang="en-US"/>
          </a:p>
        </p:txBody>
      </p:sp>
      <p:sp>
        <p:nvSpPr>
          <p:cNvPr id="6" name="Footer Placeholder 5"/>
          <p:cNvSpPr>
            <a:spLocks noGrp="1"/>
          </p:cNvSpPr>
          <p:nvPr>
            <p:ph type="ftr" sz="quarter" idx="11"/>
          </p:nvPr>
        </p:nvSpPr>
        <p:spPr/>
        <p:txBody>
          <a:bodyPr/>
          <a:lstStyle/>
          <a:p>
            <a:r>
              <a:rPr lang="en-US" smtClean="0"/>
              <a:t>Prefer Roger S Pressman for Details </a:t>
            </a:r>
            <a:endParaRPr lang="en-US"/>
          </a:p>
        </p:txBody>
      </p:sp>
      <p:sp>
        <p:nvSpPr>
          <p:cNvPr id="7" name="Slide Number Placeholder 6"/>
          <p:cNvSpPr>
            <a:spLocks noGrp="1"/>
          </p:cNvSpPr>
          <p:nvPr>
            <p:ph type="sldNum" sz="quarter" idx="12"/>
          </p:nvPr>
        </p:nvSpPr>
        <p:spPr/>
        <p:txBody>
          <a:bodyPr/>
          <a:lstStyle/>
          <a:p>
            <a:fld id="{9D71919E-412D-4790-99BA-70B71580773B}" type="slidenum">
              <a:rPr lang="en-US" smtClean="0"/>
              <a:t>‹#›</a:t>
            </a:fld>
            <a:endParaRPr lang="en-US"/>
          </a:p>
        </p:txBody>
      </p:sp>
    </p:spTree>
    <p:extLst>
      <p:ext uri="{BB962C8B-B14F-4D97-AF65-F5344CB8AC3E}">
        <p14:creationId xmlns:p14="http://schemas.microsoft.com/office/powerpoint/2010/main" val="2656260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8162576-9CAF-4C2F-BADD-3E640CDFAC3E}" type="datetime1">
              <a:rPr lang="en-US" smtClean="0"/>
              <a:t>7/17/2023</a:t>
            </a:fld>
            <a:endParaRPr lang="en-US"/>
          </a:p>
        </p:txBody>
      </p:sp>
      <p:sp>
        <p:nvSpPr>
          <p:cNvPr id="6" name="Footer Placeholder 5"/>
          <p:cNvSpPr>
            <a:spLocks noGrp="1"/>
          </p:cNvSpPr>
          <p:nvPr>
            <p:ph type="ftr" sz="quarter" idx="11"/>
          </p:nvPr>
        </p:nvSpPr>
        <p:spPr/>
        <p:txBody>
          <a:bodyPr/>
          <a:lstStyle/>
          <a:p>
            <a:r>
              <a:rPr lang="en-US" smtClean="0"/>
              <a:t>Prefer Roger S Pressman for Details </a:t>
            </a:r>
            <a:endParaRPr lang="en-US"/>
          </a:p>
        </p:txBody>
      </p:sp>
      <p:sp>
        <p:nvSpPr>
          <p:cNvPr id="7" name="Slide Number Placeholder 6"/>
          <p:cNvSpPr>
            <a:spLocks noGrp="1"/>
          </p:cNvSpPr>
          <p:nvPr>
            <p:ph type="sldNum" sz="quarter" idx="12"/>
          </p:nvPr>
        </p:nvSpPr>
        <p:spPr/>
        <p:txBody>
          <a:bodyPr/>
          <a:lstStyle/>
          <a:p>
            <a:fld id="{9D71919E-412D-4790-99BA-70B71580773B}" type="slidenum">
              <a:rPr lang="en-US" smtClean="0"/>
              <a:t>‹#›</a:t>
            </a:fld>
            <a:endParaRPr lang="en-US"/>
          </a:p>
        </p:txBody>
      </p:sp>
    </p:spTree>
    <p:extLst>
      <p:ext uri="{BB962C8B-B14F-4D97-AF65-F5344CB8AC3E}">
        <p14:creationId xmlns:p14="http://schemas.microsoft.com/office/powerpoint/2010/main" val="1009679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58E160-8FB4-44B2-943E-C750AB2CCF38}" type="datetime1">
              <a:rPr lang="en-US" smtClean="0"/>
              <a:t>7/17/2023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Prefer Roger S Pressman for Details </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71919E-412D-4790-99BA-70B71580773B}" type="slidenum">
              <a:rPr lang="en-US" smtClean="0"/>
              <a:t>‹#›</a:t>
            </a:fld>
            <a:endParaRPr lang="en-US"/>
          </a:p>
        </p:txBody>
      </p:sp>
    </p:spTree>
    <p:extLst>
      <p:ext uri="{BB962C8B-B14F-4D97-AF65-F5344CB8AC3E}">
        <p14:creationId xmlns:p14="http://schemas.microsoft.com/office/powerpoint/2010/main" val="24562277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Analysis Principles </a:t>
            </a:r>
            <a:endParaRPr lang="en-US" b="1" dirty="0"/>
          </a:p>
        </p:txBody>
      </p:sp>
      <p:sp>
        <p:nvSpPr>
          <p:cNvPr id="3" name="Content Placeholder 2"/>
          <p:cNvSpPr>
            <a:spLocks noGrp="1"/>
          </p:cNvSpPr>
          <p:nvPr>
            <p:ph idx="1"/>
          </p:nvPr>
        </p:nvSpPr>
        <p:spPr/>
        <p:txBody>
          <a:bodyPr/>
          <a:lstStyle/>
          <a:p>
            <a:pPr marL="574675">
              <a:buNone/>
            </a:pPr>
            <a:r>
              <a:rPr lang="en-US" dirty="0"/>
              <a:t>1.The </a:t>
            </a:r>
            <a:r>
              <a:rPr lang="en-US" dirty="0">
                <a:solidFill>
                  <a:srgbClr val="FF0000"/>
                </a:solidFill>
              </a:rPr>
              <a:t>information domain </a:t>
            </a:r>
            <a:r>
              <a:rPr lang="en-US" dirty="0"/>
              <a:t>of a problem must be represented and understood.</a:t>
            </a:r>
          </a:p>
          <a:p>
            <a:pPr marL="574675">
              <a:buNone/>
            </a:pPr>
            <a:r>
              <a:rPr lang="en-US" dirty="0"/>
              <a:t>2.The </a:t>
            </a:r>
            <a:r>
              <a:rPr lang="en-US" b="1" dirty="0">
                <a:solidFill>
                  <a:srgbClr val="FF0000"/>
                </a:solidFill>
              </a:rPr>
              <a:t>function</a:t>
            </a:r>
            <a:r>
              <a:rPr lang="en-US" dirty="0"/>
              <a:t> that the software is to be perform must be defined.</a:t>
            </a:r>
          </a:p>
          <a:p>
            <a:pPr marL="574675">
              <a:buNone/>
            </a:pPr>
            <a:r>
              <a:rPr lang="en-US" dirty="0"/>
              <a:t>3. The </a:t>
            </a:r>
            <a:r>
              <a:rPr lang="en-US" dirty="0">
                <a:solidFill>
                  <a:srgbClr val="FF0000"/>
                </a:solidFill>
              </a:rPr>
              <a:t>behavior</a:t>
            </a:r>
            <a:r>
              <a:rPr lang="en-US" dirty="0"/>
              <a:t> of the software must be represented </a:t>
            </a:r>
          </a:p>
          <a:p>
            <a:pPr marL="574675">
              <a:buNone/>
            </a:pPr>
            <a:r>
              <a:rPr lang="en-US" dirty="0"/>
              <a:t>4.  The model that depict information, function, and behavior must be</a:t>
            </a:r>
            <a:r>
              <a:rPr lang="en-US" dirty="0">
                <a:solidFill>
                  <a:srgbClr val="FF0000"/>
                </a:solidFill>
              </a:rPr>
              <a:t> partitioned </a:t>
            </a:r>
            <a:r>
              <a:rPr lang="en-US" dirty="0"/>
              <a:t>in hierarchical fashion </a:t>
            </a:r>
          </a:p>
          <a:p>
            <a:pPr marL="574675">
              <a:buNone/>
            </a:pPr>
            <a:r>
              <a:rPr lang="en-US" dirty="0"/>
              <a:t>5. The analysis process should move from </a:t>
            </a:r>
            <a:r>
              <a:rPr lang="en-US" dirty="0">
                <a:solidFill>
                  <a:srgbClr val="FF0000"/>
                </a:solidFill>
              </a:rPr>
              <a:t>essential information</a:t>
            </a:r>
            <a:r>
              <a:rPr lang="en-US" dirty="0"/>
              <a:t> toward </a:t>
            </a:r>
            <a:r>
              <a:rPr lang="en-US" dirty="0">
                <a:solidFill>
                  <a:srgbClr val="FF0000"/>
                </a:solidFill>
              </a:rPr>
              <a:t>implementation</a:t>
            </a:r>
            <a:r>
              <a:rPr lang="en-US" dirty="0"/>
              <a:t> details </a:t>
            </a:r>
          </a:p>
          <a:p>
            <a:pPr marL="574675"/>
            <a:endParaRPr lang="en-US" dirty="0"/>
          </a:p>
        </p:txBody>
      </p:sp>
      <p:sp>
        <p:nvSpPr>
          <p:cNvPr id="4" name="Date Placeholder 3"/>
          <p:cNvSpPr>
            <a:spLocks noGrp="1"/>
          </p:cNvSpPr>
          <p:nvPr>
            <p:ph type="dt" sz="half" idx="10"/>
          </p:nvPr>
        </p:nvSpPr>
        <p:spPr/>
        <p:txBody>
          <a:bodyPr/>
          <a:lstStyle/>
          <a:p>
            <a:fld id="{5A375A87-0720-4BB3-B3C9-5DF1EA8ED0C1}" type="datetime1">
              <a:rPr lang="en-US" smtClean="0"/>
              <a:t>7/17/2023</a:t>
            </a:fld>
            <a:endParaRPr lang="en-US"/>
          </a:p>
        </p:txBody>
      </p:sp>
      <p:sp>
        <p:nvSpPr>
          <p:cNvPr id="5" name="Footer Placeholder 4"/>
          <p:cNvSpPr>
            <a:spLocks noGrp="1"/>
          </p:cNvSpPr>
          <p:nvPr>
            <p:ph type="ftr" sz="quarter" idx="11"/>
          </p:nvPr>
        </p:nvSpPr>
        <p:spPr/>
        <p:txBody>
          <a:bodyPr/>
          <a:lstStyle/>
          <a:p>
            <a:r>
              <a:rPr lang="en-US" smtClean="0"/>
              <a:t>Prefer Roger S Pressman for Details </a:t>
            </a:r>
            <a:endParaRPr lang="en-US"/>
          </a:p>
        </p:txBody>
      </p:sp>
      <p:sp>
        <p:nvSpPr>
          <p:cNvPr id="6" name="Slide Number Placeholder 5"/>
          <p:cNvSpPr>
            <a:spLocks noGrp="1"/>
          </p:cNvSpPr>
          <p:nvPr>
            <p:ph type="sldNum" sz="quarter" idx="12"/>
          </p:nvPr>
        </p:nvSpPr>
        <p:spPr/>
        <p:txBody>
          <a:bodyPr/>
          <a:lstStyle/>
          <a:p>
            <a:fld id="{9D71919E-412D-4790-99BA-70B71580773B}" type="slidenum">
              <a:rPr lang="en-US" smtClean="0"/>
              <a:t>1</a:t>
            </a:fld>
            <a:endParaRPr lang="en-US"/>
          </a:p>
        </p:txBody>
      </p:sp>
    </p:spTree>
    <p:extLst>
      <p:ext uri="{BB962C8B-B14F-4D97-AF65-F5344CB8AC3E}">
        <p14:creationId xmlns:p14="http://schemas.microsoft.com/office/powerpoint/2010/main" val="17917209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Importance of models </a:t>
            </a:r>
            <a:endParaRPr lang="en-US" b="1" dirty="0"/>
          </a:p>
        </p:txBody>
      </p:sp>
      <p:sp>
        <p:nvSpPr>
          <p:cNvPr id="3" name="Content Placeholder 2"/>
          <p:cNvSpPr>
            <a:spLocks noGrp="1"/>
          </p:cNvSpPr>
          <p:nvPr>
            <p:ph idx="1"/>
          </p:nvPr>
        </p:nvSpPr>
        <p:spPr/>
        <p:txBody>
          <a:bodyPr>
            <a:normAutofit/>
          </a:bodyPr>
          <a:lstStyle/>
          <a:p>
            <a:r>
              <a:rPr lang="en-US" dirty="0"/>
              <a:t>Models created during requirements analysis serve a number of important roles:</a:t>
            </a:r>
          </a:p>
          <a:p>
            <a:endParaRPr lang="en-US" dirty="0" smtClean="0"/>
          </a:p>
          <a:p>
            <a:r>
              <a:rPr lang="en-US" dirty="0" smtClean="0"/>
              <a:t>The </a:t>
            </a:r>
            <a:r>
              <a:rPr lang="en-US" dirty="0"/>
              <a:t>model aids the analyst in understanding the </a:t>
            </a:r>
            <a:r>
              <a:rPr lang="en-US" b="1" dirty="0"/>
              <a:t>information, function, and behavior of a </a:t>
            </a:r>
            <a:r>
              <a:rPr lang="en-US" b="1" dirty="0" smtClean="0"/>
              <a:t>system</a:t>
            </a:r>
            <a:r>
              <a:rPr lang="en-US" dirty="0"/>
              <a:t>.</a:t>
            </a:r>
            <a:endParaRPr lang="en-US" dirty="0" smtClean="0"/>
          </a:p>
          <a:p>
            <a:r>
              <a:rPr lang="en-US" dirty="0" smtClean="0"/>
              <a:t> The </a:t>
            </a:r>
            <a:r>
              <a:rPr lang="en-US" dirty="0"/>
              <a:t>model becomes the </a:t>
            </a:r>
            <a:r>
              <a:rPr lang="en-US" b="1" dirty="0"/>
              <a:t>focal point for review </a:t>
            </a:r>
            <a:endParaRPr lang="en-US" b="1" dirty="0" smtClean="0"/>
          </a:p>
          <a:p>
            <a:r>
              <a:rPr lang="en-US" dirty="0" smtClean="0"/>
              <a:t>The </a:t>
            </a:r>
            <a:r>
              <a:rPr lang="en-US" dirty="0"/>
              <a:t>model becomes the </a:t>
            </a:r>
            <a:r>
              <a:rPr lang="en-US" b="1" dirty="0"/>
              <a:t>foundation for </a:t>
            </a:r>
            <a:r>
              <a:rPr lang="en-US" b="1" dirty="0" smtClean="0"/>
              <a:t>design</a:t>
            </a:r>
            <a:endParaRPr lang="en-US" dirty="0"/>
          </a:p>
        </p:txBody>
      </p:sp>
      <p:sp>
        <p:nvSpPr>
          <p:cNvPr id="4" name="Date Placeholder 3"/>
          <p:cNvSpPr>
            <a:spLocks noGrp="1"/>
          </p:cNvSpPr>
          <p:nvPr>
            <p:ph type="dt" sz="half" idx="10"/>
          </p:nvPr>
        </p:nvSpPr>
        <p:spPr/>
        <p:txBody>
          <a:bodyPr/>
          <a:lstStyle/>
          <a:p>
            <a:fld id="{777342C2-FB55-4127-8AE3-C02CD151BEF0}" type="datetime1">
              <a:rPr lang="en-US" smtClean="0"/>
              <a:t>7/17/2023</a:t>
            </a:fld>
            <a:endParaRPr lang="en-US"/>
          </a:p>
        </p:txBody>
      </p:sp>
      <p:sp>
        <p:nvSpPr>
          <p:cNvPr id="5" name="Footer Placeholder 4"/>
          <p:cNvSpPr>
            <a:spLocks noGrp="1"/>
          </p:cNvSpPr>
          <p:nvPr>
            <p:ph type="ftr" sz="quarter" idx="11"/>
          </p:nvPr>
        </p:nvSpPr>
        <p:spPr/>
        <p:txBody>
          <a:bodyPr/>
          <a:lstStyle/>
          <a:p>
            <a:r>
              <a:rPr lang="en-US" smtClean="0"/>
              <a:t>Prefer Roger S Pressman for Details </a:t>
            </a:r>
            <a:endParaRPr lang="en-US"/>
          </a:p>
        </p:txBody>
      </p:sp>
      <p:sp>
        <p:nvSpPr>
          <p:cNvPr id="6" name="Slide Number Placeholder 5"/>
          <p:cNvSpPr>
            <a:spLocks noGrp="1"/>
          </p:cNvSpPr>
          <p:nvPr>
            <p:ph type="sldNum" sz="quarter" idx="12"/>
          </p:nvPr>
        </p:nvSpPr>
        <p:spPr/>
        <p:txBody>
          <a:bodyPr/>
          <a:lstStyle/>
          <a:p>
            <a:fld id="{9D71919E-412D-4790-99BA-70B71580773B}" type="slidenum">
              <a:rPr lang="en-US" smtClean="0"/>
              <a:t>10</a:t>
            </a:fld>
            <a:endParaRPr lang="en-US"/>
          </a:p>
        </p:txBody>
      </p:sp>
    </p:spTree>
    <p:extLst>
      <p:ext uri="{BB962C8B-B14F-4D97-AF65-F5344CB8AC3E}">
        <p14:creationId xmlns:p14="http://schemas.microsoft.com/office/powerpoint/2010/main" val="27600754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Partitioning </a:t>
            </a:r>
            <a:endParaRPr lang="en-US" b="1" dirty="0"/>
          </a:p>
        </p:txBody>
      </p:sp>
      <p:sp>
        <p:nvSpPr>
          <p:cNvPr id="3" name="Content Placeholder 2"/>
          <p:cNvSpPr>
            <a:spLocks noGrp="1"/>
          </p:cNvSpPr>
          <p:nvPr>
            <p:ph idx="1"/>
          </p:nvPr>
        </p:nvSpPr>
        <p:spPr/>
        <p:txBody>
          <a:bodyPr>
            <a:normAutofit fontScale="85000" lnSpcReduction="20000"/>
          </a:bodyPr>
          <a:lstStyle/>
          <a:p>
            <a:r>
              <a:rPr lang="en-US" dirty="0"/>
              <a:t>Problems are often too large and complex to be understood as a whole</a:t>
            </a:r>
            <a:r>
              <a:rPr lang="en-US" dirty="0" smtClean="0"/>
              <a:t>.</a:t>
            </a:r>
          </a:p>
          <a:p>
            <a:r>
              <a:rPr lang="en-US" dirty="0" smtClean="0"/>
              <a:t> That’s why we need to  </a:t>
            </a:r>
            <a:r>
              <a:rPr lang="en-US" dirty="0"/>
              <a:t>partition (divide) such problems into parts that can be easily </a:t>
            </a:r>
            <a:r>
              <a:rPr lang="en-US" dirty="0" smtClean="0"/>
              <a:t>understood </a:t>
            </a:r>
            <a:r>
              <a:rPr lang="en-US" dirty="0"/>
              <a:t>and establish interfaces between the parts so that overall function can be accomplished. </a:t>
            </a:r>
            <a:endParaRPr lang="en-US" dirty="0" smtClean="0"/>
          </a:p>
          <a:p>
            <a:r>
              <a:rPr lang="en-US" dirty="0"/>
              <a:t>A</a:t>
            </a:r>
            <a:r>
              <a:rPr lang="en-US" dirty="0" smtClean="0"/>
              <a:t>nalysis </a:t>
            </a:r>
            <a:r>
              <a:rPr lang="en-US" dirty="0"/>
              <a:t>principle suggests that the </a:t>
            </a:r>
            <a:r>
              <a:rPr lang="en-US" dirty="0" smtClean="0"/>
              <a:t>information</a:t>
            </a:r>
            <a:r>
              <a:rPr lang="en-US" dirty="0"/>
              <a:t>, functional, and behavioral domains of software can be partitioned</a:t>
            </a:r>
            <a:r>
              <a:rPr lang="en-US" dirty="0" smtClean="0"/>
              <a:t>.</a:t>
            </a:r>
          </a:p>
          <a:p>
            <a:r>
              <a:rPr lang="en-US" dirty="0" smtClean="0"/>
              <a:t> partitioning </a:t>
            </a:r>
            <a:r>
              <a:rPr lang="en-US" dirty="0"/>
              <a:t>decomposes a problem into its constituent parts. </a:t>
            </a:r>
            <a:endParaRPr lang="en-US" dirty="0" smtClean="0"/>
          </a:p>
          <a:p>
            <a:r>
              <a:rPr lang="en-US" dirty="0" smtClean="0"/>
              <a:t>Conceptually</a:t>
            </a:r>
            <a:r>
              <a:rPr lang="en-US" dirty="0"/>
              <a:t>, we establish a hierarchical representation of function or information and then partition the uppermost element </a:t>
            </a:r>
            <a:r>
              <a:rPr lang="en-US" dirty="0" smtClean="0"/>
              <a:t>by: </a:t>
            </a:r>
          </a:p>
          <a:p>
            <a:r>
              <a:rPr lang="en-US" dirty="0" smtClean="0"/>
              <a:t>(</a:t>
            </a:r>
            <a:r>
              <a:rPr lang="en-US" dirty="0"/>
              <a:t>1) exposing increasing detail by moving </a:t>
            </a:r>
            <a:r>
              <a:rPr lang="en-US" dirty="0" smtClean="0"/>
              <a:t>vertically </a:t>
            </a:r>
            <a:r>
              <a:rPr lang="en-US" dirty="0"/>
              <a:t>in the hierarchy </a:t>
            </a:r>
            <a:r>
              <a:rPr lang="en-US" dirty="0" smtClean="0"/>
              <a:t>or</a:t>
            </a:r>
          </a:p>
          <a:p>
            <a:r>
              <a:rPr lang="en-US" dirty="0" smtClean="0"/>
              <a:t> </a:t>
            </a:r>
            <a:r>
              <a:rPr lang="en-US" dirty="0"/>
              <a:t>(2) </a:t>
            </a:r>
            <a:r>
              <a:rPr lang="en-US" dirty="0" smtClean="0"/>
              <a:t>functionally </a:t>
            </a:r>
            <a:r>
              <a:rPr lang="en-US" dirty="0"/>
              <a:t>decomposing the problem by moving </a:t>
            </a:r>
            <a:r>
              <a:rPr lang="en-US" dirty="0" smtClean="0"/>
              <a:t>horizontally </a:t>
            </a:r>
            <a:r>
              <a:rPr lang="en-US" dirty="0"/>
              <a:t>in the hierarchy</a:t>
            </a:r>
          </a:p>
        </p:txBody>
      </p:sp>
      <p:sp>
        <p:nvSpPr>
          <p:cNvPr id="4" name="Date Placeholder 3"/>
          <p:cNvSpPr>
            <a:spLocks noGrp="1"/>
          </p:cNvSpPr>
          <p:nvPr>
            <p:ph type="dt" sz="half" idx="10"/>
          </p:nvPr>
        </p:nvSpPr>
        <p:spPr/>
        <p:txBody>
          <a:bodyPr/>
          <a:lstStyle/>
          <a:p>
            <a:fld id="{777342C2-FB55-4127-8AE3-C02CD151BEF0}" type="datetime1">
              <a:rPr lang="en-US" smtClean="0"/>
              <a:t>7/17/2023</a:t>
            </a:fld>
            <a:endParaRPr lang="en-US"/>
          </a:p>
        </p:txBody>
      </p:sp>
      <p:sp>
        <p:nvSpPr>
          <p:cNvPr id="5" name="Footer Placeholder 4"/>
          <p:cNvSpPr>
            <a:spLocks noGrp="1"/>
          </p:cNvSpPr>
          <p:nvPr>
            <p:ph type="ftr" sz="quarter" idx="11"/>
          </p:nvPr>
        </p:nvSpPr>
        <p:spPr/>
        <p:txBody>
          <a:bodyPr/>
          <a:lstStyle/>
          <a:p>
            <a:r>
              <a:rPr lang="en-US" smtClean="0"/>
              <a:t>Prefer Roger S Pressman for Details </a:t>
            </a:r>
            <a:endParaRPr lang="en-US"/>
          </a:p>
        </p:txBody>
      </p:sp>
      <p:sp>
        <p:nvSpPr>
          <p:cNvPr id="6" name="Slide Number Placeholder 5"/>
          <p:cNvSpPr>
            <a:spLocks noGrp="1"/>
          </p:cNvSpPr>
          <p:nvPr>
            <p:ph type="sldNum" sz="quarter" idx="12"/>
          </p:nvPr>
        </p:nvSpPr>
        <p:spPr/>
        <p:txBody>
          <a:bodyPr/>
          <a:lstStyle/>
          <a:p>
            <a:fld id="{9D71919E-412D-4790-99BA-70B71580773B}" type="slidenum">
              <a:rPr lang="en-US" smtClean="0"/>
              <a:t>11</a:t>
            </a:fld>
            <a:endParaRPr lang="en-US"/>
          </a:p>
        </p:txBody>
      </p:sp>
    </p:spTree>
    <p:extLst>
      <p:ext uri="{BB962C8B-B14F-4D97-AF65-F5344CB8AC3E}">
        <p14:creationId xmlns:p14="http://schemas.microsoft.com/office/powerpoint/2010/main" val="30912256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	Partitioning </a:t>
            </a:r>
            <a:endParaRPr lang="en-US" b="1" dirty="0"/>
          </a:p>
        </p:txBody>
      </p:sp>
      <p:pic>
        <p:nvPicPr>
          <p:cNvPr id="7" name="Content Placeholder 6"/>
          <p:cNvPicPr>
            <a:picLocks noGrp="1" noChangeAspect="1"/>
          </p:cNvPicPr>
          <p:nvPr>
            <p:ph idx="1"/>
          </p:nvPr>
        </p:nvPicPr>
        <p:blipFill>
          <a:blip r:embed="rId2"/>
          <a:stretch>
            <a:fillRect/>
          </a:stretch>
        </p:blipFill>
        <p:spPr>
          <a:xfrm>
            <a:off x="2290762" y="2658269"/>
            <a:ext cx="7610475" cy="2686050"/>
          </a:xfrm>
          <a:prstGeom prst="rect">
            <a:avLst/>
          </a:prstGeom>
        </p:spPr>
      </p:pic>
      <p:sp>
        <p:nvSpPr>
          <p:cNvPr id="4" name="Date Placeholder 3"/>
          <p:cNvSpPr>
            <a:spLocks noGrp="1"/>
          </p:cNvSpPr>
          <p:nvPr>
            <p:ph type="dt" sz="half" idx="10"/>
          </p:nvPr>
        </p:nvSpPr>
        <p:spPr/>
        <p:txBody>
          <a:bodyPr/>
          <a:lstStyle/>
          <a:p>
            <a:fld id="{777342C2-FB55-4127-8AE3-C02CD151BEF0}" type="datetime1">
              <a:rPr lang="en-US" smtClean="0"/>
              <a:t>7/17/2023</a:t>
            </a:fld>
            <a:endParaRPr lang="en-US"/>
          </a:p>
        </p:txBody>
      </p:sp>
      <p:sp>
        <p:nvSpPr>
          <p:cNvPr id="5" name="Footer Placeholder 4"/>
          <p:cNvSpPr>
            <a:spLocks noGrp="1"/>
          </p:cNvSpPr>
          <p:nvPr>
            <p:ph type="ftr" sz="quarter" idx="11"/>
          </p:nvPr>
        </p:nvSpPr>
        <p:spPr/>
        <p:txBody>
          <a:bodyPr/>
          <a:lstStyle/>
          <a:p>
            <a:r>
              <a:rPr lang="en-US" smtClean="0"/>
              <a:t>Prefer Roger S Pressman for Details </a:t>
            </a:r>
            <a:endParaRPr lang="en-US"/>
          </a:p>
        </p:txBody>
      </p:sp>
      <p:sp>
        <p:nvSpPr>
          <p:cNvPr id="6" name="Slide Number Placeholder 5"/>
          <p:cNvSpPr>
            <a:spLocks noGrp="1"/>
          </p:cNvSpPr>
          <p:nvPr>
            <p:ph type="sldNum" sz="quarter" idx="12"/>
          </p:nvPr>
        </p:nvSpPr>
        <p:spPr/>
        <p:txBody>
          <a:bodyPr/>
          <a:lstStyle/>
          <a:p>
            <a:fld id="{9D71919E-412D-4790-99BA-70B71580773B}" type="slidenum">
              <a:rPr lang="en-US" smtClean="0"/>
              <a:t>12</a:t>
            </a:fld>
            <a:endParaRPr lang="en-US"/>
          </a:p>
        </p:txBody>
      </p:sp>
    </p:spTree>
    <p:extLst>
      <p:ext uri="{BB962C8B-B14F-4D97-AF65-F5344CB8AC3E}">
        <p14:creationId xmlns:p14="http://schemas.microsoft.com/office/powerpoint/2010/main" val="39935958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Partitioning </a:t>
            </a:r>
            <a:endParaRPr lang="en-US" b="1" dirty="0"/>
          </a:p>
        </p:txBody>
      </p:sp>
      <p:pic>
        <p:nvPicPr>
          <p:cNvPr id="7" name="Content Placeholder 6"/>
          <p:cNvPicPr>
            <a:picLocks noGrp="1" noChangeAspect="1"/>
          </p:cNvPicPr>
          <p:nvPr>
            <p:ph idx="1"/>
          </p:nvPr>
        </p:nvPicPr>
        <p:blipFill>
          <a:blip r:embed="rId2"/>
          <a:stretch>
            <a:fillRect/>
          </a:stretch>
        </p:blipFill>
        <p:spPr>
          <a:xfrm>
            <a:off x="2386148" y="1825625"/>
            <a:ext cx="7419704" cy="4351338"/>
          </a:xfrm>
          <a:prstGeom prst="rect">
            <a:avLst/>
          </a:prstGeom>
        </p:spPr>
      </p:pic>
      <p:sp>
        <p:nvSpPr>
          <p:cNvPr id="4" name="Date Placeholder 3"/>
          <p:cNvSpPr>
            <a:spLocks noGrp="1"/>
          </p:cNvSpPr>
          <p:nvPr>
            <p:ph type="dt" sz="half" idx="10"/>
          </p:nvPr>
        </p:nvSpPr>
        <p:spPr/>
        <p:txBody>
          <a:bodyPr/>
          <a:lstStyle/>
          <a:p>
            <a:fld id="{777342C2-FB55-4127-8AE3-C02CD151BEF0}" type="datetime1">
              <a:rPr lang="en-US" smtClean="0"/>
              <a:t>7/17/2023</a:t>
            </a:fld>
            <a:endParaRPr lang="en-US"/>
          </a:p>
        </p:txBody>
      </p:sp>
      <p:sp>
        <p:nvSpPr>
          <p:cNvPr id="5" name="Footer Placeholder 4"/>
          <p:cNvSpPr>
            <a:spLocks noGrp="1"/>
          </p:cNvSpPr>
          <p:nvPr>
            <p:ph type="ftr" sz="quarter" idx="11"/>
          </p:nvPr>
        </p:nvSpPr>
        <p:spPr/>
        <p:txBody>
          <a:bodyPr/>
          <a:lstStyle/>
          <a:p>
            <a:r>
              <a:rPr lang="en-US" smtClean="0"/>
              <a:t>Prefer Roger S Pressman for Details </a:t>
            </a:r>
            <a:endParaRPr lang="en-US"/>
          </a:p>
        </p:txBody>
      </p:sp>
      <p:sp>
        <p:nvSpPr>
          <p:cNvPr id="6" name="Slide Number Placeholder 5"/>
          <p:cNvSpPr>
            <a:spLocks noGrp="1"/>
          </p:cNvSpPr>
          <p:nvPr>
            <p:ph type="sldNum" sz="quarter" idx="12"/>
          </p:nvPr>
        </p:nvSpPr>
        <p:spPr/>
        <p:txBody>
          <a:bodyPr/>
          <a:lstStyle/>
          <a:p>
            <a:fld id="{9D71919E-412D-4790-99BA-70B71580773B}" type="slidenum">
              <a:rPr lang="en-US" smtClean="0"/>
              <a:t>13</a:t>
            </a:fld>
            <a:endParaRPr lang="en-US"/>
          </a:p>
        </p:txBody>
      </p:sp>
    </p:spTree>
    <p:extLst>
      <p:ext uri="{BB962C8B-B14F-4D97-AF65-F5344CB8AC3E}">
        <p14:creationId xmlns:p14="http://schemas.microsoft.com/office/powerpoint/2010/main" val="5343738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	Essential </a:t>
            </a:r>
            <a:r>
              <a:rPr lang="en-US" b="1" dirty="0"/>
              <a:t>and Implementation Views</a:t>
            </a:r>
          </a:p>
        </p:txBody>
      </p:sp>
      <p:sp>
        <p:nvSpPr>
          <p:cNvPr id="3" name="Content Placeholder 2"/>
          <p:cNvSpPr>
            <a:spLocks noGrp="1"/>
          </p:cNvSpPr>
          <p:nvPr>
            <p:ph idx="1"/>
          </p:nvPr>
        </p:nvSpPr>
        <p:spPr/>
        <p:txBody>
          <a:bodyPr>
            <a:normAutofit fontScale="92500" lnSpcReduction="10000"/>
          </a:bodyPr>
          <a:lstStyle/>
          <a:p>
            <a:r>
              <a:rPr lang="en-US" dirty="0" smtClean="0"/>
              <a:t>An </a:t>
            </a:r>
            <a:r>
              <a:rPr lang="en-US" b="1" dirty="0"/>
              <a:t>essential view </a:t>
            </a:r>
            <a:r>
              <a:rPr lang="en-US" dirty="0"/>
              <a:t>of software requirements presents the functions to be accomplished and information to be processed without regard to implementation details. </a:t>
            </a:r>
            <a:endParaRPr lang="en-US" dirty="0" smtClean="0"/>
          </a:p>
          <a:p>
            <a:r>
              <a:rPr lang="en-US" dirty="0" smtClean="0"/>
              <a:t> </a:t>
            </a:r>
            <a:r>
              <a:rPr lang="en-US" b="1" dirty="0" smtClean="0"/>
              <a:t>Implementation </a:t>
            </a:r>
            <a:r>
              <a:rPr lang="en-US" b="1" dirty="0"/>
              <a:t>view </a:t>
            </a:r>
            <a:r>
              <a:rPr lang="en-US" dirty="0"/>
              <a:t>of software requirements presents the real world </a:t>
            </a:r>
            <a:r>
              <a:rPr lang="en-US" dirty="0" smtClean="0"/>
              <a:t>manifestation </a:t>
            </a:r>
            <a:r>
              <a:rPr lang="en-US" dirty="0"/>
              <a:t>of processing functions and information </a:t>
            </a:r>
            <a:r>
              <a:rPr lang="en-US" dirty="0" smtClean="0"/>
              <a:t>structures.</a:t>
            </a:r>
          </a:p>
          <a:p>
            <a:r>
              <a:rPr lang="en-US" dirty="0" smtClean="0"/>
              <a:t>software </a:t>
            </a:r>
            <a:r>
              <a:rPr lang="en-US" dirty="0"/>
              <a:t>requirements engineering should focus on what the software is to accomplish, rather than on how processing will be </a:t>
            </a:r>
            <a:r>
              <a:rPr lang="en-US" dirty="0" smtClean="0"/>
              <a:t>implemented.</a:t>
            </a:r>
          </a:p>
          <a:p>
            <a:r>
              <a:rPr lang="en-US" dirty="0"/>
              <a:t>I</a:t>
            </a:r>
            <a:r>
              <a:rPr lang="en-US" dirty="0" smtClean="0"/>
              <a:t>mplementation </a:t>
            </a:r>
            <a:r>
              <a:rPr lang="en-US" dirty="0"/>
              <a:t>view should not necessarily be interpreted as a representation of how. </a:t>
            </a:r>
            <a:endParaRPr lang="en-US" dirty="0" smtClean="0"/>
          </a:p>
          <a:p>
            <a:r>
              <a:rPr lang="en-US" dirty="0" smtClean="0"/>
              <a:t>Rather</a:t>
            </a:r>
            <a:r>
              <a:rPr lang="en-US" dirty="0"/>
              <a:t>, an implementation model represents the current mode of </a:t>
            </a:r>
            <a:r>
              <a:rPr lang="en-US" dirty="0" smtClean="0"/>
              <a:t>operation</a:t>
            </a:r>
          </a:p>
        </p:txBody>
      </p:sp>
      <p:sp>
        <p:nvSpPr>
          <p:cNvPr id="4" name="Date Placeholder 3"/>
          <p:cNvSpPr>
            <a:spLocks noGrp="1"/>
          </p:cNvSpPr>
          <p:nvPr>
            <p:ph type="dt" sz="half" idx="10"/>
          </p:nvPr>
        </p:nvSpPr>
        <p:spPr/>
        <p:txBody>
          <a:bodyPr/>
          <a:lstStyle/>
          <a:p>
            <a:fld id="{777342C2-FB55-4127-8AE3-C02CD151BEF0}" type="datetime1">
              <a:rPr lang="en-US" smtClean="0"/>
              <a:t>7/17/2023</a:t>
            </a:fld>
            <a:endParaRPr lang="en-US"/>
          </a:p>
        </p:txBody>
      </p:sp>
      <p:sp>
        <p:nvSpPr>
          <p:cNvPr id="5" name="Footer Placeholder 4"/>
          <p:cNvSpPr>
            <a:spLocks noGrp="1"/>
          </p:cNvSpPr>
          <p:nvPr>
            <p:ph type="ftr" sz="quarter" idx="11"/>
          </p:nvPr>
        </p:nvSpPr>
        <p:spPr/>
        <p:txBody>
          <a:bodyPr/>
          <a:lstStyle/>
          <a:p>
            <a:r>
              <a:rPr lang="en-US" smtClean="0"/>
              <a:t>Prefer Roger S Pressman for Details </a:t>
            </a:r>
            <a:endParaRPr lang="en-US"/>
          </a:p>
        </p:txBody>
      </p:sp>
      <p:sp>
        <p:nvSpPr>
          <p:cNvPr id="6" name="Slide Number Placeholder 5"/>
          <p:cNvSpPr>
            <a:spLocks noGrp="1"/>
          </p:cNvSpPr>
          <p:nvPr>
            <p:ph type="sldNum" sz="quarter" idx="12"/>
          </p:nvPr>
        </p:nvSpPr>
        <p:spPr/>
        <p:txBody>
          <a:bodyPr/>
          <a:lstStyle/>
          <a:p>
            <a:fld id="{9D71919E-412D-4790-99BA-70B71580773B}" type="slidenum">
              <a:rPr lang="en-US" smtClean="0"/>
              <a:t>14</a:t>
            </a:fld>
            <a:endParaRPr lang="en-US"/>
          </a:p>
        </p:txBody>
      </p:sp>
    </p:spTree>
    <p:extLst>
      <p:ext uri="{BB962C8B-B14F-4D97-AF65-F5344CB8AC3E}">
        <p14:creationId xmlns:p14="http://schemas.microsoft.com/office/powerpoint/2010/main" val="22443679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Selecting </a:t>
            </a:r>
            <a:r>
              <a:rPr lang="en-US" b="1" dirty="0"/>
              <a:t>the Prototyping Approach</a:t>
            </a:r>
          </a:p>
        </p:txBody>
      </p:sp>
      <p:sp>
        <p:nvSpPr>
          <p:cNvPr id="3" name="Content Placeholder 2"/>
          <p:cNvSpPr>
            <a:spLocks noGrp="1"/>
          </p:cNvSpPr>
          <p:nvPr>
            <p:ph idx="1"/>
          </p:nvPr>
        </p:nvSpPr>
        <p:spPr/>
        <p:txBody>
          <a:bodyPr>
            <a:normAutofit fontScale="92500" lnSpcReduction="20000"/>
          </a:bodyPr>
          <a:lstStyle/>
          <a:p>
            <a:r>
              <a:rPr lang="en-US" dirty="0"/>
              <a:t>Analysis should be conducted regardless of the software engineering paradigm that is applied. </a:t>
            </a:r>
            <a:endParaRPr lang="en-US" dirty="0" smtClean="0"/>
          </a:p>
          <a:p>
            <a:r>
              <a:rPr lang="en-US" dirty="0" smtClean="0"/>
              <a:t>However</a:t>
            </a:r>
            <a:r>
              <a:rPr lang="en-US" dirty="0"/>
              <a:t>, the form that analysis takes will vary. </a:t>
            </a:r>
            <a:r>
              <a:rPr lang="en-US" dirty="0" smtClean="0"/>
              <a:t>I</a:t>
            </a:r>
          </a:p>
          <a:p>
            <a:r>
              <a:rPr lang="en-US" dirty="0" smtClean="0"/>
              <a:t>n </a:t>
            </a:r>
            <a:r>
              <a:rPr lang="en-US" dirty="0"/>
              <a:t>some cases it is </a:t>
            </a:r>
            <a:r>
              <a:rPr lang="en-US" dirty="0" smtClean="0"/>
              <a:t>possible </a:t>
            </a:r>
            <a:r>
              <a:rPr lang="en-US" dirty="0"/>
              <a:t>to apply operational analysis principles and derive a model of software from which a design can be developed</a:t>
            </a:r>
            <a:r>
              <a:rPr lang="en-US" dirty="0" smtClean="0"/>
              <a:t>.</a:t>
            </a:r>
          </a:p>
          <a:p>
            <a:r>
              <a:rPr lang="en-US" dirty="0" smtClean="0"/>
              <a:t> </a:t>
            </a:r>
            <a:r>
              <a:rPr lang="en-US" dirty="0"/>
              <a:t>In other situations, requirements elicitation (via FAST, QFD, use-cases, or other "brainstorming" techniques </a:t>
            </a:r>
            <a:r>
              <a:rPr lang="en-US" dirty="0" smtClean="0"/>
              <a:t> </a:t>
            </a:r>
            <a:r>
              <a:rPr lang="en-US" dirty="0"/>
              <a:t>is conducted, analysis principles are applied, and a model of the software to be built, called a prototype, is constructed for customer and developer assessment</a:t>
            </a:r>
            <a:r>
              <a:rPr lang="en-US" dirty="0" smtClean="0"/>
              <a:t>.</a:t>
            </a:r>
          </a:p>
          <a:p>
            <a:r>
              <a:rPr lang="en-US" dirty="0" smtClean="0"/>
              <a:t> </a:t>
            </a:r>
            <a:r>
              <a:rPr lang="en-US" dirty="0"/>
              <a:t>Finally, some circumstances require the construction of a prototype at the beginning of analysis, since the model is the only means through which requirements can be effectively derived. </a:t>
            </a:r>
            <a:endParaRPr lang="en-US" dirty="0" smtClean="0"/>
          </a:p>
          <a:p>
            <a:r>
              <a:rPr lang="en-US" dirty="0" smtClean="0"/>
              <a:t>The </a:t>
            </a:r>
            <a:r>
              <a:rPr lang="en-US" dirty="0"/>
              <a:t>model then evolves into production software.</a:t>
            </a:r>
          </a:p>
        </p:txBody>
      </p:sp>
      <p:sp>
        <p:nvSpPr>
          <p:cNvPr id="4" name="Date Placeholder 3"/>
          <p:cNvSpPr>
            <a:spLocks noGrp="1"/>
          </p:cNvSpPr>
          <p:nvPr>
            <p:ph type="dt" sz="half" idx="10"/>
          </p:nvPr>
        </p:nvSpPr>
        <p:spPr/>
        <p:txBody>
          <a:bodyPr/>
          <a:lstStyle/>
          <a:p>
            <a:fld id="{777342C2-FB55-4127-8AE3-C02CD151BEF0}" type="datetime1">
              <a:rPr lang="en-US" smtClean="0"/>
              <a:t>7/17/2023</a:t>
            </a:fld>
            <a:endParaRPr lang="en-US"/>
          </a:p>
        </p:txBody>
      </p:sp>
      <p:sp>
        <p:nvSpPr>
          <p:cNvPr id="5" name="Footer Placeholder 4"/>
          <p:cNvSpPr>
            <a:spLocks noGrp="1"/>
          </p:cNvSpPr>
          <p:nvPr>
            <p:ph type="ftr" sz="quarter" idx="11"/>
          </p:nvPr>
        </p:nvSpPr>
        <p:spPr/>
        <p:txBody>
          <a:bodyPr/>
          <a:lstStyle/>
          <a:p>
            <a:r>
              <a:rPr lang="en-US" smtClean="0"/>
              <a:t>Prefer Roger S Pressman for Details </a:t>
            </a:r>
            <a:endParaRPr lang="en-US"/>
          </a:p>
        </p:txBody>
      </p:sp>
      <p:sp>
        <p:nvSpPr>
          <p:cNvPr id="6" name="Slide Number Placeholder 5"/>
          <p:cNvSpPr>
            <a:spLocks noGrp="1"/>
          </p:cNvSpPr>
          <p:nvPr>
            <p:ph type="sldNum" sz="quarter" idx="12"/>
          </p:nvPr>
        </p:nvSpPr>
        <p:spPr/>
        <p:txBody>
          <a:bodyPr/>
          <a:lstStyle/>
          <a:p>
            <a:fld id="{9D71919E-412D-4790-99BA-70B71580773B}" type="slidenum">
              <a:rPr lang="en-US" smtClean="0"/>
              <a:t>15</a:t>
            </a:fld>
            <a:endParaRPr lang="en-US"/>
          </a:p>
        </p:txBody>
      </p:sp>
    </p:spTree>
    <p:extLst>
      <p:ext uri="{BB962C8B-B14F-4D97-AF65-F5344CB8AC3E}">
        <p14:creationId xmlns:p14="http://schemas.microsoft.com/office/powerpoint/2010/main" val="1496383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Selecting the prototype model </a:t>
            </a:r>
            <a:endParaRPr lang="en-US" b="1" dirty="0"/>
          </a:p>
        </p:txBody>
      </p:sp>
      <p:sp>
        <p:nvSpPr>
          <p:cNvPr id="3" name="Content Placeholder 2"/>
          <p:cNvSpPr>
            <a:spLocks noGrp="1"/>
          </p:cNvSpPr>
          <p:nvPr>
            <p:ph idx="1"/>
          </p:nvPr>
        </p:nvSpPr>
        <p:spPr/>
        <p:txBody>
          <a:bodyPr>
            <a:normAutofit fontScale="92500"/>
          </a:bodyPr>
          <a:lstStyle/>
          <a:p>
            <a:r>
              <a:rPr lang="en-US" dirty="0" smtClean="0"/>
              <a:t>The </a:t>
            </a:r>
            <a:r>
              <a:rPr lang="en-US" dirty="0"/>
              <a:t>prototyping paradigm can be either </a:t>
            </a:r>
            <a:r>
              <a:rPr lang="en-US" b="1" dirty="0"/>
              <a:t>close-ended</a:t>
            </a:r>
            <a:r>
              <a:rPr lang="en-US" dirty="0"/>
              <a:t> or </a:t>
            </a:r>
            <a:r>
              <a:rPr lang="en-US" b="1" dirty="0"/>
              <a:t>open-ended</a:t>
            </a:r>
            <a:r>
              <a:rPr lang="en-US" dirty="0" smtClean="0"/>
              <a:t>.</a:t>
            </a:r>
          </a:p>
          <a:p>
            <a:r>
              <a:rPr lang="en-US" dirty="0" smtClean="0"/>
              <a:t> </a:t>
            </a:r>
            <a:r>
              <a:rPr lang="en-US" dirty="0"/>
              <a:t>The close-ended approach is often called t</a:t>
            </a:r>
            <a:r>
              <a:rPr lang="en-US" b="1" dirty="0"/>
              <a:t>hrowaway</a:t>
            </a:r>
            <a:r>
              <a:rPr lang="en-US" dirty="0"/>
              <a:t> prototyping. Using this approach, a prototype serves solely as a rough demonstration of requirements</a:t>
            </a:r>
            <a:r>
              <a:rPr lang="en-US" dirty="0" smtClean="0"/>
              <a:t>.</a:t>
            </a:r>
          </a:p>
          <a:p>
            <a:r>
              <a:rPr lang="en-US" dirty="0" smtClean="0"/>
              <a:t> </a:t>
            </a:r>
            <a:r>
              <a:rPr lang="en-US" dirty="0"/>
              <a:t>It is then discarded, and the software is engineered using a different paradigm. </a:t>
            </a:r>
            <a:endParaRPr lang="en-US" dirty="0" smtClean="0"/>
          </a:p>
          <a:p>
            <a:r>
              <a:rPr lang="en-US" dirty="0" smtClean="0"/>
              <a:t>An </a:t>
            </a:r>
            <a:r>
              <a:rPr lang="en-US" b="1" dirty="0"/>
              <a:t>open-ended</a:t>
            </a:r>
            <a:r>
              <a:rPr lang="en-US" dirty="0"/>
              <a:t> approach, called </a:t>
            </a:r>
            <a:r>
              <a:rPr lang="en-US" b="1" dirty="0"/>
              <a:t>evolutionary prototyping</a:t>
            </a:r>
            <a:r>
              <a:rPr lang="en-US" dirty="0"/>
              <a:t>, uses the prototype as the first part of an analysis activity that will be continued into design and construction</a:t>
            </a:r>
            <a:r>
              <a:rPr lang="en-US" dirty="0" smtClean="0"/>
              <a:t>.</a:t>
            </a:r>
          </a:p>
          <a:p>
            <a:r>
              <a:rPr lang="en-US" dirty="0" smtClean="0"/>
              <a:t> </a:t>
            </a:r>
            <a:r>
              <a:rPr lang="en-US" dirty="0"/>
              <a:t>The prototype of the software is the first evolution of the finished system</a:t>
            </a:r>
          </a:p>
        </p:txBody>
      </p:sp>
      <p:sp>
        <p:nvSpPr>
          <p:cNvPr id="4" name="Date Placeholder 3"/>
          <p:cNvSpPr>
            <a:spLocks noGrp="1"/>
          </p:cNvSpPr>
          <p:nvPr>
            <p:ph type="dt" sz="half" idx="10"/>
          </p:nvPr>
        </p:nvSpPr>
        <p:spPr/>
        <p:txBody>
          <a:bodyPr/>
          <a:lstStyle/>
          <a:p>
            <a:fld id="{777342C2-FB55-4127-8AE3-C02CD151BEF0}" type="datetime1">
              <a:rPr lang="en-US" smtClean="0"/>
              <a:t>7/17/2023</a:t>
            </a:fld>
            <a:endParaRPr lang="en-US"/>
          </a:p>
        </p:txBody>
      </p:sp>
      <p:sp>
        <p:nvSpPr>
          <p:cNvPr id="5" name="Footer Placeholder 4"/>
          <p:cNvSpPr>
            <a:spLocks noGrp="1"/>
          </p:cNvSpPr>
          <p:nvPr>
            <p:ph type="ftr" sz="quarter" idx="11"/>
          </p:nvPr>
        </p:nvSpPr>
        <p:spPr/>
        <p:txBody>
          <a:bodyPr/>
          <a:lstStyle/>
          <a:p>
            <a:r>
              <a:rPr lang="en-US" smtClean="0"/>
              <a:t>Prefer Roger S Pressman for Details </a:t>
            </a:r>
            <a:endParaRPr lang="en-US"/>
          </a:p>
        </p:txBody>
      </p:sp>
      <p:sp>
        <p:nvSpPr>
          <p:cNvPr id="6" name="Slide Number Placeholder 5"/>
          <p:cNvSpPr>
            <a:spLocks noGrp="1"/>
          </p:cNvSpPr>
          <p:nvPr>
            <p:ph type="sldNum" sz="quarter" idx="12"/>
          </p:nvPr>
        </p:nvSpPr>
        <p:spPr/>
        <p:txBody>
          <a:bodyPr/>
          <a:lstStyle/>
          <a:p>
            <a:fld id="{9D71919E-412D-4790-99BA-70B71580773B}" type="slidenum">
              <a:rPr lang="en-US" smtClean="0"/>
              <a:t>16</a:t>
            </a:fld>
            <a:endParaRPr lang="en-US"/>
          </a:p>
        </p:txBody>
      </p:sp>
    </p:spTree>
    <p:extLst>
      <p:ext uri="{BB962C8B-B14F-4D97-AF65-F5344CB8AC3E}">
        <p14:creationId xmlns:p14="http://schemas.microsoft.com/office/powerpoint/2010/main" val="10656821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smtClean="0"/>
              <a:t>   	Objectives </a:t>
            </a:r>
            <a:r>
              <a:rPr lang="en-US" b="1" dirty="0"/>
              <a:t>of Analysis Modelling:</a:t>
            </a:r>
            <a:endParaRPr lang="en-US" dirty="0"/>
          </a:p>
        </p:txBody>
      </p:sp>
      <p:sp>
        <p:nvSpPr>
          <p:cNvPr id="3" name="Content Placeholder 2"/>
          <p:cNvSpPr>
            <a:spLocks noGrp="1"/>
          </p:cNvSpPr>
          <p:nvPr>
            <p:ph idx="1"/>
          </p:nvPr>
        </p:nvSpPr>
        <p:spPr/>
        <p:txBody>
          <a:bodyPr/>
          <a:lstStyle/>
          <a:p>
            <a:pPr fontAlgn="base"/>
            <a:r>
              <a:rPr lang="en-US" dirty="0" smtClean="0"/>
              <a:t>It </a:t>
            </a:r>
            <a:r>
              <a:rPr lang="en-US" dirty="0"/>
              <a:t>must establish </a:t>
            </a:r>
            <a:r>
              <a:rPr lang="en-US" b="1" dirty="0" smtClean="0"/>
              <a:t>a basis </a:t>
            </a:r>
            <a:r>
              <a:rPr lang="en-US" dirty="0" smtClean="0"/>
              <a:t>for the  </a:t>
            </a:r>
            <a:r>
              <a:rPr lang="en-US" dirty="0"/>
              <a:t>creation of software design.</a:t>
            </a:r>
          </a:p>
          <a:p>
            <a:pPr fontAlgn="base"/>
            <a:r>
              <a:rPr lang="en-US" dirty="0"/>
              <a:t>It must </a:t>
            </a:r>
            <a:r>
              <a:rPr lang="en-US" b="1" dirty="0"/>
              <a:t>describe</a:t>
            </a:r>
            <a:r>
              <a:rPr lang="en-US" dirty="0"/>
              <a:t> requirements of customer.</a:t>
            </a:r>
          </a:p>
          <a:p>
            <a:pPr fontAlgn="base"/>
            <a:r>
              <a:rPr lang="en-US" dirty="0"/>
              <a:t>It must define </a:t>
            </a:r>
            <a:r>
              <a:rPr lang="en-US" b="1" dirty="0"/>
              <a:t>set of requirements </a:t>
            </a:r>
            <a:r>
              <a:rPr lang="en-US" dirty="0"/>
              <a:t>which can be validated, once the software is built.</a:t>
            </a:r>
          </a:p>
        </p:txBody>
      </p:sp>
      <p:sp>
        <p:nvSpPr>
          <p:cNvPr id="4" name="Date Placeholder 3"/>
          <p:cNvSpPr>
            <a:spLocks noGrp="1"/>
          </p:cNvSpPr>
          <p:nvPr>
            <p:ph type="dt" sz="half" idx="10"/>
          </p:nvPr>
        </p:nvSpPr>
        <p:spPr/>
        <p:txBody>
          <a:bodyPr/>
          <a:lstStyle/>
          <a:p>
            <a:fld id="{C042341E-98FF-460C-AFF2-BE96F429351A}" type="datetime1">
              <a:rPr lang="en-US" smtClean="0"/>
              <a:t>7/17/2023</a:t>
            </a:fld>
            <a:endParaRPr lang="en-US"/>
          </a:p>
        </p:txBody>
      </p:sp>
      <p:sp>
        <p:nvSpPr>
          <p:cNvPr id="5" name="Footer Placeholder 4"/>
          <p:cNvSpPr>
            <a:spLocks noGrp="1"/>
          </p:cNvSpPr>
          <p:nvPr>
            <p:ph type="ftr" sz="quarter" idx="11"/>
          </p:nvPr>
        </p:nvSpPr>
        <p:spPr/>
        <p:txBody>
          <a:bodyPr/>
          <a:lstStyle/>
          <a:p>
            <a:r>
              <a:rPr lang="en-US" smtClean="0"/>
              <a:t>Prefer Roger S Pressman for Details </a:t>
            </a:r>
            <a:endParaRPr lang="en-US"/>
          </a:p>
        </p:txBody>
      </p:sp>
      <p:sp>
        <p:nvSpPr>
          <p:cNvPr id="6" name="Slide Number Placeholder 5"/>
          <p:cNvSpPr>
            <a:spLocks noGrp="1"/>
          </p:cNvSpPr>
          <p:nvPr>
            <p:ph type="sldNum" sz="quarter" idx="12"/>
          </p:nvPr>
        </p:nvSpPr>
        <p:spPr/>
        <p:txBody>
          <a:bodyPr/>
          <a:lstStyle/>
          <a:p>
            <a:fld id="{9D71919E-412D-4790-99BA-70B71580773B}" type="slidenum">
              <a:rPr lang="en-US" smtClean="0"/>
              <a:t>17</a:t>
            </a:fld>
            <a:endParaRPr lang="en-US"/>
          </a:p>
        </p:txBody>
      </p:sp>
    </p:spTree>
    <p:extLst>
      <p:ext uri="{BB962C8B-B14F-4D97-AF65-F5344CB8AC3E}">
        <p14:creationId xmlns:p14="http://schemas.microsoft.com/office/powerpoint/2010/main" val="19944543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Elements of Analysis Model </a:t>
            </a:r>
            <a:endParaRPr lang="en-US" b="1" dirty="0"/>
          </a:p>
        </p:txBody>
      </p:sp>
      <p:sp>
        <p:nvSpPr>
          <p:cNvPr id="3" name="Date Placeholder 2"/>
          <p:cNvSpPr>
            <a:spLocks noGrp="1"/>
          </p:cNvSpPr>
          <p:nvPr>
            <p:ph type="dt" sz="half" idx="10"/>
          </p:nvPr>
        </p:nvSpPr>
        <p:spPr/>
        <p:txBody>
          <a:bodyPr/>
          <a:lstStyle/>
          <a:p>
            <a:fld id="{23DB03E5-C94D-47E3-AF62-A4719D793B5E}" type="datetime1">
              <a:rPr lang="en-US" smtClean="0"/>
              <a:t>7/17/2023</a:t>
            </a:fld>
            <a:endParaRPr lang="en-US"/>
          </a:p>
        </p:txBody>
      </p:sp>
      <p:sp>
        <p:nvSpPr>
          <p:cNvPr id="5" name="Footer Placeholder 4"/>
          <p:cNvSpPr>
            <a:spLocks noGrp="1"/>
          </p:cNvSpPr>
          <p:nvPr>
            <p:ph type="ftr" sz="quarter" idx="11"/>
          </p:nvPr>
        </p:nvSpPr>
        <p:spPr/>
        <p:txBody>
          <a:bodyPr/>
          <a:lstStyle/>
          <a:p>
            <a:r>
              <a:rPr lang="en-US" smtClean="0"/>
              <a:t>Prefer Roger S Pressman for Details </a:t>
            </a:r>
            <a:endParaRPr lang="en-US"/>
          </a:p>
        </p:txBody>
      </p:sp>
      <p:sp>
        <p:nvSpPr>
          <p:cNvPr id="6" name="Slide Number Placeholder 5"/>
          <p:cNvSpPr>
            <a:spLocks noGrp="1"/>
          </p:cNvSpPr>
          <p:nvPr>
            <p:ph type="sldNum" sz="quarter" idx="12"/>
          </p:nvPr>
        </p:nvSpPr>
        <p:spPr/>
        <p:txBody>
          <a:bodyPr/>
          <a:lstStyle/>
          <a:p>
            <a:fld id="{9D71919E-412D-4790-99BA-70B71580773B}" type="slidenum">
              <a:rPr lang="en-US" smtClean="0"/>
              <a:t>18</a:t>
            </a:fld>
            <a:endParaRPr lang="en-US"/>
          </a:p>
        </p:txBody>
      </p:sp>
      <p:sp>
        <p:nvSpPr>
          <p:cNvPr id="7" name="Content Placeholder 6"/>
          <p:cNvSpPr>
            <a:spLocks noGrp="1"/>
          </p:cNvSpPr>
          <p:nvPr>
            <p:ph idx="1"/>
          </p:nvPr>
        </p:nvSpPr>
        <p:spPr/>
        <p:txBody>
          <a:bodyPr/>
          <a:lstStyle/>
          <a:p>
            <a:endParaRPr lang="en-US" dirty="0"/>
          </a:p>
        </p:txBody>
      </p:sp>
      <p:pic>
        <p:nvPicPr>
          <p:cNvPr id="8" name="Picture 7"/>
          <p:cNvPicPr>
            <a:picLocks noChangeAspect="1"/>
          </p:cNvPicPr>
          <p:nvPr/>
        </p:nvPicPr>
        <p:blipFill>
          <a:blip r:embed="rId2"/>
          <a:stretch>
            <a:fillRect/>
          </a:stretch>
        </p:blipFill>
        <p:spPr>
          <a:xfrm>
            <a:off x="2552700" y="2194561"/>
            <a:ext cx="6554724" cy="3685032"/>
          </a:xfrm>
          <a:prstGeom prst="rect">
            <a:avLst/>
          </a:prstGeom>
        </p:spPr>
      </p:pic>
    </p:spTree>
    <p:extLst>
      <p:ext uri="{BB962C8B-B14F-4D97-AF65-F5344CB8AC3E}">
        <p14:creationId xmlns:p14="http://schemas.microsoft.com/office/powerpoint/2010/main" val="18798695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Data </a:t>
            </a:r>
            <a:r>
              <a:rPr lang="en-US" b="1" dirty="0"/>
              <a:t>Dictionary:</a:t>
            </a:r>
            <a:endParaRPr lang="en-US" dirty="0"/>
          </a:p>
        </p:txBody>
      </p:sp>
      <p:sp>
        <p:nvSpPr>
          <p:cNvPr id="3" name="Content Placeholder 2"/>
          <p:cNvSpPr>
            <a:spLocks noGrp="1"/>
          </p:cNvSpPr>
          <p:nvPr>
            <p:ph idx="1"/>
          </p:nvPr>
        </p:nvSpPr>
        <p:spPr/>
        <p:txBody>
          <a:bodyPr/>
          <a:lstStyle/>
          <a:p>
            <a:r>
              <a:rPr lang="en-US" dirty="0" smtClean="0"/>
              <a:t>A </a:t>
            </a:r>
            <a:r>
              <a:rPr lang="en-US" b="1" dirty="0" smtClean="0"/>
              <a:t>repository</a:t>
            </a:r>
            <a:r>
              <a:rPr lang="en-US" dirty="0" smtClean="0"/>
              <a:t> that contains description of all the data objects consumed and produced by the software.</a:t>
            </a:r>
          </a:p>
          <a:p>
            <a:r>
              <a:rPr lang="en-US" dirty="0" smtClean="0"/>
              <a:t>Three different diagrams surrounds the core.</a:t>
            </a:r>
          </a:p>
          <a:p>
            <a:r>
              <a:rPr lang="en-US" dirty="0" smtClean="0"/>
              <a:t>The </a:t>
            </a:r>
            <a:r>
              <a:rPr lang="en-US" b="1" dirty="0" smtClean="0"/>
              <a:t>ERD </a:t>
            </a:r>
            <a:r>
              <a:rPr lang="en-US" dirty="0" smtClean="0"/>
              <a:t>depicts the relationships between data objects </a:t>
            </a:r>
          </a:p>
          <a:p>
            <a:r>
              <a:rPr lang="en-US" dirty="0" smtClean="0"/>
              <a:t>The </a:t>
            </a:r>
            <a:r>
              <a:rPr lang="en-US" b="1" dirty="0" smtClean="0"/>
              <a:t>ERD </a:t>
            </a:r>
            <a:r>
              <a:rPr lang="en-US" dirty="0" smtClean="0"/>
              <a:t>is the notation that is used to conduct the data modelling activity.</a:t>
            </a:r>
          </a:p>
          <a:p>
            <a:r>
              <a:rPr lang="en-US" dirty="0" smtClean="0"/>
              <a:t>The attribute of each data object in the ERD can be described using </a:t>
            </a:r>
            <a:r>
              <a:rPr lang="en-US" b="1" dirty="0" smtClean="0"/>
              <a:t>data object description </a:t>
            </a:r>
            <a:r>
              <a:rPr lang="en-US" dirty="0" smtClean="0"/>
              <a:t>.</a:t>
            </a:r>
          </a:p>
          <a:p>
            <a:endParaRPr lang="en-US" dirty="0"/>
          </a:p>
        </p:txBody>
      </p:sp>
      <p:sp>
        <p:nvSpPr>
          <p:cNvPr id="4" name="Date Placeholder 3"/>
          <p:cNvSpPr>
            <a:spLocks noGrp="1"/>
          </p:cNvSpPr>
          <p:nvPr>
            <p:ph type="dt" sz="half" idx="10"/>
          </p:nvPr>
        </p:nvSpPr>
        <p:spPr/>
        <p:txBody>
          <a:bodyPr/>
          <a:lstStyle/>
          <a:p>
            <a:fld id="{4DB8B580-0CAB-461F-90CE-273FDEB161BE}" type="datetime1">
              <a:rPr lang="en-US" smtClean="0"/>
              <a:t>7/17/2023</a:t>
            </a:fld>
            <a:endParaRPr lang="en-US"/>
          </a:p>
        </p:txBody>
      </p:sp>
      <p:sp>
        <p:nvSpPr>
          <p:cNvPr id="5" name="Footer Placeholder 4"/>
          <p:cNvSpPr>
            <a:spLocks noGrp="1"/>
          </p:cNvSpPr>
          <p:nvPr>
            <p:ph type="ftr" sz="quarter" idx="11"/>
          </p:nvPr>
        </p:nvSpPr>
        <p:spPr/>
        <p:txBody>
          <a:bodyPr/>
          <a:lstStyle/>
          <a:p>
            <a:r>
              <a:rPr lang="en-US" smtClean="0"/>
              <a:t>Prefer Roger S Pressman for Details </a:t>
            </a:r>
            <a:endParaRPr lang="en-US"/>
          </a:p>
        </p:txBody>
      </p:sp>
      <p:sp>
        <p:nvSpPr>
          <p:cNvPr id="6" name="Slide Number Placeholder 5"/>
          <p:cNvSpPr>
            <a:spLocks noGrp="1"/>
          </p:cNvSpPr>
          <p:nvPr>
            <p:ph type="sldNum" sz="quarter" idx="12"/>
          </p:nvPr>
        </p:nvSpPr>
        <p:spPr/>
        <p:txBody>
          <a:bodyPr/>
          <a:lstStyle/>
          <a:p>
            <a:fld id="{9D71919E-412D-4790-99BA-70B71580773B}" type="slidenum">
              <a:rPr lang="en-US" smtClean="0"/>
              <a:t>19</a:t>
            </a:fld>
            <a:endParaRPr lang="en-US"/>
          </a:p>
        </p:txBody>
      </p:sp>
    </p:spTree>
    <p:extLst>
      <p:ext uri="{BB962C8B-B14F-4D97-AF65-F5344CB8AC3E}">
        <p14:creationId xmlns:p14="http://schemas.microsoft.com/office/powerpoint/2010/main" val="13218243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Analysis Principles </a:t>
            </a:r>
            <a:endParaRPr lang="en-US" b="1" dirty="0"/>
          </a:p>
        </p:txBody>
      </p:sp>
      <p:sp>
        <p:nvSpPr>
          <p:cNvPr id="3" name="Content Placeholder 2"/>
          <p:cNvSpPr>
            <a:spLocks noGrp="1"/>
          </p:cNvSpPr>
          <p:nvPr>
            <p:ph idx="1"/>
          </p:nvPr>
        </p:nvSpPr>
        <p:spPr/>
        <p:txBody>
          <a:bodyPr/>
          <a:lstStyle/>
          <a:p>
            <a:r>
              <a:rPr lang="en-US" dirty="0"/>
              <a:t>By applying these principles, the analysis principles, the analyst </a:t>
            </a:r>
            <a:r>
              <a:rPr lang="en-US" dirty="0">
                <a:solidFill>
                  <a:srgbClr val="FF0000"/>
                </a:solidFill>
              </a:rPr>
              <a:t>approaches</a:t>
            </a:r>
            <a:r>
              <a:rPr lang="en-US" dirty="0"/>
              <a:t> a problem systematically .</a:t>
            </a:r>
          </a:p>
          <a:p>
            <a:r>
              <a:rPr lang="en-US" dirty="0"/>
              <a:t>Information domain is </a:t>
            </a:r>
            <a:r>
              <a:rPr lang="en-US" dirty="0">
                <a:solidFill>
                  <a:srgbClr val="FF0000"/>
                </a:solidFill>
              </a:rPr>
              <a:t>examined</a:t>
            </a:r>
            <a:r>
              <a:rPr lang="en-US" dirty="0"/>
              <a:t> so that the function may be understood more completely </a:t>
            </a:r>
          </a:p>
          <a:p>
            <a:r>
              <a:rPr lang="en-US" dirty="0"/>
              <a:t>Models are used so that the characteristics of </a:t>
            </a:r>
            <a:r>
              <a:rPr lang="en-US" dirty="0">
                <a:solidFill>
                  <a:srgbClr val="FF0000"/>
                </a:solidFill>
              </a:rPr>
              <a:t>function and behavior </a:t>
            </a:r>
            <a:r>
              <a:rPr lang="en-US" dirty="0"/>
              <a:t>can be communicated in a compact fashion.</a:t>
            </a:r>
          </a:p>
          <a:p>
            <a:r>
              <a:rPr lang="en-US" b="1" dirty="0"/>
              <a:t>Partitioning</a:t>
            </a:r>
            <a:r>
              <a:rPr lang="en-US" dirty="0"/>
              <a:t> is applied to reduce complexity </a:t>
            </a:r>
          </a:p>
        </p:txBody>
      </p:sp>
      <p:sp>
        <p:nvSpPr>
          <p:cNvPr id="4" name="Date Placeholder 3"/>
          <p:cNvSpPr>
            <a:spLocks noGrp="1"/>
          </p:cNvSpPr>
          <p:nvPr>
            <p:ph type="dt" sz="half" idx="10"/>
          </p:nvPr>
        </p:nvSpPr>
        <p:spPr/>
        <p:txBody>
          <a:bodyPr/>
          <a:lstStyle/>
          <a:p>
            <a:fld id="{C327A4E2-D75E-4E9B-87EC-C6127000DDB7}" type="datetime1">
              <a:rPr lang="en-US" smtClean="0"/>
              <a:t>7/17/2023</a:t>
            </a:fld>
            <a:endParaRPr lang="en-US"/>
          </a:p>
        </p:txBody>
      </p:sp>
      <p:sp>
        <p:nvSpPr>
          <p:cNvPr id="5" name="Footer Placeholder 4"/>
          <p:cNvSpPr>
            <a:spLocks noGrp="1"/>
          </p:cNvSpPr>
          <p:nvPr>
            <p:ph type="ftr" sz="quarter" idx="11"/>
          </p:nvPr>
        </p:nvSpPr>
        <p:spPr/>
        <p:txBody>
          <a:bodyPr/>
          <a:lstStyle/>
          <a:p>
            <a:r>
              <a:rPr lang="en-US" smtClean="0"/>
              <a:t>Prefer Roger S Pressman for Details </a:t>
            </a:r>
            <a:endParaRPr lang="en-US"/>
          </a:p>
        </p:txBody>
      </p:sp>
      <p:sp>
        <p:nvSpPr>
          <p:cNvPr id="6" name="Slide Number Placeholder 5"/>
          <p:cNvSpPr>
            <a:spLocks noGrp="1"/>
          </p:cNvSpPr>
          <p:nvPr>
            <p:ph type="sldNum" sz="quarter" idx="12"/>
          </p:nvPr>
        </p:nvSpPr>
        <p:spPr/>
        <p:txBody>
          <a:bodyPr/>
          <a:lstStyle/>
          <a:p>
            <a:fld id="{9D71919E-412D-4790-99BA-70B71580773B}" type="slidenum">
              <a:rPr lang="en-US" smtClean="0"/>
              <a:t>2</a:t>
            </a:fld>
            <a:endParaRPr lang="en-US"/>
          </a:p>
        </p:txBody>
      </p:sp>
    </p:spTree>
    <p:extLst>
      <p:ext uri="{BB962C8B-B14F-4D97-AF65-F5344CB8AC3E}">
        <p14:creationId xmlns:p14="http://schemas.microsoft.com/office/powerpoint/2010/main" val="23249035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State Transition Diagram </a:t>
            </a:r>
            <a:endParaRPr lang="en-US" b="1" dirty="0"/>
          </a:p>
        </p:txBody>
      </p:sp>
      <p:sp>
        <p:nvSpPr>
          <p:cNvPr id="3" name="Content Placeholder 2"/>
          <p:cNvSpPr>
            <a:spLocks noGrp="1"/>
          </p:cNvSpPr>
          <p:nvPr>
            <p:ph idx="1"/>
          </p:nvPr>
        </p:nvSpPr>
        <p:spPr/>
        <p:txBody>
          <a:bodyPr/>
          <a:lstStyle/>
          <a:p>
            <a:r>
              <a:rPr lang="en-US" dirty="0" smtClean="0"/>
              <a:t>The state transition indicates how the </a:t>
            </a:r>
            <a:r>
              <a:rPr lang="en-US" b="1" dirty="0" smtClean="0"/>
              <a:t>system behaves </a:t>
            </a:r>
            <a:r>
              <a:rPr lang="en-US" dirty="0" smtClean="0"/>
              <a:t>as a consequences of external events.</a:t>
            </a:r>
          </a:p>
          <a:p>
            <a:r>
              <a:rPr lang="en-US" dirty="0" smtClean="0"/>
              <a:t>STD represents the various modes of behavior called the state.</a:t>
            </a:r>
          </a:p>
          <a:p>
            <a:r>
              <a:rPr lang="en-US" dirty="0" smtClean="0"/>
              <a:t> </a:t>
            </a:r>
            <a:r>
              <a:rPr lang="en-US" dirty="0"/>
              <a:t>I</a:t>
            </a:r>
            <a:r>
              <a:rPr lang="en-US" dirty="0" smtClean="0"/>
              <a:t>nformation about the control aspects of the software is contained in the </a:t>
            </a:r>
            <a:r>
              <a:rPr lang="en-US" b="1" dirty="0" smtClean="0"/>
              <a:t>control specification</a:t>
            </a:r>
            <a:endParaRPr lang="en-US" b="1" dirty="0"/>
          </a:p>
        </p:txBody>
      </p:sp>
      <p:sp>
        <p:nvSpPr>
          <p:cNvPr id="4" name="Date Placeholder 3"/>
          <p:cNvSpPr>
            <a:spLocks noGrp="1"/>
          </p:cNvSpPr>
          <p:nvPr>
            <p:ph type="dt" sz="half" idx="10"/>
          </p:nvPr>
        </p:nvSpPr>
        <p:spPr/>
        <p:txBody>
          <a:bodyPr/>
          <a:lstStyle/>
          <a:p>
            <a:fld id="{AEB7045A-AA28-4AD5-B989-412C2D75EEA6}" type="datetime1">
              <a:rPr lang="en-US" smtClean="0"/>
              <a:t>7/17/2023</a:t>
            </a:fld>
            <a:endParaRPr lang="en-US"/>
          </a:p>
        </p:txBody>
      </p:sp>
      <p:sp>
        <p:nvSpPr>
          <p:cNvPr id="5" name="Footer Placeholder 4"/>
          <p:cNvSpPr>
            <a:spLocks noGrp="1"/>
          </p:cNvSpPr>
          <p:nvPr>
            <p:ph type="ftr" sz="quarter" idx="11"/>
          </p:nvPr>
        </p:nvSpPr>
        <p:spPr/>
        <p:txBody>
          <a:bodyPr/>
          <a:lstStyle/>
          <a:p>
            <a:r>
              <a:rPr lang="en-US" smtClean="0"/>
              <a:t>Prefer Roger S Pressman for Details </a:t>
            </a:r>
            <a:endParaRPr lang="en-US"/>
          </a:p>
        </p:txBody>
      </p:sp>
      <p:sp>
        <p:nvSpPr>
          <p:cNvPr id="6" name="Slide Number Placeholder 5"/>
          <p:cNvSpPr>
            <a:spLocks noGrp="1"/>
          </p:cNvSpPr>
          <p:nvPr>
            <p:ph type="sldNum" sz="quarter" idx="12"/>
          </p:nvPr>
        </p:nvSpPr>
        <p:spPr/>
        <p:txBody>
          <a:bodyPr/>
          <a:lstStyle/>
          <a:p>
            <a:fld id="{9D71919E-412D-4790-99BA-70B71580773B}" type="slidenum">
              <a:rPr lang="en-US" smtClean="0"/>
              <a:t>20</a:t>
            </a:fld>
            <a:endParaRPr lang="en-US"/>
          </a:p>
        </p:txBody>
      </p:sp>
    </p:spTree>
    <p:extLst>
      <p:ext uri="{BB962C8B-B14F-4D97-AF65-F5344CB8AC3E}">
        <p14:creationId xmlns:p14="http://schemas.microsoft.com/office/powerpoint/2010/main" val="39588256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Data Flow Diagram </a:t>
            </a:r>
            <a:endParaRPr lang="en-US" b="1" dirty="0"/>
          </a:p>
        </p:txBody>
      </p:sp>
      <p:sp>
        <p:nvSpPr>
          <p:cNvPr id="3" name="Content Placeholder 2"/>
          <p:cNvSpPr>
            <a:spLocks noGrp="1"/>
          </p:cNvSpPr>
          <p:nvPr>
            <p:ph idx="1"/>
          </p:nvPr>
        </p:nvSpPr>
        <p:spPr/>
        <p:txBody>
          <a:bodyPr/>
          <a:lstStyle/>
          <a:p>
            <a:pPr marL="0" indent="0">
              <a:buNone/>
            </a:pPr>
            <a:r>
              <a:rPr lang="en-US" dirty="0" smtClean="0"/>
              <a:t>			DFD provides the two purpose </a:t>
            </a:r>
          </a:p>
          <a:p>
            <a:pPr marL="514350" indent="-514350">
              <a:buAutoNum type="arabicPeriod"/>
            </a:pPr>
            <a:r>
              <a:rPr lang="en-US" dirty="0" smtClean="0"/>
              <a:t>To provide the an indication of how data are transformed as they move through the system.</a:t>
            </a:r>
          </a:p>
          <a:p>
            <a:pPr marL="514350" indent="-514350">
              <a:buAutoNum type="arabicPeriod"/>
            </a:pPr>
            <a:r>
              <a:rPr lang="en-US" dirty="0" smtClean="0"/>
              <a:t>To depict the function and sub functions that transform the data flow.</a:t>
            </a:r>
          </a:p>
          <a:p>
            <a:pPr marL="0" indent="0">
              <a:buNone/>
            </a:pPr>
            <a:r>
              <a:rPr lang="en-US" dirty="0" smtClean="0"/>
              <a:t>A description of each function presented in the DFD is contained in a </a:t>
            </a:r>
            <a:r>
              <a:rPr lang="en-US" b="1" dirty="0" smtClean="0"/>
              <a:t>process Specification (PSPEC)</a:t>
            </a:r>
            <a:endParaRPr lang="en-US" b="1" dirty="0"/>
          </a:p>
        </p:txBody>
      </p:sp>
      <p:sp>
        <p:nvSpPr>
          <p:cNvPr id="4" name="Date Placeholder 3"/>
          <p:cNvSpPr>
            <a:spLocks noGrp="1"/>
          </p:cNvSpPr>
          <p:nvPr>
            <p:ph type="dt" sz="half" idx="10"/>
          </p:nvPr>
        </p:nvSpPr>
        <p:spPr/>
        <p:txBody>
          <a:bodyPr/>
          <a:lstStyle/>
          <a:p>
            <a:fld id="{2818BB5D-D57F-47E0-BC22-E8B13223317A}" type="datetime1">
              <a:rPr lang="en-US" smtClean="0"/>
              <a:t>7/17/2023</a:t>
            </a:fld>
            <a:endParaRPr lang="en-US"/>
          </a:p>
        </p:txBody>
      </p:sp>
      <p:sp>
        <p:nvSpPr>
          <p:cNvPr id="5" name="Footer Placeholder 4"/>
          <p:cNvSpPr>
            <a:spLocks noGrp="1"/>
          </p:cNvSpPr>
          <p:nvPr>
            <p:ph type="ftr" sz="quarter" idx="11"/>
          </p:nvPr>
        </p:nvSpPr>
        <p:spPr/>
        <p:txBody>
          <a:bodyPr/>
          <a:lstStyle/>
          <a:p>
            <a:r>
              <a:rPr lang="en-US" smtClean="0"/>
              <a:t>Prefer Roger S Pressman for Details </a:t>
            </a:r>
            <a:endParaRPr lang="en-US"/>
          </a:p>
        </p:txBody>
      </p:sp>
      <p:sp>
        <p:nvSpPr>
          <p:cNvPr id="6" name="Slide Number Placeholder 5"/>
          <p:cNvSpPr>
            <a:spLocks noGrp="1"/>
          </p:cNvSpPr>
          <p:nvPr>
            <p:ph type="sldNum" sz="quarter" idx="12"/>
          </p:nvPr>
        </p:nvSpPr>
        <p:spPr/>
        <p:txBody>
          <a:bodyPr/>
          <a:lstStyle/>
          <a:p>
            <a:fld id="{9D71919E-412D-4790-99BA-70B71580773B}" type="slidenum">
              <a:rPr lang="en-US" smtClean="0"/>
              <a:t>21</a:t>
            </a:fld>
            <a:endParaRPr lang="en-US"/>
          </a:p>
        </p:txBody>
      </p:sp>
    </p:spTree>
    <p:extLst>
      <p:ext uri="{BB962C8B-B14F-4D97-AF65-F5344CB8AC3E}">
        <p14:creationId xmlns:p14="http://schemas.microsoft.com/office/powerpoint/2010/main" val="19409185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		Data Modelling </a:t>
            </a:r>
            <a:endParaRPr lang="en-US" b="1" dirty="0"/>
          </a:p>
        </p:txBody>
      </p:sp>
      <p:sp>
        <p:nvSpPr>
          <p:cNvPr id="3" name="Content Placeholder 2"/>
          <p:cNvSpPr>
            <a:spLocks noGrp="1"/>
          </p:cNvSpPr>
          <p:nvPr>
            <p:ph idx="1"/>
          </p:nvPr>
        </p:nvSpPr>
        <p:spPr/>
        <p:txBody>
          <a:bodyPr/>
          <a:lstStyle/>
          <a:p>
            <a:r>
              <a:rPr lang="en-US" dirty="0"/>
              <a:t>Data modeling answers a set of specific questions that are relevant to any data </a:t>
            </a:r>
            <a:r>
              <a:rPr lang="en-US" dirty="0" smtClean="0"/>
              <a:t>processing </a:t>
            </a:r>
            <a:r>
              <a:rPr lang="en-US" dirty="0"/>
              <a:t>application. </a:t>
            </a:r>
            <a:endParaRPr lang="en-US" dirty="0" smtClean="0"/>
          </a:p>
          <a:p>
            <a:r>
              <a:rPr lang="en-US" dirty="0" smtClean="0"/>
              <a:t>What </a:t>
            </a:r>
            <a:r>
              <a:rPr lang="en-US" dirty="0"/>
              <a:t>are the </a:t>
            </a:r>
            <a:r>
              <a:rPr lang="en-US" b="1" dirty="0"/>
              <a:t>primary data </a:t>
            </a:r>
            <a:r>
              <a:rPr lang="en-US" dirty="0"/>
              <a:t>objects to be processed by the </a:t>
            </a:r>
            <a:r>
              <a:rPr lang="en-US" dirty="0" smtClean="0"/>
              <a:t>system?</a:t>
            </a:r>
          </a:p>
          <a:p>
            <a:r>
              <a:rPr lang="en-US" dirty="0" smtClean="0"/>
              <a:t> </a:t>
            </a:r>
            <a:r>
              <a:rPr lang="en-US" dirty="0"/>
              <a:t>What is the </a:t>
            </a:r>
            <a:r>
              <a:rPr lang="en-US" b="1" dirty="0"/>
              <a:t>composition of each data object </a:t>
            </a:r>
            <a:r>
              <a:rPr lang="en-US" dirty="0"/>
              <a:t>and what </a:t>
            </a:r>
            <a:r>
              <a:rPr lang="en-US" b="1" dirty="0"/>
              <a:t>attributes describe</a:t>
            </a:r>
            <a:r>
              <a:rPr lang="en-US" dirty="0"/>
              <a:t> the object</a:t>
            </a:r>
            <a:r>
              <a:rPr lang="en-US" dirty="0" smtClean="0"/>
              <a:t>?</a:t>
            </a:r>
          </a:p>
          <a:p>
            <a:r>
              <a:rPr lang="en-US" dirty="0" smtClean="0"/>
              <a:t> </a:t>
            </a:r>
            <a:r>
              <a:rPr lang="en-US" dirty="0"/>
              <a:t>Where do the </a:t>
            </a:r>
            <a:r>
              <a:rPr lang="en-US" b="1" dirty="0" err="1"/>
              <a:t>the</a:t>
            </a:r>
            <a:r>
              <a:rPr lang="en-US" b="1" dirty="0"/>
              <a:t> objects </a:t>
            </a:r>
            <a:r>
              <a:rPr lang="en-US" dirty="0"/>
              <a:t>currently reside? </a:t>
            </a:r>
            <a:endParaRPr lang="en-US" dirty="0" smtClean="0"/>
          </a:p>
          <a:p>
            <a:r>
              <a:rPr lang="en-US" dirty="0" smtClean="0"/>
              <a:t>What </a:t>
            </a:r>
            <a:r>
              <a:rPr lang="en-US" dirty="0"/>
              <a:t>are the </a:t>
            </a:r>
            <a:r>
              <a:rPr lang="en-US" b="1" dirty="0"/>
              <a:t>relationships </a:t>
            </a:r>
            <a:r>
              <a:rPr lang="en-US" dirty="0"/>
              <a:t>between each </a:t>
            </a:r>
            <a:r>
              <a:rPr lang="en-US" b="1" dirty="0"/>
              <a:t>object and other objects</a:t>
            </a:r>
            <a:r>
              <a:rPr lang="en-US" dirty="0"/>
              <a:t>? </a:t>
            </a:r>
            <a:endParaRPr lang="en-US" dirty="0" smtClean="0"/>
          </a:p>
        </p:txBody>
      </p:sp>
      <p:sp>
        <p:nvSpPr>
          <p:cNvPr id="4" name="Date Placeholder 3"/>
          <p:cNvSpPr>
            <a:spLocks noGrp="1"/>
          </p:cNvSpPr>
          <p:nvPr>
            <p:ph type="dt" sz="half" idx="10"/>
          </p:nvPr>
        </p:nvSpPr>
        <p:spPr/>
        <p:txBody>
          <a:bodyPr/>
          <a:lstStyle/>
          <a:p>
            <a:fld id="{777342C2-FB55-4127-8AE3-C02CD151BEF0}" type="datetime1">
              <a:rPr lang="en-US" smtClean="0"/>
              <a:t>7/17/2023</a:t>
            </a:fld>
            <a:endParaRPr lang="en-US"/>
          </a:p>
        </p:txBody>
      </p:sp>
      <p:sp>
        <p:nvSpPr>
          <p:cNvPr id="5" name="Footer Placeholder 4"/>
          <p:cNvSpPr>
            <a:spLocks noGrp="1"/>
          </p:cNvSpPr>
          <p:nvPr>
            <p:ph type="ftr" sz="quarter" idx="11"/>
          </p:nvPr>
        </p:nvSpPr>
        <p:spPr/>
        <p:txBody>
          <a:bodyPr/>
          <a:lstStyle/>
          <a:p>
            <a:r>
              <a:rPr lang="en-US" smtClean="0"/>
              <a:t>Prefer Roger S Pressman for Details </a:t>
            </a:r>
            <a:endParaRPr lang="en-US"/>
          </a:p>
        </p:txBody>
      </p:sp>
      <p:sp>
        <p:nvSpPr>
          <p:cNvPr id="6" name="Slide Number Placeholder 5"/>
          <p:cNvSpPr>
            <a:spLocks noGrp="1"/>
          </p:cNvSpPr>
          <p:nvPr>
            <p:ph type="sldNum" sz="quarter" idx="12"/>
          </p:nvPr>
        </p:nvSpPr>
        <p:spPr/>
        <p:txBody>
          <a:bodyPr/>
          <a:lstStyle/>
          <a:p>
            <a:fld id="{9D71919E-412D-4790-99BA-70B71580773B}" type="slidenum">
              <a:rPr lang="en-US" smtClean="0"/>
              <a:t>22</a:t>
            </a:fld>
            <a:endParaRPr lang="en-US"/>
          </a:p>
        </p:txBody>
      </p:sp>
    </p:spTree>
    <p:extLst>
      <p:ext uri="{BB962C8B-B14F-4D97-AF65-F5344CB8AC3E}">
        <p14:creationId xmlns:p14="http://schemas.microsoft.com/office/powerpoint/2010/main" val="25047761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Data Modelling </a:t>
            </a:r>
            <a:endParaRPr lang="en-US" b="1" dirty="0"/>
          </a:p>
        </p:txBody>
      </p:sp>
      <p:sp>
        <p:nvSpPr>
          <p:cNvPr id="3" name="Content Placeholder 2"/>
          <p:cNvSpPr>
            <a:spLocks noGrp="1"/>
          </p:cNvSpPr>
          <p:nvPr>
            <p:ph idx="1"/>
          </p:nvPr>
        </p:nvSpPr>
        <p:spPr/>
        <p:txBody>
          <a:bodyPr/>
          <a:lstStyle/>
          <a:p>
            <a:r>
              <a:rPr lang="en-US" dirty="0"/>
              <a:t>D</a:t>
            </a:r>
            <a:r>
              <a:rPr lang="en-US" dirty="0" smtClean="0"/>
              <a:t>ata </a:t>
            </a:r>
            <a:r>
              <a:rPr lang="en-US" dirty="0"/>
              <a:t>modeling methods make use of the </a:t>
            </a:r>
            <a:r>
              <a:rPr lang="en-US" b="1" dirty="0"/>
              <a:t>entity </a:t>
            </a:r>
            <a:r>
              <a:rPr lang="en-US" b="1" dirty="0" smtClean="0"/>
              <a:t>relationship </a:t>
            </a:r>
            <a:r>
              <a:rPr lang="en-US" b="1" dirty="0"/>
              <a:t>diagram</a:t>
            </a:r>
            <a:r>
              <a:rPr lang="en-US" dirty="0"/>
              <a:t>. </a:t>
            </a:r>
            <a:endParaRPr lang="en-US" dirty="0" smtClean="0"/>
          </a:p>
          <a:p>
            <a:r>
              <a:rPr lang="en-US" dirty="0" smtClean="0"/>
              <a:t>The </a:t>
            </a:r>
            <a:r>
              <a:rPr lang="en-US" dirty="0"/>
              <a:t>ERD</a:t>
            </a:r>
            <a:r>
              <a:rPr lang="en-US" dirty="0" smtClean="0"/>
              <a:t>, </a:t>
            </a:r>
            <a:r>
              <a:rPr lang="en-US" dirty="0"/>
              <a:t>enables a </a:t>
            </a:r>
            <a:r>
              <a:rPr lang="en-US" dirty="0" smtClean="0"/>
              <a:t>software </a:t>
            </a:r>
            <a:r>
              <a:rPr lang="en-US" dirty="0"/>
              <a:t>engineer to identify </a:t>
            </a:r>
            <a:r>
              <a:rPr lang="en-US" b="1" dirty="0"/>
              <a:t>data objects </a:t>
            </a:r>
            <a:r>
              <a:rPr lang="en-US" dirty="0"/>
              <a:t>and their relationships using a graphical notation</a:t>
            </a:r>
            <a:r>
              <a:rPr lang="en-US" dirty="0" smtClean="0"/>
              <a:t>.</a:t>
            </a:r>
          </a:p>
          <a:p>
            <a:r>
              <a:rPr lang="en-US" dirty="0" smtClean="0"/>
              <a:t> </a:t>
            </a:r>
            <a:r>
              <a:rPr lang="en-US" dirty="0"/>
              <a:t>In the context of </a:t>
            </a:r>
            <a:r>
              <a:rPr lang="en-US" b="1" dirty="0"/>
              <a:t>structured analysis</a:t>
            </a:r>
            <a:r>
              <a:rPr lang="en-US" dirty="0"/>
              <a:t>, the ERD defines all data that are entered, stored, transformed, and produced within an </a:t>
            </a:r>
            <a:r>
              <a:rPr lang="en-US" dirty="0" smtClean="0"/>
              <a:t>application</a:t>
            </a:r>
          </a:p>
          <a:p>
            <a:r>
              <a:rPr lang="en-US" dirty="0" smtClean="0"/>
              <a:t>The </a:t>
            </a:r>
            <a:r>
              <a:rPr lang="en-US" dirty="0"/>
              <a:t>ERD is especially useful for applications in which data and the </a:t>
            </a:r>
            <a:r>
              <a:rPr lang="en-US" dirty="0" smtClean="0"/>
              <a:t>relationships </a:t>
            </a:r>
            <a:r>
              <a:rPr lang="en-US" dirty="0"/>
              <a:t>that govern data are complex</a:t>
            </a:r>
          </a:p>
        </p:txBody>
      </p:sp>
      <p:sp>
        <p:nvSpPr>
          <p:cNvPr id="4" name="Date Placeholder 3"/>
          <p:cNvSpPr>
            <a:spLocks noGrp="1"/>
          </p:cNvSpPr>
          <p:nvPr>
            <p:ph type="dt" sz="half" idx="10"/>
          </p:nvPr>
        </p:nvSpPr>
        <p:spPr/>
        <p:txBody>
          <a:bodyPr/>
          <a:lstStyle/>
          <a:p>
            <a:fld id="{777342C2-FB55-4127-8AE3-C02CD151BEF0}" type="datetime1">
              <a:rPr lang="en-US" smtClean="0"/>
              <a:t>7/17/2023</a:t>
            </a:fld>
            <a:endParaRPr lang="en-US"/>
          </a:p>
        </p:txBody>
      </p:sp>
      <p:sp>
        <p:nvSpPr>
          <p:cNvPr id="5" name="Footer Placeholder 4"/>
          <p:cNvSpPr>
            <a:spLocks noGrp="1"/>
          </p:cNvSpPr>
          <p:nvPr>
            <p:ph type="ftr" sz="quarter" idx="11"/>
          </p:nvPr>
        </p:nvSpPr>
        <p:spPr/>
        <p:txBody>
          <a:bodyPr/>
          <a:lstStyle/>
          <a:p>
            <a:r>
              <a:rPr lang="en-US" smtClean="0"/>
              <a:t>Prefer Roger S Pressman for Details </a:t>
            </a:r>
            <a:endParaRPr lang="en-US"/>
          </a:p>
        </p:txBody>
      </p:sp>
      <p:sp>
        <p:nvSpPr>
          <p:cNvPr id="6" name="Slide Number Placeholder 5"/>
          <p:cNvSpPr>
            <a:spLocks noGrp="1"/>
          </p:cNvSpPr>
          <p:nvPr>
            <p:ph type="sldNum" sz="quarter" idx="12"/>
          </p:nvPr>
        </p:nvSpPr>
        <p:spPr/>
        <p:txBody>
          <a:bodyPr/>
          <a:lstStyle/>
          <a:p>
            <a:fld id="{9D71919E-412D-4790-99BA-70B71580773B}" type="slidenum">
              <a:rPr lang="en-US" smtClean="0"/>
              <a:t>23</a:t>
            </a:fld>
            <a:endParaRPr lang="en-US"/>
          </a:p>
        </p:txBody>
      </p:sp>
    </p:spTree>
    <p:extLst>
      <p:ext uri="{BB962C8B-B14F-4D97-AF65-F5344CB8AC3E}">
        <p14:creationId xmlns:p14="http://schemas.microsoft.com/office/powerpoint/2010/main" val="29032227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Data Objects</a:t>
            </a:r>
            <a:endParaRPr lang="en-US" b="1" dirty="0"/>
          </a:p>
        </p:txBody>
      </p:sp>
      <p:sp>
        <p:nvSpPr>
          <p:cNvPr id="3" name="Content Placeholder 2"/>
          <p:cNvSpPr>
            <a:spLocks noGrp="1"/>
          </p:cNvSpPr>
          <p:nvPr>
            <p:ph idx="1"/>
          </p:nvPr>
        </p:nvSpPr>
        <p:spPr/>
        <p:txBody>
          <a:bodyPr>
            <a:normAutofit lnSpcReduction="10000"/>
          </a:bodyPr>
          <a:lstStyle/>
          <a:p>
            <a:r>
              <a:rPr lang="en-US" dirty="0"/>
              <a:t>A </a:t>
            </a:r>
            <a:r>
              <a:rPr lang="en-US" b="1" dirty="0"/>
              <a:t>data object </a:t>
            </a:r>
            <a:r>
              <a:rPr lang="en-US" dirty="0"/>
              <a:t>can be an </a:t>
            </a:r>
            <a:r>
              <a:rPr lang="en-US" dirty="0" smtClean="0"/>
              <a:t>:</a:t>
            </a:r>
          </a:p>
          <a:p>
            <a:r>
              <a:rPr lang="en-US" b="1" dirty="0" smtClean="0"/>
              <a:t>external </a:t>
            </a:r>
            <a:r>
              <a:rPr lang="en-US" b="1" dirty="0"/>
              <a:t>entity </a:t>
            </a:r>
            <a:r>
              <a:rPr lang="en-US" dirty="0"/>
              <a:t>(e.g., anything that produces or consumes information</a:t>
            </a:r>
            <a:r>
              <a:rPr lang="en-US" dirty="0" smtClean="0"/>
              <a:t>),</a:t>
            </a:r>
          </a:p>
          <a:p>
            <a:r>
              <a:rPr lang="en-US" b="1" dirty="0" smtClean="0"/>
              <a:t> </a:t>
            </a:r>
            <a:r>
              <a:rPr lang="en-US" b="1" dirty="0"/>
              <a:t>a thing </a:t>
            </a:r>
            <a:r>
              <a:rPr lang="en-US" dirty="0"/>
              <a:t>(e.g., a report or a display), </a:t>
            </a:r>
            <a:endParaRPr lang="en-US" dirty="0" smtClean="0"/>
          </a:p>
          <a:p>
            <a:r>
              <a:rPr lang="en-US" b="1" dirty="0" smtClean="0"/>
              <a:t>an </a:t>
            </a:r>
            <a:r>
              <a:rPr lang="en-US" b="1" dirty="0"/>
              <a:t>occurrence </a:t>
            </a:r>
            <a:r>
              <a:rPr lang="en-US" dirty="0"/>
              <a:t>(e.g., a telephone call) or event (e.g., an alarm), </a:t>
            </a:r>
            <a:endParaRPr lang="en-US" dirty="0" smtClean="0"/>
          </a:p>
          <a:p>
            <a:r>
              <a:rPr lang="en-US" b="1" dirty="0" smtClean="0"/>
              <a:t>a </a:t>
            </a:r>
            <a:r>
              <a:rPr lang="en-US" b="1" dirty="0"/>
              <a:t>role </a:t>
            </a:r>
            <a:r>
              <a:rPr lang="en-US" dirty="0"/>
              <a:t>(e.g., salesperson</a:t>
            </a:r>
            <a:r>
              <a:rPr lang="en-US" dirty="0" smtClean="0"/>
              <a:t>),</a:t>
            </a:r>
          </a:p>
          <a:p>
            <a:r>
              <a:rPr lang="en-US" dirty="0" smtClean="0"/>
              <a:t> </a:t>
            </a:r>
            <a:r>
              <a:rPr lang="en-US" b="1" dirty="0"/>
              <a:t>an organizational unit </a:t>
            </a:r>
            <a:r>
              <a:rPr lang="en-US" dirty="0"/>
              <a:t>(e.g., </a:t>
            </a:r>
            <a:r>
              <a:rPr lang="en-US" dirty="0" smtClean="0"/>
              <a:t>accounting </a:t>
            </a:r>
            <a:r>
              <a:rPr lang="en-US" dirty="0"/>
              <a:t>department</a:t>
            </a:r>
            <a:r>
              <a:rPr lang="en-US" dirty="0" smtClean="0"/>
              <a:t>),</a:t>
            </a:r>
          </a:p>
          <a:p>
            <a:r>
              <a:rPr lang="en-US" b="1" dirty="0" smtClean="0"/>
              <a:t> </a:t>
            </a:r>
            <a:r>
              <a:rPr lang="en-US" b="1" dirty="0"/>
              <a:t>a place </a:t>
            </a:r>
            <a:r>
              <a:rPr lang="en-US" dirty="0"/>
              <a:t>(e.g., a warehouse</a:t>
            </a:r>
            <a:r>
              <a:rPr lang="en-US" dirty="0" smtClean="0"/>
              <a:t>),</a:t>
            </a:r>
          </a:p>
          <a:p>
            <a:r>
              <a:rPr lang="en-US" b="1" dirty="0" smtClean="0"/>
              <a:t> </a:t>
            </a:r>
            <a:r>
              <a:rPr lang="en-US" b="1" dirty="0"/>
              <a:t>or a structure </a:t>
            </a:r>
            <a:r>
              <a:rPr lang="en-US" dirty="0"/>
              <a:t>(e.g., a file). </a:t>
            </a:r>
          </a:p>
        </p:txBody>
      </p:sp>
      <p:sp>
        <p:nvSpPr>
          <p:cNvPr id="4" name="Date Placeholder 3"/>
          <p:cNvSpPr>
            <a:spLocks noGrp="1"/>
          </p:cNvSpPr>
          <p:nvPr>
            <p:ph type="dt" sz="half" idx="10"/>
          </p:nvPr>
        </p:nvSpPr>
        <p:spPr/>
        <p:txBody>
          <a:bodyPr/>
          <a:lstStyle/>
          <a:p>
            <a:fld id="{777342C2-FB55-4127-8AE3-C02CD151BEF0}" type="datetime1">
              <a:rPr lang="en-US" smtClean="0"/>
              <a:t>7/17/2023</a:t>
            </a:fld>
            <a:endParaRPr lang="en-US"/>
          </a:p>
        </p:txBody>
      </p:sp>
      <p:sp>
        <p:nvSpPr>
          <p:cNvPr id="5" name="Footer Placeholder 4"/>
          <p:cNvSpPr>
            <a:spLocks noGrp="1"/>
          </p:cNvSpPr>
          <p:nvPr>
            <p:ph type="ftr" sz="quarter" idx="11"/>
          </p:nvPr>
        </p:nvSpPr>
        <p:spPr/>
        <p:txBody>
          <a:bodyPr/>
          <a:lstStyle/>
          <a:p>
            <a:r>
              <a:rPr lang="en-US" smtClean="0"/>
              <a:t>Prefer Roger S Pressman for Details </a:t>
            </a:r>
            <a:endParaRPr lang="en-US"/>
          </a:p>
        </p:txBody>
      </p:sp>
      <p:sp>
        <p:nvSpPr>
          <p:cNvPr id="6" name="Slide Number Placeholder 5"/>
          <p:cNvSpPr>
            <a:spLocks noGrp="1"/>
          </p:cNvSpPr>
          <p:nvPr>
            <p:ph type="sldNum" sz="quarter" idx="12"/>
          </p:nvPr>
        </p:nvSpPr>
        <p:spPr/>
        <p:txBody>
          <a:bodyPr/>
          <a:lstStyle/>
          <a:p>
            <a:fld id="{9D71919E-412D-4790-99BA-70B71580773B}" type="slidenum">
              <a:rPr lang="en-US" smtClean="0"/>
              <a:t>24</a:t>
            </a:fld>
            <a:endParaRPr lang="en-US"/>
          </a:p>
        </p:txBody>
      </p:sp>
    </p:spTree>
    <p:extLst>
      <p:ext uri="{BB962C8B-B14F-4D97-AF65-F5344CB8AC3E}">
        <p14:creationId xmlns:p14="http://schemas.microsoft.com/office/powerpoint/2010/main" val="38326305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	Attribute </a:t>
            </a:r>
            <a:endParaRPr lang="en-US" b="1" dirty="0"/>
          </a:p>
        </p:txBody>
      </p:sp>
      <p:sp>
        <p:nvSpPr>
          <p:cNvPr id="3" name="Content Placeholder 2"/>
          <p:cNvSpPr>
            <a:spLocks noGrp="1"/>
          </p:cNvSpPr>
          <p:nvPr>
            <p:ph idx="1"/>
          </p:nvPr>
        </p:nvSpPr>
        <p:spPr/>
        <p:txBody>
          <a:bodyPr/>
          <a:lstStyle/>
          <a:p>
            <a:r>
              <a:rPr lang="en-US" dirty="0" smtClean="0"/>
              <a:t>Attributes </a:t>
            </a:r>
            <a:r>
              <a:rPr lang="en-US" dirty="0"/>
              <a:t>define the properties of a data object and take on one of three different characteristics. They can be used </a:t>
            </a:r>
            <a:r>
              <a:rPr lang="en-US" dirty="0" smtClean="0"/>
              <a:t>to</a:t>
            </a:r>
          </a:p>
          <a:p>
            <a:r>
              <a:rPr lang="en-US" dirty="0" smtClean="0"/>
              <a:t> </a:t>
            </a:r>
            <a:r>
              <a:rPr lang="en-US" b="1" dirty="0" smtClean="0"/>
              <a:t>name </a:t>
            </a:r>
            <a:r>
              <a:rPr lang="en-US" b="1" dirty="0"/>
              <a:t>an instance of the data object</a:t>
            </a:r>
            <a:r>
              <a:rPr lang="en-US" b="1" dirty="0" smtClean="0"/>
              <a:t>,</a:t>
            </a:r>
          </a:p>
          <a:p>
            <a:r>
              <a:rPr lang="en-US" b="1" dirty="0" smtClean="0"/>
              <a:t> describe </a:t>
            </a:r>
            <a:r>
              <a:rPr lang="en-US" b="1" dirty="0"/>
              <a:t>the instance, or </a:t>
            </a:r>
            <a:endParaRPr lang="en-US" b="1" dirty="0" smtClean="0"/>
          </a:p>
          <a:p>
            <a:r>
              <a:rPr lang="en-US" b="1" dirty="0" smtClean="0"/>
              <a:t> </a:t>
            </a:r>
            <a:r>
              <a:rPr lang="en-US" b="1" dirty="0"/>
              <a:t>make reference to another instance in another table.</a:t>
            </a:r>
          </a:p>
        </p:txBody>
      </p:sp>
      <p:sp>
        <p:nvSpPr>
          <p:cNvPr id="4" name="Date Placeholder 3"/>
          <p:cNvSpPr>
            <a:spLocks noGrp="1"/>
          </p:cNvSpPr>
          <p:nvPr>
            <p:ph type="dt" sz="half" idx="10"/>
          </p:nvPr>
        </p:nvSpPr>
        <p:spPr/>
        <p:txBody>
          <a:bodyPr/>
          <a:lstStyle/>
          <a:p>
            <a:fld id="{777342C2-FB55-4127-8AE3-C02CD151BEF0}" type="datetime1">
              <a:rPr lang="en-US" smtClean="0"/>
              <a:t>7/17/2023</a:t>
            </a:fld>
            <a:endParaRPr lang="en-US"/>
          </a:p>
        </p:txBody>
      </p:sp>
      <p:sp>
        <p:nvSpPr>
          <p:cNvPr id="5" name="Footer Placeholder 4"/>
          <p:cNvSpPr>
            <a:spLocks noGrp="1"/>
          </p:cNvSpPr>
          <p:nvPr>
            <p:ph type="ftr" sz="quarter" idx="11"/>
          </p:nvPr>
        </p:nvSpPr>
        <p:spPr/>
        <p:txBody>
          <a:bodyPr/>
          <a:lstStyle/>
          <a:p>
            <a:r>
              <a:rPr lang="en-US" smtClean="0"/>
              <a:t>Prefer Roger S Pressman for Details </a:t>
            </a:r>
            <a:endParaRPr lang="en-US"/>
          </a:p>
        </p:txBody>
      </p:sp>
      <p:sp>
        <p:nvSpPr>
          <p:cNvPr id="6" name="Slide Number Placeholder 5"/>
          <p:cNvSpPr>
            <a:spLocks noGrp="1"/>
          </p:cNvSpPr>
          <p:nvPr>
            <p:ph type="sldNum" sz="quarter" idx="12"/>
          </p:nvPr>
        </p:nvSpPr>
        <p:spPr/>
        <p:txBody>
          <a:bodyPr/>
          <a:lstStyle/>
          <a:p>
            <a:fld id="{9D71919E-412D-4790-99BA-70B71580773B}" type="slidenum">
              <a:rPr lang="en-US" smtClean="0"/>
              <a:t>25</a:t>
            </a:fld>
            <a:endParaRPr lang="en-US"/>
          </a:p>
        </p:txBody>
      </p:sp>
    </p:spTree>
    <p:extLst>
      <p:ext uri="{BB962C8B-B14F-4D97-AF65-F5344CB8AC3E}">
        <p14:creationId xmlns:p14="http://schemas.microsoft.com/office/powerpoint/2010/main" val="9371435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Attribute </a:t>
            </a:r>
            <a:endParaRPr lang="en-US" b="1" dirty="0"/>
          </a:p>
        </p:txBody>
      </p:sp>
      <p:pic>
        <p:nvPicPr>
          <p:cNvPr id="7" name="Content Placeholder 6"/>
          <p:cNvPicPr>
            <a:picLocks noGrp="1" noChangeAspect="1"/>
          </p:cNvPicPr>
          <p:nvPr>
            <p:ph idx="1"/>
          </p:nvPr>
        </p:nvPicPr>
        <p:blipFill>
          <a:blip r:embed="rId2"/>
          <a:stretch>
            <a:fillRect/>
          </a:stretch>
        </p:blipFill>
        <p:spPr>
          <a:xfrm>
            <a:off x="2152650" y="2429669"/>
            <a:ext cx="7886700" cy="3143250"/>
          </a:xfrm>
          <a:prstGeom prst="rect">
            <a:avLst/>
          </a:prstGeom>
        </p:spPr>
      </p:pic>
      <p:sp>
        <p:nvSpPr>
          <p:cNvPr id="4" name="Date Placeholder 3"/>
          <p:cNvSpPr>
            <a:spLocks noGrp="1"/>
          </p:cNvSpPr>
          <p:nvPr>
            <p:ph type="dt" sz="half" idx="10"/>
          </p:nvPr>
        </p:nvSpPr>
        <p:spPr/>
        <p:txBody>
          <a:bodyPr/>
          <a:lstStyle/>
          <a:p>
            <a:fld id="{777342C2-FB55-4127-8AE3-C02CD151BEF0}" type="datetime1">
              <a:rPr lang="en-US" smtClean="0"/>
              <a:t>7/17/2023</a:t>
            </a:fld>
            <a:endParaRPr lang="en-US"/>
          </a:p>
        </p:txBody>
      </p:sp>
      <p:sp>
        <p:nvSpPr>
          <p:cNvPr id="5" name="Footer Placeholder 4"/>
          <p:cNvSpPr>
            <a:spLocks noGrp="1"/>
          </p:cNvSpPr>
          <p:nvPr>
            <p:ph type="ftr" sz="quarter" idx="11"/>
          </p:nvPr>
        </p:nvSpPr>
        <p:spPr/>
        <p:txBody>
          <a:bodyPr/>
          <a:lstStyle/>
          <a:p>
            <a:r>
              <a:rPr lang="en-US" smtClean="0"/>
              <a:t>Prefer Roger S Pressman for Details </a:t>
            </a:r>
            <a:endParaRPr lang="en-US"/>
          </a:p>
        </p:txBody>
      </p:sp>
      <p:sp>
        <p:nvSpPr>
          <p:cNvPr id="6" name="Slide Number Placeholder 5"/>
          <p:cNvSpPr>
            <a:spLocks noGrp="1"/>
          </p:cNvSpPr>
          <p:nvPr>
            <p:ph type="sldNum" sz="quarter" idx="12"/>
          </p:nvPr>
        </p:nvSpPr>
        <p:spPr/>
        <p:txBody>
          <a:bodyPr/>
          <a:lstStyle/>
          <a:p>
            <a:fld id="{9D71919E-412D-4790-99BA-70B71580773B}" type="slidenum">
              <a:rPr lang="en-US" smtClean="0"/>
              <a:t>26</a:t>
            </a:fld>
            <a:endParaRPr lang="en-US"/>
          </a:p>
        </p:txBody>
      </p:sp>
    </p:spTree>
    <p:extLst>
      <p:ext uri="{BB962C8B-B14F-4D97-AF65-F5344CB8AC3E}">
        <p14:creationId xmlns:p14="http://schemas.microsoft.com/office/powerpoint/2010/main" val="9768262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Cardinality </a:t>
            </a:r>
            <a:r>
              <a:rPr lang="en-US" b="1" dirty="0"/>
              <a:t>and Modality</a:t>
            </a:r>
          </a:p>
        </p:txBody>
      </p:sp>
      <p:sp>
        <p:nvSpPr>
          <p:cNvPr id="3" name="Content Placeholder 2"/>
          <p:cNvSpPr>
            <a:spLocks noGrp="1"/>
          </p:cNvSpPr>
          <p:nvPr>
            <p:ph idx="1"/>
          </p:nvPr>
        </p:nvSpPr>
        <p:spPr/>
        <p:txBody>
          <a:bodyPr/>
          <a:lstStyle/>
          <a:p>
            <a:r>
              <a:rPr lang="en-US" dirty="0"/>
              <a:t>Cardinality is the specification of the number of occurrences of one </a:t>
            </a:r>
            <a:r>
              <a:rPr lang="en-US" b="1" dirty="0" smtClean="0"/>
              <a:t>object </a:t>
            </a:r>
            <a:r>
              <a:rPr lang="en-US" dirty="0"/>
              <a:t>that can be related to the number of occurrences of another </a:t>
            </a:r>
            <a:r>
              <a:rPr lang="en-US" b="1" dirty="0" smtClean="0"/>
              <a:t>object.</a:t>
            </a:r>
          </a:p>
          <a:p>
            <a:r>
              <a:rPr lang="en-US" dirty="0" smtClean="0"/>
              <a:t> </a:t>
            </a:r>
            <a:r>
              <a:rPr lang="en-US" dirty="0"/>
              <a:t>Cardinality is usually expressed as simply </a:t>
            </a:r>
            <a:r>
              <a:rPr lang="en-US" b="1" dirty="0"/>
              <a:t>'one' or 'many</a:t>
            </a:r>
            <a:r>
              <a:rPr lang="en-US" dirty="0" smtClean="0"/>
              <a:t>.</a:t>
            </a:r>
          </a:p>
          <a:p>
            <a:r>
              <a:rPr lang="en-US" dirty="0" smtClean="0"/>
              <a:t> </a:t>
            </a:r>
            <a:r>
              <a:rPr lang="en-US" dirty="0"/>
              <a:t>For example, a husband can have only one wife </a:t>
            </a:r>
            <a:r>
              <a:rPr lang="en-US" dirty="0" smtClean="0"/>
              <a:t>, </a:t>
            </a:r>
            <a:r>
              <a:rPr lang="en-US" dirty="0"/>
              <a:t>while a parent can have many </a:t>
            </a:r>
            <a:r>
              <a:rPr lang="en-US" dirty="0" smtClean="0"/>
              <a:t>children</a:t>
            </a:r>
            <a:endParaRPr lang="en-US" dirty="0"/>
          </a:p>
        </p:txBody>
      </p:sp>
      <p:sp>
        <p:nvSpPr>
          <p:cNvPr id="4" name="Date Placeholder 3"/>
          <p:cNvSpPr>
            <a:spLocks noGrp="1"/>
          </p:cNvSpPr>
          <p:nvPr>
            <p:ph type="dt" sz="half" idx="10"/>
          </p:nvPr>
        </p:nvSpPr>
        <p:spPr/>
        <p:txBody>
          <a:bodyPr/>
          <a:lstStyle/>
          <a:p>
            <a:fld id="{777342C2-FB55-4127-8AE3-C02CD151BEF0}" type="datetime1">
              <a:rPr lang="en-US" smtClean="0"/>
              <a:t>7/17/2023</a:t>
            </a:fld>
            <a:endParaRPr lang="en-US"/>
          </a:p>
        </p:txBody>
      </p:sp>
      <p:sp>
        <p:nvSpPr>
          <p:cNvPr id="5" name="Footer Placeholder 4"/>
          <p:cNvSpPr>
            <a:spLocks noGrp="1"/>
          </p:cNvSpPr>
          <p:nvPr>
            <p:ph type="ftr" sz="quarter" idx="11"/>
          </p:nvPr>
        </p:nvSpPr>
        <p:spPr/>
        <p:txBody>
          <a:bodyPr/>
          <a:lstStyle/>
          <a:p>
            <a:r>
              <a:rPr lang="en-US" smtClean="0"/>
              <a:t>Prefer Roger S Pressman for Details </a:t>
            </a:r>
            <a:endParaRPr lang="en-US"/>
          </a:p>
        </p:txBody>
      </p:sp>
      <p:sp>
        <p:nvSpPr>
          <p:cNvPr id="6" name="Slide Number Placeholder 5"/>
          <p:cNvSpPr>
            <a:spLocks noGrp="1"/>
          </p:cNvSpPr>
          <p:nvPr>
            <p:ph type="sldNum" sz="quarter" idx="12"/>
          </p:nvPr>
        </p:nvSpPr>
        <p:spPr/>
        <p:txBody>
          <a:bodyPr/>
          <a:lstStyle/>
          <a:p>
            <a:fld id="{9D71919E-412D-4790-99BA-70B71580773B}" type="slidenum">
              <a:rPr lang="en-US" smtClean="0"/>
              <a:t>27</a:t>
            </a:fld>
            <a:endParaRPr lang="en-US"/>
          </a:p>
        </p:txBody>
      </p:sp>
    </p:spTree>
    <p:extLst>
      <p:ext uri="{BB962C8B-B14F-4D97-AF65-F5344CB8AC3E}">
        <p14:creationId xmlns:p14="http://schemas.microsoft.com/office/powerpoint/2010/main" val="16705757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Cardinality and Modality </a:t>
            </a:r>
            <a:endParaRPr lang="en-US" b="1" dirty="0"/>
          </a:p>
        </p:txBody>
      </p:sp>
      <p:sp>
        <p:nvSpPr>
          <p:cNvPr id="3" name="Content Placeholder 2"/>
          <p:cNvSpPr>
            <a:spLocks noGrp="1"/>
          </p:cNvSpPr>
          <p:nvPr>
            <p:ph idx="1"/>
          </p:nvPr>
        </p:nvSpPr>
        <p:spPr/>
        <p:txBody>
          <a:bodyPr>
            <a:normAutofit fontScale="92500" lnSpcReduction="20000"/>
          </a:bodyPr>
          <a:lstStyle/>
          <a:p>
            <a:r>
              <a:rPr lang="en-US" b="1" dirty="0"/>
              <a:t>One-to-one (</a:t>
            </a:r>
            <a:r>
              <a:rPr lang="en-US" b="1" dirty="0" err="1"/>
              <a:t>l:l</a:t>
            </a:r>
            <a:r>
              <a:rPr lang="en-US" b="1" dirty="0" smtClean="0"/>
              <a:t>)— </a:t>
            </a:r>
            <a:r>
              <a:rPr lang="en-US" dirty="0" smtClean="0"/>
              <a:t>a student can have only one Roll number</a:t>
            </a:r>
          </a:p>
          <a:p>
            <a:pPr marL="0" indent="0">
              <a:buNone/>
            </a:pPr>
            <a:r>
              <a:rPr lang="en-US" dirty="0" smtClean="0"/>
              <a:t>• </a:t>
            </a:r>
            <a:r>
              <a:rPr lang="en-US" b="1" dirty="0"/>
              <a:t>One-to-many (</a:t>
            </a:r>
            <a:r>
              <a:rPr lang="en-US" b="1" dirty="0" err="1"/>
              <a:t>l:N</a:t>
            </a:r>
            <a:r>
              <a:rPr lang="en-US" b="1" dirty="0" smtClean="0"/>
              <a:t>)—   </a:t>
            </a:r>
            <a:r>
              <a:rPr lang="en-US" dirty="0"/>
              <a:t>a mother can have many children, but a child can have only one mother</a:t>
            </a:r>
            <a:r>
              <a:rPr lang="en-US" dirty="0" smtClean="0"/>
              <a:t>.</a:t>
            </a:r>
          </a:p>
          <a:p>
            <a:r>
              <a:rPr lang="en-US" b="1" dirty="0" smtClean="0"/>
              <a:t> Many-to-many </a:t>
            </a:r>
            <a:r>
              <a:rPr lang="en-US" b="1" dirty="0"/>
              <a:t>(M:N</a:t>
            </a:r>
            <a:r>
              <a:rPr lang="en-US" b="1" dirty="0" smtClean="0"/>
              <a:t>)— </a:t>
            </a:r>
            <a:r>
              <a:rPr lang="en-US" dirty="0" smtClean="0"/>
              <a:t>an </a:t>
            </a:r>
            <a:r>
              <a:rPr lang="en-US" dirty="0"/>
              <a:t>uncle can have many nephews, while a nephew can have many </a:t>
            </a:r>
            <a:r>
              <a:rPr lang="en-US" dirty="0" smtClean="0"/>
              <a:t>uncles</a:t>
            </a:r>
          </a:p>
          <a:p>
            <a:endParaRPr lang="en-US" dirty="0"/>
          </a:p>
          <a:p>
            <a:r>
              <a:rPr lang="en-US" dirty="0"/>
              <a:t>Cardinality defines “the maximum number of objects that can participate in a </a:t>
            </a:r>
            <a:r>
              <a:rPr lang="en-US" dirty="0" smtClean="0"/>
              <a:t>relationship”.</a:t>
            </a:r>
          </a:p>
          <a:p>
            <a:r>
              <a:rPr lang="en-US" dirty="0" smtClean="0"/>
              <a:t> </a:t>
            </a:r>
            <a:r>
              <a:rPr lang="en-US" dirty="0"/>
              <a:t>It does not, however, provide an indication of whether or not a </a:t>
            </a:r>
            <a:r>
              <a:rPr lang="en-US" dirty="0" smtClean="0"/>
              <a:t>particular </a:t>
            </a:r>
            <a:r>
              <a:rPr lang="en-US" dirty="0"/>
              <a:t>data object must participate in the relationship. </a:t>
            </a:r>
            <a:endParaRPr lang="en-US" dirty="0" smtClean="0"/>
          </a:p>
          <a:p>
            <a:r>
              <a:rPr lang="en-US" dirty="0" smtClean="0"/>
              <a:t>To </a:t>
            </a:r>
            <a:r>
              <a:rPr lang="en-US" dirty="0"/>
              <a:t>specify this information, the data model adds modality to the object/relationship pair.</a:t>
            </a:r>
          </a:p>
        </p:txBody>
      </p:sp>
      <p:sp>
        <p:nvSpPr>
          <p:cNvPr id="4" name="Date Placeholder 3"/>
          <p:cNvSpPr>
            <a:spLocks noGrp="1"/>
          </p:cNvSpPr>
          <p:nvPr>
            <p:ph type="dt" sz="half" idx="10"/>
          </p:nvPr>
        </p:nvSpPr>
        <p:spPr/>
        <p:txBody>
          <a:bodyPr/>
          <a:lstStyle/>
          <a:p>
            <a:fld id="{777342C2-FB55-4127-8AE3-C02CD151BEF0}" type="datetime1">
              <a:rPr lang="en-US" smtClean="0"/>
              <a:t>7/17/2023</a:t>
            </a:fld>
            <a:endParaRPr lang="en-US"/>
          </a:p>
        </p:txBody>
      </p:sp>
      <p:sp>
        <p:nvSpPr>
          <p:cNvPr id="5" name="Footer Placeholder 4"/>
          <p:cNvSpPr>
            <a:spLocks noGrp="1"/>
          </p:cNvSpPr>
          <p:nvPr>
            <p:ph type="ftr" sz="quarter" idx="11"/>
          </p:nvPr>
        </p:nvSpPr>
        <p:spPr/>
        <p:txBody>
          <a:bodyPr/>
          <a:lstStyle/>
          <a:p>
            <a:r>
              <a:rPr lang="en-US" smtClean="0"/>
              <a:t>Prefer Roger S Pressman for Details </a:t>
            </a:r>
            <a:endParaRPr lang="en-US"/>
          </a:p>
        </p:txBody>
      </p:sp>
      <p:sp>
        <p:nvSpPr>
          <p:cNvPr id="6" name="Slide Number Placeholder 5"/>
          <p:cNvSpPr>
            <a:spLocks noGrp="1"/>
          </p:cNvSpPr>
          <p:nvPr>
            <p:ph type="sldNum" sz="quarter" idx="12"/>
          </p:nvPr>
        </p:nvSpPr>
        <p:spPr/>
        <p:txBody>
          <a:bodyPr/>
          <a:lstStyle/>
          <a:p>
            <a:fld id="{9D71919E-412D-4790-99BA-70B71580773B}" type="slidenum">
              <a:rPr lang="en-US" smtClean="0"/>
              <a:t>28</a:t>
            </a:fld>
            <a:endParaRPr lang="en-US"/>
          </a:p>
        </p:txBody>
      </p:sp>
    </p:spTree>
    <p:extLst>
      <p:ext uri="{BB962C8B-B14F-4D97-AF65-F5344CB8AC3E}">
        <p14:creationId xmlns:p14="http://schemas.microsoft.com/office/powerpoint/2010/main" val="17876766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777342C2-FB55-4127-8AE3-C02CD151BEF0}" type="datetime1">
              <a:rPr lang="en-US" smtClean="0"/>
              <a:t>7/17/2023</a:t>
            </a:fld>
            <a:endParaRPr lang="en-US"/>
          </a:p>
        </p:txBody>
      </p:sp>
      <p:sp>
        <p:nvSpPr>
          <p:cNvPr id="5" name="Footer Placeholder 4"/>
          <p:cNvSpPr>
            <a:spLocks noGrp="1"/>
          </p:cNvSpPr>
          <p:nvPr>
            <p:ph type="ftr" sz="quarter" idx="11"/>
          </p:nvPr>
        </p:nvSpPr>
        <p:spPr/>
        <p:txBody>
          <a:bodyPr/>
          <a:lstStyle/>
          <a:p>
            <a:r>
              <a:rPr lang="en-US" smtClean="0"/>
              <a:t>Prefer Roger S Pressman for Details </a:t>
            </a:r>
            <a:endParaRPr lang="en-US"/>
          </a:p>
        </p:txBody>
      </p:sp>
      <p:sp>
        <p:nvSpPr>
          <p:cNvPr id="6" name="Slide Number Placeholder 5"/>
          <p:cNvSpPr>
            <a:spLocks noGrp="1"/>
          </p:cNvSpPr>
          <p:nvPr>
            <p:ph type="sldNum" sz="quarter" idx="12"/>
          </p:nvPr>
        </p:nvSpPr>
        <p:spPr/>
        <p:txBody>
          <a:bodyPr/>
          <a:lstStyle/>
          <a:p>
            <a:fld id="{9D71919E-412D-4790-99BA-70B71580773B}" type="slidenum">
              <a:rPr lang="en-US" smtClean="0"/>
              <a:t>29</a:t>
            </a:fld>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58320" y="2126611"/>
            <a:ext cx="5075360" cy="3749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132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Analysis Principles</a:t>
            </a:r>
            <a:endParaRPr lang="en-US" b="1" dirty="0"/>
          </a:p>
        </p:txBody>
      </p:sp>
      <p:sp>
        <p:nvSpPr>
          <p:cNvPr id="3" name="Content Placeholder 2"/>
          <p:cNvSpPr>
            <a:spLocks noGrp="1"/>
          </p:cNvSpPr>
          <p:nvPr>
            <p:ph idx="1"/>
          </p:nvPr>
        </p:nvSpPr>
        <p:spPr/>
        <p:txBody>
          <a:bodyPr/>
          <a:lstStyle/>
          <a:p>
            <a:r>
              <a:rPr lang="en-US" dirty="0"/>
              <a:t>In addition to these operational analysis, Davis suggests a set of guiding principles for requirement engineering </a:t>
            </a:r>
          </a:p>
          <a:p>
            <a:pPr marL="574675">
              <a:buFont typeface="Wingdings" pitchFamily="2" charset="2"/>
              <a:buChar char="§"/>
            </a:pPr>
            <a:r>
              <a:rPr lang="en-US" b="1" i="1" dirty="0"/>
              <a:t>Understand the problem before you begin to create the analysis model</a:t>
            </a:r>
            <a:r>
              <a:rPr lang="en-US" b="1" i="1" dirty="0" smtClean="0"/>
              <a:t>. --</a:t>
            </a:r>
            <a:r>
              <a:rPr lang="en-US" sz="1600" dirty="0"/>
              <a:t>There is a tendency to rush to a solution, even before the problem is understood. This often leads to elegant software that solves the wrong problem!</a:t>
            </a:r>
            <a:endParaRPr lang="en-US" sz="1600" b="1" i="1" dirty="0"/>
          </a:p>
          <a:p>
            <a:pPr marL="574675">
              <a:buFont typeface="Wingdings" pitchFamily="2" charset="2"/>
              <a:buChar char="§"/>
            </a:pPr>
            <a:r>
              <a:rPr lang="en-US" b="1" i="1" dirty="0"/>
              <a:t>Develop the prototypes that enable a user to understand how human/machine interaction will occur </a:t>
            </a:r>
            <a:r>
              <a:rPr lang="en-US" b="1" i="1" dirty="0" smtClean="0"/>
              <a:t>-- </a:t>
            </a:r>
            <a:r>
              <a:rPr lang="en-US" sz="1050" dirty="0"/>
              <a:t>Since the perception of the quality of software is often based on the perception of the “friendliness” of the interface, prototyping (and the iteration that results) are highly recommended</a:t>
            </a:r>
            <a:endParaRPr lang="en-US" sz="1050" b="1" i="1" dirty="0"/>
          </a:p>
        </p:txBody>
      </p:sp>
      <p:sp>
        <p:nvSpPr>
          <p:cNvPr id="4" name="Date Placeholder 3"/>
          <p:cNvSpPr>
            <a:spLocks noGrp="1"/>
          </p:cNvSpPr>
          <p:nvPr>
            <p:ph type="dt" sz="half" idx="10"/>
          </p:nvPr>
        </p:nvSpPr>
        <p:spPr/>
        <p:txBody>
          <a:bodyPr/>
          <a:lstStyle/>
          <a:p>
            <a:fld id="{E0770C37-994D-4961-8F01-5E26AABA61A2}" type="datetime1">
              <a:rPr lang="en-US" smtClean="0"/>
              <a:t>7/17/2023</a:t>
            </a:fld>
            <a:endParaRPr lang="en-US"/>
          </a:p>
        </p:txBody>
      </p:sp>
      <p:sp>
        <p:nvSpPr>
          <p:cNvPr id="5" name="Footer Placeholder 4"/>
          <p:cNvSpPr>
            <a:spLocks noGrp="1"/>
          </p:cNvSpPr>
          <p:nvPr>
            <p:ph type="ftr" sz="quarter" idx="11"/>
          </p:nvPr>
        </p:nvSpPr>
        <p:spPr/>
        <p:txBody>
          <a:bodyPr/>
          <a:lstStyle/>
          <a:p>
            <a:r>
              <a:rPr lang="en-US" smtClean="0"/>
              <a:t>Prefer Roger S Pressman for Details </a:t>
            </a:r>
            <a:endParaRPr lang="en-US"/>
          </a:p>
        </p:txBody>
      </p:sp>
      <p:sp>
        <p:nvSpPr>
          <p:cNvPr id="6" name="Slide Number Placeholder 5"/>
          <p:cNvSpPr>
            <a:spLocks noGrp="1"/>
          </p:cNvSpPr>
          <p:nvPr>
            <p:ph type="sldNum" sz="quarter" idx="12"/>
          </p:nvPr>
        </p:nvSpPr>
        <p:spPr/>
        <p:txBody>
          <a:bodyPr/>
          <a:lstStyle/>
          <a:p>
            <a:fld id="{9D71919E-412D-4790-99BA-70B71580773B}" type="slidenum">
              <a:rPr lang="en-US" smtClean="0"/>
              <a:t>3</a:t>
            </a:fld>
            <a:endParaRPr lang="en-US"/>
          </a:p>
        </p:txBody>
      </p:sp>
    </p:spTree>
    <p:extLst>
      <p:ext uri="{BB962C8B-B14F-4D97-AF65-F5344CB8AC3E}">
        <p14:creationId xmlns:p14="http://schemas.microsoft.com/office/powerpoint/2010/main" val="30400573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	Modality</a:t>
            </a:r>
            <a:endParaRPr lang="en-US" b="1" dirty="0"/>
          </a:p>
        </p:txBody>
      </p:sp>
      <p:sp>
        <p:nvSpPr>
          <p:cNvPr id="3" name="Content Placeholder 2"/>
          <p:cNvSpPr>
            <a:spLocks noGrp="1"/>
          </p:cNvSpPr>
          <p:nvPr>
            <p:ph idx="1"/>
          </p:nvPr>
        </p:nvSpPr>
        <p:spPr/>
        <p:txBody>
          <a:bodyPr/>
          <a:lstStyle/>
          <a:p>
            <a:r>
              <a:rPr lang="en-US" dirty="0" smtClean="0"/>
              <a:t>The </a:t>
            </a:r>
            <a:r>
              <a:rPr lang="en-US" dirty="0"/>
              <a:t>modality of a relationship is 0 if there is no explicit need for the </a:t>
            </a:r>
            <a:r>
              <a:rPr lang="en-US" dirty="0" smtClean="0"/>
              <a:t>relationship </a:t>
            </a:r>
            <a:r>
              <a:rPr lang="en-US" dirty="0"/>
              <a:t>to occur or the relationship is optional</a:t>
            </a:r>
            <a:r>
              <a:rPr lang="en-US" dirty="0" smtClean="0"/>
              <a:t>.</a:t>
            </a:r>
          </a:p>
          <a:p>
            <a:r>
              <a:rPr lang="en-US" dirty="0" smtClean="0"/>
              <a:t> </a:t>
            </a:r>
            <a:r>
              <a:rPr lang="en-US" dirty="0"/>
              <a:t>The modality is 1 if an occurrence of the relationship is mandatory. </a:t>
            </a:r>
            <a:endParaRPr lang="en-US" dirty="0" smtClean="0"/>
          </a:p>
          <a:p>
            <a:r>
              <a:rPr lang="en-US" i="1" dirty="0" smtClean="0"/>
              <a:t>Example : A </a:t>
            </a:r>
            <a:r>
              <a:rPr lang="en-US" i="1" dirty="0"/>
              <a:t>customer indicates that there is a problem. If the problem is diagnosed as relatively simple, a single repair action occurs. However, if the problem is complex, multiple repair actions may be </a:t>
            </a:r>
            <a:r>
              <a:rPr lang="en-US" i="1" dirty="0" smtClean="0"/>
              <a:t>required</a:t>
            </a:r>
            <a:endParaRPr lang="en-US" i="1" dirty="0"/>
          </a:p>
        </p:txBody>
      </p:sp>
      <p:sp>
        <p:nvSpPr>
          <p:cNvPr id="4" name="Date Placeholder 3"/>
          <p:cNvSpPr>
            <a:spLocks noGrp="1"/>
          </p:cNvSpPr>
          <p:nvPr>
            <p:ph type="dt" sz="half" idx="10"/>
          </p:nvPr>
        </p:nvSpPr>
        <p:spPr/>
        <p:txBody>
          <a:bodyPr/>
          <a:lstStyle/>
          <a:p>
            <a:fld id="{777342C2-FB55-4127-8AE3-C02CD151BEF0}" type="datetime1">
              <a:rPr lang="en-US" smtClean="0"/>
              <a:t>7/17/2023</a:t>
            </a:fld>
            <a:endParaRPr lang="en-US"/>
          </a:p>
        </p:txBody>
      </p:sp>
      <p:sp>
        <p:nvSpPr>
          <p:cNvPr id="5" name="Footer Placeholder 4"/>
          <p:cNvSpPr>
            <a:spLocks noGrp="1"/>
          </p:cNvSpPr>
          <p:nvPr>
            <p:ph type="ftr" sz="quarter" idx="11"/>
          </p:nvPr>
        </p:nvSpPr>
        <p:spPr/>
        <p:txBody>
          <a:bodyPr/>
          <a:lstStyle/>
          <a:p>
            <a:r>
              <a:rPr lang="en-US" smtClean="0"/>
              <a:t>Prefer Roger S Pressman for Details </a:t>
            </a:r>
            <a:endParaRPr lang="en-US"/>
          </a:p>
        </p:txBody>
      </p:sp>
      <p:sp>
        <p:nvSpPr>
          <p:cNvPr id="6" name="Slide Number Placeholder 5"/>
          <p:cNvSpPr>
            <a:spLocks noGrp="1"/>
          </p:cNvSpPr>
          <p:nvPr>
            <p:ph type="sldNum" sz="quarter" idx="12"/>
          </p:nvPr>
        </p:nvSpPr>
        <p:spPr/>
        <p:txBody>
          <a:bodyPr/>
          <a:lstStyle/>
          <a:p>
            <a:fld id="{9D71919E-412D-4790-99BA-70B71580773B}" type="slidenum">
              <a:rPr lang="en-US" smtClean="0"/>
              <a:t>30</a:t>
            </a:fld>
            <a:endParaRPr lang="en-US"/>
          </a:p>
        </p:txBody>
      </p:sp>
    </p:spTree>
    <p:extLst>
      <p:ext uri="{BB962C8B-B14F-4D97-AF65-F5344CB8AC3E}">
        <p14:creationId xmlns:p14="http://schemas.microsoft.com/office/powerpoint/2010/main" val="10128123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	Modality </a:t>
            </a:r>
            <a:endParaRPr lang="en-US" b="1" dirty="0"/>
          </a:p>
        </p:txBody>
      </p:sp>
      <p:pic>
        <p:nvPicPr>
          <p:cNvPr id="7" name="Content Placeholder 6"/>
          <p:cNvPicPr>
            <a:picLocks noGrp="1" noChangeAspect="1"/>
          </p:cNvPicPr>
          <p:nvPr>
            <p:ph idx="1"/>
          </p:nvPr>
        </p:nvPicPr>
        <p:blipFill>
          <a:blip r:embed="rId2"/>
          <a:stretch>
            <a:fillRect/>
          </a:stretch>
        </p:blipFill>
        <p:spPr>
          <a:xfrm>
            <a:off x="2456699" y="1825625"/>
            <a:ext cx="7278601" cy="4351338"/>
          </a:xfrm>
          <a:prstGeom prst="rect">
            <a:avLst/>
          </a:prstGeom>
        </p:spPr>
      </p:pic>
      <p:sp>
        <p:nvSpPr>
          <p:cNvPr id="4" name="Date Placeholder 3"/>
          <p:cNvSpPr>
            <a:spLocks noGrp="1"/>
          </p:cNvSpPr>
          <p:nvPr>
            <p:ph type="dt" sz="half" idx="10"/>
          </p:nvPr>
        </p:nvSpPr>
        <p:spPr/>
        <p:txBody>
          <a:bodyPr/>
          <a:lstStyle/>
          <a:p>
            <a:fld id="{777342C2-FB55-4127-8AE3-C02CD151BEF0}" type="datetime1">
              <a:rPr lang="en-US" smtClean="0"/>
              <a:t>7/17/2023</a:t>
            </a:fld>
            <a:endParaRPr lang="en-US"/>
          </a:p>
        </p:txBody>
      </p:sp>
      <p:sp>
        <p:nvSpPr>
          <p:cNvPr id="5" name="Footer Placeholder 4"/>
          <p:cNvSpPr>
            <a:spLocks noGrp="1"/>
          </p:cNvSpPr>
          <p:nvPr>
            <p:ph type="ftr" sz="quarter" idx="11"/>
          </p:nvPr>
        </p:nvSpPr>
        <p:spPr/>
        <p:txBody>
          <a:bodyPr/>
          <a:lstStyle/>
          <a:p>
            <a:r>
              <a:rPr lang="en-US" smtClean="0"/>
              <a:t>Prefer Roger S Pressman for Details </a:t>
            </a:r>
            <a:endParaRPr lang="en-US"/>
          </a:p>
        </p:txBody>
      </p:sp>
      <p:sp>
        <p:nvSpPr>
          <p:cNvPr id="6" name="Slide Number Placeholder 5"/>
          <p:cNvSpPr>
            <a:spLocks noGrp="1"/>
          </p:cNvSpPr>
          <p:nvPr>
            <p:ph type="sldNum" sz="quarter" idx="12"/>
          </p:nvPr>
        </p:nvSpPr>
        <p:spPr/>
        <p:txBody>
          <a:bodyPr/>
          <a:lstStyle/>
          <a:p>
            <a:fld id="{9D71919E-412D-4790-99BA-70B71580773B}" type="slidenum">
              <a:rPr lang="en-US" smtClean="0"/>
              <a:t>31</a:t>
            </a:fld>
            <a:endParaRPr lang="en-US"/>
          </a:p>
        </p:txBody>
      </p:sp>
    </p:spTree>
    <p:extLst>
      <p:ext uri="{BB962C8B-B14F-4D97-AF65-F5344CB8AC3E}">
        <p14:creationId xmlns:p14="http://schemas.microsoft.com/office/powerpoint/2010/main" val="14928074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ER Diagram </a:t>
            </a:r>
            <a:endParaRPr lang="en-US" b="1" dirty="0"/>
          </a:p>
        </p:txBody>
      </p:sp>
      <p:pic>
        <p:nvPicPr>
          <p:cNvPr id="7" name="Content Placeholder 6"/>
          <p:cNvPicPr>
            <a:picLocks noGrp="1" noChangeAspect="1"/>
          </p:cNvPicPr>
          <p:nvPr>
            <p:ph idx="1"/>
          </p:nvPr>
        </p:nvPicPr>
        <p:blipFill>
          <a:blip r:embed="rId2"/>
          <a:stretch>
            <a:fillRect/>
          </a:stretch>
        </p:blipFill>
        <p:spPr>
          <a:xfrm>
            <a:off x="1762125" y="2577306"/>
            <a:ext cx="8667750" cy="2847975"/>
          </a:xfrm>
          <a:prstGeom prst="rect">
            <a:avLst/>
          </a:prstGeom>
        </p:spPr>
      </p:pic>
      <p:sp>
        <p:nvSpPr>
          <p:cNvPr id="4" name="Date Placeholder 3"/>
          <p:cNvSpPr>
            <a:spLocks noGrp="1"/>
          </p:cNvSpPr>
          <p:nvPr>
            <p:ph type="dt" sz="half" idx="10"/>
          </p:nvPr>
        </p:nvSpPr>
        <p:spPr/>
        <p:txBody>
          <a:bodyPr/>
          <a:lstStyle/>
          <a:p>
            <a:fld id="{777342C2-FB55-4127-8AE3-C02CD151BEF0}" type="datetime1">
              <a:rPr lang="en-US" smtClean="0"/>
              <a:t>7/17/2023</a:t>
            </a:fld>
            <a:endParaRPr lang="en-US"/>
          </a:p>
        </p:txBody>
      </p:sp>
      <p:sp>
        <p:nvSpPr>
          <p:cNvPr id="5" name="Footer Placeholder 4"/>
          <p:cNvSpPr>
            <a:spLocks noGrp="1"/>
          </p:cNvSpPr>
          <p:nvPr>
            <p:ph type="ftr" sz="quarter" idx="11"/>
          </p:nvPr>
        </p:nvSpPr>
        <p:spPr/>
        <p:txBody>
          <a:bodyPr/>
          <a:lstStyle/>
          <a:p>
            <a:r>
              <a:rPr lang="en-US" smtClean="0"/>
              <a:t>Prefer Roger S Pressman for Details </a:t>
            </a:r>
            <a:endParaRPr lang="en-US"/>
          </a:p>
        </p:txBody>
      </p:sp>
      <p:sp>
        <p:nvSpPr>
          <p:cNvPr id="6" name="Slide Number Placeholder 5"/>
          <p:cNvSpPr>
            <a:spLocks noGrp="1"/>
          </p:cNvSpPr>
          <p:nvPr>
            <p:ph type="sldNum" sz="quarter" idx="12"/>
          </p:nvPr>
        </p:nvSpPr>
        <p:spPr/>
        <p:txBody>
          <a:bodyPr/>
          <a:lstStyle/>
          <a:p>
            <a:fld id="{9D71919E-412D-4790-99BA-70B71580773B}" type="slidenum">
              <a:rPr lang="en-US" smtClean="0"/>
              <a:t>32</a:t>
            </a:fld>
            <a:endParaRPr lang="en-US"/>
          </a:p>
        </p:txBody>
      </p:sp>
    </p:spTree>
    <p:extLst>
      <p:ext uri="{BB962C8B-B14F-4D97-AF65-F5344CB8AC3E}">
        <p14:creationId xmlns:p14="http://schemas.microsoft.com/office/powerpoint/2010/main" val="30415549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ER Diagram </a:t>
            </a:r>
            <a:endParaRPr lang="en-US" b="1" dirty="0"/>
          </a:p>
        </p:txBody>
      </p:sp>
      <p:sp>
        <p:nvSpPr>
          <p:cNvPr id="3" name="Content Placeholder 2"/>
          <p:cNvSpPr>
            <a:spLocks noGrp="1"/>
          </p:cNvSpPr>
          <p:nvPr>
            <p:ph idx="1"/>
          </p:nvPr>
        </p:nvSpPr>
        <p:spPr/>
        <p:txBody>
          <a:bodyPr>
            <a:normAutofit fontScale="92500" lnSpcReduction="10000"/>
          </a:bodyPr>
          <a:lstStyle/>
          <a:p>
            <a:r>
              <a:rPr lang="en-US" dirty="0" smtClean="0"/>
              <a:t>Above figure shows the One to many relationship</a:t>
            </a:r>
          </a:p>
          <a:p>
            <a:r>
              <a:rPr lang="en-US" dirty="0" smtClean="0"/>
              <a:t>That </a:t>
            </a:r>
            <a:r>
              <a:rPr lang="en-US" dirty="0"/>
              <a:t>is, a single customer can be provided with zero or many repair actions. </a:t>
            </a:r>
            <a:endParaRPr lang="en-US" dirty="0" smtClean="0"/>
          </a:p>
          <a:p>
            <a:r>
              <a:rPr lang="en-US" dirty="0" smtClean="0"/>
              <a:t>The </a:t>
            </a:r>
            <a:r>
              <a:rPr lang="en-US" dirty="0"/>
              <a:t>symbols on the relationship connection closest to the data object rectangles indicate </a:t>
            </a:r>
            <a:r>
              <a:rPr lang="en-US" dirty="0" smtClean="0"/>
              <a:t>cardinality</a:t>
            </a:r>
            <a:r>
              <a:rPr lang="en-US" dirty="0"/>
              <a:t>. </a:t>
            </a:r>
            <a:endParaRPr lang="en-US" dirty="0" smtClean="0"/>
          </a:p>
          <a:p>
            <a:r>
              <a:rPr lang="en-US" dirty="0" smtClean="0"/>
              <a:t>The </a:t>
            </a:r>
            <a:r>
              <a:rPr lang="en-US" dirty="0"/>
              <a:t>vertical bar indicates one and the three-pronged fork indicates many. </a:t>
            </a:r>
            <a:endParaRPr lang="en-US" dirty="0" smtClean="0"/>
          </a:p>
          <a:p>
            <a:r>
              <a:rPr lang="en-US" dirty="0" smtClean="0"/>
              <a:t>Modality </a:t>
            </a:r>
            <a:r>
              <a:rPr lang="en-US" dirty="0"/>
              <a:t>is indicated by the symbols that are further away from the data object </a:t>
            </a:r>
            <a:r>
              <a:rPr lang="en-US" dirty="0" smtClean="0"/>
              <a:t>rectangles</a:t>
            </a:r>
            <a:r>
              <a:rPr lang="en-US" dirty="0"/>
              <a:t>. </a:t>
            </a:r>
            <a:endParaRPr lang="en-US" dirty="0" smtClean="0"/>
          </a:p>
          <a:p>
            <a:r>
              <a:rPr lang="en-US" dirty="0" smtClean="0"/>
              <a:t>The </a:t>
            </a:r>
            <a:r>
              <a:rPr lang="en-US" dirty="0"/>
              <a:t>second vertical bar on the left indicates that there must be a customer for a repair action to occur. </a:t>
            </a:r>
            <a:endParaRPr lang="en-US" dirty="0" smtClean="0"/>
          </a:p>
          <a:p>
            <a:r>
              <a:rPr lang="en-US" dirty="0" smtClean="0"/>
              <a:t>The </a:t>
            </a:r>
            <a:r>
              <a:rPr lang="en-US" dirty="0"/>
              <a:t>circle on the right indicates that there may be no repair action required for the type of problem reported by the customer.</a:t>
            </a:r>
          </a:p>
        </p:txBody>
      </p:sp>
      <p:sp>
        <p:nvSpPr>
          <p:cNvPr id="4" name="Date Placeholder 3"/>
          <p:cNvSpPr>
            <a:spLocks noGrp="1"/>
          </p:cNvSpPr>
          <p:nvPr>
            <p:ph type="dt" sz="half" idx="10"/>
          </p:nvPr>
        </p:nvSpPr>
        <p:spPr/>
        <p:txBody>
          <a:bodyPr/>
          <a:lstStyle/>
          <a:p>
            <a:fld id="{777342C2-FB55-4127-8AE3-C02CD151BEF0}" type="datetime1">
              <a:rPr lang="en-US" smtClean="0"/>
              <a:t>7/17/2023</a:t>
            </a:fld>
            <a:endParaRPr lang="en-US"/>
          </a:p>
        </p:txBody>
      </p:sp>
      <p:sp>
        <p:nvSpPr>
          <p:cNvPr id="5" name="Footer Placeholder 4"/>
          <p:cNvSpPr>
            <a:spLocks noGrp="1"/>
          </p:cNvSpPr>
          <p:nvPr>
            <p:ph type="ftr" sz="quarter" idx="11"/>
          </p:nvPr>
        </p:nvSpPr>
        <p:spPr/>
        <p:txBody>
          <a:bodyPr/>
          <a:lstStyle/>
          <a:p>
            <a:r>
              <a:rPr lang="en-US" smtClean="0"/>
              <a:t>Prefer Roger S Pressman for Details </a:t>
            </a:r>
            <a:endParaRPr lang="en-US"/>
          </a:p>
        </p:txBody>
      </p:sp>
      <p:sp>
        <p:nvSpPr>
          <p:cNvPr id="6" name="Slide Number Placeholder 5"/>
          <p:cNvSpPr>
            <a:spLocks noGrp="1"/>
          </p:cNvSpPr>
          <p:nvPr>
            <p:ph type="sldNum" sz="quarter" idx="12"/>
          </p:nvPr>
        </p:nvSpPr>
        <p:spPr/>
        <p:txBody>
          <a:bodyPr/>
          <a:lstStyle/>
          <a:p>
            <a:fld id="{9D71919E-412D-4790-99BA-70B71580773B}" type="slidenum">
              <a:rPr lang="en-US" smtClean="0"/>
              <a:t>33</a:t>
            </a:fld>
            <a:endParaRPr lang="en-US"/>
          </a:p>
        </p:txBody>
      </p:sp>
    </p:spTree>
    <p:extLst>
      <p:ext uri="{BB962C8B-B14F-4D97-AF65-F5344CB8AC3E}">
        <p14:creationId xmlns:p14="http://schemas.microsoft.com/office/powerpoint/2010/main" val="2207760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ER Diagram Notations</a:t>
            </a:r>
            <a:endParaRPr lang="en-US" dirty="0"/>
          </a:p>
        </p:txBody>
      </p:sp>
      <p:pic>
        <p:nvPicPr>
          <p:cNvPr id="7" name="Content Placeholder 6"/>
          <p:cNvPicPr>
            <a:picLocks noGrp="1" noChangeAspect="1"/>
          </p:cNvPicPr>
          <p:nvPr>
            <p:ph idx="1"/>
          </p:nvPr>
        </p:nvPicPr>
        <p:blipFill>
          <a:blip r:embed="rId2"/>
          <a:stretch>
            <a:fillRect/>
          </a:stretch>
        </p:blipFill>
        <p:spPr>
          <a:xfrm>
            <a:off x="3391039" y="1935353"/>
            <a:ext cx="5409922" cy="4351338"/>
          </a:xfrm>
          <a:prstGeom prst="rect">
            <a:avLst/>
          </a:prstGeom>
        </p:spPr>
      </p:pic>
      <p:sp>
        <p:nvSpPr>
          <p:cNvPr id="4" name="Date Placeholder 3"/>
          <p:cNvSpPr>
            <a:spLocks noGrp="1"/>
          </p:cNvSpPr>
          <p:nvPr>
            <p:ph type="dt" sz="half" idx="10"/>
          </p:nvPr>
        </p:nvSpPr>
        <p:spPr/>
        <p:txBody>
          <a:bodyPr/>
          <a:lstStyle/>
          <a:p>
            <a:fld id="{777342C2-FB55-4127-8AE3-C02CD151BEF0}" type="datetime1">
              <a:rPr lang="en-US" smtClean="0"/>
              <a:t>7/17/2023</a:t>
            </a:fld>
            <a:endParaRPr lang="en-US"/>
          </a:p>
        </p:txBody>
      </p:sp>
      <p:sp>
        <p:nvSpPr>
          <p:cNvPr id="5" name="Footer Placeholder 4"/>
          <p:cNvSpPr>
            <a:spLocks noGrp="1"/>
          </p:cNvSpPr>
          <p:nvPr>
            <p:ph type="ftr" sz="quarter" idx="11"/>
          </p:nvPr>
        </p:nvSpPr>
        <p:spPr/>
        <p:txBody>
          <a:bodyPr/>
          <a:lstStyle/>
          <a:p>
            <a:r>
              <a:rPr lang="en-US" smtClean="0"/>
              <a:t>Prefer Roger S Pressman for Details </a:t>
            </a:r>
            <a:endParaRPr lang="en-US"/>
          </a:p>
        </p:txBody>
      </p:sp>
      <p:sp>
        <p:nvSpPr>
          <p:cNvPr id="6" name="Slide Number Placeholder 5"/>
          <p:cNvSpPr>
            <a:spLocks noGrp="1"/>
          </p:cNvSpPr>
          <p:nvPr>
            <p:ph type="sldNum" sz="quarter" idx="12"/>
          </p:nvPr>
        </p:nvSpPr>
        <p:spPr/>
        <p:txBody>
          <a:bodyPr/>
          <a:lstStyle/>
          <a:p>
            <a:fld id="{9D71919E-412D-4790-99BA-70B71580773B}" type="slidenum">
              <a:rPr lang="en-US" smtClean="0"/>
              <a:t>34</a:t>
            </a:fld>
            <a:endParaRPr lang="en-US"/>
          </a:p>
        </p:txBody>
      </p:sp>
    </p:spTree>
    <p:extLst>
      <p:ext uri="{BB962C8B-B14F-4D97-AF65-F5344CB8AC3E}">
        <p14:creationId xmlns:p14="http://schemas.microsoft.com/office/powerpoint/2010/main" val="8990917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ER Diagram Notation </a:t>
            </a:r>
            <a:endParaRPr lang="en-US" b="1" dirty="0"/>
          </a:p>
        </p:txBody>
      </p:sp>
      <p:pic>
        <p:nvPicPr>
          <p:cNvPr id="7" name="Content Placeholder 6"/>
          <p:cNvPicPr>
            <a:picLocks noGrp="1" noChangeAspect="1"/>
          </p:cNvPicPr>
          <p:nvPr>
            <p:ph idx="1"/>
          </p:nvPr>
        </p:nvPicPr>
        <p:blipFill>
          <a:blip r:embed="rId2"/>
          <a:stretch>
            <a:fillRect/>
          </a:stretch>
        </p:blipFill>
        <p:spPr>
          <a:xfrm>
            <a:off x="1821878" y="1825625"/>
            <a:ext cx="8548244" cy="4351338"/>
          </a:xfrm>
          <a:prstGeom prst="rect">
            <a:avLst/>
          </a:prstGeom>
        </p:spPr>
      </p:pic>
      <p:sp>
        <p:nvSpPr>
          <p:cNvPr id="4" name="Date Placeholder 3"/>
          <p:cNvSpPr>
            <a:spLocks noGrp="1"/>
          </p:cNvSpPr>
          <p:nvPr>
            <p:ph type="dt" sz="half" idx="10"/>
          </p:nvPr>
        </p:nvSpPr>
        <p:spPr/>
        <p:txBody>
          <a:bodyPr/>
          <a:lstStyle/>
          <a:p>
            <a:fld id="{777342C2-FB55-4127-8AE3-C02CD151BEF0}" type="datetime1">
              <a:rPr lang="en-US" smtClean="0"/>
              <a:t>7/17/2023</a:t>
            </a:fld>
            <a:endParaRPr lang="en-US"/>
          </a:p>
        </p:txBody>
      </p:sp>
      <p:sp>
        <p:nvSpPr>
          <p:cNvPr id="5" name="Footer Placeholder 4"/>
          <p:cNvSpPr>
            <a:spLocks noGrp="1"/>
          </p:cNvSpPr>
          <p:nvPr>
            <p:ph type="ftr" sz="quarter" idx="11"/>
          </p:nvPr>
        </p:nvSpPr>
        <p:spPr/>
        <p:txBody>
          <a:bodyPr/>
          <a:lstStyle/>
          <a:p>
            <a:r>
              <a:rPr lang="en-US" smtClean="0"/>
              <a:t>Prefer Roger S Pressman for Details </a:t>
            </a:r>
            <a:endParaRPr lang="en-US"/>
          </a:p>
        </p:txBody>
      </p:sp>
      <p:sp>
        <p:nvSpPr>
          <p:cNvPr id="6" name="Slide Number Placeholder 5"/>
          <p:cNvSpPr>
            <a:spLocks noGrp="1"/>
          </p:cNvSpPr>
          <p:nvPr>
            <p:ph type="sldNum" sz="quarter" idx="12"/>
          </p:nvPr>
        </p:nvSpPr>
        <p:spPr/>
        <p:txBody>
          <a:bodyPr/>
          <a:lstStyle/>
          <a:p>
            <a:fld id="{9D71919E-412D-4790-99BA-70B71580773B}" type="slidenum">
              <a:rPr lang="en-US" smtClean="0"/>
              <a:t>35</a:t>
            </a:fld>
            <a:endParaRPr lang="en-US"/>
          </a:p>
        </p:txBody>
      </p:sp>
    </p:spTree>
    <p:extLst>
      <p:ext uri="{BB962C8B-B14F-4D97-AF65-F5344CB8AC3E}">
        <p14:creationId xmlns:p14="http://schemas.microsoft.com/office/powerpoint/2010/main" val="17180236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ER Diagram Notation </a:t>
            </a:r>
            <a:endParaRPr lang="en-US" b="1" dirty="0"/>
          </a:p>
        </p:txBody>
      </p:sp>
      <p:pic>
        <p:nvPicPr>
          <p:cNvPr id="7" name="Content Placeholder 6"/>
          <p:cNvPicPr>
            <a:picLocks noGrp="1" noChangeAspect="1"/>
          </p:cNvPicPr>
          <p:nvPr>
            <p:ph idx="1"/>
          </p:nvPr>
        </p:nvPicPr>
        <p:blipFill>
          <a:blip r:embed="rId2"/>
          <a:stretch>
            <a:fillRect/>
          </a:stretch>
        </p:blipFill>
        <p:spPr>
          <a:xfrm>
            <a:off x="1488974" y="1825625"/>
            <a:ext cx="9214051" cy="4351338"/>
          </a:xfrm>
          <a:prstGeom prst="rect">
            <a:avLst/>
          </a:prstGeom>
        </p:spPr>
      </p:pic>
      <p:sp>
        <p:nvSpPr>
          <p:cNvPr id="4" name="Date Placeholder 3"/>
          <p:cNvSpPr>
            <a:spLocks noGrp="1"/>
          </p:cNvSpPr>
          <p:nvPr>
            <p:ph type="dt" sz="half" idx="10"/>
          </p:nvPr>
        </p:nvSpPr>
        <p:spPr/>
        <p:txBody>
          <a:bodyPr/>
          <a:lstStyle/>
          <a:p>
            <a:fld id="{777342C2-FB55-4127-8AE3-C02CD151BEF0}" type="datetime1">
              <a:rPr lang="en-US" smtClean="0"/>
              <a:t>7/17/2023</a:t>
            </a:fld>
            <a:endParaRPr lang="en-US"/>
          </a:p>
        </p:txBody>
      </p:sp>
      <p:sp>
        <p:nvSpPr>
          <p:cNvPr id="5" name="Footer Placeholder 4"/>
          <p:cNvSpPr>
            <a:spLocks noGrp="1"/>
          </p:cNvSpPr>
          <p:nvPr>
            <p:ph type="ftr" sz="quarter" idx="11"/>
          </p:nvPr>
        </p:nvSpPr>
        <p:spPr/>
        <p:txBody>
          <a:bodyPr/>
          <a:lstStyle/>
          <a:p>
            <a:r>
              <a:rPr lang="en-US" smtClean="0"/>
              <a:t>Prefer Roger S Pressman for Details </a:t>
            </a:r>
            <a:endParaRPr lang="en-US"/>
          </a:p>
        </p:txBody>
      </p:sp>
      <p:sp>
        <p:nvSpPr>
          <p:cNvPr id="6" name="Slide Number Placeholder 5"/>
          <p:cNvSpPr>
            <a:spLocks noGrp="1"/>
          </p:cNvSpPr>
          <p:nvPr>
            <p:ph type="sldNum" sz="quarter" idx="12"/>
          </p:nvPr>
        </p:nvSpPr>
        <p:spPr/>
        <p:txBody>
          <a:bodyPr/>
          <a:lstStyle/>
          <a:p>
            <a:fld id="{9D71919E-412D-4790-99BA-70B71580773B}" type="slidenum">
              <a:rPr lang="en-US" smtClean="0"/>
              <a:t>36</a:t>
            </a:fld>
            <a:endParaRPr lang="en-US"/>
          </a:p>
        </p:txBody>
      </p:sp>
    </p:spTree>
    <p:extLst>
      <p:ext uri="{BB962C8B-B14F-4D97-AF65-F5344CB8AC3E}">
        <p14:creationId xmlns:p14="http://schemas.microsoft.com/office/powerpoint/2010/main" val="38086638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Data Modelling </a:t>
            </a:r>
            <a:endParaRPr lang="en-US" b="1" dirty="0"/>
          </a:p>
        </p:txBody>
      </p:sp>
      <p:sp>
        <p:nvSpPr>
          <p:cNvPr id="3" name="Content Placeholder 2"/>
          <p:cNvSpPr>
            <a:spLocks noGrp="1"/>
          </p:cNvSpPr>
          <p:nvPr>
            <p:ph idx="1"/>
          </p:nvPr>
        </p:nvSpPr>
        <p:spPr/>
        <p:txBody>
          <a:bodyPr/>
          <a:lstStyle/>
          <a:p>
            <a:r>
              <a:rPr lang="en-US" dirty="0"/>
              <a:t>The data model consists of three interrelated pieces of information: the </a:t>
            </a:r>
            <a:r>
              <a:rPr lang="en-US" b="1" dirty="0"/>
              <a:t>data object</a:t>
            </a:r>
            <a:r>
              <a:rPr lang="en-US" dirty="0"/>
              <a:t>, the </a:t>
            </a:r>
            <a:r>
              <a:rPr lang="en-US" b="1" dirty="0"/>
              <a:t>attributes that describe the data object</a:t>
            </a:r>
            <a:r>
              <a:rPr lang="en-US" dirty="0"/>
              <a:t>, and the </a:t>
            </a:r>
            <a:r>
              <a:rPr lang="en-US" b="1" dirty="0"/>
              <a:t>relationships</a:t>
            </a:r>
            <a:r>
              <a:rPr lang="en-US" dirty="0"/>
              <a:t> that connect data objects to one another</a:t>
            </a:r>
          </a:p>
        </p:txBody>
      </p:sp>
      <p:sp>
        <p:nvSpPr>
          <p:cNvPr id="4" name="Date Placeholder 3"/>
          <p:cNvSpPr>
            <a:spLocks noGrp="1"/>
          </p:cNvSpPr>
          <p:nvPr>
            <p:ph type="dt" sz="half" idx="10"/>
          </p:nvPr>
        </p:nvSpPr>
        <p:spPr/>
        <p:txBody>
          <a:bodyPr/>
          <a:lstStyle/>
          <a:p>
            <a:fld id="{777342C2-FB55-4127-8AE3-C02CD151BEF0}" type="datetime1">
              <a:rPr lang="en-US" smtClean="0"/>
              <a:t>7/17/2023</a:t>
            </a:fld>
            <a:endParaRPr lang="en-US"/>
          </a:p>
        </p:txBody>
      </p:sp>
      <p:sp>
        <p:nvSpPr>
          <p:cNvPr id="5" name="Footer Placeholder 4"/>
          <p:cNvSpPr>
            <a:spLocks noGrp="1"/>
          </p:cNvSpPr>
          <p:nvPr>
            <p:ph type="ftr" sz="quarter" idx="11"/>
          </p:nvPr>
        </p:nvSpPr>
        <p:spPr/>
        <p:txBody>
          <a:bodyPr/>
          <a:lstStyle/>
          <a:p>
            <a:r>
              <a:rPr lang="en-US" smtClean="0"/>
              <a:t>Prefer Roger S Pressman for Details </a:t>
            </a:r>
            <a:endParaRPr lang="en-US"/>
          </a:p>
        </p:txBody>
      </p:sp>
      <p:sp>
        <p:nvSpPr>
          <p:cNvPr id="6" name="Slide Number Placeholder 5"/>
          <p:cNvSpPr>
            <a:spLocks noGrp="1"/>
          </p:cNvSpPr>
          <p:nvPr>
            <p:ph type="sldNum" sz="quarter" idx="12"/>
          </p:nvPr>
        </p:nvSpPr>
        <p:spPr/>
        <p:txBody>
          <a:bodyPr/>
          <a:lstStyle/>
          <a:p>
            <a:fld id="{9D71919E-412D-4790-99BA-70B71580773B}" type="slidenum">
              <a:rPr lang="en-US" smtClean="0"/>
              <a:t>37</a:t>
            </a:fld>
            <a:endParaRPr lang="en-US"/>
          </a:p>
        </p:txBody>
      </p:sp>
    </p:spTree>
    <p:extLst>
      <p:ext uri="{BB962C8B-B14F-4D97-AF65-F5344CB8AC3E}">
        <p14:creationId xmlns:p14="http://schemas.microsoft.com/office/powerpoint/2010/main" val="5288230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Data Modelling </a:t>
            </a:r>
            <a:endParaRPr lang="en-US" b="1" dirty="0"/>
          </a:p>
        </p:txBody>
      </p:sp>
      <p:pic>
        <p:nvPicPr>
          <p:cNvPr id="7" name="Content Placeholder 6"/>
          <p:cNvPicPr>
            <a:picLocks noGrp="1" noChangeAspect="1"/>
          </p:cNvPicPr>
          <p:nvPr>
            <p:ph idx="1"/>
          </p:nvPr>
        </p:nvPicPr>
        <p:blipFill>
          <a:blip r:embed="rId2"/>
          <a:stretch>
            <a:fillRect/>
          </a:stretch>
        </p:blipFill>
        <p:spPr>
          <a:xfrm>
            <a:off x="2107273" y="1825625"/>
            <a:ext cx="7977453" cy="4351338"/>
          </a:xfrm>
          <a:prstGeom prst="rect">
            <a:avLst/>
          </a:prstGeom>
        </p:spPr>
      </p:pic>
      <p:sp>
        <p:nvSpPr>
          <p:cNvPr id="4" name="Date Placeholder 3"/>
          <p:cNvSpPr>
            <a:spLocks noGrp="1"/>
          </p:cNvSpPr>
          <p:nvPr>
            <p:ph type="dt" sz="half" idx="10"/>
          </p:nvPr>
        </p:nvSpPr>
        <p:spPr/>
        <p:txBody>
          <a:bodyPr/>
          <a:lstStyle/>
          <a:p>
            <a:fld id="{777342C2-FB55-4127-8AE3-C02CD151BEF0}" type="datetime1">
              <a:rPr lang="en-US" smtClean="0"/>
              <a:t>7/17/2023</a:t>
            </a:fld>
            <a:endParaRPr lang="en-US"/>
          </a:p>
        </p:txBody>
      </p:sp>
      <p:sp>
        <p:nvSpPr>
          <p:cNvPr id="5" name="Footer Placeholder 4"/>
          <p:cNvSpPr>
            <a:spLocks noGrp="1"/>
          </p:cNvSpPr>
          <p:nvPr>
            <p:ph type="ftr" sz="quarter" idx="11"/>
          </p:nvPr>
        </p:nvSpPr>
        <p:spPr/>
        <p:txBody>
          <a:bodyPr/>
          <a:lstStyle/>
          <a:p>
            <a:r>
              <a:rPr lang="en-US" smtClean="0"/>
              <a:t>Prefer Roger S Pressman for Details </a:t>
            </a:r>
            <a:endParaRPr lang="en-US"/>
          </a:p>
        </p:txBody>
      </p:sp>
      <p:sp>
        <p:nvSpPr>
          <p:cNvPr id="6" name="Slide Number Placeholder 5"/>
          <p:cNvSpPr>
            <a:spLocks noGrp="1"/>
          </p:cNvSpPr>
          <p:nvPr>
            <p:ph type="sldNum" sz="quarter" idx="12"/>
          </p:nvPr>
        </p:nvSpPr>
        <p:spPr/>
        <p:txBody>
          <a:bodyPr/>
          <a:lstStyle/>
          <a:p>
            <a:fld id="{9D71919E-412D-4790-99BA-70B71580773B}" type="slidenum">
              <a:rPr lang="en-US" smtClean="0"/>
              <a:t>38</a:t>
            </a:fld>
            <a:endParaRPr lang="en-US"/>
          </a:p>
        </p:txBody>
      </p:sp>
    </p:spTree>
    <p:extLst>
      <p:ext uri="{BB962C8B-B14F-4D97-AF65-F5344CB8AC3E}">
        <p14:creationId xmlns:p14="http://schemas.microsoft.com/office/powerpoint/2010/main" val="11237185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Relationships </a:t>
            </a:r>
            <a:endParaRPr lang="en-US" b="1" dirty="0"/>
          </a:p>
        </p:txBody>
      </p:sp>
      <p:sp>
        <p:nvSpPr>
          <p:cNvPr id="3" name="Content Placeholder 2"/>
          <p:cNvSpPr>
            <a:spLocks noGrp="1"/>
          </p:cNvSpPr>
          <p:nvPr>
            <p:ph idx="1"/>
          </p:nvPr>
        </p:nvSpPr>
        <p:spPr/>
        <p:txBody>
          <a:bodyPr/>
          <a:lstStyle/>
          <a:p>
            <a:r>
              <a:rPr lang="en-US" dirty="0"/>
              <a:t>Relationships indicate the manner in which data objects are “connected” to one another</a:t>
            </a:r>
            <a:r>
              <a:rPr lang="en-US" dirty="0" smtClean="0"/>
              <a:t>.</a:t>
            </a:r>
          </a:p>
          <a:p>
            <a:r>
              <a:rPr lang="en-US" dirty="0"/>
              <a:t>A bookstore </a:t>
            </a:r>
            <a:r>
              <a:rPr lang="en-US" b="1" dirty="0"/>
              <a:t>orders</a:t>
            </a:r>
            <a:r>
              <a:rPr lang="en-US" dirty="0"/>
              <a:t> books. </a:t>
            </a:r>
            <a:endParaRPr lang="en-US" dirty="0" smtClean="0"/>
          </a:p>
          <a:p>
            <a:pPr marL="0" indent="0">
              <a:buNone/>
            </a:pPr>
            <a:r>
              <a:rPr lang="en-US" dirty="0" smtClean="0"/>
              <a:t>• </a:t>
            </a:r>
            <a:r>
              <a:rPr lang="en-US" dirty="0"/>
              <a:t>A bookstore </a:t>
            </a:r>
            <a:r>
              <a:rPr lang="en-US" b="1" dirty="0"/>
              <a:t>displays</a:t>
            </a:r>
            <a:r>
              <a:rPr lang="en-US" dirty="0"/>
              <a:t> books. </a:t>
            </a:r>
            <a:endParaRPr lang="en-US" dirty="0" smtClean="0"/>
          </a:p>
          <a:p>
            <a:pPr marL="0" indent="0">
              <a:buNone/>
            </a:pPr>
            <a:r>
              <a:rPr lang="en-US" dirty="0" smtClean="0"/>
              <a:t>• </a:t>
            </a:r>
            <a:r>
              <a:rPr lang="en-US" dirty="0"/>
              <a:t>A bookstore </a:t>
            </a:r>
            <a:r>
              <a:rPr lang="en-US" b="1" dirty="0"/>
              <a:t>stocks</a:t>
            </a:r>
            <a:r>
              <a:rPr lang="en-US" dirty="0"/>
              <a:t> books</a:t>
            </a:r>
            <a:r>
              <a:rPr lang="en-US" dirty="0" smtClean="0"/>
              <a:t>.</a:t>
            </a:r>
          </a:p>
          <a:p>
            <a:pPr marL="0" indent="0">
              <a:buNone/>
            </a:pPr>
            <a:r>
              <a:rPr lang="en-US" dirty="0" smtClean="0"/>
              <a:t> </a:t>
            </a:r>
            <a:r>
              <a:rPr lang="en-US" dirty="0"/>
              <a:t>• A bookstore </a:t>
            </a:r>
            <a:r>
              <a:rPr lang="en-US" b="1" dirty="0"/>
              <a:t>sells</a:t>
            </a:r>
            <a:r>
              <a:rPr lang="en-US" dirty="0"/>
              <a:t> books. </a:t>
            </a:r>
            <a:endParaRPr lang="en-US" dirty="0" smtClean="0"/>
          </a:p>
          <a:p>
            <a:pPr marL="0" indent="0">
              <a:buNone/>
            </a:pPr>
            <a:r>
              <a:rPr lang="en-US" dirty="0" smtClean="0"/>
              <a:t>• </a:t>
            </a:r>
            <a:r>
              <a:rPr lang="en-US" dirty="0"/>
              <a:t>A bookstore </a:t>
            </a:r>
            <a:r>
              <a:rPr lang="en-US" b="1" dirty="0"/>
              <a:t>returns</a:t>
            </a:r>
            <a:r>
              <a:rPr lang="en-US" dirty="0"/>
              <a:t> books.</a:t>
            </a:r>
          </a:p>
        </p:txBody>
      </p:sp>
      <p:sp>
        <p:nvSpPr>
          <p:cNvPr id="4" name="Date Placeholder 3"/>
          <p:cNvSpPr>
            <a:spLocks noGrp="1"/>
          </p:cNvSpPr>
          <p:nvPr>
            <p:ph type="dt" sz="half" idx="10"/>
          </p:nvPr>
        </p:nvSpPr>
        <p:spPr/>
        <p:txBody>
          <a:bodyPr/>
          <a:lstStyle/>
          <a:p>
            <a:fld id="{777342C2-FB55-4127-8AE3-C02CD151BEF0}" type="datetime1">
              <a:rPr lang="en-US" smtClean="0"/>
              <a:t>7/17/2023</a:t>
            </a:fld>
            <a:endParaRPr lang="en-US"/>
          </a:p>
        </p:txBody>
      </p:sp>
      <p:sp>
        <p:nvSpPr>
          <p:cNvPr id="5" name="Footer Placeholder 4"/>
          <p:cNvSpPr>
            <a:spLocks noGrp="1"/>
          </p:cNvSpPr>
          <p:nvPr>
            <p:ph type="ftr" sz="quarter" idx="11"/>
          </p:nvPr>
        </p:nvSpPr>
        <p:spPr/>
        <p:txBody>
          <a:bodyPr/>
          <a:lstStyle/>
          <a:p>
            <a:r>
              <a:rPr lang="en-US" smtClean="0"/>
              <a:t>Prefer Roger S Pressman for Details </a:t>
            </a:r>
            <a:endParaRPr lang="en-US"/>
          </a:p>
        </p:txBody>
      </p:sp>
      <p:sp>
        <p:nvSpPr>
          <p:cNvPr id="6" name="Slide Number Placeholder 5"/>
          <p:cNvSpPr>
            <a:spLocks noGrp="1"/>
          </p:cNvSpPr>
          <p:nvPr>
            <p:ph type="sldNum" sz="quarter" idx="12"/>
          </p:nvPr>
        </p:nvSpPr>
        <p:spPr/>
        <p:txBody>
          <a:bodyPr/>
          <a:lstStyle/>
          <a:p>
            <a:fld id="{9D71919E-412D-4790-99BA-70B71580773B}" type="slidenum">
              <a:rPr lang="en-US" smtClean="0"/>
              <a:t>39</a:t>
            </a:fld>
            <a:endParaRPr lang="en-US"/>
          </a:p>
        </p:txBody>
      </p:sp>
    </p:spTree>
    <p:extLst>
      <p:ext uri="{BB962C8B-B14F-4D97-AF65-F5344CB8AC3E}">
        <p14:creationId xmlns:p14="http://schemas.microsoft.com/office/powerpoint/2010/main" val="1109451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Analysis Principles </a:t>
            </a:r>
            <a:endParaRPr lang="en-US" b="1" dirty="0"/>
          </a:p>
        </p:txBody>
      </p:sp>
      <p:sp>
        <p:nvSpPr>
          <p:cNvPr id="3" name="Content Placeholder 2"/>
          <p:cNvSpPr>
            <a:spLocks noGrp="1"/>
          </p:cNvSpPr>
          <p:nvPr>
            <p:ph idx="1"/>
          </p:nvPr>
        </p:nvSpPr>
        <p:spPr/>
        <p:txBody>
          <a:bodyPr/>
          <a:lstStyle/>
          <a:p>
            <a:pPr marL="574675"/>
            <a:r>
              <a:rPr lang="en-US" b="1" dirty="0"/>
              <a:t>Record the origin of and the reason for every </a:t>
            </a:r>
            <a:r>
              <a:rPr lang="en-US" b="1" dirty="0" smtClean="0"/>
              <a:t>requirement-- </a:t>
            </a:r>
            <a:r>
              <a:rPr lang="en-US" sz="1400" dirty="0"/>
              <a:t>This is the first step in establishing traceability back to the customer</a:t>
            </a:r>
            <a:endParaRPr lang="en-US" sz="1400" b="1" dirty="0"/>
          </a:p>
          <a:p>
            <a:pPr marL="574675"/>
            <a:r>
              <a:rPr lang="en-US" b="1" dirty="0"/>
              <a:t>Use multiple views of the requirement </a:t>
            </a:r>
            <a:r>
              <a:rPr lang="en-US" b="1" dirty="0" smtClean="0"/>
              <a:t>--</a:t>
            </a:r>
            <a:r>
              <a:rPr lang="en-US" sz="1400" dirty="0"/>
              <a:t>Building data, functional, and behavioral models provide the software engineer with three different views. This reduces the likelihood that something will be missed and increases the </a:t>
            </a:r>
            <a:r>
              <a:rPr lang="en-US" sz="1400" dirty="0" smtClean="0"/>
              <a:t>likely hood </a:t>
            </a:r>
            <a:r>
              <a:rPr lang="en-US" sz="1400" dirty="0"/>
              <a:t>that inconsistency will be recognized</a:t>
            </a:r>
            <a:endParaRPr lang="en-US" sz="1400" b="1" dirty="0"/>
          </a:p>
          <a:p>
            <a:pPr marL="574675"/>
            <a:r>
              <a:rPr lang="en-US" b="1" dirty="0"/>
              <a:t>Rank the requirements </a:t>
            </a:r>
            <a:r>
              <a:rPr lang="en-US" b="1" dirty="0" smtClean="0"/>
              <a:t>-- </a:t>
            </a:r>
            <a:r>
              <a:rPr lang="en-US" sz="1600" dirty="0"/>
              <a:t>Tight deadlines may preclude the implementation of every software requirement. If an incremental process model (Chapter 2) is applied, those requirements to be delivered in the first increment must be identified.</a:t>
            </a:r>
            <a:endParaRPr lang="en-US" sz="1600" b="1" dirty="0"/>
          </a:p>
          <a:p>
            <a:pPr marL="574675"/>
            <a:r>
              <a:rPr lang="en-US" b="1" dirty="0"/>
              <a:t>Work to eliminate ambiguity </a:t>
            </a:r>
            <a:r>
              <a:rPr lang="en-US" sz="1400" b="1" dirty="0" smtClean="0"/>
              <a:t>-- </a:t>
            </a:r>
            <a:r>
              <a:rPr lang="en-US" sz="1400" dirty="0"/>
              <a:t>Because most requirements are described in a natural language, the opportunity for ambiguity abounds. The use of formal technical reviews is one way to uncover and eliminate ambiguity.</a:t>
            </a:r>
            <a:endParaRPr lang="en-US" sz="1400" b="1" dirty="0"/>
          </a:p>
          <a:p>
            <a:pPr marL="574675"/>
            <a:endParaRPr lang="en-US" dirty="0"/>
          </a:p>
        </p:txBody>
      </p:sp>
      <p:sp>
        <p:nvSpPr>
          <p:cNvPr id="4" name="Date Placeholder 3"/>
          <p:cNvSpPr>
            <a:spLocks noGrp="1"/>
          </p:cNvSpPr>
          <p:nvPr>
            <p:ph type="dt" sz="half" idx="10"/>
          </p:nvPr>
        </p:nvSpPr>
        <p:spPr/>
        <p:txBody>
          <a:bodyPr/>
          <a:lstStyle/>
          <a:p>
            <a:fld id="{B800B822-7249-4298-BFEB-EF5197F972A9}" type="datetime1">
              <a:rPr lang="en-US" smtClean="0"/>
              <a:t>7/17/2023</a:t>
            </a:fld>
            <a:endParaRPr lang="en-US"/>
          </a:p>
        </p:txBody>
      </p:sp>
      <p:sp>
        <p:nvSpPr>
          <p:cNvPr id="5" name="Footer Placeholder 4"/>
          <p:cNvSpPr>
            <a:spLocks noGrp="1"/>
          </p:cNvSpPr>
          <p:nvPr>
            <p:ph type="ftr" sz="quarter" idx="11"/>
          </p:nvPr>
        </p:nvSpPr>
        <p:spPr/>
        <p:txBody>
          <a:bodyPr/>
          <a:lstStyle/>
          <a:p>
            <a:r>
              <a:rPr lang="en-US" smtClean="0"/>
              <a:t>Prefer Roger S Pressman for Details </a:t>
            </a:r>
            <a:endParaRPr lang="en-US"/>
          </a:p>
        </p:txBody>
      </p:sp>
      <p:sp>
        <p:nvSpPr>
          <p:cNvPr id="6" name="Slide Number Placeholder 5"/>
          <p:cNvSpPr>
            <a:spLocks noGrp="1"/>
          </p:cNvSpPr>
          <p:nvPr>
            <p:ph type="sldNum" sz="quarter" idx="12"/>
          </p:nvPr>
        </p:nvSpPr>
        <p:spPr/>
        <p:txBody>
          <a:bodyPr/>
          <a:lstStyle/>
          <a:p>
            <a:fld id="{9D71919E-412D-4790-99BA-70B71580773B}" type="slidenum">
              <a:rPr lang="en-US" smtClean="0"/>
              <a:t>4</a:t>
            </a:fld>
            <a:endParaRPr lang="en-US"/>
          </a:p>
        </p:txBody>
      </p:sp>
    </p:spTree>
    <p:extLst>
      <p:ext uri="{BB962C8B-B14F-4D97-AF65-F5344CB8AC3E}">
        <p14:creationId xmlns:p14="http://schemas.microsoft.com/office/powerpoint/2010/main" val="19366662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Relationships </a:t>
            </a:r>
            <a:endParaRPr lang="en-US" b="1" dirty="0"/>
          </a:p>
        </p:txBody>
      </p:sp>
      <p:pic>
        <p:nvPicPr>
          <p:cNvPr id="7" name="Content Placeholder 6"/>
          <p:cNvPicPr>
            <a:picLocks noGrp="1" noChangeAspect="1"/>
          </p:cNvPicPr>
          <p:nvPr>
            <p:ph idx="1"/>
          </p:nvPr>
        </p:nvPicPr>
        <p:blipFill>
          <a:blip r:embed="rId2"/>
          <a:stretch>
            <a:fillRect/>
          </a:stretch>
        </p:blipFill>
        <p:spPr>
          <a:xfrm>
            <a:off x="1252728" y="1825625"/>
            <a:ext cx="8906256" cy="4351338"/>
          </a:xfrm>
          <a:prstGeom prst="rect">
            <a:avLst/>
          </a:prstGeom>
        </p:spPr>
      </p:pic>
      <p:sp>
        <p:nvSpPr>
          <p:cNvPr id="4" name="Date Placeholder 3"/>
          <p:cNvSpPr>
            <a:spLocks noGrp="1"/>
          </p:cNvSpPr>
          <p:nvPr>
            <p:ph type="dt" sz="half" idx="10"/>
          </p:nvPr>
        </p:nvSpPr>
        <p:spPr/>
        <p:txBody>
          <a:bodyPr/>
          <a:lstStyle/>
          <a:p>
            <a:fld id="{777342C2-FB55-4127-8AE3-C02CD151BEF0}" type="datetime1">
              <a:rPr lang="en-US" smtClean="0"/>
              <a:t>7/17/2023</a:t>
            </a:fld>
            <a:endParaRPr lang="en-US"/>
          </a:p>
        </p:txBody>
      </p:sp>
      <p:sp>
        <p:nvSpPr>
          <p:cNvPr id="5" name="Footer Placeholder 4"/>
          <p:cNvSpPr>
            <a:spLocks noGrp="1"/>
          </p:cNvSpPr>
          <p:nvPr>
            <p:ph type="ftr" sz="quarter" idx="11"/>
          </p:nvPr>
        </p:nvSpPr>
        <p:spPr/>
        <p:txBody>
          <a:bodyPr/>
          <a:lstStyle/>
          <a:p>
            <a:r>
              <a:rPr lang="en-US" smtClean="0"/>
              <a:t>Prefer Roger S Pressman for Details </a:t>
            </a:r>
            <a:endParaRPr lang="en-US"/>
          </a:p>
        </p:txBody>
      </p:sp>
      <p:sp>
        <p:nvSpPr>
          <p:cNvPr id="6" name="Slide Number Placeholder 5"/>
          <p:cNvSpPr>
            <a:spLocks noGrp="1"/>
          </p:cNvSpPr>
          <p:nvPr>
            <p:ph type="sldNum" sz="quarter" idx="12"/>
          </p:nvPr>
        </p:nvSpPr>
        <p:spPr/>
        <p:txBody>
          <a:bodyPr/>
          <a:lstStyle/>
          <a:p>
            <a:fld id="{9D71919E-412D-4790-99BA-70B71580773B}" type="slidenum">
              <a:rPr lang="en-US" smtClean="0"/>
              <a:t>40</a:t>
            </a:fld>
            <a:endParaRPr lang="en-US"/>
          </a:p>
        </p:txBody>
      </p:sp>
    </p:spTree>
    <p:extLst>
      <p:ext uri="{BB962C8B-B14F-4D97-AF65-F5344CB8AC3E}">
        <p14:creationId xmlns:p14="http://schemas.microsoft.com/office/powerpoint/2010/main" val="20653872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	Relationship </a:t>
            </a:r>
            <a:endParaRPr lang="en-US" b="1" dirty="0"/>
          </a:p>
        </p:txBody>
      </p:sp>
      <p:sp>
        <p:nvSpPr>
          <p:cNvPr id="3" name="Content Placeholder 2"/>
          <p:cNvSpPr>
            <a:spLocks noGrp="1"/>
          </p:cNvSpPr>
          <p:nvPr>
            <p:ph idx="1"/>
          </p:nvPr>
        </p:nvSpPr>
        <p:spPr/>
        <p:txBody>
          <a:bodyPr/>
          <a:lstStyle/>
          <a:p>
            <a:r>
              <a:rPr lang="en-US" dirty="0"/>
              <a:t>It is important to note that object/relationship pairs are bidirectional. That is, they can be read in either direction. </a:t>
            </a:r>
            <a:endParaRPr lang="en-US" dirty="0" smtClean="0"/>
          </a:p>
          <a:p>
            <a:r>
              <a:rPr lang="en-US" dirty="0" smtClean="0"/>
              <a:t>A </a:t>
            </a:r>
            <a:r>
              <a:rPr lang="en-US" dirty="0"/>
              <a:t>bookstore </a:t>
            </a:r>
            <a:r>
              <a:rPr lang="en-US" b="1" dirty="0"/>
              <a:t>orders</a:t>
            </a:r>
            <a:r>
              <a:rPr lang="en-US" dirty="0"/>
              <a:t> books or books are </a:t>
            </a:r>
            <a:r>
              <a:rPr lang="en-US" b="1" dirty="0"/>
              <a:t>ordered</a:t>
            </a:r>
            <a:r>
              <a:rPr lang="en-US" dirty="0"/>
              <a:t> by a bookstore</a:t>
            </a:r>
            <a:r>
              <a:rPr lang="en-US" dirty="0" smtClean="0"/>
              <a:t>.</a:t>
            </a:r>
            <a:endParaRPr lang="en-US" dirty="0"/>
          </a:p>
        </p:txBody>
      </p:sp>
      <p:sp>
        <p:nvSpPr>
          <p:cNvPr id="4" name="Date Placeholder 3"/>
          <p:cNvSpPr>
            <a:spLocks noGrp="1"/>
          </p:cNvSpPr>
          <p:nvPr>
            <p:ph type="dt" sz="half" idx="10"/>
          </p:nvPr>
        </p:nvSpPr>
        <p:spPr/>
        <p:txBody>
          <a:bodyPr/>
          <a:lstStyle/>
          <a:p>
            <a:fld id="{777342C2-FB55-4127-8AE3-C02CD151BEF0}" type="datetime1">
              <a:rPr lang="en-US" smtClean="0"/>
              <a:t>7/17/2023</a:t>
            </a:fld>
            <a:endParaRPr lang="en-US"/>
          </a:p>
        </p:txBody>
      </p:sp>
      <p:sp>
        <p:nvSpPr>
          <p:cNvPr id="5" name="Footer Placeholder 4"/>
          <p:cNvSpPr>
            <a:spLocks noGrp="1"/>
          </p:cNvSpPr>
          <p:nvPr>
            <p:ph type="ftr" sz="quarter" idx="11"/>
          </p:nvPr>
        </p:nvSpPr>
        <p:spPr/>
        <p:txBody>
          <a:bodyPr/>
          <a:lstStyle/>
          <a:p>
            <a:r>
              <a:rPr lang="en-US" smtClean="0"/>
              <a:t>Prefer Roger S Pressman for Details </a:t>
            </a:r>
            <a:endParaRPr lang="en-US"/>
          </a:p>
        </p:txBody>
      </p:sp>
      <p:sp>
        <p:nvSpPr>
          <p:cNvPr id="6" name="Slide Number Placeholder 5"/>
          <p:cNvSpPr>
            <a:spLocks noGrp="1"/>
          </p:cNvSpPr>
          <p:nvPr>
            <p:ph type="sldNum" sz="quarter" idx="12"/>
          </p:nvPr>
        </p:nvSpPr>
        <p:spPr/>
        <p:txBody>
          <a:bodyPr/>
          <a:lstStyle/>
          <a:p>
            <a:fld id="{9D71919E-412D-4790-99BA-70B71580773B}" type="slidenum">
              <a:rPr lang="en-US" smtClean="0"/>
              <a:t>41</a:t>
            </a:fld>
            <a:endParaRPr lang="en-US"/>
          </a:p>
        </p:txBody>
      </p:sp>
    </p:spTree>
    <p:extLst>
      <p:ext uri="{BB962C8B-B14F-4D97-AF65-F5344CB8AC3E}">
        <p14:creationId xmlns:p14="http://schemas.microsoft.com/office/powerpoint/2010/main" val="40051354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 </a:t>
            </a:r>
            <a:r>
              <a:rPr lang="en-US" b="1" dirty="0"/>
              <a:t>Cardinality and Modality</a:t>
            </a:r>
          </a:p>
        </p:txBody>
      </p:sp>
      <p:sp>
        <p:nvSpPr>
          <p:cNvPr id="3" name="Content Placeholder 2"/>
          <p:cNvSpPr>
            <a:spLocks noGrp="1"/>
          </p:cNvSpPr>
          <p:nvPr>
            <p:ph idx="1"/>
          </p:nvPr>
        </p:nvSpPr>
        <p:spPr/>
        <p:txBody>
          <a:bodyPr>
            <a:normAutofit fontScale="92500" lnSpcReduction="20000"/>
          </a:bodyPr>
          <a:lstStyle/>
          <a:p>
            <a:r>
              <a:rPr lang="en-US" dirty="0"/>
              <a:t>The elements of data modeling—data objects, attributes, and relationships— provide the basis for understanding the information domain of a problem. </a:t>
            </a:r>
            <a:endParaRPr lang="en-US" dirty="0" smtClean="0"/>
          </a:p>
          <a:p>
            <a:r>
              <a:rPr lang="en-US" dirty="0" smtClean="0"/>
              <a:t>However</a:t>
            </a:r>
            <a:r>
              <a:rPr lang="en-US" dirty="0"/>
              <a:t>, </a:t>
            </a:r>
            <a:r>
              <a:rPr lang="en-US" dirty="0" smtClean="0"/>
              <a:t>additional </a:t>
            </a:r>
            <a:r>
              <a:rPr lang="en-US" dirty="0"/>
              <a:t>information related to these basic elements must also be understood</a:t>
            </a:r>
            <a:r>
              <a:rPr lang="en-US" dirty="0" smtClean="0"/>
              <a:t>.</a:t>
            </a:r>
          </a:p>
          <a:p>
            <a:r>
              <a:rPr lang="en-US" dirty="0"/>
              <a:t>We have defined a set of objects and represented the object/relationship pairs that bind them</a:t>
            </a:r>
            <a:r>
              <a:rPr lang="en-US" dirty="0" smtClean="0"/>
              <a:t>.</a:t>
            </a:r>
          </a:p>
          <a:p>
            <a:r>
              <a:rPr lang="en-US" dirty="0" smtClean="0"/>
              <a:t> </a:t>
            </a:r>
            <a:r>
              <a:rPr lang="en-US" dirty="0"/>
              <a:t>But a simple pair that states: </a:t>
            </a:r>
            <a:r>
              <a:rPr lang="en-US" b="1" dirty="0"/>
              <a:t>object X</a:t>
            </a:r>
            <a:r>
              <a:rPr lang="en-US" dirty="0"/>
              <a:t> relates to </a:t>
            </a:r>
            <a:r>
              <a:rPr lang="en-US" b="1" dirty="0"/>
              <a:t>object Y</a:t>
            </a:r>
            <a:r>
              <a:rPr lang="en-US" dirty="0"/>
              <a:t> does not </a:t>
            </a:r>
            <a:r>
              <a:rPr lang="en-US" dirty="0" smtClean="0"/>
              <a:t>provide </a:t>
            </a:r>
            <a:r>
              <a:rPr lang="en-US" dirty="0"/>
              <a:t>enough information for software engineering purposes</a:t>
            </a:r>
            <a:r>
              <a:rPr lang="en-US" dirty="0" smtClean="0"/>
              <a:t>.</a:t>
            </a:r>
          </a:p>
          <a:p>
            <a:r>
              <a:rPr lang="en-US" dirty="0" smtClean="0"/>
              <a:t> </a:t>
            </a:r>
            <a:r>
              <a:rPr lang="en-US" dirty="0"/>
              <a:t>We must understand how many occurrences of </a:t>
            </a:r>
            <a:r>
              <a:rPr lang="en-US" b="1" dirty="0"/>
              <a:t>object X</a:t>
            </a:r>
            <a:r>
              <a:rPr lang="en-US" dirty="0"/>
              <a:t> are related to how many occurrences of </a:t>
            </a:r>
            <a:r>
              <a:rPr lang="en-US" b="1" dirty="0"/>
              <a:t>object Y</a:t>
            </a:r>
            <a:r>
              <a:rPr lang="en-US" dirty="0"/>
              <a:t>. </a:t>
            </a:r>
            <a:endParaRPr lang="en-US" dirty="0" smtClean="0"/>
          </a:p>
          <a:p>
            <a:r>
              <a:rPr lang="en-US" dirty="0" smtClean="0"/>
              <a:t>This </a:t>
            </a:r>
            <a:r>
              <a:rPr lang="en-US" dirty="0"/>
              <a:t>leads to a data modeling concept called </a:t>
            </a:r>
            <a:r>
              <a:rPr lang="en-US" b="1" dirty="0"/>
              <a:t>cardinality</a:t>
            </a:r>
          </a:p>
        </p:txBody>
      </p:sp>
      <p:sp>
        <p:nvSpPr>
          <p:cNvPr id="4" name="Date Placeholder 3"/>
          <p:cNvSpPr>
            <a:spLocks noGrp="1"/>
          </p:cNvSpPr>
          <p:nvPr>
            <p:ph type="dt" sz="half" idx="10"/>
          </p:nvPr>
        </p:nvSpPr>
        <p:spPr/>
        <p:txBody>
          <a:bodyPr/>
          <a:lstStyle/>
          <a:p>
            <a:fld id="{777342C2-FB55-4127-8AE3-C02CD151BEF0}" type="datetime1">
              <a:rPr lang="en-US" smtClean="0"/>
              <a:t>7/17/2023</a:t>
            </a:fld>
            <a:endParaRPr lang="en-US"/>
          </a:p>
        </p:txBody>
      </p:sp>
      <p:sp>
        <p:nvSpPr>
          <p:cNvPr id="5" name="Footer Placeholder 4"/>
          <p:cNvSpPr>
            <a:spLocks noGrp="1"/>
          </p:cNvSpPr>
          <p:nvPr>
            <p:ph type="ftr" sz="quarter" idx="11"/>
          </p:nvPr>
        </p:nvSpPr>
        <p:spPr/>
        <p:txBody>
          <a:bodyPr/>
          <a:lstStyle/>
          <a:p>
            <a:r>
              <a:rPr lang="en-US" smtClean="0"/>
              <a:t>Prefer Roger S Pressman for Details </a:t>
            </a:r>
            <a:endParaRPr lang="en-US"/>
          </a:p>
        </p:txBody>
      </p:sp>
      <p:sp>
        <p:nvSpPr>
          <p:cNvPr id="6" name="Slide Number Placeholder 5"/>
          <p:cNvSpPr>
            <a:spLocks noGrp="1"/>
          </p:cNvSpPr>
          <p:nvPr>
            <p:ph type="sldNum" sz="quarter" idx="12"/>
          </p:nvPr>
        </p:nvSpPr>
        <p:spPr/>
        <p:txBody>
          <a:bodyPr/>
          <a:lstStyle/>
          <a:p>
            <a:fld id="{9D71919E-412D-4790-99BA-70B71580773B}" type="slidenum">
              <a:rPr lang="en-US" smtClean="0"/>
              <a:t>42</a:t>
            </a:fld>
            <a:endParaRPr lang="en-US"/>
          </a:p>
        </p:txBody>
      </p:sp>
    </p:spTree>
    <p:extLst>
      <p:ext uri="{BB962C8B-B14F-4D97-AF65-F5344CB8AC3E}">
        <p14:creationId xmlns:p14="http://schemas.microsoft.com/office/powerpoint/2010/main" val="10438467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 </a:t>
            </a:r>
            <a:r>
              <a:rPr lang="en-US" b="1" dirty="0"/>
              <a:t>Cardinality and Modality</a:t>
            </a:r>
          </a:p>
        </p:txBody>
      </p:sp>
      <p:sp>
        <p:nvSpPr>
          <p:cNvPr id="3" name="Content Placeholder 2"/>
          <p:cNvSpPr>
            <a:spLocks noGrp="1"/>
          </p:cNvSpPr>
          <p:nvPr>
            <p:ph idx="1"/>
          </p:nvPr>
        </p:nvSpPr>
        <p:spPr/>
        <p:txBody>
          <a:bodyPr>
            <a:normAutofit fontScale="92500" lnSpcReduction="20000"/>
          </a:bodyPr>
          <a:lstStyle/>
          <a:p>
            <a:r>
              <a:rPr lang="en-US" dirty="0"/>
              <a:t>The elements of data modeling—data objects, attributes, and relationships— provide the basis for understanding the information domain of a problem. </a:t>
            </a:r>
            <a:endParaRPr lang="en-US" dirty="0" smtClean="0"/>
          </a:p>
          <a:p>
            <a:r>
              <a:rPr lang="en-US" dirty="0" smtClean="0"/>
              <a:t>However</a:t>
            </a:r>
            <a:r>
              <a:rPr lang="en-US" dirty="0"/>
              <a:t>, </a:t>
            </a:r>
            <a:r>
              <a:rPr lang="en-US" dirty="0" smtClean="0"/>
              <a:t>additional </a:t>
            </a:r>
            <a:r>
              <a:rPr lang="en-US" dirty="0"/>
              <a:t>information related to these basic elements must also be understood</a:t>
            </a:r>
            <a:r>
              <a:rPr lang="en-US" dirty="0" smtClean="0"/>
              <a:t>.</a:t>
            </a:r>
          </a:p>
          <a:p>
            <a:r>
              <a:rPr lang="en-US" dirty="0"/>
              <a:t>We have defined a set of objects and represented the object/relationship pairs that bind them</a:t>
            </a:r>
            <a:r>
              <a:rPr lang="en-US" dirty="0" smtClean="0"/>
              <a:t>.</a:t>
            </a:r>
          </a:p>
          <a:p>
            <a:r>
              <a:rPr lang="en-US" dirty="0" smtClean="0"/>
              <a:t> </a:t>
            </a:r>
            <a:r>
              <a:rPr lang="en-US" dirty="0"/>
              <a:t>But a simple pair that states: </a:t>
            </a:r>
            <a:r>
              <a:rPr lang="en-US" b="1" dirty="0"/>
              <a:t>object X</a:t>
            </a:r>
            <a:r>
              <a:rPr lang="en-US" dirty="0"/>
              <a:t> relates to </a:t>
            </a:r>
            <a:r>
              <a:rPr lang="en-US" b="1" dirty="0"/>
              <a:t>object Y</a:t>
            </a:r>
            <a:r>
              <a:rPr lang="en-US" dirty="0"/>
              <a:t> does not </a:t>
            </a:r>
            <a:r>
              <a:rPr lang="en-US" dirty="0" smtClean="0"/>
              <a:t>provide </a:t>
            </a:r>
            <a:r>
              <a:rPr lang="en-US" dirty="0"/>
              <a:t>enough information for software engineering purposes</a:t>
            </a:r>
            <a:r>
              <a:rPr lang="en-US" dirty="0" smtClean="0"/>
              <a:t>.</a:t>
            </a:r>
          </a:p>
          <a:p>
            <a:r>
              <a:rPr lang="en-US" dirty="0" smtClean="0"/>
              <a:t> </a:t>
            </a:r>
            <a:r>
              <a:rPr lang="en-US" dirty="0"/>
              <a:t>We must understand how many occurrences of </a:t>
            </a:r>
            <a:r>
              <a:rPr lang="en-US" b="1" dirty="0"/>
              <a:t>object X</a:t>
            </a:r>
            <a:r>
              <a:rPr lang="en-US" dirty="0"/>
              <a:t> are related to how many occurrences of </a:t>
            </a:r>
            <a:r>
              <a:rPr lang="en-US" b="1" dirty="0"/>
              <a:t>object Y</a:t>
            </a:r>
            <a:r>
              <a:rPr lang="en-US" dirty="0"/>
              <a:t>. </a:t>
            </a:r>
            <a:endParaRPr lang="en-US" dirty="0" smtClean="0"/>
          </a:p>
          <a:p>
            <a:r>
              <a:rPr lang="en-US" dirty="0" smtClean="0"/>
              <a:t>This </a:t>
            </a:r>
            <a:r>
              <a:rPr lang="en-US" dirty="0"/>
              <a:t>leads to a data modeling concept called </a:t>
            </a:r>
            <a:r>
              <a:rPr lang="en-US" b="1" dirty="0"/>
              <a:t>cardinality</a:t>
            </a:r>
          </a:p>
        </p:txBody>
      </p:sp>
      <p:sp>
        <p:nvSpPr>
          <p:cNvPr id="4" name="Date Placeholder 3"/>
          <p:cNvSpPr>
            <a:spLocks noGrp="1"/>
          </p:cNvSpPr>
          <p:nvPr>
            <p:ph type="dt" sz="half" idx="10"/>
          </p:nvPr>
        </p:nvSpPr>
        <p:spPr/>
        <p:txBody>
          <a:bodyPr/>
          <a:lstStyle/>
          <a:p>
            <a:fld id="{777342C2-FB55-4127-8AE3-C02CD151BEF0}" type="datetime1">
              <a:rPr lang="en-US" smtClean="0"/>
              <a:t>7/17/2023</a:t>
            </a:fld>
            <a:endParaRPr lang="en-US"/>
          </a:p>
        </p:txBody>
      </p:sp>
      <p:sp>
        <p:nvSpPr>
          <p:cNvPr id="5" name="Footer Placeholder 4"/>
          <p:cNvSpPr>
            <a:spLocks noGrp="1"/>
          </p:cNvSpPr>
          <p:nvPr>
            <p:ph type="ftr" sz="quarter" idx="11"/>
          </p:nvPr>
        </p:nvSpPr>
        <p:spPr/>
        <p:txBody>
          <a:bodyPr/>
          <a:lstStyle/>
          <a:p>
            <a:r>
              <a:rPr lang="en-US" smtClean="0"/>
              <a:t>Prefer Roger S Pressman for Details </a:t>
            </a:r>
            <a:endParaRPr lang="en-US"/>
          </a:p>
        </p:txBody>
      </p:sp>
      <p:sp>
        <p:nvSpPr>
          <p:cNvPr id="6" name="Slide Number Placeholder 5"/>
          <p:cNvSpPr>
            <a:spLocks noGrp="1"/>
          </p:cNvSpPr>
          <p:nvPr>
            <p:ph type="sldNum" sz="quarter" idx="12"/>
          </p:nvPr>
        </p:nvSpPr>
        <p:spPr/>
        <p:txBody>
          <a:bodyPr/>
          <a:lstStyle/>
          <a:p>
            <a:fld id="{9D71919E-412D-4790-99BA-70B71580773B}" type="slidenum">
              <a:rPr lang="en-US" smtClean="0"/>
              <a:t>43</a:t>
            </a:fld>
            <a:endParaRPr lang="en-US"/>
          </a:p>
        </p:txBody>
      </p:sp>
    </p:spTree>
    <p:extLst>
      <p:ext uri="{BB962C8B-B14F-4D97-AF65-F5344CB8AC3E}">
        <p14:creationId xmlns:p14="http://schemas.microsoft.com/office/powerpoint/2010/main" val="28853867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Modeling </a:t>
            </a:r>
            <a:endParaRPr lang="en-US" b="1"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We create functional models to gain a </a:t>
            </a:r>
            <a:r>
              <a:rPr lang="en-US" b="1" dirty="0" smtClean="0"/>
              <a:t>better understanding</a:t>
            </a:r>
            <a:r>
              <a:rPr lang="en-US" dirty="0" smtClean="0"/>
              <a:t> of the actual entity to be built.</a:t>
            </a:r>
          </a:p>
          <a:p>
            <a:r>
              <a:rPr lang="en-US" b="1" dirty="0" smtClean="0"/>
              <a:t>Data model </a:t>
            </a:r>
          </a:p>
          <a:p>
            <a:r>
              <a:rPr lang="en-US" dirty="0" smtClean="0"/>
              <a:t>shows relationships among system objects </a:t>
            </a:r>
            <a:endParaRPr lang="en-US" dirty="0"/>
          </a:p>
          <a:p>
            <a:r>
              <a:rPr lang="en-US" b="1" dirty="0" smtClean="0"/>
              <a:t>Functional model </a:t>
            </a:r>
          </a:p>
          <a:p>
            <a:r>
              <a:rPr lang="en-US" dirty="0"/>
              <a:t>software converts </a:t>
            </a:r>
            <a:r>
              <a:rPr lang="en-US" dirty="0" smtClean="0"/>
              <a:t>information and </a:t>
            </a:r>
            <a:r>
              <a:rPr lang="en-US" dirty="0"/>
              <a:t>to accomplish this, it must perform at least three common tasks- input, processing and output. </a:t>
            </a:r>
            <a:endParaRPr lang="en-US" dirty="0" smtClean="0"/>
          </a:p>
          <a:p>
            <a:r>
              <a:rPr lang="en-US" dirty="0" smtClean="0"/>
              <a:t>When </a:t>
            </a:r>
            <a:r>
              <a:rPr lang="en-US" dirty="0"/>
              <a:t>functional models of an application are created, the software engineer emphasizes problem specific tasks</a:t>
            </a:r>
            <a:r>
              <a:rPr lang="en-US" dirty="0" smtClean="0"/>
              <a:t>.</a:t>
            </a:r>
          </a:p>
          <a:p>
            <a:r>
              <a:rPr lang="en-US" dirty="0" smtClean="0"/>
              <a:t> </a:t>
            </a:r>
            <a:r>
              <a:rPr lang="en-US" dirty="0"/>
              <a:t>The functional model begins with a single reference level model (i.e., </a:t>
            </a:r>
            <a:r>
              <a:rPr lang="en-US" dirty="0" smtClean="0"/>
              <a:t>name of the software to be built). I</a:t>
            </a:r>
          </a:p>
          <a:p>
            <a:r>
              <a:rPr lang="en-US" dirty="0" smtClean="0"/>
              <a:t>n </a:t>
            </a:r>
            <a:r>
              <a:rPr lang="en-US" dirty="0"/>
              <a:t>a series of iterations, more and more functional detail is given, until all system functionality is fully represented.</a:t>
            </a:r>
            <a:endParaRPr lang="en-US" dirty="0" smtClean="0"/>
          </a:p>
        </p:txBody>
      </p:sp>
      <p:sp>
        <p:nvSpPr>
          <p:cNvPr id="4" name="Date Placeholder 3"/>
          <p:cNvSpPr>
            <a:spLocks noGrp="1"/>
          </p:cNvSpPr>
          <p:nvPr>
            <p:ph type="dt" sz="half" idx="10"/>
          </p:nvPr>
        </p:nvSpPr>
        <p:spPr/>
        <p:txBody>
          <a:bodyPr/>
          <a:lstStyle/>
          <a:p>
            <a:fld id="{568A727F-2B88-4456-B585-9BD2C8A58945}" type="datetime1">
              <a:rPr lang="en-US" smtClean="0"/>
              <a:t>7/17/2023</a:t>
            </a:fld>
            <a:endParaRPr lang="en-US"/>
          </a:p>
        </p:txBody>
      </p:sp>
      <p:sp>
        <p:nvSpPr>
          <p:cNvPr id="5" name="Footer Placeholder 4"/>
          <p:cNvSpPr>
            <a:spLocks noGrp="1"/>
          </p:cNvSpPr>
          <p:nvPr>
            <p:ph type="ftr" sz="quarter" idx="11"/>
          </p:nvPr>
        </p:nvSpPr>
        <p:spPr/>
        <p:txBody>
          <a:bodyPr/>
          <a:lstStyle/>
          <a:p>
            <a:r>
              <a:rPr lang="en-US" smtClean="0"/>
              <a:t>Prefer Roger S Pressman for Details </a:t>
            </a:r>
            <a:endParaRPr lang="en-US"/>
          </a:p>
        </p:txBody>
      </p:sp>
      <p:sp>
        <p:nvSpPr>
          <p:cNvPr id="6" name="Slide Number Placeholder 5"/>
          <p:cNvSpPr>
            <a:spLocks noGrp="1"/>
          </p:cNvSpPr>
          <p:nvPr>
            <p:ph type="sldNum" sz="quarter" idx="12"/>
          </p:nvPr>
        </p:nvSpPr>
        <p:spPr/>
        <p:txBody>
          <a:bodyPr/>
          <a:lstStyle/>
          <a:p>
            <a:fld id="{9D71919E-412D-4790-99BA-70B71580773B}" type="slidenum">
              <a:rPr lang="en-US" smtClean="0"/>
              <a:t>44</a:t>
            </a:fld>
            <a:endParaRPr lang="en-US"/>
          </a:p>
        </p:txBody>
      </p:sp>
    </p:spTree>
    <p:extLst>
      <p:ext uri="{BB962C8B-B14F-4D97-AF65-F5344CB8AC3E}">
        <p14:creationId xmlns:p14="http://schemas.microsoft.com/office/powerpoint/2010/main" val="91437081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Functional Model </a:t>
            </a:r>
            <a:endParaRPr lang="en-US" b="1" dirty="0"/>
          </a:p>
        </p:txBody>
      </p:sp>
      <p:sp>
        <p:nvSpPr>
          <p:cNvPr id="3" name="Content Placeholder 2"/>
          <p:cNvSpPr>
            <a:spLocks noGrp="1"/>
          </p:cNvSpPr>
          <p:nvPr>
            <p:ph idx="1"/>
          </p:nvPr>
        </p:nvSpPr>
        <p:spPr/>
        <p:txBody>
          <a:bodyPr/>
          <a:lstStyle/>
          <a:p>
            <a:r>
              <a:rPr lang="en-US" dirty="0" smtClean="0"/>
              <a:t>The DFD may be used to represent a system or software at any level of abstractions.</a:t>
            </a:r>
          </a:p>
          <a:p>
            <a:r>
              <a:rPr lang="en-US" dirty="0" smtClean="0"/>
              <a:t>DFDS may be partitioned into levels that represents increasing information flow and functional details </a:t>
            </a:r>
          </a:p>
          <a:p>
            <a:r>
              <a:rPr lang="en-US" dirty="0" smtClean="0"/>
              <a:t>Therefore, the DFD provides a mechanism for functional </a:t>
            </a:r>
            <a:r>
              <a:rPr lang="en-US" smtClean="0"/>
              <a:t>modelling as </a:t>
            </a:r>
            <a:r>
              <a:rPr lang="en-US" dirty="0" smtClean="0"/>
              <a:t>as information flow modelling </a:t>
            </a:r>
          </a:p>
          <a:p>
            <a:r>
              <a:rPr lang="en-US" dirty="0" smtClean="0"/>
              <a:t>A level 0 DFD, also called a fundamental model or a </a:t>
            </a:r>
            <a:r>
              <a:rPr lang="en-US" dirty="0" smtClean="0">
                <a:solidFill>
                  <a:srgbClr val="FF0000"/>
                </a:solidFill>
              </a:rPr>
              <a:t>context model</a:t>
            </a:r>
            <a:r>
              <a:rPr lang="en-US" dirty="0" smtClean="0"/>
              <a:t>, represents the entire software element as a single bubble with input and output data indicated by incoming and outing arrows, respectively</a:t>
            </a:r>
            <a:endParaRPr lang="en-US" dirty="0"/>
          </a:p>
        </p:txBody>
      </p:sp>
      <p:sp>
        <p:nvSpPr>
          <p:cNvPr id="4" name="Date Placeholder 3"/>
          <p:cNvSpPr>
            <a:spLocks noGrp="1"/>
          </p:cNvSpPr>
          <p:nvPr>
            <p:ph type="dt" sz="half" idx="10"/>
          </p:nvPr>
        </p:nvSpPr>
        <p:spPr/>
        <p:txBody>
          <a:bodyPr/>
          <a:lstStyle/>
          <a:p>
            <a:fld id="{BF8D36A7-61C3-4A8C-8C36-78FFD64AE5EE}" type="datetime1">
              <a:rPr lang="en-US" smtClean="0"/>
              <a:t>7/17/2023</a:t>
            </a:fld>
            <a:endParaRPr lang="en-US"/>
          </a:p>
        </p:txBody>
      </p:sp>
      <p:sp>
        <p:nvSpPr>
          <p:cNvPr id="5" name="Footer Placeholder 4"/>
          <p:cNvSpPr>
            <a:spLocks noGrp="1"/>
          </p:cNvSpPr>
          <p:nvPr>
            <p:ph type="ftr" sz="quarter" idx="11"/>
          </p:nvPr>
        </p:nvSpPr>
        <p:spPr/>
        <p:txBody>
          <a:bodyPr/>
          <a:lstStyle/>
          <a:p>
            <a:r>
              <a:rPr lang="en-US" smtClean="0"/>
              <a:t>Prefer Roger S Pressman for Details </a:t>
            </a:r>
            <a:endParaRPr lang="en-US"/>
          </a:p>
        </p:txBody>
      </p:sp>
      <p:sp>
        <p:nvSpPr>
          <p:cNvPr id="6" name="Slide Number Placeholder 5"/>
          <p:cNvSpPr>
            <a:spLocks noGrp="1"/>
          </p:cNvSpPr>
          <p:nvPr>
            <p:ph type="sldNum" sz="quarter" idx="12"/>
          </p:nvPr>
        </p:nvSpPr>
        <p:spPr/>
        <p:txBody>
          <a:bodyPr/>
          <a:lstStyle/>
          <a:p>
            <a:fld id="{9D71919E-412D-4790-99BA-70B71580773B}" type="slidenum">
              <a:rPr lang="en-US" smtClean="0"/>
              <a:t>45</a:t>
            </a:fld>
            <a:endParaRPr lang="en-US"/>
          </a:p>
        </p:txBody>
      </p:sp>
    </p:spTree>
    <p:extLst>
      <p:ext uri="{BB962C8B-B14F-4D97-AF65-F5344CB8AC3E}">
        <p14:creationId xmlns:p14="http://schemas.microsoft.com/office/powerpoint/2010/main" val="97238191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Representation of Data Flow </a:t>
            </a:r>
            <a:endParaRPr lang="en-US" b="1" dirty="0"/>
          </a:p>
        </p:txBody>
      </p:sp>
      <p:sp>
        <p:nvSpPr>
          <p:cNvPr id="3" name="Content Placeholder 2"/>
          <p:cNvSpPr>
            <a:spLocks noGrp="1"/>
          </p:cNvSpPr>
          <p:nvPr>
            <p:ph idx="1"/>
          </p:nvPr>
        </p:nvSpPr>
        <p:spPr/>
        <p:txBody>
          <a:bodyPr>
            <a:normAutofit fontScale="85000" lnSpcReduction="20000"/>
          </a:bodyPr>
          <a:lstStyle/>
          <a:p>
            <a:r>
              <a:rPr lang="en-US" dirty="0" smtClean="0"/>
              <a:t>External Entity is :An </a:t>
            </a:r>
            <a:r>
              <a:rPr lang="en-US" dirty="0"/>
              <a:t>external entity can represent a human, system or subsystem. It is where certain data comes from or goes </a:t>
            </a:r>
            <a:r>
              <a:rPr lang="en-US" dirty="0" smtClean="0"/>
              <a:t>to system Represented by </a:t>
            </a:r>
            <a:r>
              <a:rPr lang="en-US" dirty="0" smtClean="0">
                <a:solidFill>
                  <a:srgbClr val="FF0000"/>
                </a:solidFill>
              </a:rPr>
              <a:t>Rectangle </a:t>
            </a:r>
          </a:p>
          <a:p>
            <a:endParaRPr lang="en-US" dirty="0"/>
          </a:p>
          <a:p>
            <a:r>
              <a:rPr lang="en-US" dirty="0" smtClean="0"/>
              <a:t>Process : </a:t>
            </a:r>
            <a:r>
              <a:rPr lang="en-US" dirty="0"/>
              <a:t>A process is a business activity or function where the manipulation and transformation of data take </a:t>
            </a:r>
            <a:r>
              <a:rPr lang="en-US" dirty="0" smtClean="0"/>
              <a:t>place. Represented by </a:t>
            </a:r>
            <a:r>
              <a:rPr lang="en-US" dirty="0" smtClean="0">
                <a:solidFill>
                  <a:srgbClr val="FF0000"/>
                </a:solidFill>
              </a:rPr>
              <a:t>circle </a:t>
            </a:r>
          </a:p>
          <a:p>
            <a:endParaRPr lang="en-US" dirty="0"/>
          </a:p>
          <a:p>
            <a:r>
              <a:rPr lang="en-US" dirty="0" smtClean="0"/>
              <a:t>Data Store :</a:t>
            </a:r>
            <a:r>
              <a:rPr lang="en-US" dirty="0"/>
              <a:t>A data store represents the storage of persistent data required and/or produced by the </a:t>
            </a:r>
            <a:r>
              <a:rPr lang="en-US" dirty="0" smtClean="0"/>
              <a:t>process. </a:t>
            </a:r>
          </a:p>
          <a:p>
            <a:endParaRPr lang="en-US" dirty="0"/>
          </a:p>
          <a:p>
            <a:r>
              <a:rPr lang="en-US" dirty="0" smtClean="0"/>
              <a:t>Data Flow :</a:t>
            </a:r>
            <a:r>
              <a:rPr lang="en-US" dirty="0"/>
              <a:t>A data flow represents the flow of information, with its direction represented by an </a:t>
            </a:r>
            <a:r>
              <a:rPr lang="en-US" dirty="0">
                <a:solidFill>
                  <a:srgbClr val="FF0000"/>
                </a:solidFill>
              </a:rPr>
              <a:t>arrowhead</a:t>
            </a:r>
            <a:r>
              <a:rPr lang="en-US" dirty="0"/>
              <a:t> that shows at the end(s) of flow connector.</a:t>
            </a:r>
          </a:p>
        </p:txBody>
      </p:sp>
      <p:sp>
        <p:nvSpPr>
          <p:cNvPr id="4" name="Date Placeholder 3"/>
          <p:cNvSpPr>
            <a:spLocks noGrp="1"/>
          </p:cNvSpPr>
          <p:nvPr>
            <p:ph type="dt" sz="half" idx="10"/>
          </p:nvPr>
        </p:nvSpPr>
        <p:spPr/>
        <p:txBody>
          <a:bodyPr/>
          <a:lstStyle/>
          <a:p>
            <a:fld id="{8273CCCD-A75D-4E49-BD06-E7FAEB755D50}" type="datetime1">
              <a:rPr lang="en-US" smtClean="0"/>
              <a:t>7/17/2023</a:t>
            </a:fld>
            <a:endParaRPr lang="en-US"/>
          </a:p>
        </p:txBody>
      </p:sp>
      <p:sp>
        <p:nvSpPr>
          <p:cNvPr id="5" name="Footer Placeholder 4"/>
          <p:cNvSpPr>
            <a:spLocks noGrp="1"/>
          </p:cNvSpPr>
          <p:nvPr>
            <p:ph type="ftr" sz="quarter" idx="11"/>
          </p:nvPr>
        </p:nvSpPr>
        <p:spPr/>
        <p:txBody>
          <a:bodyPr/>
          <a:lstStyle/>
          <a:p>
            <a:r>
              <a:rPr lang="en-US" smtClean="0"/>
              <a:t>Prefer Roger S Pressman for Details </a:t>
            </a:r>
            <a:endParaRPr lang="en-US"/>
          </a:p>
        </p:txBody>
      </p:sp>
      <p:sp>
        <p:nvSpPr>
          <p:cNvPr id="6" name="Slide Number Placeholder 5"/>
          <p:cNvSpPr>
            <a:spLocks noGrp="1"/>
          </p:cNvSpPr>
          <p:nvPr>
            <p:ph type="sldNum" sz="quarter" idx="12"/>
          </p:nvPr>
        </p:nvSpPr>
        <p:spPr/>
        <p:txBody>
          <a:bodyPr/>
          <a:lstStyle/>
          <a:p>
            <a:fld id="{9D71919E-412D-4790-99BA-70B71580773B}" type="slidenum">
              <a:rPr lang="en-US" smtClean="0"/>
              <a:t>46</a:t>
            </a:fld>
            <a:endParaRPr lang="en-US"/>
          </a:p>
        </p:txBody>
      </p:sp>
    </p:spTree>
    <p:extLst>
      <p:ext uri="{BB962C8B-B14F-4D97-AF65-F5344CB8AC3E}">
        <p14:creationId xmlns:p14="http://schemas.microsoft.com/office/powerpoint/2010/main" val="358481818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Symbols used in Data Flow Diagram </a:t>
            </a:r>
            <a:endParaRPr lang="en-US" b="1" dirty="0"/>
          </a:p>
        </p:txBody>
      </p:sp>
      <p:pic>
        <p:nvPicPr>
          <p:cNvPr id="4" name="Content Placeholder 3"/>
          <p:cNvPicPr>
            <a:picLocks noGrp="1" noChangeAspect="1"/>
          </p:cNvPicPr>
          <p:nvPr>
            <p:ph idx="1"/>
          </p:nvPr>
        </p:nvPicPr>
        <p:blipFill>
          <a:blip r:embed="rId2"/>
          <a:stretch>
            <a:fillRect/>
          </a:stretch>
        </p:blipFill>
        <p:spPr>
          <a:xfrm>
            <a:off x="2083323" y="1809946"/>
            <a:ext cx="8474697" cy="4628561"/>
          </a:xfrm>
          <a:prstGeom prst="rect">
            <a:avLst/>
          </a:prstGeom>
        </p:spPr>
      </p:pic>
      <p:sp>
        <p:nvSpPr>
          <p:cNvPr id="3" name="Date Placeholder 2"/>
          <p:cNvSpPr>
            <a:spLocks noGrp="1"/>
          </p:cNvSpPr>
          <p:nvPr>
            <p:ph type="dt" sz="half" idx="10"/>
          </p:nvPr>
        </p:nvSpPr>
        <p:spPr/>
        <p:txBody>
          <a:bodyPr/>
          <a:lstStyle/>
          <a:p>
            <a:fld id="{2E900BDD-6555-4DA4-8748-E016E50D307C}" type="datetime1">
              <a:rPr lang="en-US" smtClean="0"/>
              <a:t>7/17/2023</a:t>
            </a:fld>
            <a:endParaRPr lang="en-US"/>
          </a:p>
        </p:txBody>
      </p:sp>
      <p:sp>
        <p:nvSpPr>
          <p:cNvPr id="5" name="Footer Placeholder 4"/>
          <p:cNvSpPr>
            <a:spLocks noGrp="1"/>
          </p:cNvSpPr>
          <p:nvPr>
            <p:ph type="ftr" sz="quarter" idx="11"/>
          </p:nvPr>
        </p:nvSpPr>
        <p:spPr/>
        <p:txBody>
          <a:bodyPr/>
          <a:lstStyle/>
          <a:p>
            <a:r>
              <a:rPr lang="en-US" smtClean="0"/>
              <a:t>Prefer Roger S Pressman for Details </a:t>
            </a:r>
            <a:endParaRPr lang="en-US"/>
          </a:p>
        </p:txBody>
      </p:sp>
      <p:sp>
        <p:nvSpPr>
          <p:cNvPr id="6" name="Slide Number Placeholder 5"/>
          <p:cNvSpPr>
            <a:spLocks noGrp="1"/>
          </p:cNvSpPr>
          <p:nvPr>
            <p:ph type="sldNum" sz="quarter" idx="12"/>
          </p:nvPr>
        </p:nvSpPr>
        <p:spPr/>
        <p:txBody>
          <a:bodyPr/>
          <a:lstStyle/>
          <a:p>
            <a:fld id="{9D71919E-412D-4790-99BA-70B71580773B}" type="slidenum">
              <a:rPr lang="en-US" smtClean="0"/>
              <a:t>47</a:t>
            </a:fld>
            <a:endParaRPr lang="en-US"/>
          </a:p>
        </p:txBody>
      </p:sp>
    </p:spTree>
    <p:extLst>
      <p:ext uri="{BB962C8B-B14F-4D97-AF65-F5344CB8AC3E}">
        <p14:creationId xmlns:p14="http://schemas.microsoft.com/office/powerpoint/2010/main" val="365230019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Levels of DFD Diagrams</a:t>
            </a:r>
            <a:r>
              <a:rPr lang="en-US" dirty="0" smtClean="0"/>
              <a:t/>
            </a:r>
            <a:br>
              <a:rPr lang="en-US" dirty="0" smtClean="0"/>
            </a:br>
            <a:endParaRPr lang="en-US" dirty="0"/>
          </a:p>
        </p:txBody>
      </p:sp>
      <p:sp>
        <p:nvSpPr>
          <p:cNvPr id="3" name="Content Placeholder 2"/>
          <p:cNvSpPr>
            <a:spLocks noGrp="1"/>
          </p:cNvSpPr>
          <p:nvPr>
            <p:ph idx="1"/>
          </p:nvPr>
        </p:nvSpPr>
        <p:spPr>
          <a:xfrm>
            <a:off x="838200" y="1825624"/>
            <a:ext cx="10515600" cy="5224399"/>
          </a:xfrm>
        </p:spPr>
        <p:txBody>
          <a:bodyPr>
            <a:normAutofit fontScale="92500" lnSpcReduction="20000"/>
          </a:bodyPr>
          <a:lstStyle/>
          <a:p>
            <a:pPr marL="0" indent="0">
              <a:buNone/>
            </a:pPr>
            <a:r>
              <a:rPr lang="en-US" dirty="0" smtClean="0"/>
              <a:t>				</a:t>
            </a:r>
            <a:r>
              <a:rPr lang="en-US" b="1" dirty="0" smtClean="0"/>
              <a:t>1.Level 0 DFD</a:t>
            </a:r>
          </a:p>
          <a:p>
            <a:pPr marL="0" indent="0">
              <a:buNone/>
            </a:pPr>
            <a:r>
              <a:rPr lang="en-US" dirty="0" smtClean="0"/>
              <a:t>Also known as  </a:t>
            </a:r>
            <a:r>
              <a:rPr lang="en-US" dirty="0" smtClean="0">
                <a:solidFill>
                  <a:srgbClr val="FF0000"/>
                </a:solidFill>
              </a:rPr>
              <a:t>Context Diagram </a:t>
            </a:r>
            <a:r>
              <a:rPr lang="en-US" dirty="0" smtClean="0"/>
              <a:t>or </a:t>
            </a:r>
            <a:r>
              <a:rPr lang="en-US" b="1" dirty="0" smtClean="0">
                <a:solidFill>
                  <a:srgbClr val="FF0000"/>
                </a:solidFill>
              </a:rPr>
              <a:t>Functional System Model : </a:t>
            </a:r>
          </a:p>
          <a:p>
            <a:pPr marL="0" indent="0">
              <a:buNone/>
            </a:pPr>
            <a:r>
              <a:rPr lang="en-US" dirty="0" smtClean="0"/>
              <a:t>Represents the entire software elements as a </a:t>
            </a:r>
            <a:r>
              <a:rPr lang="en-US" b="1" dirty="0" smtClean="0"/>
              <a:t>single bubble </a:t>
            </a:r>
            <a:r>
              <a:rPr lang="en-US" dirty="0" smtClean="0"/>
              <a:t>with input and output data indicated by incoming and outgoing arrows.</a:t>
            </a:r>
          </a:p>
          <a:p>
            <a:pPr marL="0" indent="0">
              <a:buNone/>
            </a:pPr>
            <a:r>
              <a:rPr lang="en-US" dirty="0"/>
              <a:t>	</a:t>
            </a:r>
            <a:r>
              <a:rPr lang="en-US" dirty="0" smtClean="0"/>
              <a:t>			</a:t>
            </a:r>
            <a:r>
              <a:rPr lang="en-US" b="1" dirty="0" smtClean="0"/>
              <a:t>2. Level 1 DFD : </a:t>
            </a:r>
          </a:p>
          <a:p>
            <a:r>
              <a:rPr lang="en-US" dirty="0" smtClean="0"/>
              <a:t>are </a:t>
            </a:r>
            <a:r>
              <a:rPr lang="en-US" dirty="0"/>
              <a:t>still a general overview, but they go into more detail than a context diagram. </a:t>
            </a:r>
            <a:endParaRPr lang="en-US" dirty="0" smtClean="0"/>
          </a:p>
          <a:p>
            <a:r>
              <a:rPr lang="en-US" dirty="0" smtClean="0"/>
              <a:t>In </a:t>
            </a:r>
            <a:r>
              <a:rPr lang="en-US" dirty="0"/>
              <a:t>a level 1 data flow diagram, the single process node from the context diagram is broken down into </a:t>
            </a:r>
            <a:r>
              <a:rPr lang="en-US" dirty="0" smtClean="0"/>
              <a:t>sub processes.</a:t>
            </a:r>
          </a:p>
          <a:p>
            <a:r>
              <a:rPr lang="en-US" dirty="0" smtClean="0"/>
              <a:t> </a:t>
            </a:r>
            <a:r>
              <a:rPr lang="en-US" dirty="0"/>
              <a:t>As these processes are added, the diagram will need additional data flows and data stores to link them together. </a:t>
            </a:r>
          </a:p>
          <a:p>
            <a:pPr marL="0" indent="0">
              <a:buNone/>
            </a:pPr>
            <a:r>
              <a:rPr lang="en-US" dirty="0"/>
              <a:t/>
            </a:r>
            <a:br>
              <a:rPr lang="en-US" dirty="0"/>
            </a:br>
            <a:r>
              <a:rPr lang="en-US" dirty="0"/>
              <a:t>	</a:t>
            </a:r>
            <a:r>
              <a:rPr lang="en-US" dirty="0" smtClean="0"/>
              <a:t>				</a:t>
            </a:r>
            <a:r>
              <a:rPr lang="en-US" b="1" dirty="0" smtClean="0"/>
              <a:t>3. Level 2 DFD</a:t>
            </a:r>
          </a:p>
          <a:p>
            <a:r>
              <a:rPr lang="en-US" dirty="0"/>
              <a:t> </a:t>
            </a:r>
            <a:r>
              <a:rPr lang="en-US" dirty="0" smtClean="0"/>
              <a:t>simply </a:t>
            </a:r>
            <a:r>
              <a:rPr lang="en-US" dirty="0"/>
              <a:t>break processes down into more detailed </a:t>
            </a:r>
            <a:r>
              <a:rPr lang="en-US" dirty="0" smtClean="0"/>
              <a:t>sub processes.</a:t>
            </a:r>
          </a:p>
          <a:p>
            <a:endParaRPr lang="en-US" dirty="0"/>
          </a:p>
        </p:txBody>
      </p:sp>
      <p:sp>
        <p:nvSpPr>
          <p:cNvPr id="4" name="Date Placeholder 3"/>
          <p:cNvSpPr>
            <a:spLocks noGrp="1"/>
          </p:cNvSpPr>
          <p:nvPr>
            <p:ph type="dt" sz="half" idx="10"/>
          </p:nvPr>
        </p:nvSpPr>
        <p:spPr/>
        <p:txBody>
          <a:bodyPr/>
          <a:lstStyle/>
          <a:p>
            <a:fld id="{82DB9A5B-DE2F-4BDE-AAC4-BF147BA7A3EF}" type="datetime1">
              <a:rPr lang="en-US" smtClean="0"/>
              <a:t>7/17/2023</a:t>
            </a:fld>
            <a:endParaRPr lang="en-US"/>
          </a:p>
        </p:txBody>
      </p:sp>
      <p:sp>
        <p:nvSpPr>
          <p:cNvPr id="5" name="Footer Placeholder 4"/>
          <p:cNvSpPr>
            <a:spLocks noGrp="1"/>
          </p:cNvSpPr>
          <p:nvPr>
            <p:ph type="ftr" sz="quarter" idx="11"/>
          </p:nvPr>
        </p:nvSpPr>
        <p:spPr/>
        <p:txBody>
          <a:bodyPr/>
          <a:lstStyle/>
          <a:p>
            <a:r>
              <a:rPr lang="en-US" smtClean="0"/>
              <a:t>Prefer Roger S Pressman for Details </a:t>
            </a:r>
            <a:endParaRPr lang="en-US"/>
          </a:p>
        </p:txBody>
      </p:sp>
      <p:sp>
        <p:nvSpPr>
          <p:cNvPr id="6" name="Slide Number Placeholder 5"/>
          <p:cNvSpPr>
            <a:spLocks noGrp="1"/>
          </p:cNvSpPr>
          <p:nvPr>
            <p:ph type="sldNum" sz="quarter" idx="12"/>
          </p:nvPr>
        </p:nvSpPr>
        <p:spPr/>
        <p:txBody>
          <a:bodyPr/>
          <a:lstStyle/>
          <a:p>
            <a:fld id="{9D71919E-412D-4790-99BA-70B71580773B}" type="slidenum">
              <a:rPr lang="en-US" smtClean="0"/>
              <a:t>48</a:t>
            </a:fld>
            <a:endParaRPr lang="en-US"/>
          </a:p>
        </p:txBody>
      </p:sp>
    </p:spTree>
    <p:extLst>
      <p:ext uri="{BB962C8B-B14F-4D97-AF65-F5344CB8AC3E}">
        <p14:creationId xmlns:p14="http://schemas.microsoft.com/office/powerpoint/2010/main" val="146669422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DFD 0 or Context Diagram</a:t>
            </a:r>
            <a:endParaRPr lang="en-US" b="1" dirty="0"/>
          </a:p>
        </p:txBody>
      </p:sp>
      <p:pic>
        <p:nvPicPr>
          <p:cNvPr id="4" name="Content Placeholder 3"/>
          <p:cNvPicPr>
            <a:picLocks noGrp="1" noChangeAspect="1"/>
          </p:cNvPicPr>
          <p:nvPr>
            <p:ph idx="1"/>
          </p:nvPr>
        </p:nvPicPr>
        <p:blipFill>
          <a:blip r:embed="rId2"/>
          <a:stretch>
            <a:fillRect/>
          </a:stretch>
        </p:blipFill>
        <p:spPr>
          <a:xfrm>
            <a:off x="400050" y="1333500"/>
            <a:ext cx="10848975" cy="5200649"/>
          </a:xfrm>
          <a:prstGeom prst="rect">
            <a:avLst/>
          </a:prstGeom>
        </p:spPr>
      </p:pic>
      <p:sp>
        <p:nvSpPr>
          <p:cNvPr id="3" name="Date Placeholder 2"/>
          <p:cNvSpPr>
            <a:spLocks noGrp="1"/>
          </p:cNvSpPr>
          <p:nvPr>
            <p:ph type="dt" sz="half" idx="10"/>
          </p:nvPr>
        </p:nvSpPr>
        <p:spPr/>
        <p:txBody>
          <a:bodyPr/>
          <a:lstStyle/>
          <a:p>
            <a:fld id="{E244F8D5-8CDE-4D5A-BB5E-FB7584558D94}" type="datetime1">
              <a:rPr lang="en-US" smtClean="0"/>
              <a:t>7/17/2023</a:t>
            </a:fld>
            <a:endParaRPr lang="en-US"/>
          </a:p>
        </p:txBody>
      </p:sp>
      <p:sp>
        <p:nvSpPr>
          <p:cNvPr id="5" name="Footer Placeholder 4"/>
          <p:cNvSpPr>
            <a:spLocks noGrp="1"/>
          </p:cNvSpPr>
          <p:nvPr>
            <p:ph type="ftr" sz="quarter" idx="11"/>
          </p:nvPr>
        </p:nvSpPr>
        <p:spPr/>
        <p:txBody>
          <a:bodyPr/>
          <a:lstStyle/>
          <a:p>
            <a:r>
              <a:rPr lang="en-US" smtClean="0"/>
              <a:t>Prefer Roger S Pressman for Details </a:t>
            </a:r>
            <a:endParaRPr lang="en-US"/>
          </a:p>
        </p:txBody>
      </p:sp>
      <p:sp>
        <p:nvSpPr>
          <p:cNvPr id="6" name="Slide Number Placeholder 5"/>
          <p:cNvSpPr>
            <a:spLocks noGrp="1"/>
          </p:cNvSpPr>
          <p:nvPr>
            <p:ph type="sldNum" sz="quarter" idx="12"/>
          </p:nvPr>
        </p:nvSpPr>
        <p:spPr/>
        <p:txBody>
          <a:bodyPr/>
          <a:lstStyle/>
          <a:p>
            <a:fld id="{9D71919E-412D-4790-99BA-70B71580773B}" type="slidenum">
              <a:rPr lang="en-US" smtClean="0"/>
              <a:t>49</a:t>
            </a:fld>
            <a:endParaRPr lang="en-US"/>
          </a:p>
        </p:txBody>
      </p:sp>
    </p:spTree>
    <p:extLst>
      <p:ext uri="{BB962C8B-B14F-4D97-AF65-F5344CB8AC3E}">
        <p14:creationId xmlns:p14="http://schemas.microsoft.com/office/powerpoint/2010/main" val="22533517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Information Domain </a:t>
            </a:r>
            <a:endParaRPr lang="en-US" b="1" dirty="0"/>
          </a:p>
        </p:txBody>
      </p:sp>
      <p:sp>
        <p:nvSpPr>
          <p:cNvPr id="3" name="Content Placeholder 2"/>
          <p:cNvSpPr>
            <a:spLocks noGrp="1"/>
          </p:cNvSpPr>
          <p:nvPr>
            <p:ph idx="1"/>
          </p:nvPr>
        </p:nvSpPr>
        <p:spPr/>
        <p:txBody>
          <a:bodyPr>
            <a:normAutofit fontScale="77500" lnSpcReduction="20000"/>
          </a:bodyPr>
          <a:lstStyle/>
          <a:p>
            <a:r>
              <a:rPr lang="en-US" dirty="0" smtClean="0"/>
              <a:t>Software is </a:t>
            </a:r>
            <a:r>
              <a:rPr lang="en-US" b="1" dirty="0" smtClean="0"/>
              <a:t>built </a:t>
            </a:r>
            <a:r>
              <a:rPr lang="en-US" dirty="0" smtClean="0"/>
              <a:t>to accept the input, manipulate it on some way, and produce output.</a:t>
            </a:r>
          </a:p>
          <a:p>
            <a:r>
              <a:rPr lang="en-US" dirty="0" smtClean="0"/>
              <a:t>Software also </a:t>
            </a:r>
            <a:r>
              <a:rPr lang="en-US" b="1" dirty="0" smtClean="0"/>
              <a:t>process</a:t>
            </a:r>
            <a:r>
              <a:rPr lang="en-US" dirty="0" smtClean="0"/>
              <a:t> the event.</a:t>
            </a:r>
            <a:endParaRPr lang="en-US" dirty="0"/>
          </a:p>
          <a:p>
            <a:r>
              <a:rPr lang="en-US" dirty="0" smtClean="0"/>
              <a:t>An event represents some aspect of system control and is really nothing more than Boolean data – either on or off</a:t>
            </a:r>
          </a:p>
          <a:p>
            <a:r>
              <a:rPr lang="en-US" dirty="0" smtClean="0"/>
              <a:t>The information domain consists of three different views </a:t>
            </a:r>
          </a:p>
          <a:p>
            <a:r>
              <a:rPr lang="en-US" b="1" dirty="0" smtClean="0"/>
              <a:t>Information content or data model </a:t>
            </a:r>
            <a:r>
              <a:rPr lang="en-US" dirty="0" smtClean="0"/>
              <a:t>◦</a:t>
            </a:r>
          </a:p>
          <a:p>
            <a:r>
              <a:rPr lang="en-US" dirty="0" smtClean="0"/>
              <a:t> shows the relationships among the data and control objects that make up the system </a:t>
            </a:r>
          </a:p>
          <a:p>
            <a:r>
              <a:rPr lang="en-US" b="1" dirty="0" smtClean="0"/>
              <a:t>Information flow </a:t>
            </a:r>
            <a:r>
              <a:rPr lang="en-US" dirty="0" smtClean="0"/>
              <a:t>◦</a:t>
            </a:r>
          </a:p>
          <a:p>
            <a:r>
              <a:rPr lang="en-US" dirty="0" smtClean="0"/>
              <a:t> represents manner in which data and control objects change as each moves through system </a:t>
            </a:r>
          </a:p>
          <a:p>
            <a:r>
              <a:rPr lang="en-US" b="1" dirty="0" smtClean="0"/>
              <a:t>Information structure </a:t>
            </a:r>
            <a:r>
              <a:rPr lang="en-US" dirty="0" smtClean="0"/>
              <a:t>◦ </a:t>
            </a:r>
          </a:p>
          <a:p>
            <a:r>
              <a:rPr lang="en-US" dirty="0" smtClean="0"/>
              <a:t>representations of the internal organizations of various data and control items</a:t>
            </a:r>
            <a:endParaRPr lang="en-US" dirty="0"/>
          </a:p>
        </p:txBody>
      </p:sp>
      <p:sp>
        <p:nvSpPr>
          <p:cNvPr id="4" name="Date Placeholder 3"/>
          <p:cNvSpPr>
            <a:spLocks noGrp="1"/>
          </p:cNvSpPr>
          <p:nvPr>
            <p:ph type="dt" sz="half" idx="10"/>
          </p:nvPr>
        </p:nvSpPr>
        <p:spPr/>
        <p:txBody>
          <a:bodyPr/>
          <a:lstStyle/>
          <a:p>
            <a:fld id="{9CAAA576-3246-4D1D-98AB-AA8E6CB911C5}" type="datetime1">
              <a:rPr lang="en-US" smtClean="0"/>
              <a:t>7/17/2023</a:t>
            </a:fld>
            <a:endParaRPr lang="en-US"/>
          </a:p>
        </p:txBody>
      </p:sp>
      <p:sp>
        <p:nvSpPr>
          <p:cNvPr id="5" name="Footer Placeholder 4"/>
          <p:cNvSpPr>
            <a:spLocks noGrp="1"/>
          </p:cNvSpPr>
          <p:nvPr>
            <p:ph type="ftr" sz="quarter" idx="11"/>
          </p:nvPr>
        </p:nvSpPr>
        <p:spPr/>
        <p:txBody>
          <a:bodyPr/>
          <a:lstStyle/>
          <a:p>
            <a:r>
              <a:rPr lang="en-US" smtClean="0"/>
              <a:t>Prefer Roger S Pressman for Details </a:t>
            </a:r>
            <a:endParaRPr lang="en-US"/>
          </a:p>
        </p:txBody>
      </p:sp>
      <p:sp>
        <p:nvSpPr>
          <p:cNvPr id="6" name="Slide Number Placeholder 5"/>
          <p:cNvSpPr>
            <a:spLocks noGrp="1"/>
          </p:cNvSpPr>
          <p:nvPr>
            <p:ph type="sldNum" sz="quarter" idx="12"/>
          </p:nvPr>
        </p:nvSpPr>
        <p:spPr/>
        <p:txBody>
          <a:bodyPr/>
          <a:lstStyle/>
          <a:p>
            <a:fld id="{9D71919E-412D-4790-99BA-70B71580773B}" type="slidenum">
              <a:rPr lang="en-US" smtClean="0"/>
              <a:t>5</a:t>
            </a:fld>
            <a:endParaRPr lang="en-US"/>
          </a:p>
        </p:txBody>
      </p:sp>
    </p:spTree>
    <p:extLst>
      <p:ext uri="{BB962C8B-B14F-4D97-AF65-F5344CB8AC3E}">
        <p14:creationId xmlns:p14="http://schemas.microsoft.com/office/powerpoint/2010/main" val="263725501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DFD level 1</a:t>
            </a:r>
            <a:endParaRPr lang="en-US" b="1" dirty="0"/>
          </a:p>
        </p:txBody>
      </p:sp>
      <p:pic>
        <p:nvPicPr>
          <p:cNvPr id="4" name="Content Placeholder 3"/>
          <p:cNvPicPr>
            <a:picLocks noGrp="1" noChangeAspect="1"/>
          </p:cNvPicPr>
          <p:nvPr>
            <p:ph idx="1"/>
          </p:nvPr>
        </p:nvPicPr>
        <p:blipFill>
          <a:blip r:embed="rId2"/>
          <a:stretch>
            <a:fillRect/>
          </a:stretch>
        </p:blipFill>
        <p:spPr>
          <a:xfrm>
            <a:off x="838200" y="1562100"/>
            <a:ext cx="10220325" cy="4614863"/>
          </a:xfrm>
          <a:prstGeom prst="rect">
            <a:avLst/>
          </a:prstGeom>
        </p:spPr>
      </p:pic>
      <p:sp>
        <p:nvSpPr>
          <p:cNvPr id="3" name="Date Placeholder 2"/>
          <p:cNvSpPr>
            <a:spLocks noGrp="1"/>
          </p:cNvSpPr>
          <p:nvPr>
            <p:ph type="dt" sz="half" idx="10"/>
          </p:nvPr>
        </p:nvSpPr>
        <p:spPr/>
        <p:txBody>
          <a:bodyPr/>
          <a:lstStyle/>
          <a:p>
            <a:fld id="{AB72EC53-D1FB-4DA0-B21E-8A1A081E7E0C}" type="datetime1">
              <a:rPr lang="en-US" smtClean="0"/>
              <a:t>7/17/2023</a:t>
            </a:fld>
            <a:endParaRPr lang="en-US"/>
          </a:p>
        </p:txBody>
      </p:sp>
      <p:sp>
        <p:nvSpPr>
          <p:cNvPr id="5" name="Footer Placeholder 4"/>
          <p:cNvSpPr>
            <a:spLocks noGrp="1"/>
          </p:cNvSpPr>
          <p:nvPr>
            <p:ph type="ftr" sz="quarter" idx="11"/>
          </p:nvPr>
        </p:nvSpPr>
        <p:spPr/>
        <p:txBody>
          <a:bodyPr/>
          <a:lstStyle/>
          <a:p>
            <a:r>
              <a:rPr lang="en-US" smtClean="0"/>
              <a:t>Prefer Roger S Pressman for Details </a:t>
            </a:r>
            <a:endParaRPr lang="en-US"/>
          </a:p>
        </p:txBody>
      </p:sp>
      <p:sp>
        <p:nvSpPr>
          <p:cNvPr id="6" name="Slide Number Placeholder 5"/>
          <p:cNvSpPr>
            <a:spLocks noGrp="1"/>
          </p:cNvSpPr>
          <p:nvPr>
            <p:ph type="sldNum" sz="quarter" idx="12"/>
          </p:nvPr>
        </p:nvSpPr>
        <p:spPr/>
        <p:txBody>
          <a:bodyPr/>
          <a:lstStyle/>
          <a:p>
            <a:fld id="{9D71919E-412D-4790-99BA-70B71580773B}" type="slidenum">
              <a:rPr lang="en-US" smtClean="0"/>
              <a:t>50</a:t>
            </a:fld>
            <a:endParaRPr lang="en-US"/>
          </a:p>
        </p:txBody>
      </p:sp>
    </p:spTree>
    <p:extLst>
      <p:ext uri="{BB962C8B-B14F-4D97-AF65-F5344CB8AC3E}">
        <p14:creationId xmlns:p14="http://schemas.microsoft.com/office/powerpoint/2010/main" val="28112635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Behavioral Modelling </a:t>
            </a:r>
            <a:endParaRPr lang="en-US" b="1" dirty="0"/>
          </a:p>
        </p:txBody>
      </p:sp>
      <p:sp>
        <p:nvSpPr>
          <p:cNvPr id="3" name="Content Placeholder 2"/>
          <p:cNvSpPr>
            <a:spLocks noGrp="1"/>
          </p:cNvSpPr>
          <p:nvPr>
            <p:ph idx="1"/>
          </p:nvPr>
        </p:nvSpPr>
        <p:spPr/>
        <p:txBody>
          <a:bodyPr>
            <a:normAutofit/>
          </a:bodyPr>
          <a:lstStyle/>
          <a:p>
            <a:pPr marL="0" indent="0">
              <a:buNone/>
            </a:pPr>
            <a:endParaRPr lang="en-US" dirty="0" smtClean="0"/>
          </a:p>
          <a:p>
            <a:r>
              <a:rPr lang="en-US" dirty="0" smtClean="0"/>
              <a:t> </a:t>
            </a:r>
            <a:r>
              <a:rPr lang="en-US" b="1" dirty="0"/>
              <a:t>state transition diagram </a:t>
            </a:r>
            <a:r>
              <a:rPr lang="en-US" dirty="0"/>
              <a:t>are used to represent the </a:t>
            </a:r>
            <a:r>
              <a:rPr lang="en-US" dirty="0" smtClean="0"/>
              <a:t>behavior </a:t>
            </a:r>
            <a:r>
              <a:rPr lang="en-US" dirty="0"/>
              <a:t>of the system to various external conditions and inputs</a:t>
            </a:r>
            <a:r>
              <a:rPr lang="en-US" dirty="0" smtClean="0"/>
              <a:t>.</a:t>
            </a:r>
          </a:p>
          <a:p>
            <a:r>
              <a:rPr lang="en-US" dirty="0" smtClean="0"/>
              <a:t> </a:t>
            </a:r>
            <a:r>
              <a:rPr lang="en-US" dirty="0"/>
              <a:t>It graphically represents how a system in one state switches to another state on the action of external stimuli and control signals</a:t>
            </a:r>
            <a:r>
              <a:rPr lang="en-US" dirty="0" smtClean="0"/>
              <a:t>.</a:t>
            </a:r>
          </a:p>
          <a:p>
            <a:r>
              <a:rPr lang="en-US" dirty="0"/>
              <a:t>A </a:t>
            </a:r>
            <a:r>
              <a:rPr lang="en-US" b="1" dirty="0"/>
              <a:t>state</a:t>
            </a:r>
            <a:r>
              <a:rPr lang="en-US" dirty="0"/>
              <a:t> is any observable mode of </a:t>
            </a:r>
            <a:r>
              <a:rPr lang="en-US" dirty="0" smtClean="0"/>
              <a:t>behavior. </a:t>
            </a:r>
          </a:p>
        </p:txBody>
      </p:sp>
      <p:sp>
        <p:nvSpPr>
          <p:cNvPr id="4" name="Date Placeholder 3"/>
          <p:cNvSpPr>
            <a:spLocks noGrp="1"/>
          </p:cNvSpPr>
          <p:nvPr>
            <p:ph type="dt" sz="half" idx="10"/>
          </p:nvPr>
        </p:nvSpPr>
        <p:spPr/>
        <p:txBody>
          <a:bodyPr/>
          <a:lstStyle/>
          <a:p>
            <a:fld id="{EE92774E-64E5-4638-B81F-E9FCA6A840A0}" type="datetime1">
              <a:rPr lang="en-US" smtClean="0"/>
              <a:t>7/17/2023</a:t>
            </a:fld>
            <a:endParaRPr lang="en-US"/>
          </a:p>
        </p:txBody>
      </p:sp>
      <p:sp>
        <p:nvSpPr>
          <p:cNvPr id="5" name="Footer Placeholder 4"/>
          <p:cNvSpPr>
            <a:spLocks noGrp="1"/>
          </p:cNvSpPr>
          <p:nvPr>
            <p:ph type="ftr" sz="quarter" idx="11"/>
          </p:nvPr>
        </p:nvSpPr>
        <p:spPr/>
        <p:txBody>
          <a:bodyPr/>
          <a:lstStyle/>
          <a:p>
            <a:r>
              <a:rPr lang="en-US" smtClean="0"/>
              <a:t>Prefer Roger S Pressman for Details </a:t>
            </a:r>
            <a:endParaRPr lang="en-US"/>
          </a:p>
        </p:txBody>
      </p:sp>
      <p:sp>
        <p:nvSpPr>
          <p:cNvPr id="6" name="Slide Number Placeholder 5"/>
          <p:cNvSpPr>
            <a:spLocks noGrp="1"/>
          </p:cNvSpPr>
          <p:nvPr>
            <p:ph type="sldNum" sz="quarter" idx="12"/>
          </p:nvPr>
        </p:nvSpPr>
        <p:spPr/>
        <p:txBody>
          <a:bodyPr/>
          <a:lstStyle/>
          <a:p>
            <a:fld id="{9D71919E-412D-4790-99BA-70B71580773B}" type="slidenum">
              <a:rPr lang="en-US" smtClean="0"/>
              <a:t>51</a:t>
            </a:fld>
            <a:endParaRPr lang="en-US"/>
          </a:p>
        </p:txBody>
      </p:sp>
    </p:spTree>
    <p:extLst>
      <p:ext uri="{BB962C8B-B14F-4D97-AF65-F5344CB8AC3E}">
        <p14:creationId xmlns:p14="http://schemas.microsoft.com/office/powerpoint/2010/main" val="301266527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Behavioral Modelling </a:t>
            </a:r>
            <a:endParaRPr lang="en-US" b="1" dirty="0"/>
          </a:p>
        </p:txBody>
      </p:sp>
      <p:sp>
        <p:nvSpPr>
          <p:cNvPr id="3" name="Date Placeholder 2"/>
          <p:cNvSpPr>
            <a:spLocks noGrp="1"/>
          </p:cNvSpPr>
          <p:nvPr>
            <p:ph type="dt" sz="half" idx="10"/>
          </p:nvPr>
        </p:nvSpPr>
        <p:spPr/>
        <p:txBody>
          <a:bodyPr/>
          <a:lstStyle/>
          <a:p>
            <a:fld id="{B5149B6B-FE33-4C8D-AD7B-A4B57EC9B1EE}" type="datetime1">
              <a:rPr lang="en-US" smtClean="0"/>
              <a:t>7/17/2023</a:t>
            </a:fld>
            <a:endParaRPr lang="en-US"/>
          </a:p>
        </p:txBody>
      </p:sp>
      <p:sp>
        <p:nvSpPr>
          <p:cNvPr id="5" name="Footer Placeholder 4"/>
          <p:cNvSpPr>
            <a:spLocks noGrp="1"/>
          </p:cNvSpPr>
          <p:nvPr>
            <p:ph type="ftr" sz="quarter" idx="11"/>
          </p:nvPr>
        </p:nvSpPr>
        <p:spPr/>
        <p:txBody>
          <a:bodyPr/>
          <a:lstStyle/>
          <a:p>
            <a:r>
              <a:rPr lang="en-US" smtClean="0"/>
              <a:t>Prefer Roger S Pressman for Details </a:t>
            </a:r>
            <a:endParaRPr lang="en-US"/>
          </a:p>
        </p:txBody>
      </p:sp>
      <p:sp>
        <p:nvSpPr>
          <p:cNvPr id="6" name="Slide Number Placeholder 5"/>
          <p:cNvSpPr>
            <a:spLocks noGrp="1"/>
          </p:cNvSpPr>
          <p:nvPr>
            <p:ph type="sldNum" sz="quarter" idx="12"/>
          </p:nvPr>
        </p:nvSpPr>
        <p:spPr/>
        <p:txBody>
          <a:bodyPr/>
          <a:lstStyle/>
          <a:p>
            <a:fld id="{9D71919E-412D-4790-99BA-70B71580773B}" type="slidenum">
              <a:rPr lang="en-US" smtClean="0"/>
              <a:t>52</a:t>
            </a:fld>
            <a:endParaRPr lang="en-US"/>
          </a:p>
        </p:txBody>
      </p:sp>
      <p:sp>
        <p:nvSpPr>
          <p:cNvPr id="7" name="Content Placeholder 6"/>
          <p:cNvSpPr>
            <a:spLocks noGrp="1"/>
          </p:cNvSpPr>
          <p:nvPr>
            <p:ph idx="1"/>
          </p:nvPr>
        </p:nvSpPr>
        <p:spPr/>
        <p:txBody>
          <a:bodyPr/>
          <a:lstStyle/>
          <a:p>
            <a:endParaRPr lang="en-US"/>
          </a:p>
        </p:txBody>
      </p:sp>
      <p:pic>
        <p:nvPicPr>
          <p:cNvPr id="8" name="Picture 7"/>
          <p:cNvPicPr>
            <a:picLocks noChangeAspect="1"/>
          </p:cNvPicPr>
          <p:nvPr/>
        </p:nvPicPr>
        <p:blipFill>
          <a:blip r:embed="rId2"/>
          <a:stretch>
            <a:fillRect/>
          </a:stretch>
        </p:blipFill>
        <p:spPr>
          <a:xfrm>
            <a:off x="1766887" y="2258567"/>
            <a:ext cx="8658225" cy="3602737"/>
          </a:xfrm>
          <a:prstGeom prst="rect">
            <a:avLst/>
          </a:prstGeom>
        </p:spPr>
      </p:pic>
    </p:spTree>
    <p:extLst>
      <p:ext uri="{BB962C8B-B14F-4D97-AF65-F5344CB8AC3E}">
        <p14:creationId xmlns:p14="http://schemas.microsoft.com/office/powerpoint/2010/main" val="75157671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Behavior Modelling </a:t>
            </a:r>
            <a:endParaRPr lang="en-US" b="1" dirty="0"/>
          </a:p>
        </p:txBody>
      </p:sp>
      <p:sp>
        <p:nvSpPr>
          <p:cNvPr id="3" name="Content Placeholder 2"/>
          <p:cNvSpPr>
            <a:spLocks noGrp="1"/>
          </p:cNvSpPr>
          <p:nvPr>
            <p:ph idx="1"/>
          </p:nvPr>
        </p:nvSpPr>
        <p:spPr/>
        <p:txBody>
          <a:bodyPr/>
          <a:lstStyle/>
          <a:p>
            <a:r>
              <a:rPr lang="en-US" dirty="0"/>
              <a:t>System states are represented by </a:t>
            </a:r>
            <a:r>
              <a:rPr lang="en-US" b="1" dirty="0" smtClean="0"/>
              <a:t>a rectangular shape by rounded corner </a:t>
            </a:r>
            <a:r>
              <a:rPr lang="en-US" dirty="0" smtClean="0"/>
              <a:t>and </a:t>
            </a:r>
            <a:r>
              <a:rPr lang="en-US" dirty="0"/>
              <a:t>arrows are used to represent transitions between states</a:t>
            </a:r>
            <a:r>
              <a:rPr lang="en-US" dirty="0" smtClean="0"/>
              <a:t>.</a:t>
            </a:r>
          </a:p>
          <a:p>
            <a:r>
              <a:rPr lang="en-US" dirty="0" smtClean="0"/>
              <a:t> </a:t>
            </a:r>
            <a:r>
              <a:rPr lang="en-US" dirty="0"/>
              <a:t>Each  arrow is labelled as a ruled expression  A/B. </a:t>
            </a:r>
            <a:endParaRPr lang="en-US" dirty="0" smtClean="0"/>
          </a:p>
          <a:p>
            <a:r>
              <a:rPr lang="en-US" dirty="0" smtClean="0"/>
              <a:t>Top</a:t>
            </a:r>
            <a:r>
              <a:rPr lang="en-US" dirty="0"/>
              <a:t>  value represents the event  responsible for  the transition and  bottom value represents the  action that  occurs as a consequent of the event  during  transition.</a:t>
            </a:r>
          </a:p>
        </p:txBody>
      </p:sp>
      <p:sp>
        <p:nvSpPr>
          <p:cNvPr id="4" name="Date Placeholder 3"/>
          <p:cNvSpPr>
            <a:spLocks noGrp="1"/>
          </p:cNvSpPr>
          <p:nvPr>
            <p:ph type="dt" sz="half" idx="10"/>
          </p:nvPr>
        </p:nvSpPr>
        <p:spPr/>
        <p:txBody>
          <a:bodyPr/>
          <a:lstStyle/>
          <a:p>
            <a:fld id="{57A6261C-34DB-442A-B42B-97833C3D5B95}" type="datetime1">
              <a:rPr lang="en-US" smtClean="0"/>
              <a:t>7/17/2023</a:t>
            </a:fld>
            <a:endParaRPr lang="en-US"/>
          </a:p>
        </p:txBody>
      </p:sp>
      <p:sp>
        <p:nvSpPr>
          <p:cNvPr id="5" name="Footer Placeholder 4"/>
          <p:cNvSpPr>
            <a:spLocks noGrp="1"/>
          </p:cNvSpPr>
          <p:nvPr>
            <p:ph type="ftr" sz="quarter" idx="11"/>
          </p:nvPr>
        </p:nvSpPr>
        <p:spPr/>
        <p:txBody>
          <a:bodyPr/>
          <a:lstStyle/>
          <a:p>
            <a:r>
              <a:rPr lang="en-US" smtClean="0"/>
              <a:t>Prefer Roger S Pressman for Details </a:t>
            </a:r>
            <a:endParaRPr lang="en-US"/>
          </a:p>
        </p:txBody>
      </p:sp>
      <p:sp>
        <p:nvSpPr>
          <p:cNvPr id="6" name="Slide Number Placeholder 5"/>
          <p:cNvSpPr>
            <a:spLocks noGrp="1"/>
          </p:cNvSpPr>
          <p:nvPr>
            <p:ph type="sldNum" sz="quarter" idx="12"/>
          </p:nvPr>
        </p:nvSpPr>
        <p:spPr/>
        <p:txBody>
          <a:bodyPr/>
          <a:lstStyle/>
          <a:p>
            <a:fld id="{9D71919E-412D-4790-99BA-70B71580773B}" type="slidenum">
              <a:rPr lang="en-US" smtClean="0"/>
              <a:t>53</a:t>
            </a:fld>
            <a:endParaRPr lang="en-US"/>
          </a:p>
        </p:txBody>
      </p:sp>
    </p:spTree>
    <p:extLst>
      <p:ext uri="{BB962C8B-B14F-4D97-AF65-F5344CB8AC3E}">
        <p14:creationId xmlns:p14="http://schemas.microsoft.com/office/powerpoint/2010/main" val="98466322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Behavioral Modelling </a:t>
            </a:r>
            <a:endParaRPr lang="en-US" b="1" dirty="0"/>
          </a:p>
        </p:txBody>
      </p:sp>
      <p:sp>
        <p:nvSpPr>
          <p:cNvPr id="3" name="Content Placeholder 2"/>
          <p:cNvSpPr>
            <a:spLocks noGrp="1"/>
          </p:cNvSpPr>
          <p:nvPr>
            <p:ph idx="1"/>
          </p:nvPr>
        </p:nvSpPr>
        <p:spPr/>
        <p:txBody>
          <a:bodyPr>
            <a:normAutofit/>
          </a:bodyPr>
          <a:lstStyle/>
          <a:p>
            <a:r>
              <a:rPr lang="en-US" dirty="0"/>
              <a:t>Fig </a:t>
            </a:r>
            <a:r>
              <a:rPr lang="en-US" dirty="0" smtClean="0"/>
              <a:t>shows </a:t>
            </a:r>
            <a:r>
              <a:rPr lang="en-US" dirty="0"/>
              <a:t>a state transition diagram for photocopier software</a:t>
            </a:r>
            <a:r>
              <a:rPr lang="en-US" dirty="0" smtClean="0"/>
              <a:t>.</a:t>
            </a:r>
          </a:p>
          <a:p>
            <a:r>
              <a:rPr lang="en-US" dirty="0" smtClean="0"/>
              <a:t> When </a:t>
            </a:r>
            <a:r>
              <a:rPr lang="en-US" dirty="0"/>
              <a:t>the paper tray is full and the start button is pressed, the system moves from the reading </a:t>
            </a:r>
            <a:r>
              <a:rPr lang="en-US" dirty="0" smtClean="0"/>
              <a:t>commands </a:t>
            </a:r>
            <a:r>
              <a:rPr lang="en-US" dirty="0"/>
              <a:t>state to the making copies state. </a:t>
            </a:r>
            <a:endParaRPr lang="en-US" dirty="0" smtClean="0"/>
          </a:p>
          <a:p>
            <a:r>
              <a:rPr lang="en-US" dirty="0" smtClean="0"/>
              <a:t> </a:t>
            </a:r>
            <a:r>
              <a:rPr lang="en-US" dirty="0"/>
              <a:t>Photocopies software will make photocopies only when it not in jammed state and exists in start state</a:t>
            </a:r>
            <a:r>
              <a:rPr lang="en-US" dirty="0" smtClean="0"/>
              <a:t>.</a:t>
            </a:r>
          </a:p>
          <a:p>
            <a:r>
              <a:rPr lang="en-US" dirty="0" smtClean="0"/>
              <a:t> </a:t>
            </a:r>
            <a:r>
              <a:rPr lang="en-US" dirty="0"/>
              <a:t>If it is in jammed state, then the problem is diagnosed and removed. </a:t>
            </a:r>
            <a:endParaRPr lang="en-US" dirty="0" smtClean="0"/>
          </a:p>
          <a:p>
            <a:r>
              <a:rPr lang="en-US" dirty="0" smtClean="0"/>
              <a:t>If </a:t>
            </a:r>
            <a:r>
              <a:rPr lang="en-US" dirty="0"/>
              <a:t>photocopier is empty means do not have blank papers then the papers are reloaded</a:t>
            </a:r>
            <a:r>
              <a:rPr lang="en-US" dirty="0" smtClean="0"/>
              <a:t>.</a:t>
            </a:r>
          </a:p>
          <a:p>
            <a:pPr marL="0" indent="0">
              <a:buNone/>
            </a:pPr>
            <a:endParaRPr lang="en-US" dirty="0"/>
          </a:p>
        </p:txBody>
      </p:sp>
      <p:sp>
        <p:nvSpPr>
          <p:cNvPr id="4" name="Date Placeholder 3"/>
          <p:cNvSpPr>
            <a:spLocks noGrp="1"/>
          </p:cNvSpPr>
          <p:nvPr>
            <p:ph type="dt" sz="half" idx="10"/>
          </p:nvPr>
        </p:nvSpPr>
        <p:spPr/>
        <p:txBody>
          <a:bodyPr/>
          <a:lstStyle/>
          <a:p>
            <a:fld id="{2EBB18B3-47CF-428E-9FD5-9B00E8E7B4E6}" type="datetime1">
              <a:rPr lang="en-US" smtClean="0"/>
              <a:t>7/17/2023</a:t>
            </a:fld>
            <a:endParaRPr lang="en-US"/>
          </a:p>
        </p:txBody>
      </p:sp>
      <p:sp>
        <p:nvSpPr>
          <p:cNvPr id="5" name="Footer Placeholder 4"/>
          <p:cNvSpPr>
            <a:spLocks noGrp="1"/>
          </p:cNvSpPr>
          <p:nvPr>
            <p:ph type="ftr" sz="quarter" idx="11"/>
          </p:nvPr>
        </p:nvSpPr>
        <p:spPr/>
        <p:txBody>
          <a:bodyPr/>
          <a:lstStyle/>
          <a:p>
            <a:r>
              <a:rPr lang="en-US" smtClean="0"/>
              <a:t>Prefer Roger S Pressman for Details </a:t>
            </a:r>
            <a:endParaRPr lang="en-US"/>
          </a:p>
        </p:txBody>
      </p:sp>
      <p:sp>
        <p:nvSpPr>
          <p:cNvPr id="6" name="Slide Number Placeholder 5"/>
          <p:cNvSpPr>
            <a:spLocks noGrp="1"/>
          </p:cNvSpPr>
          <p:nvPr>
            <p:ph type="sldNum" sz="quarter" idx="12"/>
          </p:nvPr>
        </p:nvSpPr>
        <p:spPr/>
        <p:txBody>
          <a:bodyPr/>
          <a:lstStyle/>
          <a:p>
            <a:fld id="{9D71919E-412D-4790-99BA-70B71580773B}" type="slidenum">
              <a:rPr lang="en-US" smtClean="0"/>
              <a:t>54</a:t>
            </a:fld>
            <a:endParaRPr lang="en-US"/>
          </a:p>
        </p:txBody>
      </p:sp>
    </p:spTree>
    <p:extLst>
      <p:ext uri="{BB962C8B-B14F-4D97-AF65-F5344CB8AC3E}">
        <p14:creationId xmlns:p14="http://schemas.microsoft.com/office/powerpoint/2010/main" val="38588328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Data Dictionary </a:t>
            </a:r>
            <a:endParaRPr lang="en-US" b="1" dirty="0"/>
          </a:p>
        </p:txBody>
      </p:sp>
      <p:sp>
        <p:nvSpPr>
          <p:cNvPr id="3" name="Content Placeholder 2"/>
          <p:cNvSpPr>
            <a:spLocks noGrp="1"/>
          </p:cNvSpPr>
          <p:nvPr>
            <p:ph idx="1"/>
          </p:nvPr>
        </p:nvSpPr>
        <p:spPr/>
        <p:txBody>
          <a:bodyPr/>
          <a:lstStyle/>
          <a:p>
            <a:r>
              <a:rPr lang="en-US" dirty="0"/>
              <a:t>The data dictionary is an organized listing of all data elements that are pertinent to the </a:t>
            </a:r>
            <a:r>
              <a:rPr lang="en-US" dirty="0" smtClean="0"/>
              <a:t>system.</a:t>
            </a:r>
          </a:p>
          <a:p>
            <a:r>
              <a:rPr lang="en-US" dirty="0" smtClean="0"/>
              <a:t>Data are organized with </a:t>
            </a:r>
            <a:r>
              <a:rPr lang="en-US" dirty="0"/>
              <a:t>precise, rigorous </a:t>
            </a:r>
            <a:r>
              <a:rPr lang="en-US" dirty="0" smtClean="0"/>
              <a:t>definitions</a:t>
            </a:r>
          </a:p>
          <a:p>
            <a:r>
              <a:rPr lang="en-US" dirty="0" smtClean="0"/>
              <a:t> Both </a:t>
            </a:r>
            <a:r>
              <a:rPr lang="en-US" dirty="0"/>
              <a:t>user and system analyst will have a </a:t>
            </a:r>
            <a:r>
              <a:rPr lang="en-US" dirty="0" smtClean="0"/>
              <a:t>common </a:t>
            </a:r>
            <a:r>
              <a:rPr lang="en-US" dirty="0"/>
              <a:t>understanding of inputs, outputs, components of stores and </a:t>
            </a:r>
            <a:r>
              <a:rPr lang="en-US" dirty="0" smtClean="0"/>
              <a:t>even </a:t>
            </a:r>
            <a:r>
              <a:rPr lang="en-US" dirty="0"/>
              <a:t>intermediate calculations</a:t>
            </a:r>
          </a:p>
        </p:txBody>
      </p:sp>
      <p:sp>
        <p:nvSpPr>
          <p:cNvPr id="4" name="Date Placeholder 3"/>
          <p:cNvSpPr>
            <a:spLocks noGrp="1"/>
          </p:cNvSpPr>
          <p:nvPr>
            <p:ph type="dt" sz="half" idx="10"/>
          </p:nvPr>
        </p:nvSpPr>
        <p:spPr/>
        <p:txBody>
          <a:bodyPr/>
          <a:lstStyle/>
          <a:p>
            <a:fld id="{6210EC9C-2AB9-43F9-8123-BC172474D1EF}" type="datetime1">
              <a:rPr lang="en-US" smtClean="0"/>
              <a:t>7/17/2023</a:t>
            </a:fld>
            <a:endParaRPr lang="en-US"/>
          </a:p>
        </p:txBody>
      </p:sp>
      <p:sp>
        <p:nvSpPr>
          <p:cNvPr id="5" name="Footer Placeholder 4"/>
          <p:cNvSpPr>
            <a:spLocks noGrp="1"/>
          </p:cNvSpPr>
          <p:nvPr>
            <p:ph type="ftr" sz="quarter" idx="11"/>
          </p:nvPr>
        </p:nvSpPr>
        <p:spPr/>
        <p:txBody>
          <a:bodyPr/>
          <a:lstStyle/>
          <a:p>
            <a:r>
              <a:rPr lang="en-US" smtClean="0"/>
              <a:t>Prefer Roger S Pressman for Details </a:t>
            </a:r>
            <a:endParaRPr lang="en-US"/>
          </a:p>
        </p:txBody>
      </p:sp>
      <p:sp>
        <p:nvSpPr>
          <p:cNvPr id="6" name="Slide Number Placeholder 5"/>
          <p:cNvSpPr>
            <a:spLocks noGrp="1"/>
          </p:cNvSpPr>
          <p:nvPr>
            <p:ph type="sldNum" sz="quarter" idx="12"/>
          </p:nvPr>
        </p:nvSpPr>
        <p:spPr/>
        <p:txBody>
          <a:bodyPr/>
          <a:lstStyle/>
          <a:p>
            <a:fld id="{9D71919E-412D-4790-99BA-70B71580773B}" type="slidenum">
              <a:rPr lang="en-US" smtClean="0"/>
              <a:t>55</a:t>
            </a:fld>
            <a:endParaRPr lang="en-US"/>
          </a:p>
        </p:txBody>
      </p:sp>
    </p:spTree>
    <p:extLst>
      <p:ext uri="{BB962C8B-B14F-4D97-AF65-F5344CB8AC3E}">
        <p14:creationId xmlns:p14="http://schemas.microsoft.com/office/powerpoint/2010/main" val="395496047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Data Dictionary </a:t>
            </a:r>
            <a:endParaRPr lang="en-US" b="1" dirty="0"/>
          </a:p>
        </p:txBody>
      </p:sp>
      <p:sp>
        <p:nvSpPr>
          <p:cNvPr id="3" name="Content Placeholder 2"/>
          <p:cNvSpPr>
            <a:spLocks noGrp="1"/>
          </p:cNvSpPr>
          <p:nvPr>
            <p:ph idx="1"/>
          </p:nvPr>
        </p:nvSpPr>
        <p:spPr/>
        <p:txBody>
          <a:bodyPr>
            <a:normAutofit/>
          </a:bodyPr>
          <a:lstStyle/>
          <a:p>
            <a:r>
              <a:rPr lang="en-US" b="1" dirty="0"/>
              <a:t>Name</a:t>
            </a:r>
            <a:r>
              <a:rPr lang="en-US" dirty="0"/>
              <a:t>—the primary name of the data or control </a:t>
            </a:r>
            <a:r>
              <a:rPr lang="en-US" dirty="0" smtClean="0"/>
              <a:t>item</a:t>
            </a:r>
          </a:p>
          <a:p>
            <a:pPr marL="0" indent="0">
              <a:buNone/>
            </a:pPr>
            <a:r>
              <a:rPr lang="en-US" dirty="0" smtClean="0"/>
              <a:t>• </a:t>
            </a:r>
            <a:r>
              <a:rPr lang="en-US" b="1" dirty="0"/>
              <a:t>Alias</a:t>
            </a:r>
            <a:r>
              <a:rPr lang="en-US" dirty="0"/>
              <a:t>—other names used for the first entry</a:t>
            </a:r>
            <a:r>
              <a:rPr lang="en-US" dirty="0" smtClean="0"/>
              <a:t>.</a:t>
            </a:r>
          </a:p>
          <a:p>
            <a:pPr marL="0" indent="0">
              <a:buNone/>
            </a:pPr>
            <a:r>
              <a:rPr lang="en-US" dirty="0" smtClean="0"/>
              <a:t>• </a:t>
            </a:r>
            <a:r>
              <a:rPr lang="en-US" b="1" dirty="0"/>
              <a:t>Where-used/how-used</a:t>
            </a:r>
            <a:r>
              <a:rPr lang="en-US" dirty="0"/>
              <a:t>—a listing of </a:t>
            </a:r>
            <a:r>
              <a:rPr lang="en-US"/>
              <a:t>the </a:t>
            </a:r>
            <a:r>
              <a:rPr lang="en-US" smtClean="0"/>
              <a:t>process </a:t>
            </a:r>
            <a:r>
              <a:rPr lang="en-US" dirty="0"/>
              <a:t>and how it is used </a:t>
            </a:r>
            <a:endParaRPr lang="en-US" dirty="0" smtClean="0"/>
          </a:p>
          <a:p>
            <a:pPr marL="0" indent="0">
              <a:buNone/>
            </a:pPr>
            <a:r>
              <a:rPr lang="en-US" dirty="0" smtClean="0"/>
              <a:t>• </a:t>
            </a:r>
            <a:r>
              <a:rPr lang="en-US" b="1" dirty="0"/>
              <a:t>Content description</a:t>
            </a:r>
            <a:r>
              <a:rPr lang="en-US" dirty="0"/>
              <a:t>—a notation for representing content. </a:t>
            </a:r>
            <a:endParaRPr lang="en-US" dirty="0" smtClean="0"/>
          </a:p>
          <a:p>
            <a:pPr marL="0" indent="0">
              <a:buNone/>
            </a:pPr>
            <a:r>
              <a:rPr lang="en-US" dirty="0" smtClean="0"/>
              <a:t>• </a:t>
            </a:r>
            <a:r>
              <a:rPr lang="en-US" b="1" dirty="0"/>
              <a:t>Supplementary information</a:t>
            </a:r>
            <a:r>
              <a:rPr lang="en-US" dirty="0"/>
              <a:t>—other information about data types, preset </a:t>
            </a:r>
            <a:r>
              <a:rPr lang="en-US" dirty="0" smtClean="0"/>
              <a:t>values, </a:t>
            </a:r>
            <a:r>
              <a:rPr lang="en-US" dirty="0"/>
              <a:t>restrictions or limitations, and so forth.</a:t>
            </a:r>
          </a:p>
        </p:txBody>
      </p:sp>
      <p:sp>
        <p:nvSpPr>
          <p:cNvPr id="4" name="Date Placeholder 3"/>
          <p:cNvSpPr>
            <a:spLocks noGrp="1"/>
          </p:cNvSpPr>
          <p:nvPr>
            <p:ph type="dt" sz="half" idx="10"/>
          </p:nvPr>
        </p:nvSpPr>
        <p:spPr/>
        <p:txBody>
          <a:bodyPr/>
          <a:lstStyle/>
          <a:p>
            <a:fld id="{E5A5BA04-C0C8-4AD5-8B0D-D6C51023577E}" type="datetime1">
              <a:rPr lang="en-US" smtClean="0"/>
              <a:t>7/17/2023</a:t>
            </a:fld>
            <a:endParaRPr lang="en-US"/>
          </a:p>
        </p:txBody>
      </p:sp>
      <p:sp>
        <p:nvSpPr>
          <p:cNvPr id="5" name="Footer Placeholder 4"/>
          <p:cNvSpPr>
            <a:spLocks noGrp="1"/>
          </p:cNvSpPr>
          <p:nvPr>
            <p:ph type="ftr" sz="quarter" idx="11"/>
          </p:nvPr>
        </p:nvSpPr>
        <p:spPr/>
        <p:txBody>
          <a:bodyPr/>
          <a:lstStyle/>
          <a:p>
            <a:r>
              <a:rPr lang="en-US" smtClean="0"/>
              <a:t>Prefer Roger S Pressman for Details </a:t>
            </a:r>
            <a:endParaRPr lang="en-US"/>
          </a:p>
        </p:txBody>
      </p:sp>
      <p:sp>
        <p:nvSpPr>
          <p:cNvPr id="6" name="Slide Number Placeholder 5"/>
          <p:cNvSpPr>
            <a:spLocks noGrp="1"/>
          </p:cNvSpPr>
          <p:nvPr>
            <p:ph type="sldNum" sz="quarter" idx="12"/>
          </p:nvPr>
        </p:nvSpPr>
        <p:spPr/>
        <p:txBody>
          <a:bodyPr/>
          <a:lstStyle/>
          <a:p>
            <a:fld id="{9D71919E-412D-4790-99BA-70B71580773B}" type="slidenum">
              <a:rPr lang="en-US" smtClean="0"/>
              <a:t>56</a:t>
            </a:fld>
            <a:endParaRPr lang="en-US"/>
          </a:p>
        </p:txBody>
      </p:sp>
    </p:spTree>
    <p:extLst>
      <p:ext uri="{BB962C8B-B14F-4D97-AF65-F5344CB8AC3E}">
        <p14:creationId xmlns:p14="http://schemas.microsoft.com/office/powerpoint/2010/main" val="110585465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0261"/>
            <a:ext cx="10515600" cy="1325563"/>
          </a:xfrm>
        </p:spPr>
        <p:txBody>
          <a:bodyPr/>
          <a:lstStyle/>
          <a:p>
            <a:r>
              <a:rPr lang="en-US" dirty="0" smtClean="0"/>
              <a:t>				</a:t>
            </a:r>
            <a:r>
              <a:rPr lang="en-US" b="1" dirty="0" smtClean="0"/>
              <a:t>Data Dictionary</a:t>
            </a:r>
            <a:endParaRPr lang="en-US" b="1" dirty="0"/>
          </a:p>
        </p:txBody>
      </p:sp>
      <p:sp>
        <p:nvSpPr>
          <p:cNvPr id="3" name="Content Placeholder 2"/>
          <p:cNvSpPr>
            <a:spLocks noGrp="1"/>
          </p:cNvSpPr>
          <p:nvPr>
            <p:ph idx="1"/>
          </p:nvPr>
        </p:nvSpPr>
        <p:spPr/>
        <p:txBody>
          <a:bodyPr/>
          <a:lstStyle/>
          <a:p>
            <a:r>
              <a:rPr lang="en-US" dirty="0"/>
              <a:t>The notation used to develop a content description is noted in the following table: </a:t>
            </a:r>
            <a:endParaRPr lang="en-US" dirty="0" smtClean="0"/>
          </a:p>
          <a:p>
            <a:pPr marL="0" indent="0">
              <a:buNone/>
            </a:pPr>
            <a:endParaRPr lang="en-US" dirty="0" smtClean="0"/>
          </a:p>
        </p:txBody>
      </p:sp>
      <p:pic>
        <p:nvPicPr>
          <p:cNvPr id="4" name="Picture 3"/>
          <p:cNvPicPr>
            <a:picLocks noChangeAspect="1"/>
          </p:cNvPicPr>
          <p:nvPr/>
        </p:nvPicPr>
        <p:blipFill>
          <a:blip r:embed="rId2"/>
          <a:stretch>
            <a:fillRect/>
          </a:stretch>
        </p:blipFill>
        <p:spPr>
          <a:xfrm>
            <a:off x="3063241" y="2825496"/>
            <a:ext cx="6830567" cy="3246119"/>
          </a:xfrm>
          <a:prstGeom prst="rect">
            <a:avLst/>
          </a:prstGeom>
        </p:spPr>
      </p:pic>
      <p:sp>
        <p:nvSpPr>
          <p:cNvPr id="5" name="Date Placeholder 4"/>
          <p:cNvSpPr>
            <a:spLocks noGrp="1"/>
          </p:cNvSpPr>
          <p:nvPr>
            <p:ph type="dt" sz="half" idx="10"/>
          </p:nvPr>
        </p:nvSpPr>
        <p:spPr/>
        <p:txBody>
          <a:bodyPr/>
          <a:lstStyle/>
          <a:p>
            <a:fld id="{BD47F02E-D689-4A3D-9671-DF36B917E414}" type="datetime1">
              <a:rPr lang="en-US" smtClean="0"/>
              <a:t>7/17/2023</a:t>
            </a:fld>
            <a:endParaRPr lang="en-US"/>
          </a:p>
        </p:txBody>
      </p:sp>
      <p:sp>
        <p:nvSpPr>
          <p:cNvPr id="6" name="Footer Placeholder 5"/>
          <p:cNvSpPr>
            <a:spLocks noGrp="1"/>
          </p:cNvSpPr>
          <p:nvPr>
            <p:ph type="ftr" sz="quarter" idx="11"/>
          </p:nvPr>
        </p:nvSpPr>
        <p:spPr/>
        <p:txBody>
          <a:bodyPr/>
          <a:lstStyle/>
          <a:p>
            <a:r>
              <a:rPr lang="en-US" smtClean="0"/>
              <a:t>Prefer Roger S Pressman for Details </a:t>
            </a:r>
            <a:endParaRPr lang="en-US"/>
          </a:p>
        </p:txBody>
      </p:sp>
      <p:sp>
        <p:nvSpPr>
          <p:cNvPr id="7" name="Slide Number Placeholder 6"/>
          <p:cNvSpPr>
            <a:spLocks noGrp="1"/>
          </p:cNvSpPr>
          <p:nvPr>
            <p:ph type="sldNum" sz="quarter" idx="12"/>
          </p:nvPr>
        </p:nvSpPr>
        <p:spPr/>
        <p:txBody>
          <a:bodyPr/>
          <a:lstStyle/>
          <a:p>
            <a:fld id="{9D71919E-412D-4790-99BA-70B71580773B}" type="slidenum">
              <a:rPr lang="en-US" smtClean="0"/>
              <a:t>57</a:t>
            </a:fld>
            <a:endParaRPr lang="en-US"/>
          </a:p>
        </p:txBody>
      </p:sp>
    </p:spTree>
    <p:extLst>
      <p:ext uri="{BB962C8B-B14F-4D97-AF65-F5344CB8AC3E}">
        <p14:creationId xmlns:p14="http://schemas.microsoft.com/office/powerpoint/2010/main" val="199138473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Example of Data Dictionary </a:t>
            </a:r>
            <a:endParaRPr lang="en-US" b="1" dirty="0"/>
          </a:p>
        </p:txBody>
      </p:sp>
      <p:sp>
        <p:nvSpPr>
          <p:cNvPr id="3" name="Content Placeholder 2"/>
          <p:cNvSpPr>
            <a:spLocks noGrp="1"/>
          </p:cNvSpPr>
          <p:nvPr>
            <p:ph idx="1"/>
          </p:nvPr>
        </p:nvSpPr>
        <p:spPr/>
        <p:txBody>
          <a:bodyPr>
            <a:normAutofit fontScale="92500"/>
          </a:bodyPr>
          <a:lstStyle/>
          <a:p>
            <a:r>
              <a:rPr lang="en-US" b="1" dirty="0"/>
              <a:t>name</a:t>
            </a:r>
            <a:r>
              <a:rPr lang="en-US" dirty="0"/>
              <a:t>: telephone number </a:t>
            </a:r>
            <a:endParaRPr lang="en-US" dirty="0" smtClean="0"/>
          </a:p>
          <a:p>
            <a:r>
              <a:rPr lang="en-US" b="1" dirty="0" smtClean="0"/>
              <a:t>aliases</a:t>
            </a:r>
            <a:r>
              <a:rPr lang="en-US" dirty="0"/>
              <a:t>: </a:t>
            </a:r>
            <a:r>
              <a:rPr lang="en-US" dirty="0" smtClean="0"/>
              <a:t>none </a:t>
            </a:r>
          </a:p>
          <a:p>
            <a:r>
              <a:rPr lang="en-US" b="1" dirty="0" smtClean="0"/>
              <a:t>where used/how used</a:t>
            </a:r>
            <a:r>
              <a:rPr lang="en-US" dirty="0" smtClean="0"/>
              <a:t>:  dial phone (input) </a:t>
            </a:r>
          </a:p>
          <a:p>
            <a:r>
              <a:rPr lang="en-US" b="1" dirty="0" smtClean="0"/>
              <a:t>description</a:t>
            </a:r>
            <a:r>
              <a:rPr lang="en-US" dirty="0"/>
              <a:t>: telephone number = [local </a:t>
            </a:r>
            <a:r>
              <a:rPr lang="en-US" dirty="0" smtClean="0"/>
              <a:t>number / long </a:t>
            </a:r>
            <a:r>
              <a:rPr lang="en-US" dirty="0"/>
              <a:t>distance number] </a:t>
            </a:r>
            <a:endParaRPr lang="en-US" dirty="0" smtClean="0"/>
          </a:p>
          <a:p>
            <a:r>
              <a:rPr lang="en-US" b="1" dirty="0" smtClean="0"/>
              <a:t>local </a:t>
            </a:r>
            <a:r>
              <a:rPr lang="en-US" b="1" dirty="0"/>
              <a:t>number </a:t>
            </a:r>
            <a:r>
              <a:rPr lang="en-US" dirty="0"/>
              <a:t>= prefix + access number </a:t>
            </a:r>
            <a:endParaRPr lang="en-US" dirty="0" smtClean="0"/>
          </a:p>
          <a:p>
            <a:r>
              <a:rPr lang="en-US" b="1" dirty="0" smtClean="0"/>
              <a:t>long </a:t>
            </a:r>
            <a:r>
              <a:rPr lang="en-US" b="1" dirty="0"/>
              <a:t>distance number </a:t>
            </a:r>
            <a:r>
              <a:rPr lang="en-US" dirty="0"/>
              <a:t>= 1 + area code + local number </a:t>
            </a:r>
            <a:endParaRPr lang="en-US" dirty="0" smtClean="0"/>
          </a:p>
          <a:p>
            <a:r>
              <a:rPr lang="en-US" b="1" dirty="0" smtClean="0"/>
              <a:t>area </a:t>
            </a:r>
            <a:r>
              <a:rPr lang="en-US" b="1" dirty="0"/>
              <a:t>code </a:t>
            </a:r>
            <a:r>
              <a:rPr lang="en-US" dirty="0"/>
              <a:t>= [800 | 888 | 561] </a:t>
            </a:r>
            <a:endParaRPr lang="en-US" dirty="0" smtClean="0"/>
          </a:p>
          <a:p>
            <a:r>
              <a:rPr lang="en-US" b="1" dirty="0" smtClean="0"/>
              <a:t>prefix</a:t>
            </a:r>
            <a:r>
              <a:rPr lang="en-US" dirty="0" smtClean="0"/>
              <a:t> </a:t>
            </a:r>
            <a:r>
              <a:rPr lang="en-US" dirty="0"/>
              <a:t>= *a three digit number that never starts with 0 or 1</a:t>
            </a:r>
            <a:r>
              <a:rPr lang="en-US" dirty="0" smtClean="0"/>
              <a:t>*</a:t>
            </a:r>
          </a:p>
          <a:p>
            <a:r>
              <a:rPr lang="en-US" dirty="0" smtClean="0"/>
              <a:t> </a:t>
            </a:r>
            <a:r>
              <a:rPr lang="en-US" b="1" dirty="0"/>
              <a:t>access number </a:t>
            </a:r>
            <a:r>
              <a:rPr lang="en-US" dirty="0"/>
              <a:t>= * any four number string *</a:t>
            </a:r>
          </a:p>
        </p:txBody>
      </p:sp>
      <p:sp>
        <p:nvSpPr>
          <p:cNvPr id="4" name="Date Placeholder 3"/>
          <p:cNvSpPr>
            <a:spLocks noGrp="1"/>
          </p:cNvSpPr>
          <p:nvPr>
            <p:ph type="dt" sz="half" idx="10"/>
          </p:nvPr>
        </p:nvSpPr>
        <p:spPr/>
        <p:txBody>
          <a:bodyPr/>
          <a:lstStyle/>
          <a:p>
            <a:fld id="{FA674E8E-E88E-4097-9E4B-B5D3706670A9}" type="datetime1">
              <a:rPr lang="en-US" smtClean="0"/>
              <a:t>7/17/2023</a:t>
            </a:fld>
            <a:endParaRPr lang="en-US"/>
          </a:p>
        </p:txBody>
      </p:sp>
      <p:sp>
        <p:nvSpPr>
          <p:cNvPr id="5" name="Footer Placeholder 4"/>
          <p:cNvSpPr>
            <a:spLocks noGrp="1"/>
          </p:cNvSpPr>
          <p:nvPr>
            <p:ph type="ftr" sz="quarter" idx="11"/>
          </p:nvPr>
        </p:nvSpPr>
        <p:spPr/>
        <p:txBody>
          <a:bodyPr/>
          <a:lstStyle/>
          <a:p>
            <a:r>
              <a:rPr lang="en-US" smtClean="0"/>
              <a:t>Prefer Roger S Pressman for Details </a:t>
            </a:r>
            <a:endParaRPr lang="en-US"/>
          </a:p>
        </p:txBody>
      </p:sp>
      <p:sp>
        <p:nvSpPr>
          <p:cNvPr id="6" name="Slide Number Placeholder 5"/>
          <p:cNvSpPr>
            <a:spLocks noGrp="1"/>
          </p:cNvSpPr>
          <p:nvPr>
            <p:ph type="sldNum" sz="quarter" idx="12"/>
          </p:nvPr>
        </p:nvSpPr>
        <p:spPr/>
        <p:txBody>
          <a:bodyPr/>
          <a:lstStyle/>
          <a:p>
            <a:fld id="{9D71919E-412D-4790-99BA-70B71580773B}" type="slidenum">
              <a:rPr lang="en-US" smtClean="0"/>
              <a:t>58</a:t>
            </a:fld>
            <a:endParaRPr lang="en-US"/>
          </a:p>
        </p:txBody>
      </p:sp>
    </p:spTree>
    <p:extLst>
      <p:ext uri="{BB962C8B-B14F-4D97-AF65-F5344CB8AC3E}">
        <p14:creationId xmlns:p14="http://schemas.microsoft.com/office/powerpoint/2010/main" val="22242119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Information Domain</a:t>
            </a:r>
            <a:endParaRPr lang="en-US" b="1" dirty="0"/>
          </a:p>
        </p:txBody>
      </p:sp>
      <p:pic>
        <p:nvPicPr>
          <p:cNvPr id="4" name="Content Placeholder 3"/>
          <p:cNvPicPr>
            <a:picLocks noGrp="1" noChangeAspect="1"/>
          </p:cNvPicPr>
          <p:nvPr>
            <p:ph idx="1"/>
          </p:nvPr>
        </p:nvPicPr>
        <p:blipFill>
          <a:blip r:embed="rId2"/>
          <a:stretch>
            <a:fillRect/>
          </a:stretch>
        </p:blipFill>
        <p:spPr>
          <a:xfrm>
            <a:off x="1188720" y="2367756"/>
            <a:ext cx="8979217" cy="3267075"/>
          </a:xfrm>
          <a:prstGeom prst="rect">
            <a:avLst/>
          </a:prstGeom>
        </p:spPr>
      </p:pic>
      <p:sp>
        <p:nvSpPr>
          <p:cNvPr id="3" name="Date Placeholder 2"/>
          <p:cNvSpPr>
            <a:spLocks noGrp="1"/>
          </p:cNvSpPr>
          <p:nvPr>
            <p:ph type="dt" sz="half" idx="10"/>
          </p:nvPr>
        </p:nvSpPr>
        <p:spPr/>
        <p:txBody>
          <a:bodyPr/>
          <a:lstStyle/>
          <a:p>
            <a:fld id="{79DF67AC-E91F-4914-989D-ECF4A1C484A5}" type="datetime1">
              <a:rPr lang="en-US" smtClean="0"/>
              <a:t>7/17/2023</a:t>
            </a:fld>
            <a:endParaRPr lang="en-US"/>
          </a:p>
        </p:txBody>
      </p:sp>
      <p:sp>
        <p:nvSpPr>
          <p:cNvPr id="5" name="Footer Placeholder 4"/>
          <p:cNvSpPr>
            <a:spLocks noGrp="1"/>
          </p:cNvSpPr>
          <p:nvPr>
            <p:ph type="ftr" sz="quarter" idx="11"/>
          </p:nvPr>
        </p:nvSpPr>
        <p:spPr/>
        <p:txBody>
          <a:bodyPr/>
          <a:lstStyle/>
          <a:p>
            <a:r>
              <a:rPr lang="en-US" smtClean="0"/>
              <a:t>Prefer Roger S Pressman for Details </a:t>
            </a:r>
            <a:endParaRPr lang="en-US"/>
          </a:p>
        </p:txBody>
      </p:sp>
      <p:sp>
        <p:nvSpPr>
          <p:cNvPr id="6" name="Slide Number Placeholder 5"/>
          <p:cNvSpPr>
            <a:spLocks noGrp="1"/>
          </p:cNvSpPr>
          <p:nvPr>
            <p:ph type="sldNum" sz="quarter" idx="12"/>
          </p:nvPr>
        </p:nvSpPr>
        <p:spPr/>
        <p:txBody>
          <a:bodyPr/>
          <a:lstStyle/>
          <a:p>
            <a:fld id="{9D71919E-412D-4790-99BA-70B71580773B}" type="slidenum">
              <a:rPr lang="en-US" smtClean="0"/>
              <a:t>6</a:t>
            </a:fld>
            <a:endParaRPr lang="en-US"/>
          </a:p>
        </p:txBody>
      </p:sp>
    </p:spTree>
    <p:extLst>
      <p:ext uri="{BB962C8B-B14F-4D97-AF65-F5344CB8AC3E}">
        <p14:creationId xmlns:p14="http://schemas.microsoft.com/office/powerpoint/2010/main" val="12633992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Modelling </a:t>
            </a: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t>We create </a:t>
            </a:r>
            <a:r>
              <a:rPr lang="en-US" b="1" dirty="0" smtClean="0"/>
              <a:t>functional models</a:t>
            </a:r>
            <a:r>
              <a:rPr lang="en-US" dirty="0" smtClean="0"/>
              <a:t> to gain a better understanding of the actual entity to be built. </a:t>
            </a:r>
          </a:p>
          <a:p>
            <a:r>
              <a:rPr lang="en-US" dirty="0" smtClean="0"/>
              <a:t>When the entity is a physical thing (a building, a plane, a machine), we can build a model that is identical in form and shape but smaller in scale.</a:t>
            </a:r>
          </a:p>
          <a:p>
            <a:r>
              <a:rPr lang="en-US" dirty="0" smtClean="0"/>
              <a:t> However, when the entity to be built is software, our model must take a different form.</a:t>
            </a:r>
          </a:p>
          <a:p>
            <a:r>
              <a:rPr lang="en-US" dirty="0" smtClean="0"/>
              <a:t> It must be capable of representing the information that software transforms, the functions (and sub functions) that enable the transformation to occur, and the behavior of the system as the transformation is taking place.</a:t>
            </a:r>
          </a:p>
          <a:p>
            <a:r>
              <a:rPr lang="en-US" dirty="0" smtClean="0"/>
              <a:t> The second and third operational analysis principles require that we build models of function and behavior.</a:t>
            </a:r>
            <a:endParaRPr lang="en-US" b="1" dirty="0"/>
          </a:p>
        </p:txBody>
      </p:sp>
      <p:sp>
        <p:nvSpPr>
          <p:cNvPr id="4" name="Date Placeholder 3"/>
          <p:cNvSpPr>
            <a:spLocks noGrp="1"/>
          </p:cNvSpPr>
          <p:nvPr>
            <p:ph type="dt" sz="half" idx="10"/>
          </p:nvPr>
        </p:nvSpPr>
        <p:spPr/>
        <p:txBody>
          <a:bodyPr/>
          <a:lstStyle/>
          <a:p>
            <a:fld id="{777342C2-FB55-4127-8AE3-C02CD151BEF0}" type="datetime1">
              <a:rPr lang="en-US" smtClean="0"/>
              <a:t>7/17/2023</a:t>
            </a:fld>
            <a:endParaRPr lang="en-US"/>
          </a:p>
        </p:txBody>
      </p:sp>
      <p:sp>
        <p:nvSpPr>
          <p:cNvPr id="5" name="Footer Placeholder 4"/>
          <p:cNvSpPr>
            <a:spLocks noGrp="1"/>
          </p:cNvSpPr>
          <p:nvPr>
            <p:ph type="ftr" sz="quarter" idx="11"/>
          </p:nvPr>
        </p:nvSpPr>
        <p:spPr/>
        <p:txBody>
          <a:bodyPr/>
          <a:lstStyle/>
          <a:p>
            <a:r>
              <a:rPr lang="en-US" smtClean="0"/>
              <a:t>Prefer Roger S Pressman for Details </a:t>
            </a:r>
            <a:endParaRPr lang="en-US"/>
          </a:p>
        </p:txBody>
      </p:sp>
      <p:sp>
        <p:nvSpPr>
          <p:cNvPr id="6" name="Slide Number Placeholder 5"/>
          <p:cNvSpPr>
            <a:spLocks noGrp="1"/>
          </p:cNvSpPr>
          <p:nvPr>
            <p:ph type="sldNum" sz="quarter" idx="12"/>
          </p:nvPr>
        </p:nvSpPr>
        <p:spPr/>
        <p:txBody>
          <a:bodyPr/>
          <a:lstStyle/>
          <a:p>
            <a:fld id="{9D71919E-412D-4790-99BA-70B71580773B}" type="slidenum">
              <a:rPr lang="en-US" smtClean="0"/>
              <a:t>7</a:t>
            </a:fld>
            <a:endParaRPr lang="en-US"/>
          </a:p>
        </p:txBody>
      </p:sp>
    </p:spTree>
    <p:extLst>
      <p:ext uri="{BB962C8B-B14F-4D97-AF65-F5344CB8AC3E}">
        <p14:creationId xmlns:p14="http://schemas.microsoft.com/office/powerpoint/2010/main" val="17980892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Functional models.</a:t>
            </a:r>
          </a:p>
        </p:txBody>
      </p:sp>
      <p:sp>
        <p:nvSpPr>
          <p:cNvPr id="3" name="Content Placeholder 2"/>
          <p:cNvSpPr>
            <a:spLocks noGrp="1"/>
          </p:cNvSpPr>
          <p:nvPr>
            <p:ph idx="1"/>
          </p:nvPr>
        </p:nvSpPr>
        <p:spPr/>
        <p:txBody>
          <a:bodyPr/>
          <a:lstStyle/>
          <a:p>
            <a:r>
              <a:rPr lang="en-US" dirty="0" smtClean="0"/>
              <a:t>Software </a:t>
            </a:r>
            <a:r>
              <a:rPr lang="en-US" dirty="0"/>
              <a:t>transforms information, and in order to accomplish this, it must perform at least three generic functions: input, </a:t>
            </a:r>
            <a:r>
              <a:rPr lang="en-US" dirty="0" smtClean="0"/>
              <a:t>processing</a:t>
            </a:r>
            <a:r>
              <a:rPr lang="en-US" dirty="0"/>
              <a:t>, and output. </a:t>
            </a:r>
            <a:endParaRPr lang="en-US" dirty="0" smtClean="0"/>
          </a:p>
          <a:p>
            <a:r>
              <a:rPr lang="en-US" dirty="0" smtClean="0"/>
              <a:t>When </a:t>
            </a:r>
            <a:r>
              <a:rPr lang="en-US" dirty="0"/>
              <a:t>functional models of an application are created, the software engineer focuses on problem specific functions</a:t>
            </a:r>
            <a:r>
              <a:rPr lang="en-US" dirty="0" smtClean="0"/>
              <a:t>.</a:t>
            </a:r>
          </a:p>
          <a:p>
            <a:r>
              <a:rPr lang="en-US" dirty="0" smtClean="0"/>
              <a:t> </a:t>
            </a:r>
            <a:r>
              <a:rPr lang="en-US" dirty="0"/>
              <a:t>The functional model begins with a single context level model (i.e., the name of the software to be built). Over a series of iterations, more and more functional detail is provided, until a thorough delineation of all system functionality is </a:t>
            </a:r>
            <a:r>
              <a:rPr lang="en-US" dirty="0" smtClean="0"/>
              <a:t>represented.</a:t>
            </a:r>
            <a:endParaRPr lang="en-US" dirty="0"/>
          </a:p>
        </p:txBody>
      </p:sp>
      <p:sp>
        <p:nvSpPr>
          <p:cNvPr id="4" name="Date Placeholder 3"/>
          <p:cNvSpPr>
            <a:spLocks noGrp="1"/>
          </p:cNvSpPr>
          <p:nvPr>
            <p:ph type="dt" sz="half" idx="10"/>
          </p:nvPr>
        </p:nvSpPr>
        <p:spPr/>
        <p:txBody>
          <a:bodyPr/>
          <a:lstStyle/>
          <a:p>
            <a:fld id="{777342C2-FB55-4127-8AE3-C02CD151BEF0}" type="datetime1">
              <a:rPr lang="en-US" smtClean="0"/>
              <a:t>7/17/2023</a:t>
            </a:fld>
            <a:endParaRPr lang="en-US"/>
          </a:p>
        </p:txBody>
      </p:sp>
      <p:sp>
        <p:nvSpPr>
          <p:cNvPr id="5" name="Footer Placeholder 4"/>
          <p:cNvSpPr>
            <a:spLocks noGrp="1"/>
          </p:cNvSpPr>
          <p:nvPr>
            <p:ph type="ftr" sz="quarter" idx="11"/>
          </p:nvPr>
        </p:nvSpPr>
        <p:spPr/>
        <p:txBody>
          <a:bodyPr/>
          <a:lstStyle/>
          <a:p>
            <a:r>
              <a:rPr lang="en-US" smtClean="0"/>
              <a:t>Prefer Roger S Pressman for Details </a:t>
            </a:r>
            <a:endParaRPr lang="en-US"/>
          </a:p>
        </p:txBody>
      </p:sp>
      <p:sp>
        <p:nvSpPr>
          <p:cNvPr id="6" name="Slide Number Placeholder 5"/>
          <p:cNvSpPr>
            <a:spLocks noGrp="1"/>
          </p:cNvSpPr>
          <p:nvPr>
            <p:ph type="sldNum" sz="quarter" idx="12"/>
          </p:nvPr>
        </p:nvSpPr>
        <p:spPr/>
        <p:txBody>
          <a:bodyPr/>
          <a:lstStyle/>
          <a:p>
            <a:fld id="{9D71919E-412D-4790-99BA-70B71580773B}" type="slidenum">
              <a:rPr lang="en-US" smtClean="0"/>
              <a:t>8</a:t>
            </a:fld>
            <a:endParaRPr lang="en-US"/>
          </a:p>
        </p:txBody>
      </p:sp>
    </p:spTree>
    <p:extLst>
      <p:ext uri="{BB962C8B-B14F-4D97-AF65-F5344CB8AC3E}">
        <p14:creationId xmlns:p14="http://schemas.microsoft.com/office/powerpoint/2010/main" val="6316873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	Behavioral </a:t>
            </a:r>
            <a:r>
              <a:rPr lang="en-US" b="1" dirty="0"/>
              <a:t>models</a:t>
            </a:r>
          </a:p>
        </p:txBody>
      </p:sp>
      <p:sp>
        <p:nvSpPr>
          <p:cNvPr id="3" name="Content Placeholder 2"/>
          <p:cNvSpPr>
            <a:spLocks noGrp="1"/>
          </p:cNvSpPr>
          <p:nvPr>
            <p:ph idx="1"/>
          </p:nvPr>
        </p:nvSpPr>
        <p:spPr/>
        <p:txBody>
          <a:bodyPr>
            <a:normAutofit/>
          </a:bodyPr>
          <a:lstStyle/>
          <a:p>
            <a:r>
              <a:rPr lang="en-US" dirty="0" smtClean="0"/>
              <a:t>Most </a:t>
            </a:r>
            <a:r>
              <a:rPr lang="en-US" dirty="0"/>
              <a:t>software responds to events from the outside world. </a:t>
            </a:r>
            <a:endParaRPr lang="en-US" dirty="0" smtClean="0"/>
          </a:p>
          <a:p>
            <a:r>
              <a:rPr lang="en-US" dirty="0" smtClean="0"/>
              <a:t>This </a:t>
            </a:r>
            <a:r>
              <a:rPr lang="en-US" dirty="0"/>
              <a:t>stimulus/response characteristic forms the basis of the </a:t>
            </a:r>
            <a:r>
              <a:rPr lang="en-US" dirty="0" smtClean="0"/>
              <a:t>behavioral </a:t>
            </a:r>
            <a:r>
              <a:rPr lang="en-US" dirty="0"/>
              <a:t>model</a:t>
            </a:r>
            <a:r>
              <a:rPr lang="en-US" dirty="0" smtClean="0"/>
              <a:t>.</a:t>
            </a:r>
          </a:p>
          <a:p>
            <a:r>
              <a:rPr lang="en-US" dirty="0" smtClean="0"/>
              <a:t> </a:t>
            </a:r>
            <a:r>
              <a:rPr lang="en-US" dirty="0"/>
              <a:t>A computer program always exists in some state—an externally observable mode of behavior (e.g., waiting, computing, printing, polling) that is changed only when some event </a:t>
            </a:r>
            <a:r>
              <a:rPr lang="en-US" dirty="0" smtClean="0"/>
              <a:t>occurs</a:t>
            </a:r>
            <a:endParaRPr lang="en-US" dirty="0"/>
          </a:p>
        </p:txBody>
      </p:sp>
      <p:sp>
        <p:nvSpPr>
          <p:cNvPr id="4" name="Date Placeholder 3"/>
          <p:cNvSpPr>
            <a:spLocks noGrp="1"/>
          </p:cNvSpPr>
          <p:nvPr>
            <p:ph type="dt" sz="half" idx="10"/>
          </p:nvPr>
        </p:nvSpPr>
        <p:spPr/>
        <p:txBody>
          <a:bodyPr/>
          <a:lstStyle/>
          <a:p>
            <a:fld id="{777342C2-FB55-4127-8AE3-C02CD151BEF0}" type="datetime1">
              <a:rPr lang="en-US" smtClean="0"/>
              <a:t>7/17/2023</a:t>
            </a:fld>
            <a:endParaRPr lang="en-US"/>
          </a:p>
        </p:txBody>
      </p:sp>
      <p:sp>
        <p:nvSpPr>
          <p:cNvPr id="5" name="Footer Placeholder 4"/>
          <p:cNvSpPr>
            <a:spLocks noGrp="1"/>
          </p:cNvSpPr>
          <p:nvPr>
            <p:ph type="ftr" sz="quarter" idx="11"/>
          </p:nvPr>
        </p:nvSpPr>
        <p:spPr/>
        <p:txBody>
          <a:bodyPr/>
          <a:lstStyle/>
          <a:p>
            <a:r>
              <a:rPr lang="en-US" smtClean="0"/>
              <a:t>Prefer Roger S Pressman for Details </a:t>
            </a:r>
            <a:endParaRPr lang="en-US"/>
          </a:p>
        </p:txBody>
      </p:sp>
      <p:sp>
        <p:nvSpPr>
          <p:cNvPr id="6" name="Slide Number Placeholder 5"/>
          <p:cNvSpPr>
            <a:spLocks noGrp="1"/>
          </p:cNvSpPr>
          <p:nvPr>
            <p:ph type="sldNum" sz="quarter" idx="12"/>
          </p:nvPr>
        </p:nvSpPr>
        <p:spPr/>
        <p:txBody>
          <a:bodyPr/>
          <a:lstStyle/>
          <a:p>
            <a:fld id="{9D71919E-412D-4790-99BA-70B71580773B}" type="slidenum">
              <a:rPr lang="en-US" smtClean="0"/>
              <a:t>9</a:t>
            </a:fld>
            <a:endParaRPr lang="en-US"/>
          </a:p>
        </p:txBody>
      </p:sp>
    </p:spTree>
    <p:extLst>
      <p:ext uri="{BB962C8B-B14F-4D97-AF65-F5344CB8AC3E}">
        <p14:creationId xmlns:p14="http://schemas.microsoft.com/office/powerpoint/2010/main" val="2396210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3230</TotalTime>
  <Words>3493</Words>
  <Application>Microsoft Office PowerPoint</Application>
  <PresentationFormat>Custom</PresentationFormat>
  <Paragraphs>431</Paragraphs>
  <Slides>58</Slides>
  <Notes>0</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Office Theme</vt:lpstr>
      <vt:lpstr>                  Analysis Principles </vt:lpstr>
      <vt:lpstr>            Analysis Principles </vt:lpstr>
      <vt:lpstr>                    Analysis Principles</vt:lpstr>
      <vt:lpstr>                      Analysis Principles </vt:lpstr>
      <vt:lpstr>                  Information Domain </vt:lpstr>
      <vt:lpstr>                Information Domain</vt:lpstr>
      <vt:lpstr>    Modelling </vt:lpstr>
      <vt:lpstr>Functional models.</vt:lpstr>
      <vt:lpstr>   Behavioral models</vt:lpstr>
      <vt:lpstr>   Importance of models </vt:lpstr>
      <vt:lpstr>    Partitioning </vt:lpstr>
      <vt:lpstr>    Partitioning </vt:lpstr>
      <vt:lpstr>    Partitioning </vt:lpstr>
      <vt:lpstr>  Essential and Implementation Views</vt:lpstr>
      <vt:lpstr> Selecting the Prototyping Approach</vt:lpstr>
      <vt:lpstr>  Selecting the prototype model </vt:lpstr>
      <vt:lpstr>    Objectives of Analysis Modelling:</vt:lpstr>
      <vt:lpstr>  Elements of Analysis Model </vt:lpstr>
      <vt:lpstr>   Data Dictionary:</vt:lpstr>
      <vt:lpstr>   State Transition Diagram </vt:lpstr>
      <vt:lpstr>  Data Flow Diagram </vt:lpstr>
      <vt:lpstr>   Data Modelling </vt:lpstr>
      <vt:lpstr>  Data Modelling </vt:lpstr>
      <vt:lpstr>    Data Objects</vt:lpstr>
      <vt:lpstr>    Attribute </vt:lpstr>
      <vt:lpstr>     Attribute </vt:lpstr>
      <vt:lpstr>   Cardinality and Modality</vt:lpstr>
      <vt:lpstr>  Cardinality and Modality </vt:lpstr>
      <vt:lpstr>PowerPoint Presentation</vt:lpstr>
      <vt:lpstr>     Modality</vt:lpstr>
      <vt:lpstr>    Modality </vt:lpstr>
      <vt:lpstr>   ER Diagram </vt:lpstr>
      <vt:lpstr>    ER Diagram </vt:lpstr>
      <vt:lpstr>   ER Diagram Notations</vt:lpstr>
      <vt:lpstr>   ER Diagram Notation </vt:lpstr>
      <vt:lpstr>   ER Diagram Notation </vt:lpstr>
      <vt:lpstr>    Data Modelling </vt:lpstr>
      <vt:lpstr>   Data Modelling </vt:lpstr>
      <vt:lpstr>    Relationships </vt:lpstr>
      <vt:lpstr>   Relationships </vt:lpstr>
      <vt:lpstr>    Relationship </vt:lpstr>
      <vt:lpstr>    Cardinality and Modality</vt:lpstr>
      <vt:lpstr>    Cardinality and Modality</vt:lpstr>
      <vt:lpstr>                    Modeling </vt:lpstr>
      <vt:lpstr>                Functional Model </vt:lpstr>
      <vt:lpstr>              Representation of Data Flow </vt:lpstr>
      <vt:lpstr>    Symbols used in Data Flow Diagram </vt:lpstr>
      <vt:lpstr>                    Levels of DFD Diagrams </vt:lpstr>
      <vt:lpstr>   DFD 0 or Context Diagram</vt:lpstr>
      <vt:lpstr>              DFD level 1</vt:lpstr>
      <vt:lpstr>   Behavioral Modelling </vt:lpstr>
      <vt:lpstr>  Behavioral Modelling </vt:lpstr>
      <vt:lpstr>   Behavior Modelling </vt:lpstr>
      <vt:lpstr>   Behavioral Modelling </vt:lpstr>
      <vt:lpstr>   Data Dictionary </vt:lpstr>
      <vt:lpstr>   Data Dictionary </vt:lpstr>
      <vt:lpstr>    Data Dictionary</vt:lpstr>
      <vt:lpstr>  Example of Data Dictionary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Domain</dc:title>
  <dc:creator>Dell</dc:creator>
  <cp:lastModifiedBy>Nirdosh</cp:lastModifiedBy>
  <cp:revision>108</cp:revision>
  <dcterms:created xsi:type="dcterms:W3CDTF">2021-04-07T16:35:22Z</dcterms:created>
  <dcterms:modified xsi:type="dcterms:W3CDTF">2023-07-16T23:56:54Z</dcterms:modified>
</cp:coreProperties>
</file>