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86" r:id="rId3"/>
    <p:sldId id="257" r:id="rId4"/>
    <p:sldId id="258" r:id="rId5"/>
    <p:sldId id="259" r:id="rId6"/>
    <p:sldId id="281" r:id="rId7"/>
    <p:sldId id="282" r:id="rId8"/>
    <p:sldId id="283" r:id="rId9"/>
    <p:sldId id="284" r:id="rId10"/>
    <p:sldId id="262" r:id="rId11"/>
    <p:sldId id="269" r:id="rId12"/>
    <p:sldId id="285" r:id="rId13"/>
    <p:sldId id="263" r:id="rId14"/>
    <p:sldId id="264" r:id="rId15"/>
    <p:sldId id="265" r:id="rId16"/>
    <p:sldId id="267" r:id="rId17"/>
    <p:sldId id="266" r:id="rId18"/>
    <p:sldId id="270" r:id="rId19"/>
    <p:sldId id="271" r:id="rId20"/>
    <p:sldId id="272" r:id="rId21"/>
    <p:sldId id="274" r:id="rId22"/>
    <p:sldId id="275" r:id="rId23"/>
    <p:sldId id="290" r:id="rId24"/>
    <p:sldId id="295" r:id="rId25"/>
    <p:sldId id="296" r:id="rId26"/>
    <p:sldId id="297" r:id="rId27"/>
    <p:sldId id="287" r:id="rId28"/>
    <p:sldId id="277" r:id="rId29"/>
    <p:sldId id="278" r:id="rId30"/>
    <p:sldId id="279" r:id="rId31"/>
    <p:sldId id="280" r:id="rId32"/>
    <p:sldId id="288" r:id="rId33"/>
    <p:sldId id="289" r:id="rId34"/>
    <p:sldId id="298" r:id="rId35"/>
    <p:sldId id="301" r:id="rId36"/>
    <p:sldId id="299" r:id="rId37"/>
    <p:sldId id="303" r:id="rId38"/>
    <p:sldId id="302" r:id="rId39"/>
    <p:sldId id="293" r:id="rId40"/>
    <p:sldId id="291" r:id="rId41"/>
    <p:sldId id="294" r:id="rId42"/>
    <p:sldId id="292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476"/>
  </p:normalViewPr>
  <p:slideViewPr>
    <p:cSldViewPr snapToGrid="0" snapToObjects="1">
      <p:cViewPr>
        <p:scale>
          <a:sx n="80" d="100"/>
          <a:sy n="80" d="100"/>
        </p:scale>
        <p:origin x="-13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21EAF-DB63-4572-B257-73C40E57208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9E78-5C29-4070-A2DA-AFBA0E59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59E78-5C29-4070-A2DA-AFBA0E59F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59E78-5C29-4070-A2DA-AFBA0E59FD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758-9488-924E-9969-0034B7D7D2D4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4F6A-F8AE-7246-BEF2-96E4E11ED18F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201-D0E6-A146-AC6F-A1B6FAD6F18B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4BA-D972-6343-B680-C631FD5FE2A9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E94-DF65-284F-9589-8819480C6FB2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D0DC-B739-2641-82F8-201BFE95804F}" type="datetime1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4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5BF-A29E-C048-BF66-5DB9B799D757}" type="datetime1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2AB2-7F02-C24A-A453-75C4F2B643CE}" type="datetime1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D0C-4BCC-134F-84A1-003845E3EE21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3B1F-FB47-C34A-9E04-06971C67392B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BC5A-B8EC-FC4E-ABA8-B853B5E5F759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  </a:t>
            </a:r>
            <a:r>
              <a:rPr lang="en-US" b="1" dirty="0"/>
              <a:t>Chapter 5</a:t>
            </a:r>
            <a:endParaRPr lang="en-US" sz="4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               Software Configuration Management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9B6-611A-1946-9E58-93D00BB9C726}" type="datetime1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en-US" b="1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baseline is established, </a:t>
            </a:r>
            <a:r>
              <a:rPr lang="en-US" b="1" dirty="0"/>
              <a:t>changes can be made</a:t>
            </a:r>
            <a:r>
              <a:rPr lang="en-US" dirty="0"/>
              <a:t>, but a specific formal procedure must be applied to evaluate in every each change.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27D-B963-454F-AD2B-E3162E780F9C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64F6-1BE1-8E4E-941B-CAF23DB1E5C0}" type="datetime1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b="1" dirty="0"/>
              <a:t>Baseline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 task produce one or more SCIs</a:t>
            </a:r>
          </a:p>
          <a:p>
            <a:r>
              <a:rPr lang="en-US" dirty="0"/>
              <a:t>After SCIs are reviewed and approved they are placed in a project database (Known as software repository )</a:t>
            </a:r>
          </a:p>
          <a:p>
            <a:r>
              <a:rPr lang="en-US" dirty="0"/>
              <a:t>When a member of a software engineering team wants to make a modifications to a baseline SCI, it is copied from the project database into the Engineering’s private work space</a:t>
            </a:r>
          </a:p>
          <a:p>
            <a:r>
              <a:rPr lang="en-US" dirty="0"/>
              <a:t>However, this extracted SCI can be modified only if SCM controls are followed.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0C94-AB9A-0343-9D72-A77252915016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Configuration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configuration item as </a:t>
            </a:r>
            <a:r>
              <a:rPr lang="en-US" b="1" dirty="0"/>
              <a:t>information</a:t>
            </a:r>
            <a:r>
              <a:rPr lang="en-US" dirty="0"/>
              <a:t> that is </a:t>
            </a:r>
            <a:r>
              <a:rPr lang="en-US" b="1" dirty="0"/>
              <a:t>created</a:t>
            </a:r>
            <a:r>
              <a:rPr lang="en-US" dirty="0"/>
              <a:t> as part of the software engineering process.</a:t>
            </a:r>
          </a:p>
          <a:p>
            <a:r>
              <a:rPr lang="en-US" dirty="0"/>
              <a:t>SCI could be considered to be a single section of a large specification or one test case in large suite of tests </a:t>
            </a:r>
          </a:p>
          <a:p>
            <a:r>
              <a:rPr lang="en-US" dirty="0"/>
              <a:t> SCI is all or part of a work product (</a:t>
            </a:r>
            <a:r>
              <a:rPr lang="en-US" dirty="0" err="1"/>
              <a:t>e.g</a:t>
            </a:r>
            <a:r>
              <a:rPr lang="en-US" dirty="0"/>
              <a:t> a document , an entire suite of test cases, or a named program component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B743-B726-FC4C-8561-2C371A96CC5E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Configuration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43475" y="2600325"/>
            <a:ext cx="2143125" cy="2057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Deliverable of </a:t>
            </a:r>
          </a:p>
          <a:p>
            <a:pPr algn="ctr"/>
            <a:r>
              <a:rPr lang="en-US" dirty="0"/>
              <a:t>Large Software Development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3050" y="25717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28950" y="50172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79094" y="18256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48786" y="2281238"/>
            <a:ext cx="13525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Design Document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59049" y="22812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34387" y="50172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Manual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215063" y="4248945"/>
            <a:ext cx="3028950" cy="868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13" y="3352800"/>
            <a:ext cx="3471862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943475" y="2571751"/>
            <a:ext cx="271463" cy="28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676650" y="4267200"/>
            <a:ext cx="1445419" cy="75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86600" y="3028951"/>
            <a:ext cx="2262187" cy="32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C2A3-6FFD-4C46-BC5E-123142879471}" type="datetime1">
              <a:rPr lang="en-US" smtClean="0"/>
              <a:t>1/1/2024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Configuration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SCIS are organized to form </a:t>
            </a:r>
            <a:r>
              <a:rPr lang="en-US" b="1" i="1" dirty="0"/>
              <a:t>configuration objects </a:t>
            </a:r>
            <a:r>
              <a:rPr lang="en-US" dirty="0"/>
              <a:t>that may be cataloged in the project </a:t>
            </a:r>
            <a:r>
              <a:rPr lang="en-US" dirty="0" err="1"/>
              <a:t>db</a:t>
            </a:r>
            <a:r>
              <a:rPr lang="en-US" dirty="0"/>
              <a:t> with a single name</a:t>
            </a:r>
          </a:p>
          <a:p>
            <a:r>
              <a:rPr lang="en-US" dirty="0"/>
              <a:t>A </a:t>
            </a:r>
            <a:r>
              <a:rPr lang="en-US" b="1" dirty="0"/>
              <a:t>configuration object </a:t>
            </a:r>
            <a:r>
              <a:rPr lang="en-US" dirty="0"/>
              <a:t>has a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attributes</a:t>
            </a:r>
            <a:r>
              <a:rPr lang="en-US" dirty="0"/>
              <a:t>, and is connected to the other objects by relationships</a:t>
            </a:r>
          </a:p>
          <a:p>
            <a:r>
              <a:rPr lang="en-US" dirty="0"/>
              <a:t> </a:t>
            </a:r>
            <a:r>
              <a:rPr lang="en-US" b="1" dirty="0"/>
              <a:t>Design Specification</a:t>
            </a:r>
            <a:r>
              <a:rPr lang="en-US" dirty="0"/>
              <a:t>, </a:t>
            </a:r>
            <a:r>
              <a:rPr lang="en-US" b="1" dirty="0"/>
              <a:t>Data Model Component</a:t>
            </a:r>
            <a:r>
              <a:rPr lang="en-US" dirty="0"/>
              <a:t> , </a:t>
            </a:r>
            <a:r>
              <a:rPr lang="en-US" b="1" dirty="0"/>
              <a:t>Source Cod</a:t>
            </a:r>
            <a:r>
              <a:rPr lang="en-US" dirty="0"/>
              <a:t>e, and Test Specification are each identified separately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F86-AF98-E347-A199-D864588CA84F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Configurations Objects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25625"/>
            <a:ext cx="11812554" cy="491179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CBFD-21AE-404A-897B-B9F4180FDE51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Configuration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objects is related to the others as shown by the arrows </a:t>
            </a:r>
          </a:p>
          <a:p>
            <a:r>
              <a:rPr lang="en-US" dirty="0"/>
              <a:t>A curved arrow indicates a compositional relation </a:t>
            </a:r>
          </a:p>
          <a:p>
            <a:r>
              <a:rPr lang="en-US" dirty="0"/>
              <a:t>That is, </a:t>
            </a:r>
            <a:r>
              <a:rPr lang="en-US" b="1" dirty="0"/>
              <a:t>Data Model </a:t>
            </a:r>
            <a:r>
              <a:rPr lang="en-US" dirty="0"/>
              <a:t>and </a:t>
            </a:r>
            <a:r>
              <a:rPr lang="en-US" b="1" dirty="0" err="1"/>
              <a:t>ComponentN</a:t>
            </a:r>
            <a:r>
              <a:rPr lang="en-US" b="1" dirty="0"/>
              <a:t> </a:t>
            </a:r>
            <a:r>
              <a:rPr lang="en-US" dirty="0"/>
              <a:t>are part of the object </a:t>
            </a:r>
            <a:r>
              <a:rPr lang="en-US" b="1" dirty="0"/>
              <a:t>Design Specification </a:t>
            </a:r>
            <a:endParaRPr lang="en-US" dirty="0"/>
          </a:p>
          <a:p>
            <a:r>
              <a:rPr lang="en-US" dirty="0"/>
              <a:t>A double-headed straight arrow indicates an interrelationship.</a:t>
            </a:r>
          </a:p>
          <a:p>
            <a:r>
              <a:rPr lang="en-US" dirty="0"/>
              <a:t> If a change were made to the </a:t>
            </a:r>
            <a:r>
              <a:rPr lang="en-US" b="1" dirty="0"/>
              <a:t>Source Code </a:t>
            </a:r>
            <a:r>
              <a:rPr lang="en-US" dirty="0"/>
              <a:t>object, the interrelationships enable you to determine what other objects (and SCIs) might be affected.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04-84A3-DC49-AE97-18BD98180726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27" y="365126"/>
            <a:ext cx="10644673" cy="997144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SCM Repository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4" y="1825624"/>
            <a:ext cx="10980576" cy="4873755"/>
          </a:xfrm>
        </p:spPr>
        <p:txBody>
          <a:bodyPr>
            <a:noAutofit/>
          </a:bodyPr>
          <a:lstStyle/>
          <a:p>
            <a:r>
              <a:rPr lang="en-US" dirty="0"/>
              <a:t>In the early days of software engineering, software configuration items were maintained as paper documents.</a:t>
            </a:r>
          </a:p>
          <a:p>
            <a:pPr marL="0" indent="0">
              <a:buNone/>
            </a:pPr>
            <a:r>
              <a:rPr lang="en-US" dirty="0"/>
              <a:t> This approach was problematic for many reasons: </a:t>
            </a:r>
          </a:p>
          <a:p>
            <a:pPr marL="0" indent="0">
              <a:buNone/>
            </a:pPr>
            <a:r>
              <a:rPr lang="en-US" dirty="0"/>
              <a:t> (1) finding a configuration item when it was needed was often difficult,</a:t>
            </a:r>
          </a:p>
          <a:p>
            <a:pPr marL="0" indent="0">
              <a:buNone/>
            </a:pPr>
            <a:r>
              <a:rPr lang="en-US" dirty="0"/>
              <a:t>(2) determining which items were changed, when and by whom was often challenging,</a:t>
            </a:r>
          </a:p>
          <a:p>
            <a:pPr marL="0" indent="0">
              <a:buNone/>
            </a:pPr>
            <a:r>
              <a:rPr lang="en-US" dirty="0"/>
              <a:t>(3) constructing a new version of an existing program was time consuming</a:t>
            </a:r>
          </a:p>
          <a:p>
            <a:pPr marL="0" indent="0">
              <a:buNone/>
            </a:pPr>
            <a:r>
              <a:rPr lang="en-US" dirty="0"/>
              <a:t>   and error prone</a:t>
            </a:r>
          </a:p>
          <a:p>
            <a:pPr marL="0" indent="0">
              <a:buNone/>
            </a:pPr>
            <a:r>
              <a:rPr lang="en-US" dirty="0"/>
              <a:t>(4) describing detailed or complex relationships between configuration items was virtually impossible.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5152-7F43-0342-B6EC-94B5DD8B04E9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SCM Repository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Today, SCIs are maintained in a project </a:t>
            </a:r>
            <a:r>
              <a:rPr lang="en-US" sz="3200" b="1" dirty="0"/>
              <a:t>database or repository.</a:t>
            </a:r>
          </a:p>
          <a:p>
            <a:r>
              <a:rPr lang="en-US" sz="3200" dirty="0"/>
              <a:t>The SCM repository is the set of mechanisms and data structures that allow a software team to manage change in an effective manner. </a:t>
            </a:r>
          </a:p>
          <a:p>
            <a:r>
              <a:rPr lang="en-US" sz="3200" dirty="0"/>
              <a:t>It provides the obvious functions of a modern database management system by </a:t>
            </a:r>
            <a:r>
              <a:rPr lang="en-US" sz="3200" b="1" dirty="0"/>
              <a:t>ensuring data </a:t>
            </a:r>
            <a:r>
              <a:rPr lang="en-US" sz="3200" dirty="0"/>
              <a:t>integration functions of a modern database management system by ensuring data integrity, sharing, and integration.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8CF8-2108-E24C-9A7C-B3F515A028E3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Software Configuration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Change is </a:t>
            </a:r>
            <a:r>
              <a:rPr lang="en-US" b="1" dirty="0"/>
              <a:t>inevitable</a:t>
            </a:r>
            <a:r>
              <a:rPr lang="en-US" dirty="0"/>
              <a:t> when computer software is built </a:t>
            </a:r>
          </a:p>
          <a:p>
            <a:pPr>
              <a:buFont typeface="Wingdings" charset="2"/>
              <a:buChar char="v"/>
            </a:pPr>
            <a:r>
              <a:rPr lang="en-US" dirty="0"/>
              <a:t>Change increases the level of </a:t>
            </a:r>
            <a:r>
              <a:rPr lang="en-US" b="1" dirty="0"/>
              <a:t>confusion </a:t>
            </a:r>
            <a:r>
              <a:rPr lang="en-US" dirty="0"/>
              <a:t>when you and other members of a software team are working on a project.</a:t>
            </a:r>
          </a:p>
          <a:p>
            <a:pPr>
              <a:buFont typeface="Wingdings" charset="2"/>
              <a:buChar char="v"/>
            </a:pPr>
            <a:r>
              <a:rPr lang="en-US" dirty="0"/>
              <a:t>Confusion arises when changes are not analyzed before they are made, recorded before they are implemented</a:t>
            </a:r>
          </a:p>
          <a:p>
            <a:pPr>
              <a:buFont typeface="Wingdings" charset="2"/>
              <a:buChar char="v"/>
            </a:pPr>
            <a:r>
              <a:rPr lang="en-US" dirty="0"/>
              <a:t>The </a:t>
            </a:r>
            <a:r>
              <a:rPr lang="en-US" b="1" dirty="0"/>
              <a:t>art of coordinating </a:t>
            </a:r>
            <a:r>
              <a:rPr lang="en-US" dirty="0"/>
              <a:t>software development to minimize confusion is called configuration management 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5366-263B-824B-AE1C-AF5C15A908C9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5" y="167951"/>
            <a:ext cx="12112105" cy="647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E970-D923-034C-95D0-E9CC9EFD5585}" type="datetime1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The SCM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configuration management process defines a series of tasks that have four primary objectives: </a:t>
            </a:r>
          </a:p>
          <a:p>
            <a:pPr marL="234950" indent="0">
              <a:buNone/>
            </a:pPr>
            <a:r>
              <a:rPr lang="en-US" dirty="0"/>
              <a:t>(1) to </a:t>
            </a:r>
            <a:r>
              <a:rPr lang="en-US" b="1" dirty="0"/>
              <a:t>identify all items </a:t>
            </a:r>
            <a:r>
              <a:rPr lang="en-US" dirty="0"/>
              <a:t>that collectively define the software configuration, </a:t>
            </a:r>
          </a:p>
          <a:p>
            <a:pPr marL="234950" indent="0">
              <a:buNone/>
            </a:pPr>
            <a:r>
              <a:rPr lang="en-US" dirty="0"/>
              <a:t>(2) to </a:t>
            </a:r>
            <a:r>
              <a:rPr lang="en-US" b="1" dirty="0"/>
              <a:t>manage changes </a:t>
            </a:r>
            <a:r>
              <a:rPr lang="en-US" dirty="0"/>
              <a:t>to one or more of these items, </a:t>
            </a:r>
          </a:p>
          <a:p>
            <a:pPr marL="234950" indent="0">
              <a:buNone/>
            </a:pPr>
            <a:r>
              <a:rPr lang="en-US" dirty="0"/>
              <a:t>(3) to </a:t>
            </a:r>
            <a:r>
              <a:rPr lang="en-US" b="1" dirty="0"/>
              <a:t>facilitate </a:t>
            </a:r>
            <a:r>
              <a:rPr lang="en-US" dirty="0"/>
              <a:t>the construction of different versions of an application, and</a:t>
            </a:r>
          </a:p>
          <a:p>
            <a:pPr marL="234950" indent="0">
              <a:buNone/>
            </a:pPr>
            <a:r>
              <a:rPr lang="en-US" dirty="0"/>
              <a:t> (4) to </a:t>
            </a:r>
            <a:r>
              <a:rPr lang="en-US" b="1" dirty="0"/>
              <a:t>ensure</a:t>
            </a:r>
            <a:r>
              <a:rPr lang="en-US" dirty="0"/>
              <a:t> that software quality is maintained as the configuration evolves over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68D-6D5B-BD44-98B4-EE55E5A37DC5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9710" cy="1325563"/>
          </a:xfrm>
        </p:spPr>
        <p:txBody>
          <a:bodyPr/>
          <a:lstStyle/>
          <a:p>
            <a:r>
              <a:rPr lang="en-US" b="1" dirty="0"/>
              <a:t>Layers in Software Configuration Management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7" y="2230582"/>
            <a:ext cx="8160328" cy="410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D1FD-17EE-6948-9EAF-24D8D068CC46}" type="datetime1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5" y="167951"/>
            <a:ext cx="10775302" cy="15227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   Identification of Objects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control and manage software configuration items, each should be </a:t>
            </a:r>
            <a:r>
              <a:rPr lang="en-US" b="1" dirty="0"/>
              <a:t>separately named </a:t>
            </a:r>
            <a:r>
              <a:rPr lang="en-US" dirty="0"/>
              <a:t>and then </a:t>
            </a:r>
            <a:r>
              <a:rPr lang="en-US" b="1" dirty="0"/>
              <a:t>organized using </a:t>
            </a:r>
            <a:r>
              <a:rPr lang="en-US" dirty="0"/>
              <a:t>an object-oriented approach. </a:t>
            </a:r>
          </a:p>
          <a:p>
            <a:r>
              <a:rPr lang="en-US" dirty="0"/>
              <a:t>Different types of objects  are identified - </a:t>
            </a:r>
            <a:r>
              <a:rPr lang="en-US" b="1" dirty="0"/>
              <a:t>Basic Objects</a:t>
            </a:r>
            <a:r>
              <a:rPr lang="en-US" dirty="0"/>
              <a:t>, </a:t>
            </a:r>
            <a:r>
              <a:rPr lang="en-US" b="1" dirty="0"/>
              <a:t>aggregated objects </a:t>
            </a:r>
          </a:p>
          <a:p>
            <a:r>
              <a:rPr lang="en-US" dirty="0"/>
              <a:t>Each object has a set of distinct features that identify it uniquely: </a:t>
            </a:r>
            <a:r>
              <a:rPr lang="en-US" b="1" dirty="0"/>
              <a:t>a name</a:t>
            </a:r>
            <a:r>
              <a:rPr lang="en-US" dirty="0"/>
              <a:t>, a </a:t>
            </a:r>
            <a:r>
              <a:rPr lang="en-US" b="1" dirty="0"/>
              <a:t>descriptio</a:t>
            </a:r>
            <a:r>
              <a:rPr lang="en-US" dirty="0"/>
              <a:t>n, a list of </a:t>
            </a:r>
            <a:r>
              <a:rPr lang="en-US" b="1" dirty="0"/>
              <a:t>resources</a:t>
            </a:r>
            <a:r>
              <a:rPr lang="en-US" dirty="0"/>
              <a:t>, and a “</a:t>
            </a:r>
            <a:r>
              <a:rPr lang="en-US" b="1" dirty="0"/>
              <a:t>realization.”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F721-2101-EA46-9DCC-FAC82C29CEF7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9408BB-61C9-C44A-ED41-B0D0A6D2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Identification of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25544D-FBAF-AA20-24DA-B1541A96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CC577-DECD-590F-813D-DDB1649F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875AE5-923A-0889-5F57-A6B9D2A7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CBDC41-E4C7-864A-654C-0F3BF7CC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69F8B1-17C5-E1B6-6961-CCC740E9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04" y="1825625"/>
            <a:ext cx="10217232" cy="40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6F868-F9F3-1C64-DCF9-9EEA50B3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		Identification of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47872-CF85-3C09-BDE6-E1CDA71E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identification scheme for software objects must recognize that objects evolve throughout the software process. </a:t>
            </a:r>
          </a:p>
          <a:p>
            <a:r>
              <a:rPr lang="en-US" dirty="0"/>
              <a:t>Before an object is baselined, it may change many times, and even after a baseline has been established, changes may be quite frequent.</a:t>
            </a:r>
          </a:p>
          <a:p>
            <a:r>
              <a:rPr lang="en-US" dirty="0"/>
              <a:t> It is possible to create an evolution graph  for any object.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A19F7F-CEE1-2805-0F16-5EDBFAF4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31FDAE-F707-D9C5-0D0A-D3FA7DCB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9A9E84-90CA-F06A-AAB8-6584C569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2A7599-D997-EAFC-725C-982CE9F0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 Identification of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BBDCFE-C118-C869-521A-05A0A3D5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evolution graph describes the change history of an object, as illustrated . </a:t>
            </a:r>
          </a:p>
          <a:p>
            <a:r>
              <a:rPr lang="en-US" dirty="0"/>
              <a:t>Configuration object 1.0 undergoes revision and becomes object 1.1.</a:t>
            </a:r>
          </a:p>
          <a:p>
            <a:r>
              <a:rPr lang="en-US" dirty="0"/>
              <a:t> Minor corrections and changes result in versions 1.1.1 and 1.1.2, which is followed by a major update that is object 1.2.</a:t>
            </a:r>
          </a:p>
          <a:p>
            <a:r>
              <a:rPr lang="en-US" dirty="0"/>
              <a:t>The evolution of object 1.0 continues through 1.3 and 1.4, but at the same time, a major modification to the object results in a new evolutionary path, version 2.0. </a:t>
            </a:r>
          </a:p>
          <a:p>
            <a:r>
              <a:rPr lang="en-US" dirty="0"/>
              <a:t>Both versions are currently supported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33B28A-2BB7-C8AB-1C76-C33D58E1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727EE0-9DE5-3852-6894-04DB678A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523B5-1931-5798-BD68-86474FB8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Change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i="1" dirty="0"/>
              <a:t>change request </a:t>
            </a:r>
            <a:r>
              <a:rPr lang="en-US" dirty="0"/>
              <a:t>is submitted and evaluated to assess </a:t>
            </a:r>
            <a:r>
              <a:rPr lang="en-US" b="1" dirty="0"/>
              <a:t>technical merit</a:t>
            </a:r>
            <a:r>
              <a:rPr lang="en-US" dirty="0"/>
              <a:t>, </a:t>
            </a:r>
            <a:r>
              <a:rPr lang="en-US" b="1" dirty="0"/>
              <a:t>potential side effects</a:t>
            </a:r>
            <a:r>
              <a:rPr lang="en-US" dirty="0"/>
              <a:t>, overall impact on other </a:t>
            </a:r>
            <a:r>
              <a:rPr lang="en-US" b="1" dirty="0"/>
              <a:t>configuration objects </a:t>
            </a:r>
            <a:r>
              <a:rPr lang="en-US" dirty="0"/>
              <a:t>and </a:t>
            </a:r>
            <a:r>
              <a:rPr lang="en-US" b="1" dirty="0"/>
              <a:t>system functions</a:t>
            </a:r>
            <a:r>
              <a:rPr lang="en-US" dirty="0"/>
              <a:t>, and the projected cost of the change. </a:t>
            </a:r>
          </a:p>
          <a:p>
            <a:r>
              <a:rPr lang="en-US" dirty="0"/>
              <a:t>The results of the evaluation are presented as a </a:t>
            </a:r>
            <a:r>
              <a:rPr lang="en-US" i="1" dirty="0"/>
              <a:t>change report, </a:t>
            </a:r>
            <a:r>
              <a:rPr lang="en-US" dirty="0"/>
              <a:t>which is used by a </a:t>
            </a:r>
            <a:r>
              <a:rPr lang="en-US" i="1" dirty="0"/>
              <a:t>change control authority </a:t>
            </a:r>
            <a:r>
              <a:rPr lang="en-US" dirty="0"/>
              <a:t>(CCA)—a person or group that makes a final decision on the status and priority of the change. </a:t>
            </a:r>
          </a:p>
          <a:p>
            <a:r>
              <a:rPr lang="en-US" b="1" dirty="0"/>
              <a:t>An </a:t>
            </a:r>
            <a:r>
              <a:rPr lang="en-US" b="1" i="1" dirty="0"/>
              <a:t>engineering change order </a:t>
            </a:r>
            <a:r>
              <a:rPr lang="en-US" b="1" dirty="0"/>
              <a:t>(ECO) </a:t>
            </a:r>
            <a:r>
              <a:rPr lang="en-US" dirty="0"/>
              <a:t>is generated for each approved change.</a:t>
            </a:r>
          </a:p>
          <a:p>
            <a:r>
              <a:rPr lang="en-US" dirty="0"/>
              <a:t> The ECO describes the change to be made, the constraints that must be respected, and the criteria for review and audit. </a:t>
            </a:r>
          </a:p>
          <a:p>
            <a:r>
              <a:rPr lang="en-US" dirty="0"/>
              <a:t>The object to be changed can be placed in a directory that is controlled solely by the software engineer making the change.</a:t>
            </a:r>
          </a:p>
          <a:p>
            <a:r>
              <a:rPr lang="en-US" dirty="0"/>
              <a:t> A version control system updates the original file once the change has been made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052-A813-0644-96EB-582E63CB1D6E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220D-41C6-9646-897A-E84384B7D463}" type="datetime1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8896F3A-6A61-0287-0A94-F73C0BB7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-2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FDE0DE-101B-78FC-15BA-5BB591D6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67" y="1150070"/>
            <a:ext cx="4472234" cy="54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Change Control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12" y="1324948"/>
            <a:ext cx="10842172" cy="532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D40D-7DA7-0347-9812-2574770E56A3}" type="datetime1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Software Configuration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b="1" dirty="0"/>
              <a:t>Configuration management is the art of identifying, organizing and controlling modifications to the software being built by a programming team</a:t>
            </a:r>
          </a:p>
          <a:p>
            <a:pPr>
              <a:buFont typeface="Wingdings" charset="2"/>
              <a:buChar char="v"/>
            </a:pPr>
            <a:r>
              <a:rPr lang="en-US" dirty="0"/>
              <a:t>The goal is to </a:t>
            </a:r>
            <a:r>
              <a:rPr lang="en-US" b="1" dirty="0"/>
              <a:t>maximize productivity </a:t>
            </a:r>
            <a:r>
              <a:rPr lang="en-US" dirty="0"/>
              <a:t>by minimizing mistakes.</a:t>
            </a:r>
          </a:p>
          <a:p>
            <a:pPr>
              <a:buFont typeface="Wingdings" charset="2"/>
              <a:buChar char="v"/>
            </a:pPr>
            <a:r>
              <a:rPr lang="en-US" dirty="0"/>
              <a:t>Software Configuration Management (SCM) is an </a:t>
            </a:r>
            <a:r>
              <a:rPr lang="en-US" b="1" dirty="0"/>
              <a:t>umbrella activity </a:t>
            </a:r>
            <a:r>
              <a:rPr lang="en-US" dirty="0"/>
              <a:t>that is applied throughout the software process because change can be occur at any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119-596B-6C46-9F1E-341A6484C7F1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13" y="288683"/>
            <a:ext cx="10263674" cy="634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C6EE-8019-8048-9FB1-AA45A912D7B0}" type="datetime1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46" y="317803"/>
            <a:ext cx="10867053" cy="654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0EF4-EDF8-9B47-9FEB-A3B58A86D7F9}" type="datetime1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30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b="1" dirty="0"/>
              <a:t>Version Control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Version Control Combines procedures and tools to manage different version of configuration objects that are created during the software process.</a:t>
            </a:r>
          </a:p>
          <a:p>
            <a:r>
              <a:rPr lang="en-US" dirty="0"/>
              <a:t>A version control system implements or is directly integrated with four major capabilities:</a:t>
            </a:r>
          </a:p>
          <a:p>
            <a:pPr marL="936625" indent="-514350">
              <a:buFont typeface="+mj-lt"/>
              <a:buAutoNum type="arabicPeriod"/>
              <a:tabLst>
                <a:tab pos="1306513" algn="l"/>
              </a:tabLst>
            </a:pPr>
            <a:r>
              <a:rPr lang="en-US" dirty="0"/>
              <a:t>A project database that stores all relevant configuration objects,</a:t>
            </a:r>
          </a:p>
          <a:p>
            <a:pPr marL="936625" indent="-514350">
              <a:buFont typeface="+mj-lt"/>
              <a:buAutoNum type="arabicPeriod"/>
              <a:tabLst>
                <a:tab pos="1306513" algn="l"/>
              </a:tabLst>
            </a:pPr>
            <a:r>
              <a:rPr lang="en-US" dirty="0"/>
              <a:t>A version management capability that stores all version of configuration object,</a:t>
            </a:r>
          </a:p>
          <a:p>
            <a:pPr marL="936625" indent="-514350">
              <a:buFont typeface="+mj-lt"/>
              <a:buAutoNum type="arabicPeriod"/>
              <a:tabLst>
                <a:tab pos="1306513" algn="l"/>
              </a:tabLst>
            </a:pPr>
            <a:r>
              <a:rPr lang="en-US" dirty="0"/>
              <a:t>A make facility that enables the software engineer to collect all relevant configuration objects, and</a:t>
            </a:r>
          </a:p>
          <a:p>
            <a:pPr marL="936625" indent="-514350">
              <a:buFont typeface="+mj-lt"/>
              <a:buAutoNum type="arabicPeriod"/>
              <a:tabLst>
                <a:tab pos="1306513" algn="l"/>
              </a:tabLst>
            </a:pPr>
            <a:r>
              <a:rPr lang="en-US" dirty="0"/>
              <a:t>Construct a specific version of the software.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3C8D-B9DB-C342-B86D-1165FE75AD3C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dirty="0"/>
              <a:t>Version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number of version control systems establish a set – a collection of all changes (to some baseline configuration) that are required to create a specific version of the software.</a:t>
            </a:r>
          </a:p>
          <a:p>
            <a:r>
              <a:rPr lang="en-US" dirty="0"/>
              <a:t>“Changes set” captures all changes to all files in the configuration along with reason for changes and details of who made the changes and when.</a:t>
            </a:r>
          </a:p>
          <a:p>
            <a:r>
              <a:rPr lang="en-US" dirty="0"/>
              <a:t>A number of named change set can be identified for an application or system.</a:t>
            </a:r>
          </a:p>
          <a:p>
            <a:r>
              <a:rPr lang="en-US" dirty="0"/>
              <a:t> This enables a software engineer to construct a version of the software by specifying the changes set (by name) that must be applied to the baseline configuration.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154B-2DA4-8F44-8E71-C4C7B1D98EA3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0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70C0B-F685-D0CF-6044-52248B68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91FDC2-F0CE-8ED4-5649-DEF23305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combines procedures and tools to manage different versions of configuration objects that are created during the software process. </a:t>
            </a:r>
          </a:p>
          <a:p>
            <a:r>
              <a:rPr lang="en-US" dirty="0"/>
              <a:t>One representation of the different versions of a system is the evolution graph. </a:t>
            </a:r>
          </a:p>
          <a:p>
            <a:r>
              <a:rPr lang="en-US" dirty="0"/>
              <a:t>Each node on the graph is an aggregate object, that is, a complete version of the software.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FAD6DA-3C68-6C7B-3E3B-4FEE66DB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107751-7294-5EB4-4D0F-2BDDD65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D2201C-EDCD-C2AD-86EA-81B18146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3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23AEE2-3CA7-A408-DD03-8175BB32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DD570-11DA-A299-5761-A9909361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FE44C-E194-C2EA-559B-DB45A8BF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EE88AC-59D1-2C9C-2AE9-62CAAF90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9117EC-BE1F-4CE7-08B3-B506835C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F22391-67E0-749E-156C-8D840616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58" y="2582943"/>
            <a:ext cx="8439150" cy="29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0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9D21E-709E-C61A-4C62-43D79403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7D9AB-4CE6-F81B-4DA8-3425C6AC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version of the software is a collection of SCIs (source code, documents, data), and each version may be composed of different variants. </a:t>
            </a:r>
          </a:p>
          <a:p>
            <a:r>
              <a:rPr lang="en-US" dirty="0"/>
              <a:t>To illustrate this concept, composed of entities 1, 2, 3, 4, and 5</a:t>
            </a:r>
          </a:p>
          <a:p>
            <a:r>
              <a:rPr lang="en-US" dirty="0"/>
              <a:t> Entity 4 is used only when the software is implemented using </a:t>
            </a:r>
            <a:r>
              <a:rPr lang="en-US" dirty="0">
                <a:solidFill>
                  <a:srgbClr val="FF0000"/>
                </a:solidFill>
              </a:rPr>
              <a:t>color displays. </a:t>
            </a:r>
          </a:p>
          <a:p>
            <a:r>
              <a:rPr lang="en-US" dirty="0"/>
              <a:t>Entity 5 is implemented when </a:t>
            </a:r>
            <a:r>
              <a:rPr lang="en-US" dirty="0">
                <a:solidFill>
                  <a:srgbClr val="FF0000"/>
                </a:solidFill>
              </a:rPr>
              <a:t>monochrome displays </a:t>
            </a:r>
            <a:r>
              <a:rPr lang="en-US" dirty="0"/>
              <a:t>are available. Therefore, two variants of the version can be defined: </a:t>
            </a:r>
          </a:p>
          <a:p>
            <a:pPr marL="0" indent="0">
              <a:buNone/>
            </a:pPr>
            <a:r>
              <a:rPr lang="en-US" dirty="0"/>
              <a:t>(1) entities 1, 2, 3, and 4; </a:t>
            </a:r>
          </a:p>
          <a:p>
            <a:pPr marL="0" indent="0">
              <a:buNone/>
            </a:pPr>
            <a:r>
              <a:rPr lang="en-US" dirty="0"/>
              <a:t>(2) entities 1, 2, 3, and 5.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2AEC33-948C-8E4E-625B-61908EF4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F478D-C89F-5BF0-65D1-445FB64E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B4D2FE-22E6-9BE1-27B6-0693DF2D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93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D3151-DA30-AEBD-5ECF-2E326E55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dirty="0"/>
              <a:t>Version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E14ADE-3CF6-299C-829F-3DF9CDF5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Another way to conceptualize the relationship between entities, variants and versions (revisions) is to represent them as an </a:t>
            </a:r>
            <a:r>
              <a:rPr lang="en-US" dirty="0">
                <a:solidFill>
                  <a:srgbClr val="FF0000"/>
                </a:solidFill>
              </a:rPr>
              <a:t>object pool . </a:t>
            </a:r>
          </a:p>
          <a:p>
            <a:r>
              <a:rPr lang="en-US" dirty="0"/>
              <a:t>Referring to F the relationship between configuration objects and entities, variants and versions can be represented in a </a:t>
            </a:r>
            <a:r>
              <a:rPr lang="en-US" dirty="0">
                <a:solidFill>
                  <a:srgbClr val="FF0000"/>
                </a:solidFill>
              </a:rPr>
              <a:t>three-dimensional space. </a:t>
            </a:r>
          </a:p>
          <a:p>
            <a:r>
              <a:rPr lang="en-US" dirty="0"/>
              <a:t>An entity is composed of a collection of</a:t>
            </a:r>
            <a:r>
              <a:rPr lang="en-US" dirty="0">
                <a:solidFill>
                  <a:srgbClr val="FF0000"/>
                </a:solidFill>
              </a:rPr>
              <a:t> objects </a:t>
            </a:r>
            <a:r>
              <a:rPr lang="en-US" dirty="0"/>
              <a:t>at the same revision level.</a:t>
            </a:r>
          </a:p>
          <a:p>
            <a:r>
              <a:rPr lang="en-US" dirty="0"/>
              <a:t> A variant is a different collection of objects at the same revision level and therefore coexists in parallel with other variants.</a:t>
            </a:r>
          </a:p>
          <a:p>
            <a:r>
              <a:rPr lang="en-US" dirty="0"/>
              <a:t> A new version is defined when major changes are made to one or more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CDF0BB-4F80-C920-30B7-DEE0C25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C321D2-0C73-66AC-4741-F76D77A2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21DB78-2D8B-BA3E-75D6-82A87C0C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7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48AD3-DD0B-3E7C-68AF-D5F7EB2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dirty="0"/>
              <a:t>Version Control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3EE13F16-220A-1E04-8474-0E801D7CA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17" y="1951347"/>
            <a:ext cx="9115720" cy="42256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6ED81B-32AC-7F66-0847-C7235A5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9743B3-A4E0-C67F-CD79-CCB196D8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7D807-4CA1-7D5B-36C0-E039CD2E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EF546-B6A5-C94E-9F57-3BF98E50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b="1" dirty="0"/>
              <a:t>Configuration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23042-DFE6-E16C-0C05-F9C5C2B9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we ensure that the change has been properly implemented?</a:t>
            </a:r>
          </a:p>
          <a:p>
            <a:pPr marL="457200" lvl="1" indent="0">
              <a:buNone/>
            </a:pPr>
            <a:r>
              <a:rPr lang="en-US" dirty="0"/>
              <a:t>(1) formal technical reviews</a:t>
            </a:r>
          </a:p>
          <a:p>
            <a:pPr marL="457200" lvl="1" indent="0">
              <a:buNone/>
            </a:pPr>
            <a:r>
              <a:rPr lang="en-US" dirty="0"/>
              <a:t>(2) the software configuration audit.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formal technical review focuses on the technical correctness of the configuration object that has been modified.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reviewers assess the SCI to determine consistency with other SCIs, </a:t>
            </a:r>
            <a:r>
              <a:rPr lang="en-US" b="1" dirty="0"/>
              <a:t>omissions, or potential side effects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formal technical review should be conducted for all but the most </a:t>
            </a:r>
            <a:r>
              <a:rPr lang="en-US" b="1" dirty="0"/>
              <a:t>trivial changes.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198BE-884F-F6D6-C166-A4330B7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17B374-CA23-0834-FC34-80735EFF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6242D-ED78-6864-4D69-63832A39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SCM activities are Developed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Identify change</a:t>
            </a:r>
          </a:p>
          <a:p>
            <a:pPr marL="514350" indent="-514350">
              <a:buAutoNum type="arabicPeriod"/>
            </a:pPr>
            <a:r>
              <a:rPr lang="en-US" b="1" dirty="0"/>
              <a:t>Control Change </a:t>
            </a:r>
          </a:p>
          <a:p>
            <a:pPr marL="514350" indent="-514350">
              <a:buAutoNum type="arabicPeriod"/>
            </a:pPr>
            <a:r>
              <a:rPr lang="en-US" b="1" dirty="0"/>
              <a:t>Ensure</a:t>
            </a:r>
            <a:r>
              <a:rPr lang="en-US" dirty="0"/>
              <a:t> that change is being properly implemented </a:t>
            </a:r>
          </a:p>
          <a:p>
            <a:pPr marL="514350" indent="-514350">
              <a:buAutoNum type="arabicPeriod"/>
            </a:pPr>
            <a:r>
              <a:rPr lang="en-US" b="1" dirty="0"/>
              <a:t>Report</a:t>
            </a:r>
            <a:r>
              <a:rPr lang="en-US" dirty="0"/>
              <a:t> the change to others who may have an interest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D52-89DB-634A-9163-301EA1EF2B12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Configuration Audit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Software configuration audit </a:t>
            </a:r>
            <a:r>
              <a:rPr lang="en-US" dirty="0"/>
              <a:t>complements the technical review. </a:t>
            </a:r>
          </a:p>
          <a:p>
            <a:r>
              <a:rPr lang="en-US" dirty="0"/>
              <a:t>The audit asks and answers the following questions: </a:t>
            </a:r>
          </a:p>
          <a:p>
            <a:r>
              <a:rPr lang="en-US" dirty="0">
                <a:solidFill>
                  <a:srgbClr val="C00000"/>
                </a:solidFill>
              </a:rPr>
              <a:t>Has the change specified in the ECO been made? Have any additional modifications been incorporated? </a:t>
            </a:r>
          </a:p>
          <a:p>
            <a:r>
              <a:rPr lang="en-US" dirty="0">
                <a:solidFill>
                  <a:srgbClr val="C00000"/>
                </a:solidFill>
              </a:rPr>
              <a:t>Has a technical review been conducted to assess technical correctness? </a:t>
            </a:r>
          </a:p>
          <a:p>
            <a:r>
              <a:rPr lang="en-US" dirty="0">
                <a:solidFill>
                  <a:srgbClr val="C00000"/>
                </a:solidFill>
              </a:rPr>
              <a:t>Has the software process been followed and have software engineering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standards been properly applied? </a:t>
            </a:r>
          </a:p>
          <a:p>
            <a:r>
              <a:rPr lang="en-US" dirty="0">
                <a:solidFill>
                  <a:srgbClr val="C00000"/>
                </a:solidFill>
              </a:rPr>
              <a:t>Has the change been “highlighted” in the SCI? </a:t>
            </a:r>
          </a:p>
          <a:p>
            <a:r>
              <a:rPr lang="en-US" dirty="0">
                <a:solidFill>
                  <a:srgbClr val="C00000"/>
                </a:solidFill>
              </a:rPr>
              <a:t>Have SCM procedures for noting the change, recording it, and reporting it been followed? </a:t>
            </a:r>
          </a:p>
          <a:p>
            <a:r>
              <a:rPr lang="en-US" dirty="0">
                <a:solidFill>
                  <a:srgbClr val="C00000"/>
                </a:solidFill>
              </a:rPr>
              <a:t>Have all related SCIs been properly updated? </a:t>
            </a:r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51A-415E-994A-B015-2B38720B04C9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7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039F7-B3CC-A3DC-15D8-1E685017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		Configuration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2D8580-C84D-F9E6-C8AC-B1ACAD37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the audit questions are asked as part of a formal technical review. </a:t>
            </a:r>
          </a:p>
          <a:p>
            <a:r>
              <a:rPr lang="en-US" dirty="0"/>
              <a:t>However, when SCM is a formal activity, the SCM audit is conducted separately by the quality assurance group.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E9B6-8771-8EB0-5687-7083E539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FA66-AEC2-9D61-125C-296D1074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69A804-8A37-1144-B757-82C4D65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21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Configuration status reporting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Configuration status reporting also </a:t>
            </a:r>
            <a:r>
              <a:rPr lang="en-US" dirty="0"/>
              <a:t>called </a:t>
            </a:r>
            <a:r>
              <a:rPr lang="en-US" b="1" i="1" dirty="0"/>
              <a:t>status accounting</a:t>
            </a:r>
            <a:r>
              <a:rPr lang="en-US" b="1" dirty="0"/>
              <a:t> </a:t>
            </a:r>
            <a:r>
              <a:rPr lang="en-US" dirty="0"/>
              <a:t>is an SCM task that answers the following questions:</a:t>
            </a:r>
          </a:p>
          <a:p>
            <a:pPr marL="0" indent="0">
              <a:buNone/>
            </a:pPr>
            <a:r>
              <a:rPr lang="en-US" dirty="0"/>
              <a:t> (1) What happened?</a:t>
            </a:r>
          </a:p>
          <a:p>
            <a:pPr marL="0" indent="0">
              <a:buNone/>
            </a:pPr>
            <a:r>
              <a:rPr lang="en-US" dirty="0"/>
              <a:t> (2) Who did it?</a:t>
            </a:r>
          </a:p>
          <a:p>
            <a:pPr marL="0" indent="0">
              <a:buNone/>
            </a:pPr>
            <a:r>
              <a:rPr lang="en-US" dirty="0"/>
              <a:t> (3) When did it happen? </a:t>
            </a:r>
          </a:p>
          <a:p>
            <a:pPr marL="0" indent="0">
              <a:buNone/>
            </a:pPr>
            <a:r>
              <a:rPr lang="en-US" dirty="0"/>
              <a:t>(4) What else will be affected?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B60E-1A6D-0040-830F-89828BDF74F6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0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SCM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Versioning.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Dependency tracking and change management.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Requirements tracing.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Configuration management.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Audit trails.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9521-1E21-BA4D-8792-82132C7FD91C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Difference between SCM and Software Support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is a set of software engineering activities that occur after software has been delivered to the customers and put into operation</a:t>
            </a:r>
          </a:p>
          <a:p>
            <a:r>
              <a:rPr lang="en-US" dirty="0"/>
              <a:t>Software configuration management is a set of tracking and control activities that are initiated when a software engineering project begins and terminates only when the software is taken out of operation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902-F4D1-0945-B404-08C924929282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57114" cy="485509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Programs (both source level and executable format)</a:t>
            </a:r>
          </a:p>
          <a:p>
            <a:pPr marL="514350" indent="-514350">
              <a:buAutoNum type="arabicPeriod"/>
            </a:pPr>
            <a:r>
              <a:rPr lang="en-US" dirty="0"/>
              <a:t>Documents</a:t>
            </a:r>
          </a:p>
          <a:p>
            <a:pPr marL="514350" indent="-514350">
              <a:buAutoNum type="arabicPeriod"/>
            </a:pPr>
            <a:r>
              <a:rPr lang="en-US" dirty="0"/>
              <a:t>Data</a:t>
            </a:r>
          </a:p>
          <a:p>
            <a:pPr>
              <a:buFont typeface="Arial" charset="0"/>
              <a:buChar char="•"/>
            </a:pPr>
            <a:r>
              <a:rPr lang="en-US" dirty="0"/>
              <a:t>The items that comprise all information produced as part of the software process are collectively called a </a:t>
            </a:r>
            <a:r>
              <a:rPr lang="en-US" b="1" dirty="0"/>
              <a:t>software configuration </a:t>
            </a:r>
          </a:p>
          <a:p>
            <a:pPr>
              <a:buFont typeface="Arial" charset="0"/>
              <a:buChar char="•"/>
            </a:pPr>
            <a:r>
              <a:rPr lang="en-US" dirty="0"/>
              <a:t>As the software process progresses, the number of software configuration items (SCIs) grows rapidly </a:t>
            </a:r>
          </a:p>
          <a:p>
            <a:pPr>
              <a:buFont typeface="Arial" charset="0"/>
              <a:buChar char="•"/>
            </a:pPr>
            <a:r>
              <a:rPr lang="en-US" dirty="0"/>
              <a:t>A hierarchy of SCIs is created as each SCI creates new SCIS.</a:t>
            </a:r>
          </a:p>
          <a:p>
            <a:pPr>
              <a:buFont typeface="Arial" charset="0"/>
              <a:buChar char="•"/>
            </a:pPr>
            <a:r>
              <a:rPr lang="en-US" dirty="0"/>
              <a:t>There will be little confusion if any SCI are involved but there is always a factor called Change that generates a lot of confusion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B9C-3A6B-C04B-82C7-81556E4E8E94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b="1" dirty="0"/>
              <a:t>Software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May occur at </a:t>
            </a:r>
            <a:r>
              <a:rPr lang="en-US" b="1" dirty="0"/>
              <a:t>anytime</a:t>
            </a:r>
            <a:r>
              <a:rPr lang="en-US" dirty="0"/>
              <a:t>, for any reason </a:t>
            </a:r>
          </a:p>
          <a:p>
            <a:r>
              <a:rPr lang="en-US" b="1" dirty="0"/>
              <a:t>First Law of System Engineering states </a:t>
            </a:r>
            <a:r>
              <a:rPr lang="en-US" dirty="0"/>
              <a:t>“No matter where you are in the system life cycle, the system will change, and the desire to change it will persist throughout the life cycle”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E83-48CA-094E-9270-29D6EBA58E60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Fundamental Source of Change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New business or market conditions </a:t>
            </a:r>
            <a:r>
              <a:rPr lang="en-US" dirty="0"/>
              <a:t>dictate changes in product requirements or business rules</a:t>
            </a:r>
          </a:p>
          <a:p>
            <a:r>
              <a:rPr lang="en-US" dirty="0"/>
              <a:t>New </a:t>
            </a:r>
            <a:r>
              <a:rPr lang="en-US" b="1" dirty="0"/>
              <a:t>customer</a:t>
            </a:r>
            <a:r>
              <a:rPr lang="en-US" dirty="0"/>
              <a:t> need demands</a:t>
            </a:r>
          </a:p>
          <a:p>
            <a:r>
              <a:rPr lang="en-US" dirty="0"/>
              <a:t> Business </a:t>
            </a:r>
            <a:r>
              <a:rPr lang="en-US" b="1" dirty="0"/>
              <a:t>growth/downsizing </a:t>
            </a:r>
            <a:r>
              <a:rPr lang="en-US" dirty="0"/>
              <a:t>causes the change</a:t>
            </a:r>
          </a:p>
          <a:p>
            <a:r>
              <a:rPr lang="en-US" b="1" dirty="0"/>
              <a:t>Budgetary or scheduling </a:t>
            </a:r>
            <a:r>
              <a:rPr lang="en-US" dirty="0"/>
              <a:t>constraints cause a redefinition of the system or product.</a:t>
            </a:r>
          </a:p>
          <a:p>
            <a:r>
              <a:rPr lang="en-US" b="1" dirty="0"/>
              <a:t>Software Configuration Management is a set of activities that have been developed to manage change through the life cycle of Computer Software.</a:t>
            </a:r>
          </a:p>
          <a:p>
            <a:r>
              <a:rPr lang="en-US" dirty="0"/>
              <a:t>SCM can be viewed as a </a:t>
            </a:r>
            <a:r>
              <a:rPr lang="en-US" b="1" dirty="0"/>
              <a:t>software Quality Assurance Activity</a:t>
            </a:r>
            <a:r>
              <a:rPr lang="en-US" dirty="0"/>
              <a:t> that is applied throughout the software process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811-59F2-F642-B771-659FE9812491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b="1" dirty="0"/>
              <a:t>Baseline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a fact in software Development </a:t>
            </a:r>
          </a:p>
          <a:p>
            <a:pPr marL="809625" indent="-220663"/>
            <a:r>
              <a:rPr lang="en-US" b="1" i="1" dirty="0"/>
              <a:t>Customers want to modify the requirements </a:t>
            </a:r>
          </a:p>
          <a:p>
            <a:pPr marL="809625" indent="-220663"/>
            <a:r>
              <a:rPr lang="en-US" b="1" i="1" dirty="0"/>
              <a:t>Developers want to modify the technical approach</a:t>
            </a:r>
          </a:p>
          <a:p>
            <a:pPr marL="809625" indent="-220663"/>
            <a:r>
              <a:rPr lang="en-US" b="1" i="1" dirty="0"/>
              <a:t>Mangers want to modify the project strategy </a:t>
            </a:r>
          </a:p>
          <a:p>
            <a:r>
              <a:rPr lang="en-US" dirty="0"/>
              <a:t>A baseline is a software configuration management concept that helps you to </a:t>
            </a:r>
            <a:r>
              <a:rPr lang="en-US" b="1" dirty="0"/>
              <a:t>control change</a:t>
            </a:r>
          </a:p>
          <a:p>
            <a:r>
              <a:rPr lang="en-US" dirty="0"/>
              <a:t>Before a software configuration item becomes a baseline, changes maybe made </a:t>
            </a:r>
            <a:r>
              <a:rPr lang="en-US" b="1" dirty="0"/>
              <a:t>quickly and informally.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BA64-163D-0543-B55C-BC828DA648F1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2367</Words>
  <Application>Microsoft Office PowerPoint</Application>
  <PresentationFormat>Custom</PresentationFormat>
  <Paragraphs>312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        Chapter 5</vt:lpstr>
      <vt:lpstr> Software Configuration Management </vt:lpstr>
      <vt:lpstr> Software Configuration Management </vt:lpstr>
      <vt:lpstr> SCM activities are Developed to </vt:lpstr>
      <vt:lpstr>Difference between SCM and Software Support </vt:lpstr>
      <vt:lpstr>                software process</vt:lpstr>
      <vt:lpstr>                      Software Process </vt:lpstr>
      <vt:lpstr>Fundamental Source of Change </vt:lpstr>
      <vt:lpstr>                   Baseline </vt:lpstr>
      <vt:lpstr>                              Baseline</vt:lpstr>
      <vt:lpstr>PowerPoint Presentation</vt:lpstr>
      <vt:lpstr>                  Baseline </vt:lpstr>
      <vt:lpstr>Software Configuration Items </vt:lpstr>
      <vt:lpstr>Software Configuration Items </vt:lpstr>
      <vt:lpstr>Software Configuration Items </vt:lpstr>
      <vt:lpstr>  Configurations Objects </vt:lpstr>
      <vt:lpstr>Software Configuration Items </vt:lpstr>
      <vt:lpstr>  SCM Repository </vt:lpstr>
      <vt:lpstr>                    SCM Repository </vt:lpstr>
      <vt:lpstr> </vt:lpstr>
      <vt:lpstr>   The SCM Process</vt:lpstr>
      <vt:lpstr>Layers in Software Configuration Management </vt:lpstr>
      <vt:lpstr>                    Identification of Objects </vt:lpstr>
      <vt:lpstr> Identification of Objects</vt:lpstr>
      <vt:lpstr>   Identification of Objects</vt:lpstr>
      <vt:lpstr>    Identification of Objects</vt:lpstr>
      <vt:lpstr>                           Change Control</vt:lpstr>
      <vt:lpstr>PowerPoint Presentation</vt:lpstr>
      <vt:lpstr>                Change Control </vt:lpstr>
      <vt:lpstr>PowerPoint Presentation</vt:lpstr>
      <vt:lpstr>PowerPoint Presentation</vt:lpstr>
      <vt:lpstr>                      Version Control  </vt:lpstr>
      <vt:lpstr>    Version Control </vt:lpstr>
      <vt:lpstr>    Version Control</vt:lpstr>
      <vt:lpstr>    Version Control</vt:lpstr>
      <vt:lpstr>   Version Control</vt:lpstr>
      <vt:lpstr>    Version Control </vt:lpstr>
      <vt:lpstr>    Version Control </vt:lpstr>
      <vt:lpstr>   Configuration Audit</vt:lpstr>
      <vt:lpstr>                 Configuration Audit </vt:lpstr>
      <vt:lpstr>    Configuration Audit</vt:lpstr>
      <vt:lpstr>              Configuration status reporting </vt:lpstr>
      <vt:lpstr>  SCM Features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Software Configuration Management</dc:title>
  <dc:creator>Microsoft Office User</dc:creator>
  <cp:lastModifiedBy>Nirdosh</cp:lastModifiedBy>
  <cp:revision>66</cp:revision>
  <dcterms:created xsi:type="dcterms:W3CDTF">2020-03-01T15:57:02Z</dcterms:created>
  <dcterms:modified xsi:type="dcterms:W3CDTF">2024-01-02T07:40:11Z</dcterms:modified>
</cp:coreProperties>
</file>