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90" r:id="rId4"/>
    <p:sldId id="259" r:id="rId5"/>
    <p:sldId id="297" r:id="rId6"/>
    <p:sldId id="298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9" r:id="rId31"/>
    <p:sldId id="296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2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A7CB9-5746-4C3B-9134-2D88655D6C3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554E-3399-41D3-9D51-F693374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BBF5-1211-460F-BC81-9A4EC1DC24F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F239-18F6-4209-A5A9-45646F8D5BC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3BB-64F5-4B69-A718-8858EF989D07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FA5-6533-482D-B843-50506132933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D4F-C0FD-4549-AD97-68DFA723DC9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BD0-CAD0-4BB8-958B-163ECAAE7AA6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65FF-5D57-40EF-B400-53257874A7A5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60BB-5A81-4F25-96FA-58F703BA180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497-7E4B-4F28-A258-16D9B11013D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7B5-8B2B-4CD8-82BE-6F518AF28A5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1110-6181-47F4-A964-0E7880FBE110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A96C-2A92-4A41-8328-843C5CB2319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Software Engineering Fundamental Revision 		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C03-0A40-4D99-A9D9-5CB52AA9F8D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Management myths</a:t>
            </a:r>
          </a:p>
          <a:p>
            <a:pPr>
              <a:buNone/>
            </a:pPr>
            <a:r>
              <a:rPr lang="en-US" dirty="0" smtClean="0"/>
              <a:t>Myth: </a:t>
            </a:r>
            <a:r>
              <a:rPr lang="en-US" b="1" i="1" dirty="0" smtClean="0"/>
              <a:t>We already have a book that’s full of standards and procedures for building software</a:t>
            </a:r>
            <a:r>
              <a:rPr lang="en-US" dirty="0" smtClean="0"/>
              <a:t>. Won’t that provide my people with everything they need to know?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smtClean="0"/>
              <a:t>Reality: </a:t>
            </a:r>
            <a:r>
              <a:rPr lang="en-US" sz="2000" i="1" dirty="0" smtClean="0">
                <a:solidFill>
                  <a:srgbClr val="FF0000"/>
                </a:solidFill>
              </a:rPr>
              <a:t>Are software practitioners aware of its existence? Does it reflect modern software engineering practice? Is it complete? Is it adaptable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2719-F4F4-4422-A1C6-FA8C15246BB7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Management Myths</a:t>
            </a:r>
          </a:p>
          <a:p>
            <a:pPr>
              <a:buNone/>
            </a:pPr>
            <a:r>
              <a:rPr lang="en-US" dirty="0" smtClean="0"/>
              <a:t>Myth :If we get </a:t>
            </a:r>
            <a:r>
              <a:rPr lang="en-US" b="1" dirty="0" smtClean="0"/>
              <a:t>behind schedule</a:t>
            </a:r>
            <a:r>
              <a:rPr lang="en-US" dirty="0" smtClean="0"/>
              <a:t>, we can add more programmers and catch up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i="1" dirty="0" smtClean="0"/>
              <a:t>Reality :</a:t>
            </a:r>
            <a:r>
              <a:rPr lang="en-US" sz="2400" i="1" dirty="0" smtClean="0">
                <a:solidFill>
                  <a:srgbClr val="FF0000"/>
                </a:solidFill>
              </a:rPr>
              <a:t>new people are added, people who were working must spend time educating the newcomers, thereby reducing the amount of time spent on productive development effort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AE84-ED26-4995-8478-7BEED46F3545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Management Myth </a:t>
            </a:r>
          </a:p>
          <a:p>
            <a:pPr>
              <a:buNone/>
            </a:pPr>
            <a:r>
              <a:rPr lang="en-US" dirty="0" smtClean="0"/>
              <a:t>Myth: If I decide to outsource the software project to a third party, I can just relax and let that firm build it.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i="1" dirty="0" smtClean="0"/>
              <a:t>Reality: </a:t>
            </a:r>
            <a:r>
              <a:rPr lang="en-US" sz="2000" i="1" dirty="0" smtClean="0">
                <a:solidFill>
                  <a:srgbClr val="FF0000"/>
                </a:solidFill>
              </a:rPr>
              <a:t>If an organization does not understand how to manage and control software projects internally, it will invariably struggle when it outsources software projects.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4C1-6099-45B1-9730-CBE32561E9B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Customer myths</a:t>
            </a:r>
          </a:p>
          <a:p>
            <a:pPr>
              <a:buNone/>
            </a:pPr>
            <a:r>
              <a:rPr lang="en-US" dirty="0" smtClean="0"/>
              <a:t>Myth: A </a:t>
            </a:r>
            <a:r>
              <a:rPr lang="en-US" b="1" dirty="0" smtClean="0"/>
              <a:t>general statement</a:t>
            </a:r>
            <a:r>
              <a:rPr lang="en-US" dirty="0" smtClean="0"/>
              <a:t> of objectives is sufficient to begin writing programs—we can fill in the details later.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Reality: </a:t>
            </a:r>
            <a:r>
              <a:rPr lang="en-US" i="1" dirty="0" smtClean="0">
                <a:solidFill>
                  <a:srgbClr val="FF0000"/>
                </a:solidFill>
              </a:rPr>
              <a:t>an ambiguous “statement of objectives” is a recipe for disaster.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3FFF-365B-4E64-AA81-D54A6136E3A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Customer </a:t>
            </a:r>
          </a:p>
          <a:p>
            <a:pPr>
              <a:buNone/>
            </a:pPr>
            <a:r>
              <a:rPr lang="en-US" dirty="0" smtClean="0"/>
              <a:t>Myth: Software </a:t>
            </a:r>
            <a:r>
              <a:rPr lang="en-US" b="1" dirty="0" smtClean="0"/>
              <a:t>requirements continually change</a:t>
            </a:r>
            <a:r>
              <a:rPr lang="en-US" dirty="0" smtClean="0"/>
              <a:t>, but change can be easily accommodated because software is flexible.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Reality :</a:t>
            </a:r>
            <a:r>
              <a:rPr lang="en-US" sz="2600" i="1" dirty="0" smtClean="0">
                <a:solidFill>
                  <a:srgbClr val="FF0000"/>
                </a:solidFill>
              </a:rPr>
              <a:t>When requirements changes are requested early (before design or code has been started), the cost impact is relatively  small. However, as time passes, the cost impact grows rapidly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CB3D-D35A-4421-9A92-B0E6557A6DA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Practitioner’s myths.</a:t>
            </a:r>
          </a:p>
          <a:p>
            <a:pPr>
              <a:buNone/>
            </a:pPr>
            <a:r>
              <a:rPr lang="en-US" dirty="0" smtClean="0"/>
              <a:t>Myth: Once we write the program and get it to work, our job is done</a:t>
            </a:r>
          </a:p>
          <a:p>
            <a:pPr>
              <a:buNone/>
            </a:pPr>
            <a:r>
              <a:rPr lang="en-US" sz="2400" i="1" dirty="0" smtClean="0"/>
              <a:t>Reality: </a:t>
            </a:r>
            <a:r>
              <a:rPr lang="en-US" sz="2400" i="1" dirty="0" smtClean="0">
                <a:solidFill>
                  <a:srgbClr val="FF0000"/>
                </a:solidFill>
              </a:rPr>
              <a:t>Industry data indicate that between 60 and 80 percent of all effort expended on software will be expended after it is delivered to the customer for the first time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369A-AF81-4BF2-A574-82C791CBA6AC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Practitioner’s myths </a:t>
            </a:r>
          </a:p>
          <a:p>
            <a:pPr>
              <a:buNone/>
            </a:pPr>
            <a:r>
              <a:rPr lang="en-US" dirty="0" smtClean="0"/>
              <a:t>Myth: Until I get the program “running” I have no way of assessing its quality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Reality: </a:t>
            </a:r>
            <a:r>
              <a:rPr lang="en-US" dirty="0" smtClean="0">
                <a:solidFill>
                  <a:srgbClr val="FF0000"/>
                </a:solidFill>
              </a:rPr>
              <a:t>Quality focuses from at the time of requirement analysis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FF2D-83F8-444D-8A3C-68C450B16AD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Myth: The only </a:t>
            </a:r>
            <a:r>
              <a:rPr lang="en-US" b="1" dirty="0" smtClean="0"/>
              <a:t>deliverable work product </a:t>
            </a:r>
            <a:r>
              <a:rPr lang="en-US" dirty="0" smtClean="0"/>
              <a:t>for a successful project is the working program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i="1" dirty="0" smtClean="0"/>
              <a:t>Reality</a:t>
            </a:r>
            <a:r>
              <a:rPr lang="en-US" sz="2200" i="1" dirty="0" smtClean="0">
                <a:solidFill>
                  <a:srgbClr val="FF0000"/>
                </a:solidFill>
              </a:rPr>
              <a:t>: A variety of work products (e.g., models, documents, plans) provide a foundation for successful engineering and, more important, guidance for software support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580A-AE10-4E1D-9C39-CD7BC781A192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Practitioners Myths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Myth: Software engineering will make us </a:t>
            </a:r>
            <a:r>
              <a:rPr lang="en-US" b="1" dirty="0" smtClean="0"/>
              <a:t>create voluminous and unnecessary </a:t>
            </a:r>
            <a:r>
              <a:rPr lang="en-US" dirty="0" smtClean="0"/>
              <a:t>documentation and will invariably slow us down.</a:t>
            </a:r>
          </a:p>
          <a:p>
            <a:r>
              <a:rPr lang="en-US" dirty="0" smtClean="0"/>
              <a:t> Reality: </a:t>
            </a:r>
            <a:r>
              <a:rPr lang="en-US" dirty="0" smtClean="0">
                <a:solidFill>
                  <a:srgbClr val="FF0000"/>
                </a:solidFill>
              </a:rPr>
              <a:t>Software engineering is not about creating documents. It is </a:t>
            </a:r>
            <a:r>
              <a:rPr lang="en-US" b="1" dirty="0" smtClean="0">
                <a:solidFill>
                  <a:srgbClr val="FF0000"/>
                </a:solidFill>
              </a:rPr>
              <a:t>about creating a quality product</a:t>
            </a:r>
            <a:r>
              <a:rPr lang="en-US" dirty="0" smtClean="0">
                <a:solidFill>
                  <a:srgbClr val="FF0000"/>
                </a:solidFill>
              </a:rPr>
              <a:t>. Better quality leads to reduced rework. And reduced rework results in faster delivery times.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BA6-B783-4CA5-AE4A-26D4930CC375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Life Cycle (SDLC)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1930" y="1600200"/>
            <a:ext cx="69001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AAF1-EEE4-4727-8EE4-54EE3AC02D8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software  </a:t>
            </a:r>
          </a:p>
          <a:p>
            <a:r>
              <a:rPr lang="en-US" dirty="0" smtClean="0"/>
              <a:t>Software Engineering vs. Computer Science</a:t>
            </a:r>
          </a:p>
          <a:p>
            <a:r>
              <a:rPr lang="en-US" dirty="0" smtClean="0"/>
              <a:t>Failure curve of  Hardware and software</a:t>
            </a:r>
          </a:p>
          <a:p>
            <a:r>
              <a:rPr lang="en-US" dirty="0" smtClean="0"/>
              <a:t>Software Myths </a:t>
            </a:r>
          </a:p>
          <a:p>
            <a:r>
              <a:rPr lang="en-US" dirty="0" smtClean="0"/>
              <a:t>Software development life cycle (SDLC)</a:t>
            </a:r>
          </a:p>
          <a:p>
            <a:r>
              <a:rPr lang="en-US" dirty="0" smtClean="0"/>
              <a:t>Software Development  methods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0BAC-6D2A-46DD-A3E4-E7F94BA2B6FB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Model of 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Waterfall model</a:t>
            </a:r>
          </a:p>
          <a:p>
            <a:pPr marL="514350" indent="-514350">
              <a:buAutoNum type="arabicPeriod"/>
            </a:pPr>
            <a:r>
              <a:rPr lang="en-US" dirty="0" smtClean="0"/>
              <a:t>Incremental model</a:t>
            </a:r>
          </a:p>
          <a:p>
            <a:pPr marL="514350" indent="-514350">
              <a:buAutoNum type="arabicPeriod"/>
            </a:pPr>
            <a:r>
              <a:rPr lang="en-US" dirty="0" smtClean="0"/>
              <a:t>Prototype model </a:t>
            </a:r>
          </a:p>
          <a:p>
            <a:pPr marL="514350" indent="-514350">
              <a:buAutoNum type="arabicPeriod"/>
            </a:pPr>
            <a:r>
              <a:rPr lang="en-US" dirty="0" smtClean="0"/>
              <a:t>Spiral  model </a:t>
            </a:r>
          </a:p>
          <a:p>
            <a:pPr marL="514350" indent="-514350">
              <a:buAutoNum type="arabicPeriod"/>
            </a:pPr>
            <a:r>
              <a:rPr lang="en-US" dirty="0" smtClean="0"/>
              <a:t>RAD model</a:t>
            </a:r>
          </a:p>
          <a:p>
            <a:pPr marL="514350" indent="-514350">
              <a:buAutoNum type="arabicPeriod"/>
            </a:pPr>
            <a:r>
              <a:rPr lang="en-US" dirty="0" smtClean="0"/>
              <a:t>Agile (Framework-&gt;Scrum)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1A15-DD78-4F81-94DB-1B23A030BF3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87156"/>
            <a:ext cx="8229600" cy="195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5181600"/>
            <a:ext cx="693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are well understood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057400"/>
            <a:ext cx="419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1483-045E-4857-9422-8E9F982FE405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7772400" cy="365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5638800"/>
            <a:ext cx="7543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there may be a compelling need to provide a limited set of software functionality to users quickly and then refine and expand on that functionality in later software releases.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Incremental model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01000" y="1752600"/>
            <a:ext cx="11430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an incremental model is used, the first increment is often a core product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86DC-6C67-4FC0-8BC6-A62C7F1E349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3239"/>
            <a:ext cx="8229600" cy="451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304800" y="5257800"/>
            <a:ext cx="8534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Often, a customer defines a set of general objectives for software, but does not identify detailed requirements for functions and features. In other cases, the developer may be unsure of the efficiency of an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1828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BA6-BBC5-46F5-B541-E4F00143EA2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Software Process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715000"/>
            <a:ext cx="792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spiral development model is a risk-driven process model generator that is used to guide multi-stakeholder concurrent engineering of software intensive systems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8719"/>
            <a:ext cx="8229600" cy="348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1600200"/>
            <a:ext cx="419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E3E9-2600-4A23-86A0-5146DBC4506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828800"/>
            <a:ext cx="480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Application Development 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71800"/>
            <a:ext cx="7315200" cy="336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24200" y="2667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 to 90  days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D569-6EC3-4ECE-A1F7-1492C8DFDA3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Agile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Agility has become today’s buzzword when describing a modern software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An agile team quickly respond to changes.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Change is what software development is very much about.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Agility has </a:t>
            </a:r>
            <a:r>
              <a:rPr lang="en-US" b="1" dirty="0" smtClean="0"/>
              <a:t>12 principles </a:t>
            </a:r>
            <a:r>
              <a:rPr lang="en-US" dirty="0" smtClean="0"/>
              <a:t>and </a:t>
            </a:r>
            <a:r>
              <a:rPr lang="en-US" b="1" dirty="0" smtClean="0"/>
              <a:t>four guidelines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09AE-0699-4DF3-B2CB-B25F4D8EDD8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2030" y="2285999"/>
            <a:ext cx="7139940" cy="38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286000" y="1752600"/>
            <a:ext cx="449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Agile  Process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DE1D-3517-4370-8196-F6EDEF4B06C5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	Scrum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one of the </a:t>
            </a:r>
            <a:r>
              <a:rPr lang="en-US" b="1" dirty="0" smtClean="0"/>
              <a:t>popular framework </a:t>
            </a:r>
            <a:r>
              <a:rPr lang="en-US" dirty="0" smtClean="0"/>
              <a:t>for the agile development </a:t>
            </a:r>
          </a:p>
          <a:p>
            <a:r>
              <a:rPr lang="en-US" dirty="0" smtClean="0"/>
              <a:t>Other popular frameworks are </a:t>
            </a:r>
            <a:r>
              <a:rPr lang="en-US" dirty="0" err="1" smtClean="0"/>
              <a:t>Kanban</a:t>
            </a:r>
            <a:r>
              <a:rPr lang="en-US" dirty="0" smtClean="0"/>
              <a:t>, Extreme Programming (XP)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B1B-937F-40AA-8B26-1251109A13EC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5346"/>
            <a:ext cx="7982055" cy="467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18991" y="3244334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452D-C837-4BC4-8A37-124548F49496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Metaphor for Software Development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648619"/>
            <a:ext cx="6276975" cy="44291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E009-97DE-4F4C-9BE9-CB603AB9F58B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C3BF-1DC7-4E1F-ACA0-AD8A844E432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41111"/>
            <a:ext cx="7239000" cy="26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28800" y="1752600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process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Scrum Meeting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39000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923E-64E4-4599-BCDC-DA047CDA766C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Backlog :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Items can be added to the backlog at any time (this is how changes are introduced).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product manager assesses the backlog and updates priorities as required.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Sprint: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consist of work units that are required to achieve a requirement defined in the backlog that must be fit into a predefined time-box(typically 30 days).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ADAF-C0DA-4E6D-B2DF-5C54557E54B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018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Scrum Meeting</a:t>
            </a:r>
          </a:p>
          <a:p>
            <a:r>
              <a:rPr lang="en-US" dirty="0" smtClean="0"/>
              <a:t>Scrum meetings are short (typically 15 minutes) meetings held daily by the Scrum team. </a:t>
            </a:r>
          </a:p>
          <a:p>
            <a:pPr>
              <a:buNone/>
            </a:pPr>
            <a:r>
              <a:rPr lang="en-US" dirty="0" smtClean="0"/>
              <a:t>Three key questions are asked and answered by all team members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did you do since the last team meeting?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obstacles are you encountering?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do you plan to accomplish by the next team meeting?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6F2A-1B5D-4CE7-A42E-2AA86E4C5E06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team leader, </a:t>
            </a:r>
            <a:r>
              <a:rPr lang="en-US" b="1" dirty="0" smtClean="0"/>
              <a:t>Scrum master</a:t>
            </a:r>
            <a:r>
              <a:rPr lang="en-US" dirty="0" smtClean="0"/>
              <a:t>, leads the meeting and assesses the responses from each person. </a:t>
            </a:r>
          </a:p>
          <a:p>
            <a:r>
              <a:rPr lang="en-US" dirty="0" smtClean="0"/>
              <a:t>The Scrum meeting helps the team to uncover potential problems as early as possible.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Demos: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Deliver the software increment to the customer so that functionality that has been implemented can be demonstrated and evaluated by the customer.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Demo may not contain all planned functionality, but rather those functions that can be delivered within the time-box that was established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CEA7-F5AF-4369-A365-24234CC18B0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51017"/>
            <a:ext cx="8229600" cy="302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5562600"/>
            <a:ext cx="693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 : The  Unified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4D9A-19F7-4F50-83D1-342F9FFEC6E3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14478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software project management focus on Four P’s</a:t>
            </a:r>
          </a:p>
          <a:p>
            <a:pPr marL="2114550"/>
            <a:r>
              <a:rPr lang="en-US" b="1" dirty="0" smtClean="0"/>
              <a:t>People</a:t>
            </a:r>
          </a:p>
          <a:p>
            <a:pPr marL="2114550"/>
            <a:r>
              <a:rPr lang="en-US" b="1" dirty="0" smtClean="0"/>
              <a:t>Product</a:t>
            </a:r>
          </a:p>
          <a:p>
            <a:pPr marL="2114550"/>
            <a:r>
              <a:rPr lang="en-US" b="1" dirty="0" smtClean="0"/>
              <a:t>Process</a:t>
            </a:r>
          </a:p>
          <a:p>
            <a:pPr marL="2114550"/>
            <a:r>
              <a:rPr lang="en-US" b="1" dirty="0" smtClean="0"/>
              <a:t>Project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E24-DD7E-4DA2-B02F-06DEA934FEA0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smtClean="0"/>
              <a:t>                             		People</a:t>
            </a:r>
            <a:endParaRPr lang="en-US" b="1" dirty="0" smtClean="0"/>
          </a:p>
          <a:p>
            <a:r>
              <a:rPr lang="en-US" dirty="0" smtClean="0"/>
              <a:t>Highly </a:t>
            </a:r>
            <a:r>
              <a:rPr lang="en-US" b="1" dirty="0" smtClean="0"/>
              <a:t>skilled manpower </a:t>
            </a:r>
            <a:r>
              <a:rPr lang="en-US" dirty="0" smtClean="0"/>
              <a:t>is needed for the software industry </a:t>
            </a:r>
          </a:p>
          <a:p>
            <a:r>
              <a:rPr lang="en-US" dirty="0" smtClean="0"/>
              <a:t>Software industry follows the </a:t>
            </a:r>
            <a:r>
              <a:rPr lang="en-US" b="1" i="1" dirty="0" smtClean="0">
                <a:solidFill>
                  <a:srgbClr val="FF0000"/>
                </a:solidFill>
              </a:rPr>
              <a:t>People Management capability Maturity Model (PM-CMM)  </a:t>
            </a:r>
            <a:r>
              <a:rPr lang="en-US" i="1" dirty="0" smtClean="0"/>
              <a:t>to enhance the readiness of software organization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PM-CMM </a:t>
            </a:r>
            <a:r>
              <a:rPr lang="en-US" i="1" dirty="0" smtClean="0"/>
              <a:t>defines the key practice areas for software: recruiting, performance, training, selection, compensation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4BE-391C-4A66-B254-2509BC57A0A2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b="1" dirty="0" smtClean="0"/>
              <a:t> 	 Product </a:t>
            </a:r>
          </a:p>
          <a:p>
            <a:r>
              <a:rPr lang="en-US" dirty="0" smtClean="0"/>
              <a:t>Before a project can be planned</a:t>
            </a:r>
            <a:r>
              <a:rPr lang="en-US" b="1" dirty="0" smtClean="0"/>
              <a:t>, product objective and scopes </a:t>
            </a:r>
            <a:r>
              <a:rPr lang="en-US" dirty="0" smtClean="0"/>
              <a:t>should be established </a:t>
            </a:r>
          </a:p>
          <a:p>
            <a:r>
              <a:rPr lang="en-US" dirty="0" smtClean="0"/>
              <a:t>Only then we can establish </a:t>
            </a:r>
            <a:r>
              <a:rPr lang="en-US" b="1" dirty="0" smtClean="0"/>
              <a:t>accurate estimation of cost, effective project management, risk assessment, scheduling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39F-01A8-48B0-9CA9-9BC423919CC6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              Process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An effective software process provides the framework from which comprehensive plan for software development is established.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A90B-DDF3-49E6-9861-DFBBB4900B17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r>
              <a:rPr lang="en-US" dirty="0" smtClean="0"/>
              <a:t> (set of instruction + design diagrams+ necessary databases)</a:t>
            </a:r>
          </a:p>
          <a:p>
            <a:r>
              <a:rPr lang="en-US" b="1" dirty="0" smtClean="0"/>
              <a:t>Software Engineering </a:t>
            </a:r>
            <a:r>
              <a:rPr lang="en-US" dirty="0" smtClean="0"/>
              <a:t>: Creation and design of the software .</a:t>
            </a:r>
          </a:p>
          <a:p>
            <a:r>
              <a:rPr lang="en-US" b="1" dirty="0" smtClean="0"/>
              <a:t>Computer Science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Broad </a:t>
            </a:r>
            <a:r>
              <a:rPr lang="en-US" dirty="0"/>
              <a:t>approach to the study of the principles and use of computers that covers both theory and application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78DA-2DAD-4C69-989B-3220B6C6256C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b="1" dirty="0" smtClean="0"/>
              <a:t>       	Project</a:t>
            </a:r>
          </a:p>
          <a:p>
            <a:r>
              <a:rPr lang="en-US" dirty="0" smtClean="0"/>
              <a:t>We conduct </a:t>
            </a:r>
            <a:r>
              <a:rPr lang="en-US" dirty="0" smtClean="0">
                <a:solidFill>
                  <a:srgbClr val="FF0000"/>
                </a:solidFill>
              </a:rPr>
              <a:t>planned and Controlled </a:t>
            </a:r>
            <a:r>
              <a:rPr lang="en-US" dirty="0" smtClean="0"/>
              <a:t>software project for one primary reason – it is the only way to manage the complexity.</a:t>
            </a:r>
          </a:p>
          <a:p>
            <a:r>
              <a:rPr lang="en-US" dirty="0" smtClean="0"/>
              <a:t>Many software projects have failed due to poor management of the project </a:t>
            </a:r>
          </a:p>
          <a:p>
            <a:r>
              <a:rPr lang="en-US" dirty="0" smtClean="0"/>
              <a:t>In order to avoid the project failure a software project manager and the software engineer must develop the commonsense approach for planning, monitoring and controlling the project.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19F-D9A3-438A-8511-F75775A289D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FA5-6533-482D-B843-50506132933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9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FA5-6533-482D-B843-50506132933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2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800" dirty="0" smtClean="0"/>
              <a:t>software has characteristics that are considerably different than those of hardware: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Software is developed ; it is not manufactured (</a:t>
            </a:r>
            <a:r>
              <a:rPr lang="en-US" sz="1700" i="1" dirty="0" smtClean="0"/>
              <a:t>Both process focuses to achieve high quality, for hardware can introduce quality problems that are nonexistent for a software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Software doesn’t “wear out.”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3. Software is custom build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2C0C-0428-4321-8783-56D1418AD021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software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230" y="1905000"/>
            <a:ext cx="8345570" cy="395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3810000"/>
            <a:ext cx="1600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Software doesn’t wear out but it does deteriorates 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16D-A5D2-434A-867B-21D6220E94EB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 Software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234" y="1981200"/>
            <a:ext cx="7787366" cy="402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5638800"/>
            <a:ext cx="739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Software doesn't wear out but hardware  does 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95A1-813A-4AAB-87E8-C72C3EA153B5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Teaching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839</Words>
  <Application>Microsoft Office PowerPoint</Application>
  <PresentationFormat>On-screen Show (4:3)</PresentationFormat>
  <Paragraphs>275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CHAPTER ONE</vt:lpstr>
      <vt:lpstr>Metaphor for Software Development </vt:lpstr>
      <vt:lpstr>PowerPoint Presentation</vt:lpstr>
      <vt:lpstr>PowerPoint Presentation</vt:lpstr>
      <vt:lpstr>PowerPoint Presentation</vt:lpstr>
      <vt:lpstr>Characteristics of Software</vt:lpstr>
      <vt:lpstr>Characteristics of software </vt:lpstr>
      <vt:lpstr>Characteristics of  Software </vt:lpstr>
      <vt:lpstr>Software Myths </vt:lpstr>
      <vt:lpstr>Software Myths </vt:lpstr>
      <vt:lpstr>Software Myths</vt:lpstr>
      <vt:lpstr>Software Myths</vt:lpstr>
      <vt:lpstr>Software Myths</vt:lpstr>
      <vt:lpstr>Software Myths </vt:lpstr>
      <vt:lpstr>Software Myths </vt:lpstr>
      <vt:lpstr>Software Myths</vt:lpstr>
      <vt:lpstr>Software Myths</vt:lpstr>
      <vt:lpstr>Software Development Life Cycle (SDLC)</vt:lpstr>
      <vt:lpstr>Process Model of Software Engineering </vt:lpstr>
      <vt:lpstr>Software Process model </vt:lpstr>
      <vt:lpstr>Software process model</vt:lpstr>
      <vt:lpstr>Software Process model </vt:lpstr>
      <vt:lpstr> Software Process Model</vt:lpstr>
      <vt:lpstr>Software process model </vt:lpstr>
      <vt:lpstr>Software process model </vt:lpstr>
      <vt:lpstr>Software process model </vt:lpstr>
      <vt:lpstr>Software process model </vt:lpstr>
      <vt:lpstr>Software process model </vt:lpstr>
      <vt:lpstr>Software process model</vt:lpstr>
      <vt:lpstr>Scrum Meeting </vt:lpstr>
      <vt:lpstr>Scrum</vt:lpstr>
      <vt:lpstr>Scrum </vt:lpstr>
      <vt:lpstr>SCRUM </vt:lpstr>
      <vt:lpstr>Process model </vt:lpstr>
      <vt:lpstr>FOUR P’s</vt:lpstr>
      <vt:lpstr>Four P’s </vt:lpstr>
      <vt:lpstr>Four P’s</vt:lpstr>
      <vt:lpstr>Four P’s </vt:lpstr>
      <vt:lpstr>Four P’s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Nirdosh</cp:lastModifiedBy>
  <cp:revision>84</cp:revision>
  <dcterms:created xsi:type="dcterms:W3CDTF">2020-06-07T18:04:43Z</dcterms:created>
  <dcterms:modified xsi:type="dcterms:W3CDTF">2023-11-22T10:05:54Z</dcterms:modified>
</cp:coreProperties>
</file>