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258" r:id="rId3"/>
    <p:sldId id="272" r:id="rId4"/>
    <p:sldId id="259" r:id="rId5"/>
    <p:sldId id="317" r:id="rId6"/>
    <p:sldId id="260" r:id="rId7"/>
    <p:sldId id="263" r:id="rId8"/>
    <p:sldId id="274" r:id="rId9"/>
    <p:sldId id="275" r:id="rId10"/>
    <p:sldId id="276" r:id="rId11"/>
    <p:sldId id="261" r:id="rId12"/>
    <p:sldId id="273" r:id="rId13"/>
    <p:sldId id="264" r:id="rId14"/>
    <p:sldId id="318" r:id="rId15"/>
    <p:sldId id="269" r:id="rId16"/>
    <p:sldId id="270" r:id="rId17"/>
    <p:sldId id="271" r:id="rId18"/>
    <p:sldId id="265" r:id="rId19"/>
    <p:sldId id="266" r:id="rId20"/>
    <p:sldId id="280" r:id="rId21"/>
    <p:sldId id="277" r:id="rId22"/>
    <p:sldId id="278" r:id="rId23"/>
    <p:sldId id="279" r:id="rId24"/>
    <p:sldId id="267" r:id="rId25"/>
    <p:sldId id="281" r:id="rId26"/>
    <p:sldId id="268" r:id="rId27"/>
    <p:sldId id="282" r:id="rId28"/>
    <p:sldId id="283" r:id="rId29"/>
    <p:sldId id="284" r:id="rId30"/>
    <p:sldId id="285" r:id="rId31"/>
    <p:sldId id="286" r:id="rId32"/>
    <p:sldId id="287" r:id="rId33"/>
    <p:sldId id="288" r:id="rId34"/>
    <p:sldId id="289" r:id="rId35"/>
    <p:sldId id="290" r:id="rId36"/>
    <p:sldId id="304" r:id="rId37"/>
    <p:sldId id="291" r:id="rId38"/>
    <p:sldId id="292" r:id="rId39"/>
    <p:sldId id="305" r:id="rId40"/>
    <p:sldId id="293" r:id="rId41"/>
    <p:sldId id="294" r:id="rId42"/>
    <p:sldId id="295" r:id="rId43"/>
    <p:sldId id="296" r:id="rId44"/>
    <p:sldId id="297" r:id="rId45"/>
    <p:sldId id="298" r:id="rId46"/>
    <p:sldId id="299" r:id="rId47"/>
    <p:sldId id="300" r:id="rId48"/>
    <p:sldId id="301" r:id="rId49"/>
    <p:sldId id="302" r:id="rId50"/>
    <p:sldId id="303" r:id="rId51"/>
    <p:sldId id="307" r:id="rId52"/>
    <p:sldId id="308" r:id="rId53"/>
    <p:sldId id="309" r:id="rId54"/>
    <p:sldId id="310" r:id="rId55"/>
    <p:sldId id="311" r:id="rId56"/>
    <p:sldId id="31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16" autoAdjust="0"/>
    <p:restoredTop sz="86285" autoAdjust="0"/>
  </p:normalViewPr>
  <p:slideViewPr>
    <p:cSldViewPr>
      <p:cViewPr>
        <p:scale>
          <a:sx n="90" d="100"/>
          <a:sy n="90" d="100"/>
        </p:scale>
        <p:origin x="-1090" y="130"/>
      </p:cViewPr>
      <p:guideLst>
        <p:guide orient="horz" pos="2160"/>
        <p:guide pos="2880"/>
      </p:guideLst>
    </p:cSldViewPr>
  </p:slideViewPr>
  <p:outlineViewPr>
    <p:cViewPr>
      <p:scale>
        <a:sx n="33" d="100"/>
        <a:sy n="33" d="100"/>
      </p:scale>
      <p:origin x="258" y="69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64380-EC71-2042-9EF1-045FD45F0A61}" type="datetimeFigureOut">
              <a:rPr lang="en-US" smtClean="0"/>
              <a:t>12/14/2023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67A11-74FF-7B48-A2B3-0FC4AF7D505E}" type="slidenum">
              <a:rPr lang="en-US" smtClean="0"/>
              <a:t>‹#›</a:t>
            </a:fld>
            <a:endParaRPr lang="en-US"/>
          </a:p>
        </p:txBody>
      </p:sp>
    </p:spTree>
    <p:extLst>
      <p:ext uri="{BB962C8B-B14F-4D97-AF65-F5344CB8AC3E}">
        <p14:creationId xmlns:p14="http://schemas.microsoft.com/office/powerpoint/2010/main" val="84206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67A11-74FF-7B48-A2B3-0FC4AF7D505E}" type="slidenum">
              <a:rPr lang="en-US" smtClean="0"/>
              <a:t>3</a:t>
            </a:fld>
            <a:endParaRPr lang="en-US"/>
          </a:p>
        </p:txBody>
      </p:sp>
    </p:spTree>
    <p:extLst>
      <p:ext uri="{BB962C8B-B14F-4D97-AF65-F5344CB8AC3E}">
        <p14:creationId xmlns:p14="http://schemas.microsoft.com/office/powerpoint/2010/main" val="74824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67A11-74FF-7B48-A2B3-0FC4AF7D505E}" type="slidenum">
              <a:rPr lang="en-US" smtClean="0"/>
              <a:t>14</a:t>
            </a:fld>
            <a:endParaRPr lang="en-US"/>
          </a:p>
        </p:txBody>
      </p:sp>
    </p:spTree>
    <p:extLst>
      <p:ext uri="{BB962C8B-B14F-4D97-AF65-F5344CB8AC3E}">
        <p14:creationId xmlns:p14="http://schemas.microsoft.com/office/powerpoint/2010/main" val="157987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67A11-74FF-7B48-A2B3-0FC4AF7D505E}" type="slidenum">
              <a:rPr lang="en-US" smtClean="0"/>
              <a:t>39</a:t>
            </a:fld>
            <a:endParaRPr lang="en-US"/>
          </a:p>
        </p:txBody>
      </p:sp>
    </p:spTree>
    <p:extLst>
      <p:ext uri="{BB962C8B-B14F-4D97-AF65-F5344CB8AC3E}">
        <p14:creationId xmlns:p14="http://schemas.microsoft.com/office/powerpoint/2010/main" val="32450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E7A7B0-B030-F449-9E0D-3D88C2E32FB9}"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355898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B6694-9436-C74E-A4F5-826A57CD7551}"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35350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4EDD5-8856-D74E-8897-2B937330868B}"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42281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A28811-2C22-4E44-A970-19D9A5467A6D}"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28602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C319D-525C-C249-99D8-260961F27382}"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394397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C1C6C0-7F00-D248-B19D-B76A274BD4F8}" type="datetime1">
              <a:rPr lang="en-US" smtClean="0"/>
              <a:t>12/14/2023</a:t>
            </a:fld>
            <a:endParaRPr lang="en-US"/>
          </a:p>
        </p:txBody>
      </p:sp>
      <p:sp>
        <p:nvSpPr>
          <p:cNvPr id="6" name="Footer Placeholder 5"/>
          <p:cNvSpPr>
            <a:spLocks noGrp="1"/>
          </p:cNvSpPr>
          <p:nvPr>
            <p:ph type="ftr" sz="quarter" idx="11"/>
          </p:nvPr>
        </p:nvSpPr>
        <p:spPr/>
        <p:txBody>
          <a:bodyPr/>
          <a:lstStyle/>
          <a:p>
            <a:r>
              <a:rPr lang="en-US" smtClean="0"/>
              <a:t>SEF Slides, Please Prefer Pressman Book </a:t>
            </a:r>
            <a:endParaRPr lang="en-US"/>
          </a:p>
        </p:txBody>
      </p:sp>
      <p:sp>
        <p:nvSpPr>
          <p:cNvPr id="7" name="Slide Number Placeholder 6"/>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179406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0714D4-19DF-4145-A630-87E597B2DC5F}" type="datetime1">
              <a:rPr lang="en-US" smtClean="0"/>
              <a:t>12/14/2023</a:t>
            </a:fld>
            <a:endParaRPr lang="en-US"/>
          </a:p>
        </p:txBody>
      </p:sp>
      <p:sp>
        <p:nvSpPr>
          <p:cNvPr id="8" name="Footer Placeholder 7"/>
          <p:cNvSpPr>
            <a:spLocks noGrp="1"/>
          </p:cNvSpPr>
          <p:nvPr>
            <p:ph type="ftr" sz="quarter" idx="11"/>
          </p:nvPr>
        </p:nvSpPr>
        <p:spPr/>
        <p:txBody>
          <a:bodyPr/>
          <a:lstStyle/>
          <a:p>
            <a:r>
              <a:rPr lang="en-US" smtClean="0"/>
              <a:t>SEF Slides, Please Prefer Pressman Book </a:t>
            </a:r>
            <a:endParaRPr lang="en-US"/>
          </a:p>
        </p:txBody>
      </p:sp>
      <p:sp>
        <p:nvSpPr>
          <p:cNvPr id="9" name="Slide Number Placeholder 8"/>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152476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A9EF8F-10E1-3B42-84CC-6519A19D0CB6}" type="datetime1">
              <a:rPr lang="en-US" smtClean="0"/>
              <a:t>12/14/2023</a:t>
            </a:fld>
            <a:endParaRPr lang="en-US"/>
          </a:p>
        </p:txBody>
      </p:sp>
      <p:sp>
        <p:nvSpPr>
          <p:cNvPr id="4" name="Footer Placeholder 3"/>
          <p:cNvSpPr>
            <a:spLocks noGrp="1"/>
          </p:cNvSpPr>
          <p:nvPr>
            <p:ph type="ftr" sz="quarter" idx="11"/>
          </p:nvPr>
        </p:nvSpPr>
        <p:spPr/>
        <p:txBody>
          <a:bodyPr/>
          <a:lstStyle/>
          <a:p>
            <a:r>
              <a:rPr lang="en-US" smtClean="0"/>
              <a:t>SEF Slides, Please Prefer Pressman Book </a:t>
            </a:r>
            <a:endParaRPr lang="en-US"/>
          </a:p>
        </p:txBody>
      </p:sp>
      <p:sp>
        <p:nvSpPr>
          <p:cNvPr id="5" name="Slide Number Placeholder 4"/>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86112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61616-66E5-9A42-8E88-120D149FC745}" type="datetime1">
              <a:rPr lang="en-US" smtClean="0"/>
              <a:t>12/14/2023</a:t>
            </a:fld>
            <a:endParaRPr lang="en-US"/>
          </a:p>
        </p:txBody>
      </p:sp>
      <p:sp>
        <p:nvSpPr>
          <p:cNvPr id="3" name="Footer Placeholder 2"/>
          <p:cNvSpPr>
            <a:spLocks noGrp="1"/>
          </p:cNvSpPr>
          <p:nvPr>
            <p:ph type="ftr" sz="quarter" idx="11"/>
          </p:nvPr>
        </p:nvSpPr>
        <p:spPr/>
        <p:txBody>
          <a:bodyPr/>
          <a:lstStyle/>
          <a:p>
            <a:r>
              <a:rPr lang="en-US" smtClean="0"/>
              <a:t>SEF Slides, Please Prefer Pressman Book </a:t>
            </a:r>
            <a:endParaRPr lang="en-US"/>
          </a:p>
        </p:txBody>
      </p:sp>
      <p:sp>
        <p:nvSpPr>
          <p:cNvPr id="4" name="Slide Number Placeholder 3"/>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99509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7E63A-9AC8-D640-863E-4C7797A5A2EA}" type="datetime1">
              <a:rPr lang="en-US" smtClean="0"/>
              <a:t>12/14/2023</a:t>
            </a:fld>
            <a:endParaRPr lang="en-US"/>
          </a:p>
        </p:txBody>
      </p:sp>
      <p:sp>
        <p:nvSpPr>
          <p:cNvPr id="6" name="Footer Placeholder 5"/>
          <p:cNvSpPr>
            <a:spLocks noGrp="1"/>
          </p:cNvSpPr>
          <p:nvPr>
            <p:ph type="ftr" sz="quarter" idx="11"/>
          </p:nvPr>
        </p:nvSpPr>
        <p:spPr/>
        <p:txBody>
          <a:bodyPr/>
          <a:lstStyle/>
          <a:p>
            <a:r>
              <a:rPr lang="en-US" smtClean="0"/>
              <a:t>SEF Slides, Please Prefer Pressman Book </a:t>
            </a:r>
            <a:endParaRPr lang="en-US"/>
          </a:p>
        </p:txBody>
      </p:sp>
      <p:sp>
        <p:nvSpPr>
          <p:cNvPr id="7" name="Slide Number Placeholder 6"/>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262653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82DB7-4FA4-5146-A250-56C0934BCB65}" type="datetime1">
              <a:rPr lang="en-US" smtClean="0"/>
              <a:t>12/14/2023</a:t>
            </a:fld>
            <a:endParaRPr lang="en-US"/>
          </a:p>
        </p:txBody>
      </p:sp>
      <p:sp>
        <p:nvSpPr>
          <p:cNvPr id="6" name="Footer Placeholder 5"/>
          <p:cNvSpPr>
            <a:spLocks noGrp="1"/>
          </p:cNvSpPr>
          <p:nvPr>
            <p:ph type="ftr" sz="quarter" idx="11"/>
          </p:nvPr>
        </p:nvSpPr>
        <p:spPr/>
        <p:txBody>
          <a:bodyPr/>
          <a:lstStyle/>
          <a:p>
            <a:r>
              <a:rPr lang="en-US" smtClean="0"/>
              <a:t>SEF Slides, Please Prefer Pressman Book </a:t>
            </a:r>
            <a:endParaRPr lang="en-US"/>
          </a:p>
        </p:txBody>
      </p:sp>
      <p:sp>
        <p:nvSpPr>
          <p:cNvPr id="7" name="Slide Number Placeholder 6"/>
          <p:cNvSpPr>
            <a:spLocks noGrp="1"/>
          </p:cNvSpPr>
          <p:nvPr>
            <p:ph type="sldNum" sz="quarter" idx="12"/>
          </p:nvPr>
        </p:nvSpPr>
        <p:spPr/>
        <p:txBody>
          <a:bodyPr/>
          <a:lstStyle/>
          <a:p>
            <a:fld id="{0C3E2C6B-E768-4059-B5B4-6FA585410186}" type="slidenum">
              <a:rPr lang="en-US" smtClean="0"/>
              <a:t>‹#›</a:t>
            </a:fld>
            <a:endParaRPr lang="en-US"/>
          </a:p>
        </p:txBody>
      </p:sp>
    </p:spTree>
    <p:extLst>
      <p:ext uri="{BB962C8B-B14F-4D97-AF65-F5344CB8AC3E}">
        <p14:creationId xmlns:p14="http://schemas.microsoft.com/office/powerpoint/2010/main" val="70381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53E99-8A00-4748-A9BB-06B592F89184}" type="datetime1">
              <a:rPr lang="en-US" smtClean="0"/>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SEF Slides, Please Prefer Pressman Book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E2C6B-E768-4059-B5B4-6FA585410186}" type="slidenum">
              <a:rPr lang="en-US" smtClean="0"/>
              <a:t>‹#›</a:t>
            </a:fld>
            <a:endParaRPr lang="en-US"/>
          </a:p>
        </p:txBody>
      </p:sp>
    </p:spTree>
    <p:extLst>
      <p:ext uri="{BB962C8B-B14F-4D97-AF65-F5344CB8AC3E}">
        <p14:creationId xmlns:p14="http://schemas.microsoft.com/office/powerpoint/2010/main" val="169290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mtClean="0"/>
              <a:t>		</a:t>
            </a:r>
          </a:p>
          <a:p>
            <a:pPr marL="0" indent="0">
              <a:buNone/>
            </a:pPr>
            <a:endParaRPr lang="en-US" sz="2800" b="1" smtClean="0"/>
          </a:p>
          <a:p>
            <a:pPr marL="0" indent="0">
              <a:buNone/>
            </a:pPr>
            <a:r>
              <a:rPr lang="en-US" sz="2800" b="1" smtClean="0"/>
              <a:t>		CHAPTER 4 </a:t>
            </a:r>
          </a:p>
          <a:p>
            <a:pPr marL="457200" lvl="1" indent="0">
              <a:buNone/>
            </a:pPr>
            <a:r>
              <a:rPr lang="en-US" b="1" smtClean="0"/>
              <a:t>	Software Quality Assurance </a:t>
            </a:r>
            <a:endParaRPr lang="en-US" b="1" dirty="0"/>
          </a:p>
        </p:txBody>
      </p:sp>
      <p:sp>
        <p:nvSpPr>
          <p:cNvPr id="4" name="Date Placeholder 3"/>
          <p:cNvSpPr>
            <a:spLocks noGrp="1"/>
          </p:cNvSpPr>
          <p:nvPr>
            <p:ph type="dt" sz="half" idx="10"/>
          </p:nvPr>
        </p:nvSpPr>
        <p:spPr/>
        <p:txBody>
          <a:bodyPr/>
          <a:lstStyle/>
          <a:p>
            <a:fld id="{FF63E342-3FC9-5B4D-9364-D378C72AB7EB}"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a:t>
            </a:fld>
            <a:endParaRPr lang="en-US"/>
          </a:p>
        </p:txBody>
      </p:sp>
    </p:spTree>
    <p:extLst>
      <p:ext uri="{BB962C8B-B14F-4D97-AF65-F5344CB8AC3E}">
        <p14:creationId xmlns:p14="http://schemas.microsoft.com/office/powerpoint/2010/main" val="143369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i="1" dirty="0" smtClean="0"/>
              <a:t>Reusability</a:t>
            </a:r>
            <a:r>
              <a:rPr lang="en-US" b="1" i="1" dirty="0"/>
              <a:t>:</a:t>
            </a:r>
            <a:r>
              <a:rPr lang="en-US" i="1" dirty="0" smtClean="0"/>
              <a:t> </a:t>
            </a:r>
            <a:r>
              <a:rPr lang="en-US" dirty="0"/>
              <a:t>Extent to which a program [or parts of a program] can be reused in other </a:t>
            </a:r>
            <a:r>
              <a:rPr lang="en-US" dirty="0" smtClean="0"/>
              <a:t>applications.</a:t>
            </a:r>
            <a:endParaRPr lang="en-US" dirty="0"/>
          </a:p>
          <a:p>
            <a:r>
              <a:rPr lang="en-US" b="1" i="1" dirty="0" smtClean="0"/>
              <a:t>Interoperability</a:t>
            </a:r>
            <a:r>
              <a:rPr lang="en-US" i="1" dirty="0"/>
              <a:t>:</a:t>
            </a:r>
            <a:r>
              <a:rPr lang="en-US" i="1" dirty="0" smtClean="0"/>
              <a:t> </a:t>
            </a:r>
            <a:r>
              <a:rPr lang="en-US" dirty="0"/>
              <a:t>Effort required to couple one system to another. </a:t>
            </a:r>
          </a:p>
          <a:p>
            <a:endParaRPr lang="en-US" dirty="0"/>
          </a:p>
        </p:txBody>
      </p:sp>
      <p:sp>
        <p:nvSpPr>
          <p:cNvPr id="4" name="Date Placeholder 3"/>
          <p:cNvSpPr>
            <a:spLocks noGrp="1"/>
          </p:cNvSpPr>
          <p:nvPr>
            <p:ph type="dt" sz="half" idx="10"/>
          </p:nvPr>
        </p:nvSpPr>
        <p:spPr/>
        <p:txBody>
          <a:bodyPr/>
          <a:lstStyle/>
          <a:p>
            <a:fld id="{3BDD10CA-71E5-F642-A99A-6885697E6E91}"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10</a:t>
            </a:fld>
            <a:endParaRPr lang="en-US"/>
          </a:p>
        </p:txBody>
      </p:sp>
    </p:spTree>
    <p:extLst>
      <p:ext uri="{BB962C8B-B14F-4D97-AF65-F5344CB8AC3E}">
        <p14:creationId xmlns:p14="http://schemas.microsoft.com/office/powerpoint/2010/main" val="1360900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Factors </a:t>
            </a:r>
            <a:endParaRPr lang="en-US" dirty="0"/>
          </a:p>
        </p:txBody>
      </p:sp>
      <p:sp>
        <p:nvSpPr>
          <p:cNvPr id="3" name="Content Placeholder 2"/>
          <p:cNvSpPr>
            <a:spLocks noGrp="1"/>
          </p:cNvSpPr>
          <p:nvPr>
            <p:ph idx="1"/>
          </p:nvPr>
        </p:nvSpPr>
        <p:spPr/>
        <p:txBody>
          <a:bodyPr/>
          <a:lstStyle/>
          <a:p>
            <a:endParaRPr lang="en-US" dirty="0"/>
          </a:p>
          <a:p>
            <a:r>
              <a:rPr lang="en-US" dirty="0"/>
              <a:t> The ISO 9126 standard was developed in an attempt to identify the key quality attributes for computer software</a:t>
            </a:r>
            <a:r>
              <a:rPr lang="en-US" dirty="0" smtClean="0"/>
              <a:t>.</a:t>
            </a:r>
          </a:p>
          <a:p>
            <a:r>
              <a:rPr lang="en-US" dirty="0" smtClean="0"/>
              <a:t> </a:t>
            </a:r>
            <a:r>
              <a:rPr lang="en-US" dirty="0"/>
              <a:t>The standard identifies six key quality attributes: </a:t>
            </a:r>
          </a:p>
        </p:txBody>
      </p:sp>
      <p:sp>
        <p:nvSpPr>
          <p:cNvPr id="4" name="Date Placeholder 3"/>
          <p:cNvSpPr>
            <a:spLocks noGrp="1"/>
          </p:cNvSpPr>
          <p:nvPr>
            <p:ph type="dt" sz="half" idx="10"/>
          </p:nvPr>
        </p:nvSpPr>
        <p:spPr/>
        <p:txBody>
          <a:bodyPr/>
          <a:lstStyle/>
          <a:p>
            <a:fld id="{D2268A5B-30C0-134C-95BC-8C08DE48F320}"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11</a:t>
            </a:fld>
            <a:endParaRPr lang="en-US"/>
          </a:p>
        </p:txBody>
      </p:sp>
    </p:spTree>
    <p:extLst>
      <p:ext uri="{BB962C8B-B14F-4D97-AF65-F5344CB8AC3E}">
        <p14:creationId xmlns:p14="http://schemas.microsoft.com/office/powerpoint/2010/main" val="626341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9126</a:t>
            </a:r>
            <a:endParaRPr lang="en-US" dirty="0"/>
          </a:p>
        </p:txBody>
      </p:sp>
      <p:sp>
        <p:nvSpPr>
          <p:cNvPr id="3" name="Content Placeholder 2"/>
          <p:cNvSpPr>
            <a:spLocks noGrp="1"/>
          </p:cNvSpPr>
          <p:nvPr>
            <p:ph idx="1"/>
          </p:nvPr>
        </p:nvSpPr>
        <p:spPr/>
        <p:txBody>
          <a:bodyPr/>
          <a:lstStyle/>
          <a:p>
            <a:r>
              <a:rPr lang="en-US" b="1" dirty="0"/>
              <a:t>Functionality </a:t>
            </a:r>
            <a:endParaRPr lang="en-US" dirty="0"/>
          </a:p>
          <a:p>
            <a:r>
              <a:rPr lang="en-US" b="1" dirty="0"/>
              <a:t>Reliability </a:t>
            </a:r>
            <a:endParaRPr lang="en-US" dirty="0"/>
          </a:p>
          <a:p>
            <a:r>
              <a:rPr lang="en-US" b="1" dirty="0"/>
              <a:t>Usability </a:t>
            </a:r>
            <a:endParaRPr lang="en-US" dirty="0"/>
          </a:p>
          <a:p>
            <a:r>
              <a:rPr lang="en-US" b="1" dirty="0"/>
              <a:t>Efficiency. </a:t>
            </a:r>
            <a:endParaRPr lang="en-US" dirty="0"/>
          </a:p>
          <a:p>
            <a:r>
              <a:rPr lang="en-US" b="1" dirty="0"/>
              <a:t>Maintainability. </a:t>
            </a:r>
            <a:endParaRPr lang="en-US" dirty="0"/>
          </a:p>
          <a:p>
            <a:r>
              <a:rPr lang="en-US" b="1" dirty="0"/>
              <a:t>Portability. </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596D013B-60CC-6D4A-9EA4-8D9FBB882A75}"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12</a:t>
            </a:fld>
            <a:endParaRPr lang="en-US"/>
          </a:p>
        </p:txBody>
      </p:sp>
    </p:spTree>
    <p:extLst>
      <p:ext uri="{BB962C8B-B14F-4D97-AF65-F5344CB8AC3E}">
        <p14:creationId xmlns:p14="http://schemas.microsoft.com/office/powerpoint/2010/main" val="1712797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Quality Dilemma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If you produce a software system that has terrible quality, you lose because no one </a:t>
            </a:r>
            <a:r>
              <a:rPr lang="en-US" dirty="0" smtClean="0"/>
              <a:t>will want </a:t>
            </a:r>
            <a:r>
              <a:rPr lang="en-US" dirty="0"/>
              <a:t>to buy it</a:t>
            </a:r>
            <a:r>
              <a:rPr lang="en-US" dirty="0" smtClean="0"/>
              <a:t>.</a:t>
            </a:r>
          </a:p>
          <a:p>
            <a:r>
              <a:rPr lang="en-US" dirty="0" smtClean="0"/>
              <a:t> </a:t>
            </a:r>
            <a:r>
              <a:rPr lang="en-US" dirty="0"/>
              <a:t>If on the other hand you spend infinite time, extremely large effort, </a:t>
            </a:r>
            <a:r>
              <a:rPr lang="en-US" dirty="0" smtClean="0"/>
              <a:t>and huge sum </a:t>
            </a:r>
            <a:r>
              <a:rPr lang="en-US" dirty="0"/>
              <a:t>of money to build the absolutely perfect piece of software, then it’s going </a:t>
            </a:r>
            <a:r>
              <a:rPr lang="en-US" dirty="0" smtClean="0"/>
              <a:t>to take </a:t>
            </a:r>
            <a:r>
              <a:rPr lang="en-US" dirty="0"/>
              <a:t>so long to complete and it will be so expensive to produce that you’ll be out of </a:t>
            </a:r>
            <a:r>
              <a:rPr lang="en-US" dirty="0" smtClean="0"/>
              <a:t>business anyway</a:t>
            </a:r>
            <a:r>
              <a:rPr lang="en-US" dirty="0"/>
              <a:t>. </a:t>
            </a:r>
            <a:endParaRPr lang="en-US" dirty="0" smtClean="0"/>
          </a:p>
          <a:p>
            <a:r>
              <a:rPr lang="en-US" dirty="0" smtClean="0"/>
              <a:t>Either </a:t>
            </a:r>
            <a:r>
              <a:rPr lang="en-US" dirty="0"/>
              <a:t>you missed the market window, or you simply exhausted all </a:t>
            </a:r>
            <a:r>
              <a:rPr lang="en-US" dirty="0" smtClean="0"/>
              <a:t>your resources.</a:t>
            </a:r>
          </a:p>
          <a:p>
            <a:pPr marL="0" indent="0">
              <a:buNone/>
            </a:pPr>
            <a:endParaRPr lang="en-US" dirty="0"/>
          </a:p>
        </p:txBody>
      </p:sp>
      <p:sp>
        <p:nvSpPr>
          <p:cNvPr id="4" name="Date Placeholder 3"/>
          <p:cNvSpPr>
            <a:spLocks noGrp="1"/>
          </p:cNvSpPr>
          <p:nvPr>
            <p:ph type="dt" sz="half" idx="10"/>
          </p:nvPr>
        </p:nvSpPr>
        <p:spPr/>
        <p:txBody>
          <a:bodyPr/>
          <a:lstStyle/>
          <a:p>
            <a:fld id="{D130C48C-D79F-F34E-BCC9-9AB019A46D6E}"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13</a:t>
            </a:fld>
            <a:endParaRPr lang="en-US"/>
          </a:p>
        </p:txBody>
      </p:sp>
    </p:spTree>
    <p:extLst>
      <p:ext uri="{BB962C8B-B14F-4D97-AF65-F5344CB8AC3E}">
        <p14:creationId xmlns:p14="http://schemas.microsoft.com/office/powerpoint/2010/main" val="2841967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5A28811-2C22-4E44-A970-19D9A5467A6D}" type="datetime1">
              <a:rPr lang="en-US" smtClean="0"/>
              <a:t>12/18/2023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14</a:t>
            </a:fld>
            <a:endParaRPr lang="en-US"/>
          </a:p>
        </p:txBody>
      </p:sp>
    </p:spTree>
    <p:extLst>
      <p:ext uri="{BB962C8B-B14F-4D97-AF65-F5344CB8AC3E}">
        <p14:creationId xmlns:p14="http://schemas.microsoft.com/office/powerpoint/2010/main" val="2620356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Quality Dilemma</a:t>
            </a:r>
            <a:endParaRPr lang="en-US" b="1" dirty="0"/>
          </a:p>
        </p:txBody>
      </p:sp>
      <p:sp>
        <p:nvSpPr>
          <p:cNvPr id="3" name="Content Placeholder 2"/>
          <p:cNvSpPr>
            <a:spLocks noGrp="1"/>
          </p:cNvSpPr>
          <p:nvPr>
            <p:ph idx="1"/>
          </p:nvPr>
        </p:nvSpPr>
        <p:spPr/>
        <p:txBody>
          <a:bodyPr/>
          <a:lstStyle/>
          <a:p>
            <a:r>
              <a:rPr lang="en-US" dirty="0"/>
              <a:t>So people in industry try to get to that magical middle ground where the product is good enough not to be rejected right away, such as during evaluation, but also not the object of so much perfectionism and so much work that it would take too long or cost too much to complete.</a:t>
            </a:r>
          </a:p>
          <a:p>
            <a:endParaRPr lang="en-US" dirty="0"/>
          </a:p>
        </p:txBody>
      </p:sp>
      <p:sp>
        <p:nvSpPr>
          <p:cNvPr id="4" name="Date Placeholder 3"/>
          <p:cNvSpPr>
            <a:spLocks noGrp="1"/>
          </p:cNvSpPr>
          <p:nvPr>
            <p:ph type="dt" sz="half" idx="10"/>
          </p:nvPr>
        </p:nvSpPr>
        <p:spPr/>
        <p:txBody>
          <a:bodyPr/>
          <a:lstStyle/>
          <a:p>
            <a:fld id="{ED54A6B1-6A57-CA41-BB49-5827FC610139}"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15</a:t>
            </a:fld>
            <a:endParaRPr lang="en-US"/>
          </a:p>
        </p:txBody>
      </p:sp>
    </p:spTree>
    <p:extLst>
      <p:ext uri="{BB962C8B-B14F-4D97-AF65-F5344CB8AC3E}">
        <p14:creationId xmlns:p14="http://schemas.microsoft.com/office/powerpoint/2010/main" val="90303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attributes</a:t>
            </a:r>
            <a:endParaRPr lang="en-US" dirty="0"/>
          </a:p>
        </p:txBody>
      </p:sp>
      <p:sp>
        <p:nvSpPr>
          <p:cNvPr id="3" name="Content Placeholder 2"/>
          <p:cNvSpPr>
            <a:spLocks noGrp="1"/>
          </p:cNvSpPr>
          <p:nvPr>
            <p:ph idx="1"/>
          </p:nvPr>
        </p:nvSpPr>
        <p:spPr/>
        <p:txBody>
          <a:bodyPr/>
          <a:lstStyle/>
          <a:p>
            <a:r>
              <a:rPr lang="en-US" dirty="0" smtClean="0"/>
              <a:t>Integrity :  security , how system handles unwanted threats .</a:t>
            </a:r>
          </a:p>
          <a:p>
            <a:r>
              <a:rPr lang="en-US" dirty="0" smtClean="0"/>
              <a:t>Flexibility : Easy to change, how flexible to change</a:t>
            </a:r>
          </a:p>
          <a:p>
            <a:r>
              <a:rPr lang="en-US" dirty="0" smtClean="0"/>
              <a:t>Interoperability : how effectively communicating one system to another system. </a:t>
            </a:r>
            <a:endParaRPr lang="en-US" dirty="0"/>
          </a:p>
        </p:txBody>
      </p:sp>
      <p:sp>
        <p:nvSpPr>
          <p:cNvPr id="4" name="Date Placeholder 3"/>
          <p:cNvSpPr>
            <a:spLocks noGrp="1"/>
          </p:cNvSpPr>
          <p:nvPr>
            <p:ph type="dt" sz="half" idx="10"/>
          </p:nvPr>
        </p:nvSpPr>
        <p:spPr/>
        <p:txBody>
          <a:bodyPr/>
          <a:lstStyle/>
          <a:p>
            <a:fld id="{BC1D5E68-A58D-DA42-BD81-8B3C575DA7E4}"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16</a:t>
            </a:fld>
            <a:endParaRPr lang="en-US"/>
          </a:p>
        </p:txBody>
      </p:sp>
    </p:spTree>
    <p:extLst>
      <p:ext uri="{BB962C8B-B14F-4D97-AF65-F5344CB8AC3E}">
        <p14:creationId xmlns:p14="http://schemas.microsoft.com/office/powerpoint/2010/main" val="1798510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275" y="1524000"/>
            <a:ext cx="5505450" cy="441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23E20483-B2AD-A645-A12A-31D9C81F6FD5}" type="datetime1">
              <a:rPr lang="en-US" smtClean="0"/>
              <a:t>12/14/2023</a:t>
            </a:fld>
            <a:endParaRPr lang="en-US"/>
          </a:p>
        </p:txBody>
      </p:sp>
      <p:sp>
        <p:nvSpPr>
          <p:cNvPr id="4" name="Footer Placeholder 3"/>
          <p:cNvSpPr>
            <a:spLocks noGrp="1"/>
          </p:cNvSpPr>
          <p:nvPr>
            <p:ph type="ftr" sz="quarter" idx="11"/>
          </p:nvPr>
        </p:nvSpPr>
        <p:spPr/>
        <p:txBody>
          <a:bodyPr/>
          <a:lstStyle/>
          <a:p>
            <a:r>
              <a:rPr lang="en-US" smtClean="0"/>
              <a:t>SEF Slides, Please Prefer Pressman Book </a:t>
            </a:r>
            <a:endParaRPr lang="en-US"/>
          </a:p>
        </p:txBody>
      </p:sp>
      <p:sp>
        <p:nvSpPr>
          <p:cNvPr id="5" name="Slide Number Placeholder 4"/>
          <p:cNvSpPr>
            <a:spLocks noGrp="1"/>
          </p:cNvSpPr>
          <p:nvPr>
            <p:ph type="sldNum" sz="quarter" idx="12"/>
          </p:nvPr>
        </p:nvSpPr>
        <p:spPr/>
        <p:txBody>
          <a:bodyPr/>
          <a:lstStyle/>
          <a:p>
            <a:fld id="{0C3E2C6B-E768-4059-B5B4-6FA585410186}" type="slidenum">
              <a:rPr lang="en-US" smtClean="0"/>
              <a:t>17</a:t>
            </a:fld>
            <a:endParaRPr lang="en-US"/>
          </a:p>
        </p:txBody>
      </p:sp>
    </p:spTree>
    <p:extLst>
      <p:ext uri="{BB962C8B-B14F-4D97-AF65-F5344CB8AC3E}">
        <p14:creationId xmlns:p14="http://schemas.microsoft.com/office/powerpoint/2010/main" val="1022903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Enough Software </a:t>
            </a:r>
            <a:endParaRPr lang="en-US" dirty="0"/>
          </a:p>
        </p:txBody>
      </p:sp>
      <p:sp>
        <p:nvSpPr>
          <p:cNvPr id="3" name="Content Placeholder 2"/>
          <p:cNvSpPr>
            <a:spLocks noGrp="1"/>
          </p:cNvSpPr>
          <p:nvPr>
            <p:ph idx="1"/>
          </p:nvPr>
        </p:nvSpPr>
        <p:spPr/>
        <p:txBody>
          <a:bodyPr>
            <a:normAutofit lnSpcReduction="10000"/>
          </a:bodyPr>
          <a:lstStyle/>
          <a:p>
            <a:r>
              <a:rPr lang="en-US" dirty="0"/>
              <a:t>Good enough software delivers high-quality </a:t>
            </a:r>
            <a:r>
              <a:rPr lang="en-US" dirty="0" smtClean="0"/>
              <a:t>functions and </a:t>
            </a:r>
            <a:r>
              <a:rPr lang="en-US" dirty="0"/>
              <a:t>features that users desire, but at the same time it delivers other </a:t>
            </a:r>
            <a:r>
              <a:rPr lang="en-US" dirty="0" smtClean="0"/>
              <a:t>more obscure </a:t>
            </a:r>
            <a:r>
              <a:rPr lang="en-US" dirty="0"/>
              <a:t>or specialized functions and features that contain known bugs</a:t>
            </a:r>
            <a:r>
              <a:rPr lang="en-US" dirty="0" smtClean="0"/>
              <a:t>.</a:t>
            </a:r>
          </a:p>
          <a:p>
            <a:r>
              <a:rPr lang="en-US" dirty="0" smtClean="0"/>
              <a:t> </a:t>
            </a:r>
            <a:r>
              <a:rPr lang="en-US" dirty="0"/>
              <a:t>The </a:t>
            </a:r>
            <a:r>
              <a:rPr lang="en-US" dirty="0" smtClean="0"/>
              <a:t>software vendor </a:t>
            </a:r>
            <a:r>
              <a:rPr lang="en-US" dirty="0"/>
              <a:t>hopes that the vast majority of end users will overlook the bugs </a:t>
            </a:r>
            <a:r>
              <a:rPr lang="en-US" dirty="0" smtClean="0"/>
              <a:t>because they </a:t>
            </a:r>
            <a:r>
              <a:rPr lang="en-US" dirty="0"/>
              <a:t>are so happy with other application functionality.</a:t>
            </a:r>
          </a:p>
        </p:txBody>
      </p:sp>
      <p:sp>
        <p:nvSpPr>
          <p:cNvPr id="4" name="Date Placeholder 3"/>
          <p:cNvSpPr>
            <a:spLocks noGrp="1"/>
          </p:cNvSpPr>
          <p:nvPr>
            <p:ph type="dt" sz="half" idx="10"/>
          </p:nvPr>
        </p:nvSpPr>
        <p:spPr/>
        <p:txBody>
          <a:bodyPr/>
          <a:lstStyle/>
          <a:p>
            <a:fld id="{ACF5560B-87F8-C941-9739-62A18226A557}"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18</a:t>
            </a:fld>
            <a:endParaRPr lang="en-US"/>
          </a:p>
        </p:txBody>
      </p:sp>
    </p:spTree>
    <p:extLst>
      <p:ext uri="{BB962C8B-B14F-4D97-AF65-F5344CB8AC3E}">
        <p14:creationId xmlns:p14="http://schemas.microsoft.com/office/powerpoint/2010/main" val="79122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Quality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7638"/>
            <a:ext cx="8534400" cy="4850928"/>
          </a:xfrm>
        </p:spPr>
      </p:pic>
      <p:sp>
        <p:nvSpPr>
          <p:cNvPr id="3" name="Date Placeholder 2"/>
          <p:cNvSpPr>
            <a:spLocks noGrp="1"/>
          </p:cNvSpPr>
          <p:nvPr>
            <p:ph type="dt" sz="half" idx="10"/>
          </p:nvPr>
        </p:nvSpPr>
        <p:spPr/>
        <p:txBody>
          <a:bodyPr/>
          <a:lstStyle/>
          <a:p>
            <a:fld id="{B5F30CF5-82F5-E748-B068-5AB7FF7BDA42}"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19</a:t>
            </a:fld>
            <a:endParaRPr lang="en-US"/>
          </a:p>
        </p:txBody>
      </p:sp>
    </p:spTree>
    <p:extLst>
      <p:ext uri="{BB962C8B-B14F-4D97-AF65-F5344CB8AC3E}">
        <p14:creationId xmlns:p14="http://schemas.microsoft.com/office/powerpoint/2010/main" val="1358450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a:t>
            </a:r>
            <a:r>
              <a:rPr lang="en-US" dirty="0"/>
              <a:t>Quality is a complex and multifaceted concept that can be described from five different points of view: </a:t>
            </a:r>
          </a:p>
          <a:p>
            <a:r>
              <a:rPr lang="en-US" dirty="0" smtClean="0"/>
              <a:t> </a:t>
            </a:r>
            <a:r>
              <a:rPr lang="en-US" b="1" dirty="0"/>
              <a:t>Transcendental view: </a:t>
            </a:r>
            <a:r>
              <a:rPr lang="en-US" dirty="0"/>
              <a:t>something that immediately recognizes, but cannot explicitly define. </a:t>
            </a:r>
          </a:p>
          <a:p>
            <a:r>
              <a:rPr lang="en-US" b="1" dirty="0" smtClean="0"/>
              <a:t>User </a:t>
            </a:r>
            <a:r>
              <a:rPr lang="en-US" b="1" dirty="0"/>
              <a:t>view: </a:t>
            </a:r>
            <a:r>
              <a:rPr lang="en-US" dirty="0"/>
              <a:t>If a product meets an end user’s specific goals, it exhibits quality. </a:t>
            </a:r>
          </a:p>
          <a:p>
            <a:r>
              <a:rPr lang="en-US" b="1" dirty="0" smtClean="0"/>
              <a:t>Manufacturer’s </a:t>
            </a:r>
            <a:r>
              <a:rPr lang="en-US" b="1" dirty="0"/>
              <a:t>view: </a:t>
            </a:r>
            <a:r>
              <a:rPr lang="en-US" dirty="0"/>
              <a:t>Product conforms to the original specification. </a:t>
            </a:r>
          </a:p>
          <a:p>
            <a:r>
              <a:rPr lang="en-US" b="1" dirty="0" smtClean="0"/>
              <a:t>Product </a:t>
            </a:r>
            <a:r>
              <a:rPr lang="en-US" b="1" dirty="0"/>
              <a:t>view: </a:t>
            </a:r>
            <a:r>
              <a:rPr lang="en-US" dirty="0"/>
              <a:t>Quality can be tied to inherent characteristics (e.g., functions and features) of a product. </a:t>
            </a:r>
          </a:p>
          <a:p>
            <a:r>
              <a:rPr lang="en-US" dirty="0" smtClean="0"/>
              <a:t> </a:t>
            </a:r>
            <a:r>
              <a:rPr lang="en-US" b="1" dirty="0"/>
              <a:t>Value-based view: </a:t>
            </a:r>
            <a:r>
              <a:rPr lang="en-US" dirty="0"/>
              <a:t>How much a customer is willing to pay for a product? </a:t>
            </a:r>
          </a:p>
          <a:p>
            <a:endParaRPr lang="en-US" dirty="0"/>
          </a:p>
        </p:txBody>
      </p:sp>
      <p:sp>
        <p:nvSpPr>
          <p:cNvPr id="4" name="Date Placeholder 3"/>
          <p:cNvSpPr>
            <a:spLocks noGrp="1"/>
          </p:cNvSpPr>
          <p:nvPr>
            <p:ph type="dt" sz="half" idx="10"/>
          </p:nvPr>
        </p:nvSpPr>
        <p:spPr/>
        <p:txBody>
          <a:bodyPr/>
          <a:lstStyle/>
          <a:p>
            <a:fld id="{97B68D04-F9EC-1A49-9BBA-C8B31BB95007}"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a:t>
            </a:fld>
            <a:endParaRPr lang="en-US"/>
          </a:p>
        </p:txBody>
      </p:sp>
    </p:spTree>
    <p:extLst>
      <p:ext uri="{BB962C8B-B14F-4D97-AF65-F5344CB8AC3E}">
        <p14:creationId xmlns:p14="http://schemas.microsoft.com/office/powerpoint/2010/main" val="70673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Quality</a:t>
            </a:r>
            <a:endParaRPr lang="en-US" dirty="0"/>
          </a:p>
        </p:txBody>
      </p:sp>
      <p:sp>
        <p:nvSpPr>
          <p:cNvPr id="3" name="Content Placeholder 2"/>
          <p:cNvSpPr>
            <a:spLocks noGrp="1"/>
          </p:cNvSpPr>
          <p:nvPr>
            <p:ph idx="1"/>
          </p:nvPr>
        </p:nvSpPr>
        <p:spPr/>
        <p:txBody>
          <a:bodyPr/>
          <a:lstStyle/>
          <a:p>
            <a:r>
              <a:rPr lang="en-US" dirty="0"/>
              <a:t>The industry average cost to correct a defect during code generation is </a:t>
            </a:r>
            <a:r>
              <a:rPr lang="en-US" dirty="0" err="1"/>
              <a:t>approxi</a:t>
            </a:r>
            <a:r>
              <a:rPr lang="en-US" dirty="0"/>
              <a:t>- </a:t>
            </a:r>
            <a:r>
              <a:rPr lang="en-US" dirty="0" err="1"/>
              <a:t>mately</a:t>
            </a:r>
            <a:r>
              <a:rPr lang="en-US" dirty="0"/>
              <a:t> $977 per error</a:t>
            </a:r>
            <a:r>
              <a:rPr lang="en-US" dirty="0" smtClean="0"/>
              <a:t>.</a:t>
            </a:r>
          </a:p>
          <a:p>
            <a:r>
              <a:rPr lang="en-US" dirty="0" smtClean="0"/>
              <a:t> </a:t>
            </a:r>
            <a:r>
              <a:rPr lang="en-US" dirty="0"/>
              <a:t>The industry average cost to correct the same error if it is discovered during system testing is $7,136 per error </a:t>
            </a:r>
          </a:p>
          <a:p>
            <a:endParaRPr lang="en-US" dirty="0"/>
          </a:p>
          <a:p>
            <a:endParaRPr lang="en-US" dirty="0"/>
          </a:p>
        </p:txBody>
      </p:sp>
      <p:sp>
        <p:nvSpPr>
          <p:cNvPr id="4" name="Date Placeholder 3"/>
          <p:cNvSpPr>
            <a:spLocks noGrp="1"/>
          </p:cNvSpPr>
          <p:nvPr>
            <p:ph type="dt" sz="half" idx="10"/>
          </p:nvPr>
        </p:nvSpPr>
        <p:spPr/>
        <p:txBody>
          <a:bodyPr/>
          <a:lstStyle/>
          <a:p>
            <a:fld id="{41B40F73-0140-704C-8F4E-D499FFBA580C}"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20</a:t>
            </a:fld>
            <a:endParaRPr lang="en-US"/>
          </a:p>
        </p:txBody>
      </p:sp>
    </p:spTree>
    <p:extLst>
      <p:ext uri="{BB962C8B-B14F-4D97-AF65-F5344CB8AC3E}">
        <p14:creationId xmlns:p14="http://schemas.microsoft.com/office/powerpoint/2010/main" val="1902940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Quality</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cost of quality can be divided into costs associated with </a:t>
            </a:r>
            <a:r>
              <a:rPr lang="en-US" b="1" dirty="0"/>
              <a:t>prevention, appraisal, and failure. </a:t>
            </a:r>
          </a:p>
          <a:p>
            <a:pPr marL="0" indent="0">
              <a:buNone/>
            </a:pPr>
            <a:r>
              <a:rPr lang="en-US" i="1" dirty="0" smtClean="0"/>
              <a:t>	Prevention </a:t>
            </a:r>
            <a:r>
              <a:rPr lang="en-US" i="1" dirty="0"/>
              <a:t>costs </a:t>
            </a:r>
            <a:r>
              <a:rPr lang="en-US" dirty="0" smtClean="0"/>
              <a:t>include: </a:t>
            </a:r>
          </a:p>
          <a:p>
            <a:pPr marL="0" indent="0">
              <a:buNone/>
            </a:pPr>
            <a:r>
              <a:rPr lang="en-US" dirty="0" smtClean="0"/>
              <a:t>(</a:t>
            </a:r>
            <a:r>
              <a:rPr lang="en-US" dirty="0"/>
              <a:t>1) the cost of management activities required to plan and coordinate all quality control and quality assurance activities, </a:t>
            </a:r>
            <a:endParaRPr lang="en-US" dirty="0" smtClean="0"/>
          </a:p>
          <a:p>
            <a:pPr marL="0" indent="0">
              <a:buNone/>
            </a:pPr>
            <a:r>
              <a:rPr lang="en-US" dirty="0" smtClean="0"/>
              <a:t>(</a:t>
            </a:r>
            <a:r>
              <a:rPr lang="en-US" dirty="0"/>
              <a:t>2) the cost of added technical activities to develop complete requirements and design models, </a:t>
            </a:r>
            <a:endParaRPr lang="en-US" dirty="0" smtClean="0"/>
          </a:p>
          <a:p>
            <a:pPr marL="0" indent="0">
              <a:buNone/>
            </a:pPr>
            <a:r>
              <a:rPr lang="en-US" dirty="0" smtClean="0"/>
              <a:t>(</a:t>
            </a:r>
            <a:r>
              <a:rPr lang="en-US" dirty="0"/>
              <a:t>3) test planning costs, and </a:t>
            </a:r>
            <a:endParaRPr lang="en-US" dirty="0" smtClean="0"/>
          </a:p>
          <a:p>
            <a:pPr marL="0" indent="0">
              <a:buNone/>
            </a:pPr>
            <a:r>
              <a:rPr lang="en-US" dirty="0" smtClean="0"/>
              <a:t>(</a:t>
            </a:r>
            <a:r>
              <a:rPr lang="en-US" dirty="0"/>
              <a:t>4) the cost of all training associated with these activities. </a:t>
            </a:r>
          </a:p>
          <a:p>
            <a:endParaRPr lang="en-US" dirty="0"/>
          </a:p>
        </p:txBody>
      </p:sp>
      <p:sp>
        <p:nvSpPr>
          <p:cNvPr id="4" name="Date Placeholder 3"/>
          <p:cNvSpPr>
            <a:spLocks noGrp="1"/>
          </p:cNvSpPr>
          <p:nvPr>
            <p:ph type="dt" sz="half" idx="10"/>
          </p:nvPr>
        </p:nvSpPr>
        <p:spPr/>
        <p:txBody>
          <a:bodyPr/>
          <a:lstStyle/>
          <a:p>
            <a:fld id="{6B3FE22A-85D7-E844-9019-54FE61D775F2}"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21</a:t>
            </a:fld>
            <a:endParaRPr lang="en-US"/>
          </a:p>
        </p:txBody>
      </p:sp>
    </p:spTree>
    <p:extLst>
      <p:ext uri="{BB962C8B-B14F-4D97-AF65-F5344CB8AC3E}">
        <p14:creationId xmlns:p14="http://schemas.microsoft.com/office/powerpoint/2010/main" val="1430163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Quality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i="1" dirty="0"/>
              <a:t>Appraisal </a:t>
            </a:r>
            <a:r>
              <a:rPr lang="en-US" b="1" i="1" dirty="0" smtClean="0"/>
              <a:t>costs: </a:t>
            </a:r>
            <a:r>
              <a:rPr lang="en-US" dirty="0"/>
              <a:t>include activities to gain insight into product condition the “first time through” each process. </a:t>
            </a:r>
            <a:r>
              <a:rPr lang="en-US" dirty="0" err="1" smtClean="0"/>
              <a:t>E.g</a:t>
            </a:r>
            <a:r>
              <a:rPr lang="en-US" dirty="0" smtClean="0"/>
              <a:t> </a:t>
            </a:r>
          </a:p>
          <a:p>
            <a:pPr>
              <a:buFont typeface="Wingdings" pitchFamily="2" charset="2"/>
              <a:buChar char="ü"/>
            </a:pPr>
            <a:r>
              <a:rPr lang="en-US" sz="2900" i="1" dirty="0" smtClean="0"/>
              <a:t> Cost </a:t>
            </a:r>
            <a:r>
              <a:rPr lang="en-US" sz="2900" i="1" dirty="0"/>
              <a:t>of conducting technical reviews </a:t>
            </a:r>
            <a:endParaRPr lang="en-US" sz="2900" i="1" dirty="0" smtClean="0"/>
          </a:p>
          <a:p>
            <a:pPr>
              <a:buFont typeface="Wingdings" pitchFamily="2" charset="2"/>
              <a:buChar char="ü"/>
            </a:pPr>
            <a:r>
              <a:rPr lang="en-US" sz="2900" i="1" dirty="0" smtClean="0"/>
              <a:t> </a:t>
            </a:r>
            <a:r>
              <a:rPr lang="en-US" sz="2900" i="1" dirty="0"/>
              <a:t>Cost of data collection and metrics evaluation </a:t>
            </a:r>
          </a:p>
          <a:p>
            <a:pPr>
              <a:buFont typeface="Wingdings" pitchFamily="2" charset="2"/>
              <a:buChar char="ü"/>
            </a:pPr>
            <a:r>
              <a:rPr lang="en-US" sz="2900" i="1" dirty="0" smtClean="0"/>
              <a:t> </a:t>
            </a:r>
            <a:r>
              <a:rPr lang="en-US" sz="2900" i="1" dirty="0"/>
              <a:t>Cost of testing and </a:t>
            </a:r>
            <a:r>
              <a:rPr lang="en-US" sz="2900" i="1" dirty="0" smtClean="0"/>
              <a:t>debugging</a:t>
            </a:r>
          </a:p>
          <a:p>
            <a:pPr marL="0" indent="0">
              <a:buNone/>
            </a:pPr>
            <a:endParaRPr lang="en-US" i="1" dirty="0" smtClean="0"/>
          </a:p>
          <a:p>
            <a:pPr marL="0" indent="0">
              <a:buNone/>
            </a:pPr>
            <a:r>
              <a:rPr lang="en-US" b="1" i="1" dirty="0" smtClean="0"/>
              <a:t>Failure</a:t>
            </a:r>
            <a:r>
              <a:rPr lang="en-US" i="1" dirty="0" smtClean="0"/>
              <a:t>: costs </a:t>
            </a:r>
            <a:r>
              <a:rPr lang="en-US" dirty="0"/>
              <a:t>are those that would disappear if no errors appeared before or after shipping a product to customers </a:t>
            </a:r>
          </a:p>
          <a:p>
            <a:r>
              <a:rPr lang="en-US" dirty="0"/>
              <a:t>Failure costs may be subdivided into internal failure costs and external failure </a:t>
            </a:r>
            <a:r>
              <a:rPr lang="en-US" dirty="0" smtClean="0"/>
              <a:t>costs</a:t>
            </a:r>
          </a:p>
          <a:p>
            <a:r>
              <a:rPr lang="en-US" dirty="0" smtClean="0"/>
              <a:t> </a:t>
            </a:r>
            <a:r>
              <a:rPr lang="en-US" i="1" dirty="0"/>
              <a:t>Internal failure costs </a:t>
            </a:r>
            <a:r>
              <a:rPr lang="en-US" dirty="0"/>
              <a:t>are incurred when you detect an error in a product prior to </a:t>
            </a:r>
            <a:r>
              <a:rPr lang="en-US" dirty="0" smtClean="0"/>
              <a:t>shipment</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B88591E0-A0D5-6340-BA71-D371AE1BE638}"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22</a:t>
            </a:fld>
            <a:endParaRPr lang="en-US"/>
          </a:p>
        </p:txBody>
      </p:sp>
    </p:spTree>
    <p:extLst>
      <p:ext uri="{BB962C8B-B14F-4D97-AF65-F5344CB8AC3E}">
        <p14:creationId xmlns:p14="http://schemas.microsoft.com/office/powerpoint/2010/main" val="439194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Quality</a:t>
            </a:r>
            <a:endParaRPr lang="en-US" dirty="0"/>
          </a:p>
        </p:txBody>
      </p:sp>
      <p:sp>
        <p:nvSpPr>
          <p:cNvPr id="3" name="Content Placeholder 2"/>
          <p:cNvSpPr>
            <a:spLocks noGrp="1"/>
          </p:cNvSpPr>
          <p:nvPr>
            <p:ph idx="1"/>
          </p:nvPr>
        </p:nvSpPr>
        <p:spPr/>
        <p:txBody>
          <a:bodyPr/>
          <a:lstStyle/>
          <a:p>
            <a:r>
              <a:rPr lang="en-US" i="1" dirty="0"/>
              <a:t>External failure costs </a:t>
            </a:r>
            <a:r>
              <a:rPr lang="en-US" dirty="0"/>
              <a:t>are associated with defects found after the product has been shipped to the </a:t>
            </a:r>
            <a:r>
              <a:rPr lang="en-US" dirty="0" smtClean="0"/>
              <a:t>customer.</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776B50F-E452-034B-9A4E-39F4D4CAFC95}"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23</a:t>
            </a:fld>
            <a:endParaRPr lang="en-US"/>
          </a:p>
        </p:txBody>
      </p:sp>
    </p:spTree>
    <p:extLst>
      <p:ext uri="{BB962C8B-B14F-4D97-AF65-F5344CB8AC3E}">
        <p14:creationId xmlns:p14="http://schemas.microsoft.com/office/powerpoint/2010/main" val="1764004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Quality Control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Quality control encompasses a set of software engineering actions that help to ensure that each work product meets its quality goals. </a:t>
            </a:r>
            <a:endParaRPr lang="en-US" dirty="0" smtClean="0"/>
          </a:p>
          <a:p>
            <a:r>
              <a:rPr lang="en-US" dirty="0" smtClean="0"/>
              <a:t>Models </a:t>
            </a:r>
            <a:r>
              <a:rPr lang="en-US" dirty="0"/>
              <a:t>are reviewed to ensure that they are complete and consistent</a:t>
            </a:r>
            <a:r>
              <a:rPr lang="en-US" dirty="0" smtClean="0"/>
              <a:t>.</a:t>
            </a:r>
          </a:p>
          <a:p>
            <a:r>
              <a:rPr lang="en-US" dirty="0" smtClean="0"/>
              <a:t> </a:t>
            </a:r>
            <a:r>
              <a:rPr lang="en-US" dirty="0"/>
              <a:t>Code may be inspected in order to uncover and correct errors before testing commences. </a:t>
            </a:r>
          </a:p>
        </p:txBody>
      </p:sp>
      <p:sp>
        <p:nvSpPr>
          <p:cNvPr id="4" name="Date Placeholder 3"/>
          <p:cNvSpPr>
            <a:spLocks noGrp="1"/>
          </p:cNvSpPr>
          <p:nvPr>
            <p:ph type="dt" sz="half" idx="10"/>
          </p:nvPr>
        </p:nvSpPr>
        <p:spPr/>
        <p:txBody>
          <a:bodyPr/>
          <a:lstStyle/>
          <a:p>
            <a:fld id="{FB482D69-925D-204C-BA2F-A28059EE3885}"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24</a:t>
            </a:fld>
            <a:endParaRPr lang="en-US"/>
          </a:p>
        </p:txBody>
      </p:sp>
    </p:spTree>
    <p:extLst>
      <p:ext uri="{BB962C8B-B14F-4D97-AF65-F5344CB8AC3E}">
        <p14:creationId xmlns:p14="http://schemas.microsoft.com/office/powerpoint/2010/main" val="3069202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series of testing steps is applied to uncover errors in processing logic, data manipulation, and interface communication. </a:t>
            </a:r>
            <a:endParaRPr lang="en-US" dirty="0" smtClean="0"/>
          </a:p>
          <a:p>
            <a:r>
              <a:rPr lang="en-US" dirty="0" smtClean="0"/>
              <a:t>A </a:t>
            </a:r>
            <a:r>
              <a:rPr lang="en-US" dirty="0"/>
              <a:t>combination of measurement and feedback allows a software team to tune the process when any of these work products fail to meet quality goal </a:t>
            </a:r>
          </a:p>
          <a:p>
            <a:endParaRPr lang="en-US" dirty="0"/>
          </a:p>
        </p:txBody>
      </p:sp>
      <p:sp>
        <p:nvSpPr>
          <p:cNvPr id="4" name="Date Placeholder 3"/>
          <p:cNvSpPr>
            <a:spLocks noGrp="1"/>
          </p:cNvSpPr>
          <p:nvPr>
            <p:ph type="dt" sz="half" idx="10"/>
          </p:nvPr>
        </p:nvSpPr>
        <p:spPr/>
        <p:txBody>
          <a:bodyPr/>
          <a:lstStyle/>
          <a:p>
            <a:fld id="{CBFBC754-7B29-8448-B9D5-C903FE1CFAD6}"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25</a:t>
            </a:fld>
            <a:endParaRPr lang="en-US"/>
          </a:p>
        </p:txBody>
      </p:sp>
    </p:spTree>
    <p:extLst>
      <p:ext uri="{BB962C8B-B14F-4D97-AF65-F5344CB8AC3E}">
        <p14:creationId xmlns:p14="http://schemas.microsoft.com/office/powerpoint/2010/main" val="2147425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Formal Technical Review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A </a:t>
            </a:r>
            <a:r>
              <a:rPr lang="en-US" i="1" dirty="0"/>
              <a:t>formal technical review </a:t>
            </a:r>
            <a:r>
              <a:rPr lang="en-US" dirty="0"/>
              <a:t>(FTR) is a software quality control activity performed by software engineers (and others). </a:t>
            </a:r>
            <a:endParaRPr lang="en-US" dirty="0" smtClean="0"/>
          </a:p>
          <a:p>
            <a:r>
              <a:rPr lang="en-US" dirty="0" smtClean="0"/>
              <a:t>The </a:t>
            </a:r>
            <a:r>
              <a:rPr lang="en-US" dirty="0"/>
              <a:t>objectives of an FTR are: </a:t>
            </a:r>
            <a:endParaRPr lang="en-US" dirty="0" smtClean="0"/>
          </a:p>
          <a:p>
            <a:pPr marL="407988" indent="-338138">
              <a:buNone/>
            </a:pPr>
            <a:r>
              <a:rPr lang="en-US" dirty="0" smtClean="0"/>
              <a:t> (1</a:t>
            </a:r>
            <a:r>
              <a:rPr lang="en-US" dirty="0"/>
              <a:t>) to uncover errors in function, logic, or implementation for any representation of the software; </a:t>
            </a:r>
            <a:endParaRPr lang="en-US" dirty="0" smtClean="0"/>
          </a:p>
          <a:p>
            <a:pPr marL="407988" indent="-338138">
              <a:buNone/>
            </a:pPr>
            <a:r>
              <a:rPr lang="en-US" dirty="0" smtClean="0"/>
              <a:t>(</a:t>
            </a:r>
            <a:r>
              <a:rPr lang="en-US" dirty="0"/>
              <a:t>2) to verify that the software under review meets its requirements</a:t>
            </a:r>
            <a:r>
              <a:rPr lang="en-US" dirty="0" smtClean="0"/>
              <a:t>;</a:t>
            </a:r>
          </a:p>
          <a:p>
            <a:pPr marL="407988" indent="-338138">
              <a:buNone/>
            </a:pPr>
            <a:r>
              <a:rPr lang="en-US" dirty="0" smtClean="0"/>
              <a:t> </a:t>
            </a:r>
            <a:r>
              <a:rPr lang="en-US" dirty="0"/>
              <a:t>(3) to ensure that the software has been represented according to predefined standards; </a:t>
            </a:r>
          </a:p>
        </p:txBody>
      </p:sp>
      <p:sp>
        <p:nvSpPr>
          <p:cNvPr id="4" name="Date Placeholder 3"/>
          <p:cNvSpPr>
            <a:spLocks noGrp="1"/>
          </p:cNvSpPr>
          <p:nvPr>
            <p:ph type="dt" sz="half" idx="10"/>
          </p:nvPr>
        </p:nvSpPr>
        <p:spPr/>
        <p:txBody>
          <a:bodyPr/>
          <a:lstStyle/>
          <a:p>
            <a:fld id="{475E90B1-ED98-E54A-BEC2-A49CF7A940E3}"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26</a:t>
            </a:fld>
            <a:endParaRPr lang="en-US"/>
          </a:p>
        </p:txBody>
      </p:sp>
    </p:spTree>
    <p:extLst>
      <p:ext uri="{BB962C8B-B14F-4D97-AF65-F5344CB8AC3E}">
        <p14:creationId xmlns:p14="http://schemas.microsoft.com/office/powerpoint/2010/main" val="297444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(4) to achieve software that is developed in a uniform manner; and </a:t>
            </a:r>
            <a:endParaRPr lang="en-US" dirty="0" smtClean="0"/>
          </a:p>
          <a:p>
            <a:pPr marL="0" indent="0">
              <a:buNone/>
            </a:pPr>
            <a:r>
              <a:rPr lang="en-US" dirty="0" smtClean="0"/>
              <a:t>(</a:t>
            </a:r>
            <a:r>
              <a:rPr lang="en-US" dirty="0"/>
              <a:t>5) to make projects more </a:t>
            </a:r>
            <a:r>
              <a:rPr lang="en-US" dirty="0" smtClean="0"/>
              <a:t>manageable</a:t>
            </a:r>
            <a:r>
              <a:rPr lang="en-US" dirty="0"/>
              <a:t>. </a:t>
            </a:r>
            <a:endParaRPr lang="en-US" dirty="0" smtClean="0"/>
          </a:p>
          <a:p>
            <a:r>
              <a:rPr lang="en-US" dirty="0" smtClean="0"/>
              <a:t>In </a:t>
            </a:r>
            <a:r>
              <a:rPr lang="en-US" dirty="0"/>
              <a:t>addition, the FTR serves as a training ground, enabling junior engineers to observe different approaches to software analysis, design, and implementation</a:t>
            </a:r>
            <a:r>
              <a:rPr lang="en-US" dirty="0" smtClean="0"/>
              <a:t>.</a:t>
            </a:r>
          </a:p>
          <a:p>
            <a:r>
              <a:rPr lang="en-US" dirty="0" smtClean="0"/>
              <a:t> </a:t>
            </a:r>
            <a:r>
              <a:rPr lang="en-US" dirty="0"/>
              <a:t>The FTR also serves to promote backup and continuity because a number of people become familiar with parts of the software that they may not have otherwise seen </a:t>
            </a:r>
          </a:p>
          <a:p>
            <a:endParaRPr lang="en-US" dirty="0"/>
          </a:p>
          <a:p>
            <a:endParaRPr lang="en-US" dirty="0"/>
          </a:p>
        </p:txBody>
      </p:sp>
      <p:sp>
        <p:nvSpPr>
          <p:cNvPr id="4" name="Date Placeholder 3"/>
          <p:cNvSpPr>
            <a:spLocks noGrp="1"/>
          </p:cNvSpPr>
          <p:nvPr>
            <p:ph type="dt" sz="half" idx="10"/>
          </p:nvPr>
        </p:nvSpPr>
        <p:spPr/>
        <p:txBody>
          <a:bodyPr/>
          <a:lstStyle/>
          <a:p>
            <a:fld id="{0181BB58-B0F3-4744-910D-8EFE1489C120}"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27</a:t>
            </a:fld>
            <a:endParaRPr lang="en-US"/>
          </a:p>
        </p:txBody>
      </p:sp>
    </p:spTree>
    <p:extLst>
      <p:ext uri="{BB962C8B-B14F-4D97-AF65-F5344CB8AC3E}">
        <p14:creationId xmlns:p14="http://schemas.microsoft.com/office/powerpoint/2010/main" val="331488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Technical Review </a:t>
            </a:r>
            <a:endParaRPr lang="en-US" dirty="0"/>
          </a:p>
        </p:txBody>
      </p:sp>
      <p:sp>
        <p:nvSpPr>
          <p:cNvPr id="3" name="Content Placeholder 2"/>
          <p:cNvSpPr>
            <a:spLocks noGrp="1"/>
          </p:cNvSpPr>
          <p:nvPr>
            <p:ph idx="1"/>
          </p:nvPr>
        </p:nvSpPr>
        <p:spPr/>
        <p:txBody>
          <a:bodyPr/>
          <a:lstStyle/>
          <a:p>
            <a:r>
              <a:rPr lang="en-US" dirty="0"/>
              <a:t>The FTR is actually a class of reviews that includes </a:t>
            </a:r>
            <a:r>
              <a:rPr lang="en-US" i="1" dirty="0"/>
              <a:t>walkthroughs </a:t>
            </a:r>
            <a:r>
              <a:rPr lang="en-US" dirty="0"/>
              <a:t>and </a:t>
            </a:r>
            <a:r>
              <a:rPr lang="en-US" i="1" dirty="0"/>
              <a:t>inspections. </a:t>
            </a:r>
            <a:endParaRPr lang="en-US" i="1" dirty="0" smtClean="0"/>
          </a:p>
          <a:p>
            <a:r>
              <a:rPr lang="en-US" dirty="0" smtClean="0"/>
              <a:t>Each </a:t>
            </a:r>
            <a:r>
              <a:rPr lang="en-US" dirty="0"/>
              <a:t>FTR is conducted as a meeting and will be successful only if it is properly planned, controlled, and attended </a:t>
            </a:r>
          </a:p>
          <a:p>
            <a:endParaRPr lang="en-US" dirty="0"/>
          </a:p>
        </p:txBody>
      </p:sp>
      <p:sp>
        <p:nvSpPr>
          <p:cNvPr id="4" name="Date Placeholder 3"/>
          <p:cNvSpPr>
            <a:spLocks noGrp="1"/>
          </p:cNvSpPr>
          <p:nvPr>
            <p:ph type="dt" sz="half" idx="10"/>
          </p:nvPr>
        </p:nvSpPr>
        <p:spPr/>
        <p:txBody>
          <a:bodyPr/>
          <a:lstStyle/>
          <a:p>
            <a:fld id="{4E06C795-9C8C-CA47-912C-19F5127DCE06}"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28</a:t>
            </a:fld>
            <a:endParaRPr lang="en-US"/>
          </a:p>
        </p:txBody>
      </p:sp>
    </p:spTree>
    <p:extLst>
      <p:ext uri="{BB962C8B-B14F-4D97-AF65-F5344CB8AC3E}">
        <p14:creationId xmlns:p14="http://schemas.microsoft.com/office/powerpoint/2010/main" val="828354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Review Meeting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Between three and five people (typically) should be involved in the review. </a:t>
            </a:r>
            <a:endParaRPr lang="en-US" dirty="0" smtClean="0"/>
          </a:p>
          <a:p>
            <a:pPr marL="0" indent="0">
              <a:buNone/>
            </a:pPr>
            <a:r>
              <a:rPr lang="en-US" dirty="0" smtClean="0"/>
              <a:t>• </a:t>
            </a:r>
            <a:r>
              <a:rPr lang="en-US" dirty="0"/>
              <a:t>Advance preparation should occur but should require no more than two </a:t>
            </a:r>
            <a:r>
              <a:rPr lang="en-US" dirty="0" smtClean="0"/>
              <a:t>hours </a:t>
            </a:r>
            <a:r>
              <a:rPr lang="en-US" dirty="0"/>
              <a:t>of work for each person.</a:t>
            </a:r>
            <a:br>
              <a:rPr lang="en-US" dirty="0"/>
            </a:br>
            <a:r>
              <a:rPr lang="en-US" dirty="0"/>
              <a:t>• The duration of the review meeting should be less than two hours. </a:t>
            </a:r>
          </a:p>
          <a:p>
            <a:endParaRPr lang="en-US" dirty="0"/>
          </a:p>
        </p:txBody>
      </p:sp>
      <p:sp>
        <p:nvSpPr>
          <p:cNvPr id="4" name="Date Placeholder 3"/>
          <p:cNvSpPr>
            <a:spLocks noGrp="1"/>
          </p:cNvSpPr>
          <p:nvPr>
            <p:ph type="dt" sz="half" idx="10"/>
          </p:nvPr>
        </p:nvSpPr>
        <p:spPr/>
        <p:txBody>
          <a:bodyPr/>
          <a:lstStyle/>
          <a:p>
            <a:fld id="{D628DD35-515E-0D4C-AD1D-E9BF14EB6BA3}"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29</a:t>
            </a:fld>
            <a:endParaRPr lang="en-US"/>
          </a:p>
        </p:txBody>
      </p:sp>
    </p:spTree>
    <p:extLst>
      <p:ext uri="{BB962C8B-B14F-4D97-AF65-F5344CB8AC3E}">
        <p14:creationId xmlns:p14="http://schemas.microsoft.com/office/powerpoint/2010/main" val="1265323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lstStyle/>
          <a:p>
            <a:pPr>
              <a:buFont typeface="Wingdings" charset="2"/>
              <a:buChar char="v"/>
            </a:pPr>
            <a:r>
              <a:rPr lang="en-US" dirty="0"/>
              <a:t>quality encompasses all of these views and more. </a:t>
            </a:r>
          </a:p>
          <a:p>
            <a:pPr>
              <a:buFont typeface="Wingdings" charset="2"/>
              <a:buChar char="v"/>
            </a:pPr>
            <a:r>
              <a:rPr lang="en-US" b="1" dirty="0" smtClean="0"/>
              <a:t>user </a:t>
            </a:r>
            <a:r>
              <a:rPr lang="en-US" b="1" dirty="0"/>
              <a:t>satisfaction </a:t>
            </a:r>
            <a:r>
              <a:rPr lang="en-US" b="1" dirty="0" smtClean="0"/>
              <a:t>= compliant </a:t>
            </a:r>
            <a:r>
              <a:rPr lang="en-US" b="1" dirty="0"/>
              <a:t>product </a:t>
            </a:r>
            <a:r>
              <a:rPr lang="en-US" b="1" dirty="0" smtClean="0"/>
              <a:t>+ good </a:t>
            </a:r>
            <a:r>
              <a:rPr lang="en-US" b="1" dirty="0"/>
              <a:t>quality </a:t>
            </a:r>
            <a:r>
              <a:rPr lang="en-US" b="1" dirty="0" smtClean="0"/>
              <a:t>+ delivery </a:t>
            </a:r>
            <a:r>
              <a:rPr lang="en-US" b="1" dirty="0"/>
              <a:t>within budget and schedule </a:t>
            </a:r>
          </a:p>
          <a:p>
            <a:pPr>
              <a:buFont typeface="Wingdings" charset="2"/>
              <a:buChar char="v"/>
            </a:pPr>
            <a:endParaRPr lang="en-US" b="1" dirty="0"/>
          </a:p>
        </p:txBody>
      </p:sp>
      <p:sp>
        <p:nvSpPr>
          <p:cNvPr id="4" name="Date Placeholder 3"/>
          <p:cNvSpPr>
            <a:spLocks noGrp="1"/>
          </p:cNvSpPr>
          <p:nvPr>
            <p:ph type="dt" sz="half" idx="10"/>
          </p:nvPr>
        </p:nvSpPr>
        <p:spPr/>
        <p:txBody>
          <a:bodyPr/>
          <a:lstStyle/>
          <a:p>
            <a:fld id="{325F1ED4-04D5-8749-86B4-C26B3E0156F3}"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a:t>
            </a:fld>
            <a:endParaRPr lang="en-US"/>
          </a:p>
        </p:txBody>
      </p:sp>
    </p:spTree>
    <p:extLst>
      <p:ext uri="{BB962C8B-B14F-4D97-AF65-F5344CB8AC3E}">
        <p14:creationId xmlns:p14="http://schemas.microsoft.com/office/powerpoint/2010/main" val="1831545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Technical Review </a:t>
            </a:r>
            <a:endParaRPr lang="en-US" dirty="0"/>
          </a:p>
        </p:txBody>
      </p:sp>
      <p:sp>
        <p:nvSpPr>
          <p:cNvPr id="3" name="Content Placeholder 2"/>
          <p:cNvSpPr>
            <a:spLocks noGrp="1"/>
          </p:cNvSpPr>
          <p:nvPr>
            <p:ph idx="1"/>
          </p:nvPr>
        </p:nvSpPr>
        <p:spPr/>
        <p:txBody>
          <a:bodyPr>
            <a:normAutofit fontScale="70000" lnSpcReduction="20000"/>
          </a:bodyPr>
          <a:lstStyle/>
          <a:p>
            <a:r>
              <a:rPr lang="en-US" b="1" u="sng" dirty="0"/>
              <a:t>The Players of Review Meeting</a:t>
            </a:r>
            <a:endParaRPr lang="en-US" b="1" dirty="0"/>
          </a:p>
          <a:p>
            <a:pPr marL="0" indent="0">
              <a:buNone/>
            </a:pPr>
            <a:r>
              <a:rPr lang="en-US" dirty="0"/>
              <a:t/>
            </a:r>
            <a:br>
              <a:rPr lang="en-US" dirty="0"/>
            </a:br>
            <a:r>
              <a:rPr lang="en-US" b="1" dirty="0"/>
              <a:t>Producer</a:t>
            </a:r>
            <a:r>
              <a:rPr lang="en-US" dirty="0"/>
              <a:t>—the individual who has developed the work product</a:t>
            </a:r>
          </a:p>
          <a:p>
            <a:pPr lvl="1"/>
            <a:r>
              <a:rPr lang="en-US" dirty="0"/>
              <a:t>Informs the project leader that the work product is complete and that a review is required.</a:t>
            </a:r>
          </a:p>
          <a:p>
            <a:r>
              <a:rPr lang="en-US" b="1" dirty="0"/>
              <a:t>Review leader</a:t>
            </a:r>
            <a:r>
              <a:rPr lang="en-US" dirty="0"/>
              <a:t>—evaluates the product for readiness, generates copies of product materials, and distributes them to two or three reviewers for advance preparation.</a:t>
            </a:r>
          </a:p>
          <a:p>
            <a:r>
              <a:rPr lang="en-US" b="1" dirty="0"/>
              <a:t>Reviewer(s)</a:t>
            </a:r>
            <a:r>
              <a:rPr lang="en-US" dirty="0"/>
              <a:t>—expected to spend between one and two hours reviewing the product, making notes, and otherwise becoming familiar with the work.</a:t>
            </a:r>
          </a:p>
          <a:p>
            <a:r>
              <a:rPr lang="en-US" b="1" dirty="0"/>
              <a:t>Recorder</a:t>
            </a:r>
            <a:r>
              <a:rPr lang="en-US" dirty="0"/>
              <a:t>— a reviewer who records (in writing) all important issues raised during the review.</a:t>
            </a:r>
          </a:p>
          <a:p>
            <a:endParaRPr lang="en-US" dirty="0"/>
          </a:p>
        </p:txBody>
      </p:sp>
      <p:sp>
        <p:nvSpPr>
          <p:cNvPr id="4" name="Date Placeholder 3"/>
          <p:cNvSpPr>
            <a:spLocks noGrp="1"/>
          </p:cNvSpPr>
          <p:nvPr>
            <p:ph type="dt" sz="half" idx="10"/>
          </p:nvPr>
        </p:nvSpPr>
        <p:spPr/>
        <p:txBody>
          <a:bodyPr/>
          <a:lstStyle/>
          <a:p>
            <a:fld id="{6B02C5EA-8235-EA4D-BC52-2A78BABC5E45}"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30</a:t>
            </a:fld>
            <a:endParaRPr lang="en-US"/>
          </a:p>
        </p:txBody>
      </p:sp>
    </p:spTree>
    <p:extLst>
      <p:ext uri="{BB962C8B-B14F-4D97-AF65-F5344CB8AC3E}">
        <p14:creationId xmlns:p14="http://schemas.microsoft.com/office/powerpoint/2010/main" val="3087600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Technical Review </a:t>
            </a:r>
            <a:endParaRPr lang="en-US" dirty="0"/>
          </a:p>
        </p:txBody>
      </p:sp>
      <p:sp>
        <p:nvSpPr>
          <p:cNvPr id="3" name="Content Placeholder 2"/>
          <p:cNvSpPr>
            <a:spLocks noGrp="1"/>
          </p:cNvSpPr>
          <p:nvPr>
            <p:ph idx="1"/>
          </p:nvPr>
        </p:nvSpPr>
        <p:spPr/>
        <p:txBody>
          <a:bodyPr/>
          <a:lstStyle/>
          <a:p>
            <a:pPr marL="0" indent="0">
              <a:buNone/>
            </a:pPr>
            <a:r>
              <a:rPr lang="en-US" b="1" u="sng" dirty="0"/>
              <a:t>Review Summary </a:t>
            </a:r>
            <a:r>
              <a:rPr lang="en-US" b="1" u="sng" dirty="0" smtClean="0"/>
              <a:t>Report</a:t>
            </a:r>
            <a:endParaRPr lang="en-US" b="1" dirty="0"/>
          </a:p>
          <a:p>
            <a:r>
              <a:rPr lang="en-US" dirty="0" smtClean="0"/>
              <a:t>What </a:t>
            </a:r>
            <a:r>
              <a:rPr lang="en-US" dirty="0"/>
              <a:t>was reviewed?</a:t>
            </a:r>
          </a:p>
          <a:p>
            <a:r>
              <a:rPr lang="en-US" dirty="0"/>
              <a:t>Who reviewed it?</a:t>
            </a:r>
          </a:p>
          <a:p>
            <a:r>
              <a:rPr lang="en-US" dirty="0"/>
              <a:t>What were the findings and conclusions?</a:t>
            </a:r>
          </a:p>
          <a:p>
            <a:endParaRPr lang="en-US" dirty="0"/>
          </a:p>
        </p:txBody>
      </p:sp>
      <p:sp>
        <p:nvSpPr>
          <p:cNvPr id="4" name="Date Placeholder 3"/>
          <p:cNvSpPr>
            <a:spLocks noGrp="1"/>
          </p:cNvSpPr>
          <p:nvPr>
            <p:ph type="dt" sz="half" idx="10"/>
          </p:nvPr>
        </p:nvSpPr>
        <p:spPr/>
        <p:txBody>
          <a:bodyPr/>
          <a:lstStyle/>
          <a:p>
            <a:fld id="{F06E0E18-2849-414B-82C1-32C8222DB431}"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31</a:t>
            </a:fld>
            <a:endParaRPr lang="en-US"/>
          </a:p>
        </p:txBody>
      </p:sp>
    </p:spTree>
    <p:extLst>
      <p:ext uri="{BB962C8B-B14F-4D97-AF65-F5344CB8AC3E}">
        <p14:creationId xmlns:p14="http://schemas.microsoft.com/office/powerpoint/2010/main" val="2337086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FTR Guidelines </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smtClean="0"/>
              <a:t> </a:t>
            </a:r>
            <a:r>
              <a:rPr lang="en-US" b="1" i="1" dirty="0"/>
              <a:t>Review the product, not the producer </a:t>
            </a:r>
            <a:endParaRPr lang="en-US" b="1" dirty="0"/>
          </a:p>
          <a:p>
            <a:pPr marL="514350" indent="-514350">
              <a:buFont typeface="+mj-lt"/>
              <a:buAutoNum type="arabicPeriod"/>
            </a:pPr>
            <a:r>
              <a:rPr lang="en-US" b="1" i="1" dirty="0"/>
              <a:t>Set an agenda and maintain it. </a:t>
            </a:r>
            <a:endParaRPr lang="en-US" b="1" dirty="0"/>
          </a:p>
          <a:p>
            <a:pPr marL="514350" indent="-514350">
              <a:buFont typeface="+mj-lt"/>
              <a:buAutoNum type="arabicPeriod"/>
            </a:pPr>
            <a:r>
              <a:rPr lang="en-US" b="1" i="1" dirty="0"/>
              <a:t>Limit debate and rebuttal </a:t>
            </a:r>
            <a:endParaRPr lang="en-US" b="1" dirty="0"/>
          </a:p>
          <a:p>
            <a:pPr marL="514350" indent="-514350">
              <a:buFont typeface="+mj-lt"/>
              <a:buAutoNum type="arabicPeriod"/>
            </a:pPr>
            <a:r>
              <a:rPr lang="en-US" b="1" i="1" dirty="0"/>
              <a:t>Enunciate problem areas, but don’t attempt to solve every problem noted </a:t>
            </a:r>
            <a:endParaRPr lang="en-US" b="1"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A9D22EFF-F4D8-4B41-B1B9-6FF1DE89DE99}"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32</a:t>
            </a:fld>
            <a:endParaRPr lang="en-US"/>
          </a:p>
        </p:txBody>
      </p:sp>
    </p:spTree>
    <p:extLst>
      <p:ext uri="{BB962C8B-B14F-4D97-AF65-F5344CB8AC3E}">
        <p14:creationId xmlns:p14="http://schemas.microsoft.com/office/powerpoint/2010/main" val="1607580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FTR Guidelines</a:t>
            </a:r>
            <a:endParaRPr lang="en-US" b="1" dirty="0"/>
          </a:p>
        </p:txBody>
      </p:sp>
      <p:sp>
        <p:nvSpPr>
          <p:cNvPr id="3" name="Content Placeholder 2"/>
          <p:cNvSpPr>
            <a:spLocks noGrp="1"/>
          </p:cNvSpPr>
          <p:nvPr>
            <p:ph idx="1"/>
          </p:nvPr>
        </p:nvSpPr>
        <p:spPr/>
        <p:txBody>
          <a:bodyPr/>
          <a:lstStyle/>
          <a:p>
            <a:pPr marL="0" indent="0">
              <a:buNone/>
            </a:pPr>
            <a:r>
              <a:rPr lang="en-US" b="1" i="1" dirty="0" smtClean="0"/>
              <a:t>5.Take </a:t>
            </a:r>
            <a:r>
              <a:rPr lang="en-US" b="1" i="1" dirty="0"/>
              <a:t>written notes. </a:t>
            </a:r>
            <a:endParaRPr lang="en-US" b="1" dirty="0"/>
          </a:p>
          <a:p>
            <a:pPr marL="0" indent="0">
              <a:buNone/>
            </a:pPr>
            <a:r>
              <a:rPr lang="en-US" b="1" i="1" dirty="0" smtClean="0"/>
              <a:t>6.Limit </a:t>
            </a:r>
            <a:r>
              <a:rPr lang="en-US" b="1" i="1" dirty="0"/>
              <a:t>the number of participants and insist </a:t>
            </a:r>
            <a:r>
              <a:rPr lang="en-US" b="1" i="1" dirty="0" smtClean="0"/>
              <a:t>	upon </a:t>
            </a:r>
            <a:r>
              <a:rPr lang="en-US" b="1" i="1" dirty="0"/>
              <a:t>advance preparation </a:t>
            </a:r>
            <a:endParaRPr lang="en-US" b="1" dirty="0"/>
          </a:p>
          <a:p>
            <a:pPr marL="0" indent="0">
              <a:buNone/>
            </a:pPr>
            <a:r>
              <a:rPr lang="en-US" b="1" i="1" dirty="0" smtClean="0"/>
              <a:t>7.Develop </a:t>
            </a:r>
            <a:r>
              <a:rPr lang="en-US" b="1" i="1" dirty="0"/>
              <a:t>a checklist for each product that is </a:t>
            </a:r>
            <a:r>
              <a:rPr lang="en-US" b="1" i="1" dirty="0" smtClean="0"/>
              <a:t>	likely </a:t>
            </a:r>
            <a:r>
              <a:rPr lang="en-US" b="1" i="1" dirty="0"/>
              <a:t>to be reviewed </a:t>
            </a:r>
            <a:endParaRPr lang="en-US" b="1" dirty="0"/>
          </a:p>
          <a:p>
            <a:pPr marL="0" indent="0">
              <a:buNone/>
            </a:pPr>
            <a:r>
              <a:rPr lang="en-US" b="1" i="1" dirty="0" smtClean="0"/>
              <a:t>8.Allocate </a:t>
            </a:r>
            <a:r>
              <a:rPr lang="en-US" b="1" i="1" dirty="0"/>
              <a:t>resources and schedule time for FTRs </a:t>
            </a:r>
            <a:endParaRPr lang="en-US" b="1" dirty="0"/>
          </a:p>
          <a:p>
            <a:pPr marL="0" indent="0">
              <a:buNone/>
            </a:pPr>
            <a:r>
              <a:rPr lang="en-US" b="1" i="1" dirty="0" smtClean="0"/>
              <a:t>9.Conduct </a:t>
            </a:r>
            <a:r>
              <a:rPr lang="en-US" b="1" i="1" dirty="0"/>
              <a:t>meaningful training for all reviewers </a:t>
            </a:r>
            <a:endParaRPr lang="en-US" b="1" dirty="0"/>
          </a:p>
          <a:p>
            <a:pPr marL="0" indent="0">
              <a:buNone/>
            </a:pPr>
            <a:r>
              <a:rPr lang="en-US" i="1" dirty="0" smtClean="0"/>
              <a:t>10.</a:t>
            </a:r>
            <a:r>
              <a:rPr lang="en-US" b="1" i="1" dirty="0" smtClean="0"/>
              <a:t>Review your early reviews </a:t>
            </a:r>
            <a:endParaRPr lang="en-US" b="1" dirty="0" smtClean="0"/>
          </a:p>
          <a:p>
            <a:endParaRPr lang="en-US" dirty="0"/>
          </a:p>
        </p:txBody>
      </p:sp>
      <p:sp>
        <p:nvSpPr>
          <p:cNvPr id="4" name="Date Placeholder 3"/>
          <p:cNvSpPr>
            <a:spLocks noGrp="1"/>
          </p:cNvSpPr>
          <p:nvPr>
            <p:ph type="dt" sz="half" idx="10"/>
          </p:nvPr>
        </p:nvSpPr>
        <p:spPr/>
        <p:txBody>
          <a:bodyPr/>
          <a:lstStyle/>
          <a:p>
            <a:fld id="{3C0B755A-9FDD-8541-860B-56647800527F}"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33</a:t>
            </a:fld>
            <a:endParaRPr lang="en-US"/>
          </a:p>
        </p:txBody>
      </p:sp>
    </p:spTree>
    <p:extLst>
      <p:ext uri="{BB962C8B-B14F-4D97-AF65-F5344CB8AC3E}">
        <p14:creationId xmlns:p14="http://schemas.microsoft.com/office/powerpoint/2010/main" val="288181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Elements of software Quality Assurance</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Software quality assurance encompasses a broad range of concerns and activities that focus on the management of software quality </a:t>
            </a:r>
            <a:r>
              <a:rPr lang="en-US" dirty="0" smtClean="0"/>
              <a:t>.</a:t>
            </a:r>
          </a:p>
          <a:p>
            <a:pPr marL="0" indent="0">
              <a:buNone/>
            </a:pPr>
            <a:endParaRPr lang="en-US" dirty="0" smtClean="0"/>
          </a:p>
          <a:p>
            <a:pPr>
              <a:buFont typeface="Wingdings" charset="2"/>
              <a:buChar char="v"/>
            </a:pPr>
            <a:r>
              <a:rPr lang="en-US" b="1" dirty="0"/>
              <a:t>Standards. </a:t>
            </a:r>
            <a:r>
              <a:rPr lang="en-US" b="1" dirty="0" smtClean="0"/>
              <a:t>T</a:t>
            </a:r>
            <a:r>
              <a:rPr lang="en-US" dirty="0" smtClean="0"/>
              <a:t>he </a:t>
            </a:r>
            <a:r>
              <a:rPr lang="en-US" dirty="0"/>
              <a:t>IEEE, ISO, and other standards organizations have </a:t>
            </a:r>
            <a:r>
              <a:rPr lang="en-US" dirty="0" smtClean="0"/>
              <a:t>produced </a:t>
            </a:r>
            <a:r>
              <a:rPr lang="en-US" dirty="0"/>
              <a:t>a broad array of software engineering standards and related </a:t>
            </a:r>
            <a:r>
              <a:rPr lang="en-US" dirty="0" smtClean="0"/>
              <a:t>documents</a:t>
            </a:r>
            <a:endParaRPr lang="en-US" dirty="0"/>
          </a:p>
          <a:p>
            <a:pPr>
              <a:buFont typeface="Wingdings" charset="2"/>
              <a:buChar char="v"/>
            </a:pPr>
            <a:endParaRPr lang="en-US" dirty="0"/>
          </a:p>
          <a:p>
            <a:pPr>
              <a:buFont typeface="Wingdings" charset="2"/>
              <a:buChar char="v"/>
            </a:pPr>
            <a:r>
              <a:rPr lang="en-US" b="1" dirty="0"/>
              <a:t>Reviews and audits. </a:t>
            </a:r>
            <a:r>
              <a:rPr lang="en-US" dirty="0"/>
              <a:t>Technical reviews are a quality control activity performed by software engineers for software </a:t>
            </a:r>
            <a:r>
              <a:rPr lang="en-US" dirty="0" smtClean="0"/>
              <a:t>engineers. </a:t>
            </a:r>
            <a:r>
              <a:rPr lang="en-US" dirty="0"/>
              <a:t>Their intent is to uncover errors </a:t>
            </a:r>
          </a:p>
          <a:p>
            <a:pPr>
              <a:buFont typeface="Wingdings" charset="2"/>
              <a:buChar char="v"/>
            </a:pPr>
            <a:endParaRPr lang="en-US" b="1" dirty="0" smtClean="0"/>
          </a:p>
          <a:p>
            <a:pPr>
              <a:buFont typeface="Wingdings" charset="2"/>
              <a:buChar char="v"/>
            </a:pPr>
            <a:r>
              <a:rPr lang="en-US" b="1" dirty="0"/>
              <a:t>Testing. </a:t>
            </a:r>
            <a:r>
              <a:rPr lang="en-US" dirty="0"/>
              <a:t>Software testing </a:t>
            </a:r>
            <a:r>
              <a:rPr lang="en-US" dirty="0" smtClean="0"/>
              <a:t> </a:t>
            </a:r>
            <a:r>
              <a:rPr lang="en-US" dirty="0"/>
              <a:t>is a quality control </a:t>
            </a:r>
            <a:r>
              <a:rPr lang="en-US" dirty="0" smtClean="0"/>
              <a:t>function </a:t>
            </a:r>
            <a:r>
              <a:rPr lang="en-US" dirty="0"/>
              <a:t>that has one primary </a:t>
            </a:r>
            <a:r>
              <a:rPr lang="en-US" dirty="0" smtClean="0"/>
              <a:t>goal to </a:t>
            </a:r>
            <a:r>
              <a:rPr lang="en-US" dirty="0"/>
              <a:t>find errors. </a:t>
            </a:r>
          </a:p>
          <a:p>
            <a:pPr>
              <a:buFont typeface="Wingdings" charset="2"/>
              <a:buChar char="v"/>
            </a:pPr>
            <a:endParaRPr lang="en-US" dirty="0"/>
          </a:p>
          <a:p>
            <a:pPr marL="0" indent="0">
              <a:buNone/>
            </a:pPr>
            <a:endParaRPr lang="en-US" dirty="0" smtClean="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88537A0F-0B71-DF45-9D96-992FEE7E5713}"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34</a:t>
            </a:fld>
            <a:endParaRPr lang="en-US"/>
          </a:p>
        </p:txBody>
      </p:sp>
    </p:spTree>
    <p:extLst>
      <p:ext uri="{BB962C8B-B14F-4D97-AF65-F5344CB8AC3E}">
        <p14:creationId xmlns:p14="http://schemas.microsoft.com/office/powerpoint/2010/main" val="4994945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Elements of Software Quality Assurance </a:t>
            </a:r>
            <a:endParaRPr lang="en-US" dirty="0"/>
          </a:p>
        </p:txBody>
      </p:sp>
      <p:sp>
        <p:nvSpPr>
          <p:cNvPr id="3" name="Content Placeholder 2"/>
          <p:cNvSpPr>
            <a:spLocks noGrp="1"/>
          </p:cNvSpPr>
          <p:nvPr>
            <p:ph idx="1"/>
          </p:nvPr>
        </p:nvSpPr>
        <p:spPr>
          <a:xfrm>
            <a:off x="381000" y="1524000"/>
            <a:ext cx="8458200" cy="5105400"/>
          </a:xfrm>
        </p:spPr>
        <p:txBody>
          <a:bodyPr>
            <a:noAutofit/>
          </a:bodyPr>
          <a:lstStyle/>
          <a:p>
            <a:pPr>
              <a:buFont typeface="Wingdings" charset="2"/>
              <a:buChar char="v"/>
            </a:pPr>
            <a:r>
              <a:rPr lang="en-US" sz="2200" b="1" dirty="0"/>
              <a:t>Error/defect collection and </a:t>
            </a:r>
            <a:r>
              <a:rPr lang="en-US" sz="2200" b="1" dirty="0" smtClean="0"/>
              <a:t>analysis: </a:t>
            </a:r>
            <a:r>
              <a:rPr lang="en-US" sz="2200" dirty="0" smtClean="0"/>
              <a:t>SQA </a:t>
            </a:r>
            <a:r>
              <a:rPr lang="en-US" sz="2200" dirty="0"/>
              <a:t>collects and analyzes error and defect data to better understand how errors are introduced and what software </a:t>
            </a:r>
            <a:r>
              <a:rPr lang="en-US" sz="2200" dirty="0" smtClean="0"/>
              <a:t>engineering </a:t>
            </a:r>
            <a:r>
              <a:rPr lang="en-US" sz="2200" dirty="0"/>
              <a:t>activities are best suited to eliminating them </a:t>
            </a:r>
            <a:endParaRPr lang="en-US" sz="2200" dirty="0" smtClean="0"/>
          </a:p>
          <a:p>
            <a:pPr>
              <a:buFont typeface="Wingdings" charset="2"/>
              <a:buChar char="v"/>
            </a:pPr>
            <a:r>
              <a:rPr lang="en-US" sz="2200" b="1" dirty="0" smtClean="0"/>
              <a:t>Change Management</a:t>
            </a:r>
            <a:r>
              <a:rPr lang="en-US" sz="2200" dirty="0" smtClean="0"/>
              <a:t>: </a:t>
            </a:r>
            <a:r>
              <a:rPr lang="en-US" sz="2200" dirty="0"/>
              <a:t>If it is not properly managed, change can lead to </a:t>
            </a:r>
            <a:r>
              <a:rPr lang="en-US" sz="2200" dirty="0" smtClean="0"/>
              <a:t>con-fusion</a:t>
            </a:r>
            <a:r>
              <a:rPr lang="en-US" sz="2200" dirty="0"/>
              <a:t>, and confusion almost always leads to poor quality. </a:t>
            </a:r>
            <a:endParaRPr lang="en-US" sz="2200" dirty="0" smtClean="0"/>
          </a:p>
          <a:p>
            <a:pPr>
              <a:buFont typeface="Wingdings" charset="2"/>
              <a:buChar char="v"/>
            </a:pPr>
            <a:r>
              <a:rPr lang="en-US" sz="2200" b="1" dirty="0" smtClean="0"/>
              <a:t>Education: </a:t>
            </a:r>
            <a:r>
              <a:rPr lang="en-US" sz="2200" dirty="0" smtClean="0"/>
              <a:t>The </a:t>
            </a:r>
            <a:r>
              <a:rPr lang="en-US" sz="2200" dirty="0"/>
              <a:t>SQA </a:t>
            </a:r>
            <a:r>
              <a:rPr lang="en-US" sz="2200" dirty="0" smtClean="0"/>
              <a:t>organization </a:t>
            </a:r>
            <a:r>
              <a:rPr lang="en-US" sz="2200" dirty="0"/>
              <a:t>takes the lead in software process improvement </a:t>
            </a:r>
            <a:r>
              <a:rPr lang="en-US" sz="2200" dirty="0" smtClean="0"/>
              <a:t>and </a:t>
            </a:r>
            <a:r>
              <a:rPr lang="en-US" sz="2200" dirty="0"/>
              <a:t>is a key proponent and sponsor of educational programs. </a:t>
            </a:r>
          </a:p>
          <a:p>
            <a:pPr>
              <a:buFont typeface="Wingdings" charset="2"/>
              <a:buChar char="v"/>
            </a:pPr>
            <a:r>
              <a:rPr lang="en-US" sz="2200" b="1" dirty="0" smtClean="0"/>
              <a:t>Vendor </a:t>
            </a:r>
            <a:r>
              <a:rPr lang="en-US" sz="2200" b="1" dirty="0"/>
              <a:t>management</a:t>
            </a:r>
            <a:r>
              <a:rPr lang="en-US" sz="2200" b="1" dirty="0" smtClean="0"/>
              <a:t>.</a:t>
            </a:r>
            <a:r>
              <a:rPr lang="en-US" sz="2200" dirty="0"/>
              <a:t> The job of the SQA organization is to ensure that high-quality software results by suggesting specific quality practices that the vendor should follow (when possible), and incorporating quality mandates as part of any contract with an external vendor. </a:t>
            </a:r>
            <a:endParaRPr lang="en-US" sz="2200" b="1" dirty="0" smtClean="0"/>
          </a:p>
          <a:p>
            <a:pPr>
              <a:buFont typeface="Wingdings" charset="2"/>
              <a:buChar char="v"/>
            </a:pPr>
            <a:endParaRPr lang="en-US" sz="2200" b="1" dirty="0"/>
          </a:p>
        </p:txBody>
      </p:sp>
      <p:sp>
        <p:nvSpPr>
          <p:cNvPr id="4" name="Date Placeholder 3"/>
          <p:cNvSpPr>
            <a:spLocks noGrp="1"/>
          </p:cNvSpPr>
          <p:nvPr>
            <p:ph type="dt" sz="half" idx="10"/>
          </p:nvPr>
        </p:nvSpPr>
        <p:spPr/>
        <p:txBody>
          <a:bodyPr/>
          <a:lstStyle/>
          <a:p>
            <a:fld id="{C91B2AFE-6D0F-2845-ADBE-89F7D1DC62E6}"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35</a:t>
            </a:fld>
            <a:endParaRPr lang="en-US"/>
          </a:p>
        </p:txBody>
      </p:sp>
    </p:spTree>
    <p:extLst>
      <p:ext uri="{BB962C8B-B14F-4D97-AF65-F5344CB8AC3E}">
        <p14:creationId xmlns:p14="http://schemas.microsoft.com/office/powerpoint/2010/main" val="1607383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Elements of Software Quality Assurance</a:t>
            </a:r>
            <a:endParaRPr lang="en-US" b="1" dirty="0"/>
          </a:p>
        </p:txBody>
      </p:sp>
      <p:sp>
        <p:nvSpPr>
          <p:cNvPr id="3" name="Content Placeholder 2"/>
          <p:cNvSpPr>
            <a:spLocks noGrp="1"/>
          </p:cNvSpPr>
          <p:nvPr>
            <p:ph idx="1"/>
          </p:nvPr>
        </p:nvSpPr>
        <p:spPr/>
        <p:txBody>
          <a:bodyPr>
            <a:normAutofit fontScale="92500" lnSpcReduction="10000"/>
          </a:bodyPr>
          <a:lstStyle/>
          <a:p>
            <a:pPr>
              <a:buFont typeface="Wingdings" charset="2"/>
              <a:buChar char="v"/>
            </a:pPr>
            <a:r>
              <a:rPr lang="en-US" b="1" dirty="0" smtClean="0"/>
              <a:t>Security Management: </a:t>
            </a:r>
            <a:r>
              <a:rPr lang="en-US" dirty="0" smtClean="0"/>
              <a:t>SQA must  </a:t>
            </a:r>
            <a:r>
              <a:rPr lang="en-US" dirty="0"/>
              <a:t>ensures that appropriate process and technology are used to achieve software security. </a:t>
            </a:r>
            <a:endParaRPr lang="en-US" dirty="0" smtClean="0"/>
          </a:p>
          <a:p>
            <a:pPr>
              <a:buFont typeface="Wingdings" charset="2"/>
              <a:buChar char="v"/>
            </a:pPr>
            <a:r>
              <a:rPr lang="en-US" b="1" dirty="0" smtClean="0"/>
              <a:t>Safety: </a:t>
            </a:r>
            <a:r>
              <a:rPr lang="en-US" dirty="0"/>
              <a:t>SQA may be responsible for assessing the impact of software failure and for initiating those steps required to reduce risk. </a:t>
            </a:r>
            <a:endParaRPr lang="en-US" dirty="0" smtClean="0"/>
          </a:p>
          <a:p>
            <a:pPr>
              <a:buFont typeface="Wingdings" charset="2"/>
              <a:buChar char="v"/>
            </a:pPr>
            <a:r>
              <a:rPr lang="en-US" b="1" dirty="0" smtClean="0"/>
              <a:t>Risk Management:</a:t>
            </a:r>
            <a:r>
              <a:rPr lang="en-US" dirty="0" smtClean="0"/>
              <a:t> </a:t>
            </a:r>
            <a:r>
              <a:rPr lang="en-US" dirty="0"/>
              <a:t>SQA organization </a:t>
            </a:r>
            <a:r>
              <a:rPr lang="en-US" dirty="0" smtClean="0"/>
              <a:t> must ensures </a:t>
            </a:r>
            <a:r>
              <a:rPr lang="en-US" dirty="0"/>
              <a:t>that risk management activities are properly conducted and that risk-related contingency plans have been established. </a:t>
            </a:r>
          </a:p>
          <a:p>
            <a:endParaRPr lang="en-US" b="1"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B57687AA-6551-CB49-A86E-421C946C0403}"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36</a:t>
            </a:fld>
            <a:endParaRPr lang="en-US"/>
          </a:p>
        </p:txBody>
      </p:sp>
    </p:spTree>
    <p:extLst>
      <p:ext uri="{BB962C8B-B14F-4D97-AF65-F5344CB8AC3E}">
        <p14:creationId xmlns:p14="http://schemas.microsoft.com/office/powerpoint/2010/main" val="2146891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SQA task, Goals and Metric</a:t>
            </a:r>
            <a:endParaRPr lang="en-US" b="1" dirty="0"/>
          </a:p>
        </p:txBody>
      </p:sp>
      <p:sp>
        <p:nvSpPr>
          <p:cNvPr id="3" name="Content Placeholder 2"/>
          <p:cNvSpPr>
            <a:spLocks noGrp="1"/>
          </p:cNvSpPr>
          <p:nvPr>
            <p:ph idx="1"/>
          </p:nvPr>
        </p:nvSpPr>
        <p:spPr/>
        <p:txBody>
          <a:bodyPr>
            <a:normAutofit/>
          </a:bodyPr>
          <a:lstStyle/>
          <a:p>
            <a:r>
              <a:rPr lang="en-US" b="1" dirty="0"/>
              <a:t>Prepares an SQA plan for a project </a:t>
            </a:r>
            <a:r>
              <a:rPr lang="en-US" b="1" dirty="0" smtClean="0"/>
              <a:t>:</a:t>
            </a:r>
            <a:endParaRPr lang="en-US" dirty="0"/>
          </a:p>
          <a:p>
            <a:r>
              <a:rPr lang="en-US" b="1" dirty="0"/>
              <a:t>Participates in the development of </a:t>
            </a:r>
            <a:r>
              <a:rPr lang="en-US" b="1" dirty="0" smtClean="0"/>
              <a:t>the project’s </a:t>
            </a:r>
            <a:r>
              <a:rPr lang="en-US" b="1" dirty="0"/>
              <a:t>software process description</a:t>
            </a:r>
            <a:r>
              <a:rPr lang="en-US" b="1" dirty="0" smtClean="0"/>
              <a:t>.</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1098F933-282F-294C-A665-4283E9BD90C0}"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37</a:t>
            </a:fld>
            <a:endParaRPr lang="en-US"/>
          </a:p>
        </p:txBody>
      </p:sp>
    </p:spTree>
    <p:extLst>
      <p:ext uri="{BB962C8B-B14F-4D97-AF65-F5344CB8AC3E}">
        <p14:creationId xmlns:p14="http://schemas.microsoft.com/office/powerpoint/2010/main" val="1595282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SQA task, Goals and Metric</a:t>
            </a:r>
            <a:endParaRPr lang="en-US" dirty="0"/>
          </a:p>
        </p:txBody>
      </p:sp>
      <p:sp>
        <p:nvSpPr>
          <p:cNvPr id="3" name="Content Placeholder 2"/>
          <p:cNvSpPr>
            <a:spLocks noGrp="1"/>
          </p:cNvSpPr>
          <p:nvPr>
            <p:ph idx="1"/>
          </p:nvPr>
        </p:nvSpPr>
        <p:spPr/>
        <p:txBody>
          <a:bodyPr>
            <a:normAutofit/>
          </a:bodyPr>
          <a:lstStyle/>
          <a:p>
            <a:r>
              <a:rPr lang="en-US" b="1" dirty="0"/>
              <a:t>Reviews software engineering activities to verify compliance with the defined software process. </a:t>
            </a:r>
            <a:endParaRPr lang="en-US" dirty="0">
              <a:solidFill>
                <a:srgbClr val="FF0000"/>
              </a:solidFill>
            </a:endParaRPr>
          </a:p>
          <a:p>
            <a:r>
              <a:rPr lang="en-US" b="1" dirty="0"/>
              <a:t>Audits designated software work products to verify compliance with those defined as part of the software </a:t>
            </a:r>
            <a:r>
              <a:rPr lang="en-US" b="1" dirty="0" smtClean="0"/>
              <a:t>process</a:t>
            </a:r>
            <a:endParaRPr lang="en-US" dirty="0"/>
          </a:p>
        </p:txBody>
      </p:sp>
      <p:sp>
        <p:nvSpPr>
          <p:cNvPr id="4" name="Date Placeholder 3"/>
          <p:cNvSpPr>
            <a:spLocks noGrp="1"/>
          </p:cNvSpPr>
          <p:nvPr>
            <p:ph type="dt" sz="half" idx="10"/>
          </p:nvPr>
        </p:nvSpPr>
        <p:spPr/>
        <p:txBody>
          <a:bodyPr/>
          <a:lstStyle/>
          <a:p>
            <a:fld id="{64A85656-E54A-EC4A-B560-C25377E58EFF}"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38</a:t>
            </a:fld>
            <a:endParaRPr lang="en-US"/>
          </a:p>
        </p:txBody>
      </p:sp>
    </p:spTree>
    <p:extLst>
      <p:ext uri="{BB962C8B-B14F-4D97-AF65-F5344CB8AC3E}">
        <p14:creationId xmlns:p14="http://schemas.microsoft.com/office/powerpoint/2010/main" val="1258485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SQA task Goals and Matric</a:t>
            </a:r>
            <a:endParaRPr lang="en-US" dirty="0"/>
          </a:p>
        </p:txBody>
      </p:sp>
      <p:sp>
        <p:nvSpPr>
          <p:cNvPr id="3" name="Content Placeholder 2"/>
          <p:cNvSpPr>
            <a:spLocks noGrp="1"/>
          </p:cNvSpPr>
          <p:nvPr>
            <p:ph idx="1"/>
          </p:nvPr>
        </p:nvSpPr>
        <p:spPr/>
        <p:txBody>
          <a:bodyPr>
            <a:normAutofit/>
          </a:bodyPr>
          <a:lstStyle/>
          <a:p>
            <a:r>
              <a:rPr lang="en-US" b="1" dirty="0"/>
              <a:t>Ensures that deviations in software work and work products are documented and handled according to a documented procedure. </a:t>
            </a:r>
            <a:r>
              <a:rPr lang="en-US" b="1" dirty="0" smtClean="0"/>
              <a:t>: </a:t>
            </a:r>
          </a:p>
          <a:p>
            <a:endParaRPr lang="en-US" dirty="0">
              <a:solidFill>
                <a:srgbClr val="FF0000"/>
              </a:solidFill>
            </a:endParaRPr>
          </a:p>
          <a:p>
            <a:r>
              <a:rPr lang="en-US" b="1" dirty="0"/>
              <a:t>Records any noncompliance and reports to senior management. </a:t>
            </a:r>
            <a:endParaRPr lang="en-US" dirty="0">
              <a:solidFill>
                <a:srgbClr val="FF0000"/>
              </a:solidFill>
            </a:endParaRP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E6A0FE37-3F96-AC46-A126-F594BED47909}"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39</a:t>
            </a:fld>
            <a:endParaRPr lang="en-US"/>
          </a:p>
        </p:txBody>
      </p:sp>
    </p:spTree>
    <p:extLst>
      <p:ext uri="{BB962C8B-B14F-4D97-AF65-F5344CB8AC3E}">
        <p14:creationId xmlns:p14="http://schemas.microsoft.com/office/powerpoint/2010/main" val="1751597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t>
            </a:r>
            <a:endParaRPr lang="en-US" dirty="0"/>
          </a:p>
        </p:txBody>
      </p:sp>
      <p:sp>
        <p:nvSpPr>
          <p:cNvPr id="3" name="Content Placeholder 2"/>
          <p:cNvSpPr>
            <a:spLocks noGrp="1"/>
          </p:cNvSpPr>
          <p:nvPr>
            <p:ph idx="1"/>
          </p:nvPr>
        </p:nvSpPr>
        <p:spPr/>
        <p:txBody>
          <a:bodyPr/>
          <a:lstStyle/>
          <a:p>
            <a:endParaRPr lang="en-US" dirty="0"/>
          </a:p>
          <a:p>
            <a:r>
              <a:rPr lang="en-US" dirty="0"/>
              <a:t> </a:t>
            </a:r>
            <a:r>
              <a:rPr lang="en-US" dirty="0" smtClean="0"/>
              <a:t>“</a:t>
            </a:r>
            <a:r>
              <a:rPr lang="en-US" i="1" dirty="0" smtClean="0"/>
              <a:t>An </a:t>
            </a:r>
            <a:r>
              <a:rPr lang="en-US" b="1" dirty="0"/>
              <a:t>effective software process </a:t>
            </a:r>
            <a:r>
              <a:rPr lang="en-US" i="1" dirty="0"/>
              <a:t>applied in a manner that creates a </a:t>
            </a:r>
            <a:r>
              <a:rPr lang="en-US" b="1" i="1" dirty="0"/>
              <a:t>useful product </a:t>
            </a:r>
            <a:r>
              <a:rPr lang="en-US" i="1" dirty="0"/>
              <a:t>that provides </a:t>
            </a:r>
            <a:r>
              <a:rPr lang="en-US" b="1" i="1" dirty="0"/>
              <a:t>measurable value </a:t>
            </a:r>
            <a:r>
              <a:rPr lang="en-US" i="1" dirty="0"/>
              <a:t>for those who produce it and those who use it </a:t>
            </a:r>
            <a:r>
              <a:rPr lang="en-US" i="1" dirty="0" smtClean="0"/>
              <a:t>“.</a:t>
            </a:r>
            <a:endParaRPr lang="en-US" dirty="0"/>
          </a:p>
        </p:txBody>
      </p:sp>
      <p:sp>
        <p:nvSpPr>
          <p:cNvPr id="4" name="Date Placeholder 3"/>
          <p:cNvSpPr>
            <a:spLocks noGrp="1"/>
          </p:cNvSpPr>
          <p:nvPr>
            <p:ph type="dt" sz="half" idx="10"/>
          </p:nvPr>
        </p:nvSpPr>
        <p:spPr/>
        <p:txBody>
          <a:bodyPr/>
          <a:lstStyle/>
          <a:p>
            <a:fld id="{9130F4B0-67C1-F844-B466-D80B2C5812FE}"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a:t>
            </a:fld>
            <a:endParaRPr lang="en-US"/>
          </a:p>
        </p:txBody>
      </p:sp>
    </p:spTree>
    <p:extLst>
      <p:ext uri="{BB962C8B-B14F-4D97-AF65-F5344CB8AC3E}">
        <p14:creationId xmlns:p14="http://schemas.microsoft.com/office/powerpoint/2010/main" val="1479601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Statistical </a:t>
            </a:r>
            <a:r>
              <a:rPr lang="en-US" b="1" dirty="0" smtClean="0"/>
              <a:t>Software quality </a:t>
            </a:r>
            <a:r>
              <a:rPr lang="en-US" b="1" dirty="0"/>
              <a:t>assurance</a:t>
            </a:r>
          </a:p>
        </p:txBody>
      </p:sp>
      <p:sp>
        <p:nvSpPr>
          <p:cNvPr id="3" name="Content Placeholder 2"/>
          <p:cNvSpPr>
            <a:spLocks noGrp="1"/>
          </p:cNvSpPr>
          <p:nvPr>
            <p:ph idx="1"/>
          </p:nvPr>
        </p:nvSpPr>
        <p:spPr/>
        <p:txBody>
          <a:bodyPr/>
          <a:lstStyle/>
          <a:p>
            <a:r>
              <a:rPr lang="en-US" dirty="0"/>
              <a:t>Statistical quality assurance reflects a growing trend throughout industry to become more </a:t>
            </a:r>
            <a:r>
              <a:rPr lang="en-US" b="1" dirty="0"/>
              <a:t>quantitative</a:t>
            </a:r>
            <a:r>
              <a:rPr lang="en-US" dirty="0"/>
              <a:t> about </a:t>
            </a:r>
            <a:r>
              <a:rPr lang="en-US" dirty="0" smtClean="0"/>
              <a:t>quality</a:t>
            </a:r>
          </a:p>
          <a:p>
            <a:r>
              <a:rPr lang="en-US" dirty="0" smtClean="0"/>
              <a:t>For </a:t>
            </a:r>
            <a:r>
              <a:rPr lang="en-US" dirty="0"/>
              <a:t>software, statistical quality assurance implies the following steps: </a:t>
            </a:r>
          </a:p>
          <a:p>
            <a:endParaRPr lang="en-US" dirty="0"/>
          </a:p>
        </p:txBody>
      </p:sp>
      <p:sp>
        <p:nvSpPr>
          <p:cNvPr id="4" name="Date Placeholder 3"/>
          <p:cNvSpPr>
            <a:spLocks noGrp="1"/>
          </p:cNvSpPr>
          <p:nvPr>
            <p:ph type="dt" sz="half" idx="10"/>
          </p:nvPr>
        </p:nvSpPr>
        <p:spPr/>
        <p:txBody>
          <a:bodyPr/>
          <a:lstStyle/>
          <a:p>
            <a:fld id="{EADB9ED1-B06C-694B-8E0E-56873F3B59B2}"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40</a:t>
            </a:fld>
            <a:endParaRPr lang="en-US"/>
          </a:p>
        </p:txBody>
      </p:sp>
    </p:spTree>
    <p:extLst>
      <p:ext uri="{BB962C8B-B14F-4D97-AF65-F5344CB8AC3E}">
        <p14:creationId xmlns:p14="http://schemas.microsoft.com/office/powerpoint/2010/main" val="17675023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Statistical Software quality assurance </a:t>
            </a:r>
            <a:endParaRPr lang="en-US" b="1"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Information about software errors and defects is collected and categorized. </a:t>
            </a:r>
          </a:p>
          <a:p>
            <a:pPr marL="514350" indent="-514350">
              <a:buFont typeface="+mj-lt"/>
              <a:buAutoNum type="arabicPeriod"/>
            </a:pPr>
            <a:r>
              <a:rPr lang="en-US" u="sng" dirty="0"/>
              <a:t>An attempt is made to trace each error and defect to its underlying cause </a:t>
            </a:r>
            <a:r>
              <a:rPr lang="en-US" dirty="0"/>
              <a:t>(e.g., nonconformance to specifications, design error, violation of standards, poor communication with the customer). </a:t>
            </a:r>
          </a:p>
          <a:p>
            <a:pPr marL="514350" indent="-514350">
              <a:buFont typeface="+mj-lt"/>
              <a:buAutoNum type="arabicPeriod"/>
            </a:pPr>
            <a:r>
              <a:rPr lang="en-US" dirty="0"/>
              <a:t>Using the </a:t>
            </a:r>
            <a:r>
              <a:rPr lang="en-US" b="1" dirty="0"/>
              <a:t>Pareto</a:t>
            </a:r>
            <a:r>
              <a:rPr lang="en-US" dirty="0"/>
              <a:t> principle (80 percent of the defects can be traced to 20 </a:t>
            </a:r>
            <a:r>
              <a:rPr lang="en-US" dirty="0" smtClean="0"/>
              <a:t>percent </a:t>
            </a:r>
            <a:r>
              <a:rPr lang="en-US" dirty="0"/>
              <a:t>of all possible causes), </a:t>
            </a:r>
            <a:r>
              <a:rPr lang="en-US" dirty="0" smtClean="0"/>
              <a:t>isolate the 20 percent (the </a:t>
            </a:r>
            <a:r>
              <a:rPr lang="en-US" i="1" dirty="0" smtClean="0"/>
              <a:t>vital few</a:t>
            </a:r>
            <a:r>
              <a:rPr lang="en-US" dirty="0" smtClean="0"/>
              <a:t>). </a:t>
            </a:r>
          </a:p>
          <a:p>
            <a:pPr marL="514350" indent="-514350">
              <a:buFont typeface="+mj-lt"/>
              <a:buAutoNum type="arabicPeriod"/>
            </a:pPr>
            <a:r>
              <a:rPr lang="en-US" dirty="0" smtClean="0"/>
              <a:t>Once the vital few causes have been identified, move to correct the problems that have caused the errors and defects. </a:t>
            </a:r>
          </a:p>
          <a:p>
            <a:endParaRPr lang="en-US" dirty="0"/>
          </a:p>
        </p:txBody>
      </p:sp>
      <p:sp>
        <p:nvSpPr>
          <p:cNvPr id="4" name="Date Placeholder 3"/>
          <p:cNvSpPr>
            <a:spLocks noGrp="1"/>
          </p:cNvSpPr>
          <p:nvPr>
            <p:ph type="dt" sz="half" idx="10"/>
          </p:nvPr>
        </p:nvSpPr>
        <p:spPr/>
        <p:txBody>
          <a:bodyPr/>
          <a:lstStyle/>
          <a:p>
            <a:fld id="{6B55118D-C4CD-A345-8805-1619EB278FA7}"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41</a:t>
            </a:fld>
            <a:endParaRPr lang="en-US"/>
          </a:p>
        </p:txBody>
      </p:sp>
    </p:spTree>
    <p:extLst>
      <p:ext uri="{BB962C8B-B14F-4D97-AF65-F5344CB8AC3E}">
        <p14:creationId xmlns:p14="http://schemas.microsoft.com/office/powerpoint/2010/main" val="16983259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Sigma for Software Engineering</a:t>
            </a:r>
            <a:endParaRPr lang="en-US" dirty="0"/>
          </a:p>
        </p:txBody>
      </p:sp>
      <p:sp>
        <p:nvSpPr>
          <p:cNvPr id="3" name="Content Placeholder 2"/>
          <p:cNvSpPr>
            <a:spLocks noGrp="1"/>
          </p:cNvSpPr>
          <p:nvPr>
            <p:ph idx="1"/>
          </p:nvPr>
        </p:nvSpPr>
        <p:spPr/>
        <p:txBody>
          <a:bodyPr>
            <a:normAutofit/>
          </a:bodyPr>
          <a:lstStyle/>
          <a:p>
            <a:r>
              <a:rPr lang="en-US" i="1" dirty="0"/>
              <a:t>Six Sigma </a:t>
            </a:r>
            <a:r>
              <a:rPr lang="en-US" dirty="0"/>
              <a:t>is the most widely used strategy for statistical quality assurance in </a:t>
            </a:r>
            <a:r>
              <a:rPr lang="en-US" dirty="0" smtClean="0"/>
              <a:t>industry </a:t>
            </a:r>
            <a:r>
              <a:rPr lang="en-US" dirty="0"/>
              <a:t>today </a:t>
            </a:r>
          </a:p>
          <a:p>
            <a:r>
              <a:rPr lang="en-US" dirty="0"/>
              <a:t>Originally popularized by Motorola in the 1980s, the Six Sigma strategy “is a rigorous and disciplined methodology that uses data and statistical </a:t>
            </a:r>
            <a:r>
              <a:rPr lang="en-US" dirty="0" smtClean="0"/>
              <a:t>analysis.</a:t>
            </a:r>
            <a:endParaRPr lang="en-US" dirty="0"/>
          </a:p>
        </p:txBody>
      </p:sp>
      <p:sp>
        <p:nvSpPr>
          <p:cNvPr id="4" name="Date Placeholder 3"/>
          <p:cNvSpPr>
            <a:spLocks noGrp="1"/>
          </p:cNvSpPr>
          <p:nvPr>
            <p:ph type="dt" sz="half" idx="10"/>
          </p:nvPr>
        </p:nvSpPr>
        <p:spPr/>
        <p:txBody>
          <a:bodyPr/>
          <a:lstStyle/>
          <a:p>
            <a:fld id="{2AFFA11B-05DE-8A41-847C-8621572FBEAA}"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42</a:t>
            </a:fld>
            <a:endParaRPr lang="en-US"/>
          </a:p>
        </p:txBody>
      </p:sp>
    </p:spTree>
    <p:extLst>
      <p:ext uri="{BB962C8B-B14F-4D97-AF65-F5344CB8AC3E}">
        <p14:creationId xmlns:p14="http://schemas.microsoft.com/office/powerpoint/2010/main" val="10204143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Sigma for Software Engineering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Six Sigma </a:t>
            </a:r>
            <a:r>
              <a:rPr lang="en-US" dirty="0" smtClean="0"/>
              <a:t>method-ology </a:t>
            </a:r>
            <a:r>
              <a:rPr lang="en-US" dirty="0"/>
              <a:t>defines three core steps: </a:t>
            </a:r>
          </a:p>
          <a:p>
            <a:pPr fontAlgn="auto"/>
            <a:r>
              <a:rPr lang="en-US" b="1" i="1" dirty="0"/>
              <a:t>Define </a:t>
            </a:r>
            <a:r>
              <a:rPr lang="en-US" b="1" dirty="0"/>
              <a:t>customer requirements and deliverables </a:t>
            </a:r>
            <a:r>
              <a:rPr lang="en-US" dirty="0"/>
              <a:t>and project goals via well- defined methods of customer communication. </a:t>
            </a:r>
          </a:p>
          <a:p>
            <a:pPr fontAlgn="auto"/>
            <a:r>
              <a:rPr lang="en-US" i="1" dirty="0"/>
              <a:t>Measure </a:t>
            </a:r>
            <a:r>
              <a:rPr lang="en-US" dirty="0"/>
              <a:t>the existing process and its output to determine current quality performance </a:t>
            </a:r>
            <a:endParaRPr lang="en-US" dirty="0" smtClean="0"/>
          </a:p>
          <a:p>
            <a:pPr fontAlgn="auto"/>
            <a:r>
              <a:rPr lang="en-US" i="1" dirty="0" smtClean="0"/>
              <a:t>Analyze </a:t>
            </a:r>
            <a:r>
              <a:rPr lang="en-US" dirty="0"/>
              <a:t>defect metrics and determine the vital few causes.</a:t>
            </a:r>
            <a:br>
              <a:rPr lang="en-US" dirty="0"/>
            </a:br>
            <a:endParaRPr lang="en-US" dirty="0"/>
          </a:p>
          <a:p>
            <a:endParaRPr lang="en-US" dirty="0"/>
          </a:p>
        </p:txBody>
      </p:sp>
      <p:sp>
        <p:nvSpPr>
          <p:cNvPr id="4" name="Date Placeholder 3"/>
          <p:cNvSpPr>
            <a:spLocks noGrp="1"/>
          </p:cNvSpPr>
          <p:nvPr>
            <p:ph type="dt" sz="half" idx="10"/>
          </p:nvPr>
        </p:nvSpPr>
        <p:spPr/>
        <p:txBody>
          <a:bodyPr/>
          <a:lstStyle/>
          <a:p>
            <a:fld id="{EC51809F-7E84-5645-AC70-0380BB06A5FB}"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43</a:t>
            </a:fld>
            <a:endParaRPr lang="en-US"/>
          </a:p>
        </p:txBody>
      </p:sp>
    </p:spTree>
    <p:extLst>
      <p:ext uri="{BB962C8B-B14F-4D97-AF65-F5344CB8AC3E}">
        <p14:creationId xmlns:p14="http://schemas.microsoft.com/office/powerpoint/2010/main" val="9735538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Reliability </a:t>
            </a:r>
            <a:endParaRPr lang="en-US" b="1" dirty="0"/>
          </a:p>
        </p:txBody>
      </p:sp>
      <p:sp>
        <p:nvSpPr>
          <p:cNvPr id="3" name="Content Placeholder 2"/>
          <p:cNvSpPr>
            <a:spLocks noGrp="1"/>
          </p:cNvSpPr>
          <p:nvPr>
            <p:ph idx="1"/>
          </p:nvPr>
        </p:nvSpPr>
        <p:spPr/>
        <p:txBody>
          <a:bodyPr>
            <a:normAutofit fontScale="85000" lnSpcReduction="10000"/>
          </a:bodyPr>
          <a:lstStyle/>
          <a:p>
            <a:r>
              <a:rPr lang="en-US" i="1" dirty="0"/>
              <a:t>Software reliability </a:t>
            </a:r>
            <a:r>
              <a:rPr lang="en-US" dirty="0"/>
              <a:t>is defined in statistical terms as “the probability of failure-free operation of a computer program in a specified environment for a specified time” </a:t>
            </a:r>
          </a:p>
          <a:p>
            <a:r>
              <a:rPr lang="en-US" dirty="0"/>
              <a:t>To illustrate, program </a:t>
            </a:r>
            <a:r>
              <a:rPr lang="en-US" i="1" dirty="0"/>
              <a:t>X </a:t>
            </a:r>
            <a:r>
              <a:rPr lang="en-US" dirty="0"/>
              <a:t>is estimated to have a reliability of 0.999 over eight elapsed processing hours</a:t>
            </a:r>
            <a:r>
              <a:rPr lang="en-US" dirty="0" smtClean="0"/>
              <a:t>.</a:t>
            </a:r>
          </a:p>
          <a:p>
            <a:r>
              <a:rPr lang="en-US" dirty="0" smtClean="0"/>
              <a:t> </a:t>
            </a:r>
            <a:r>
              <a:rPr lang="en-US" dirty="0"/>
              <a:t>In other words, if program </a:t>
            </a:r>
            <a:r>
              <a:rPr lang="en-US" i="1" dirty="0"/>
              <a:t>X </a:t>
            </a:r>
            <a:r>
              <a:rPr lang="en-US" dirty="0"/>
              <a:t>were to be executed 1000 times and require a total of eight hours of elapsed processing time (execution time), it is likely to operate correctly (without failure) 999 times. </a:t>
            </a:r>
          </a:p>
          <a:p>
            <a:endParaRPr lang="en-US" dirty="0"/>
          </a:p>
        </p:txBody>
      </p:sp>
      <p:sp>
        <p:nvSpPr>
          <p:cNvPr id="4" name="Date Placeholder 3"/>
          <p:cNvSpPr>
            <a:spLocks noGrp="1"/>
          </p:cNvSpPr>
          <p:nvPr>
            <p:ph type="dt" sz="half" idx="10"/>
          </p:nvPr>
        </p:nvSpPr>
        <p:spPr/>
        <p:txBody>
          <a:bodyPr/>
          <a:lstStyle/>
          <a:p>
            <a:fld id="{328E95F3-45C6-D244-A537-BD273EEA2826}"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44</a:t>
            </a:fld>
            <a:endParaRPr lang="en-US"/>
          </a:p>
        </p:txBody>
      </p:sp>
    </p:spTree>
    <p:extLst>
      <p:ext uri="{BB962C8B-B14F-4D97-AF65-F5344CB8AC3E}">
        <p14:creationId xmlns:p14="http://schemas.microsoft.com/office/powerpoint/2010/main" val="10514682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Measure of Reliability and Availability </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If we consider a computer-based system, a simple measure of reliability is </a:t>
            </a:r>
            <a:r>
              <a:rPr lang="en-US" b="1" i="1" dirty="0"/>
              <a:t>mean- time-between-failure </a:t>
            </a:r>
            <a:r>
              <a:rPr lang="en-US" b="1" dirty="0"/>
              <a:t>(MTBF): </a:t>
            </a:r>
          </a:p>
          <a:p>
            <a:r>
              <a:rPr lang="en-US" dirty="0"/>
              <a:t>MTBF </a:t>
            </a:r>
            <a:r>
              <a:rPr lang="en-US" dirty="0" smtClean="0"/>
              <a:t>= </a:t>
            </a:r>
            <a:r>
              <a:rPr lang="en-US" smtClean="0"/>
              <a:t>MTTF + MTTR</a:t>
            </a:r>
            <a:r>
              <a:rPr lang="en-US" dirty="0"/>
              <a:t/>
            </a:r>
            <a:br>
              <a:rPr lang="en-US" dirty="0"/>
            </a:br>
            <a:r>
              <a:rPr lang="en-US" dirty="0"/>
              <a:t>where the acronyms MTTF and MTTR are </a:t>
            </a:r>
            <a:r>
              <a:rPr lang="en-US" i="1" dirty="0"/>
              <a:t>mean-time-to-failure </a:t>
            </a:r>
            <a:r>
              <a:rPr lang="en-US" dirty="0"/>
              <a:t>and </a:t>
            </a:r>
            <a:r>
              <a:rPr lang="en-US" i="1" dirty="0" smtClean="0"/>
              <a:t>mean-time-to Repair</a:t>
            </a:r>
            <a:r>
              <a:rPr lang="en-US" dirty="0"/>
              <a:t>.</a:t>
            </a:r>
          </a:p>
        </p:txBody>
      </p:sp>
      <p:sp>
        <p:nvSpPr>
          <p:cNvPr id="4" name="Date Placeholder 3"/>
          <p:cNvSpPr>
            <a:spLocks noGrp="1"/>
          </p:cNvSpPr>
          <p:nvPr>
            <p:ph type="dt" sz="half" idx="10"/>
          </p:nvPr>
        </p:nvSpPr>
        <p:spPr/>
        <p:txBody>
          <a:bodyPr/>
          <a:lstStyle/>
          <a:p>
            <a:fld id="{EEA4640F-2C2E-E840-9355-FA8E07D5DCF9}"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45</a:t>
            </a:fld>
            <a:endParaRPr lang="en-US"/>
          </a:p>
        </p:txBody>
      </p:sp>
    </p:spTree>
    <p:extLst>
      <p:ext uri="{BB962C8B-B14F-4D97-AF65-F5344CB8AC3E}">
        <p14:creationId xmlns:p14="http://schemas.microsoft.com/office/powerpoint/2010/main" val="406867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Measure of Reliability and Availability </a:t>
            </a:r>
          </a:p>
        </p:txBody>
      </p:sp>
      <p:sp>
        <p:nvSpPr>
          <p:cNvPr id="3" name="Content Placeholder 2"/>
          <p:cNvSpPr>
            <a:spLocks noGrp="1"/>
          </p:cNvSpPr>
          <p:nvPr>
            <p:ph idx="1"/>
          </p:nvPr>
        </p:nvSpPr>
        <p:spPr/>
        <p:txBody>
          <a:bodyPr>
            <a:normAutofit fontScale="92500" lnSpcReduction="20000"/>
          </a:bodyPr>
          <a:lstStyle/>
          <a:p>
            <a:r>
              <a:rPr lang="en-US" dirty="0"/>
              <a:t>In addition to a reliability measure, you should also develop a measure of </a:t>
            </a:r>
            <a:r>
              <a:rPr lang="en-US" dirty="0" smtClean="0"/>
              <a:t>availability.</a:t>
            </a:r>
          </a:p>
          <a:p>
            <a:r>
              <a:rPr lang="en-US" dirty="0" smtClean="0"/>
              <a:t> </a:t>
            </a:r>
            <a:r>
              <a:rPr lang="en-US" i="1" dirty="0"/>
              <a:t>Software availability </a:t>
            </a:r>
            <a:r>
              <a:rPr lang="en-US" dirty="0"/>
              <a:t>is the probability that a program is operating according to requirements at a given point in time and is defined as </a:t>
            </a:r>
          </a:p>
          <a:p>
            <a:r>
              <a:rPr lang="en-US" dirty="0" smtClean="0"/>
              <a:t>Availability=  (MTTF )/(MTTF+ MTTR) *100</a:t>
            </a:r>
            <a:endParaRPr lang="en-US" dirty="0"/>
          </a:p>
          <a:p>
            <a:r>
              <a:rPr lang="en-US" dirty="0"/>
              <a:t>The MTBF reliability measure is equally sensitive to MTTF and MTTR</a:t>
            </a:r>
            <a:r>
              <a:rPr lang="en-US" dirty="0" smtClean="0"/>
              <a:t>.</a:t>
            </a:r>
          </a:p>
          <a:p>
            <a:r>
              <a:rPr lang="en-US" dirty="0" smtClean="0"/>
              <a:t> </a:t>
            </a:r>
            <a:r>
              <a:rPr lang="en-US" dirty="0"/>
              <a:t>The avail- ability measure is somewhat more sensitive to MTTR, an indirect measure of the maintainability of software. </a:t>
            </a:r>
          </a:p>
          <a:p>
            <a:endParaRPr lang="en-US" dirty="0"/>
          </a:p>
        </p:txBody>
      </p:sp>
      <p:sp>
        <p:nvSpPr>
          <p:cNvPr id="4" name="Date Placeholder 3"/>
          <p:cNvSpPr>
            <a:spLocks noGrp="1"/>
          </p:cNvSpPr>
          <p:nvPr>
            <p:ph type="dt" sz="half" idx="10"/>
          </p:nvPr>
        </p:nvSpPr>
        <p:spPr/>
        <p:txBody>
          <a:bodyPr/>
          <a:lstStyle/>
          <a:p>
            <a:fld id="{E82D7723-6B29-804B-B0E4-55226C334ECD}"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46</a:t>
            </a:fld>
            <a:endParaRPr lang="en-US"/>
          </a:p>
        </p:txBody>
      </p:sp>
    </p:spTree>
    <p:extLst>
      <p:ext uri="{BB962C8B-B14F-4D97-AF65-F5344CB8AC3E}">
        <p14:creationId xmlns:p14="http://schemas.microsoft.com/office/powerpoint/2010/main" val="2113641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Software Safety </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i="1" dirty="0"/>
              <a:t>Software safety </a:t>
            </a:r>
            <a:r>
              <a:rPr lang="en-US" dirty="0"/>
              <a:t>is a software quality assurance activity that focuses on the identification and assessment of potential hazards that may affect software negatively and cause an entire system to fail</a:t>
            </a:r>
            <a:r>
              <a:rPr lang="en-US" dirty="0" smtClean="0"/>
              <a:t>.</a:t>
            </a:r>
          </a:p>
          <a:p>
            <a:r>
              <a:rPr lang="en-US" dirty="0" smtClean="0"/>
              <a:t> </a:t>
            </a:r>
            <a:r>
              <a:rPr lang="en-US" dirty="0"/>
              <a:t>If hazards can be identified early in the software process, software design features can be specified that will either eliminate or control potential hazards. </a:t>
            </a:r>
          </a:p>
          <a:p>
            <a:endParaRPr lang="en-US" dirty="0"/>
          </a:p>
        </p:txBody>
      </p:sp>
      <p:sp>
        <p:nvSpPr>
          <p:cNvPr id="4" name="Date Placeholder 3"/>
          <p:cNvSpPr>
            <a:spLocks noGrp="1"/>
          </p:cNvSpPr>
          <p:nvPr>
            <p:ph type="dt" sz="half" idx="10"/>
          </p:nvPr>
        </p:nvSpPr>
        <p:spPr/>
        <p:txBody>
          <a:bodyPr/>
          <a:lstStyle/>
          <a:p>
            <a:fld id="{9495E21C-184B-4B4E-AC9A-EB1EFAD37F0A}"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47</a:t>
            </a:fld>
            <a:endParaRPr lang="en-US"/>
          </a:p>
        </p:txBody>
      </p:sp>
    </p:spTree>
    <p:extLst>
      <p:ext uri="{BB962C8B-B14F-4D97-AF65-F5344CB8AC3E}">
        <p14:creationId xmlns:p14="http://schemas.microsoft.com/office/powerpoint/2010/main" val="4180975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SQA PLAN</a:t>
            </a:r>
            <a:endParaRPr lang="en-US" dirty="0"/>
          </a:p>
        </p:txBody>
      </p:sp>
      <p:sp>
        <p:nvSpPr>
          <p:cNvPr id="3" name="Content Placeholder 2"/>
          <p:cNvSpPr>
            <a:spLocks noGrp="1"/>
          </p:cNvSpPr>
          <p:nvPr>
            <p:ph idx="1"/>
          </p:nvPr>
        </p:nvSpPr>
        <p:spPr/>
        <p:txBody>
          <a:bodyPr/>
          <a:lstStyle/>
          <a:p>
            <a:r>
              <a:rPr lang="en-US" dirty="0"/>
              <a:t>The </a:t>
            </a:r>
            <a:r>
              <a:rPr lang="en-US" i="1" dirty="0"/>
              <a:t>SQA Plan </a:t>
            </a:r>
            <a:r>
              <a:rPr lang="en-US" dirty="0"/>
              <a:t>provides a </a:t>
            </a:r>
            <a:r>
              <a:rPr lang="en-US" b="1" dirty="0"/>
              <a:t>road map </a:t>
            </a:r>
            <a:r>
              <a:rPr lang="en-US" dirty="0"/>
              <a:t>for </a:t>
            </a:r>
            <a:r>
              <a:rPr lang="en-US" dirty="0" smtClean="0"/>
              <a:t>establishing software </a:t>
            </a:r>
            <a:r>
              <a:rPr lang="en-US" dirty="0"/>
              <a:t>quality assurance. </a:t>
            </a:r>
            <a:endParaRPr lang="en-US" dirty="0" smtClean="0"/>
          </a:p>
          <a:p>
            <a:r>
              <a:rPr lang="en-US" dirty="0" smtClean="0"/>
              <a:t>Developed </a:t>
            </a:r>
            <a:r>
              <a:rPr lang="en-US" dirty="0"/>
              <a:t>by the SQA group (or by the software team if an SQA group does not exist), the plan serves as a template for SQA activities that are </a:t>
            </a:r>
            <a:r>
              <a:rPr lang="en-US" dirty="0" smtClean="0"/>
              <a:t>established </a:t>
            </a:r>
            <a:r>
              <a:rPr lang="en-US" dirty="0"/>
              <a:t>for each software project. </a:t>
            </a:r>
          </a:p>
          <a:p>
            <a:endParaRPr lang="en-US" dirty="0"/>
          </a:p>
        </p:txBody>
      </p:sp>
      <p:sp>
        <p:nvSpPr>
          <p:cNvPr id="4" name="Date Placeholder 3"/>
          <p:cNvSpPr>
            <a:spLocks noGrp="1"/>
          </p:cNvSpPr>
          <p:nvPr>
            <p:ph type="dt" sz="half" idx="10"/>
          </p:nvPr>
        </p:nvSpPr>
        <p:spPr/>
        <p:txBody>
          <a:bodyPr/>
          <a:lstStyle/>
          <a:p>
            <a:fld id="{10789F0B-2FD8-0542-B600-30FD93E5E859}"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48</a:t>
            </a:fld>
            <a:endParaRPr lang="en-US"/>
          </a:p>
        </p:txBody>
      </p:sp>
    </p:spTree>
    <p:extLst>
      <p:ext uri="{BB962C8B-B14F-4D97-AF65-F5344CB8AC3E}">
        <p14:creationId xmlns:p14="http://schemas.microsoft.com/office/powerpoint/2010/main" val="15838577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SQA PLAN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 standard for SQA plans has been published by the </a:t>
            </a:r>
            <a:r>
              <a:rPr lang="en-US" dirty="0" smtClean="0"/>
              <a:t>IEEE </a:t>
            </a:r>
            <a:r>
              <a:rPr lang="en-US" dirty="0" smtClean="0"/>
              <a:t>. </a:t>
            </a:r>
            <a:r>
              <a:rPr lang="en-US" dirty="0"/>
              <a:t>The standard recommends a structure that identifies </a:t>
            </a:r>
          </a:p>
          <a:p>
            <a:pPr marL="0" indent="0">
              <a:buNone/>
            </a:pPr>
            <a:r>
              <a:rPr lang="en-US" dirty="0" smtClean="0"/>
              <a:t>1.</a:t>
            </a:r>
            <a:r>
              <a:rPr lang="en-US" dirty="0" smtClean="0"/>
              <a:t> </a:t>
            </a:r>
            <a:r>
              <a:rPr lang="en-US" dirty="0"/>
              <a:t>T</a:t>
            </a:r>
            <a:r>
              <a:rPr lang="en-US" dirty="0" smtClean="0"/>
              <a:t>he </a:t>
            </a:r>
            <a:r>
              <a:rPr lang="en-US" b="1" dirty="0"/>
              <a:t>purpose and scope </a:t>
            </a:r>
            <a:r>
              <a:rPr lang="en-US" dirty="0"/>
              <a:t>of the </a:t>
            </a:r>
            <a:r>
              <a:rPr lang="en-US" dirty="0" smtClean="0"/>
              <a:t>plan</a:t>
            </a:r>
          </a:p>
          <a:p>
            <a:pPr marL="0" indent="0">
              <a:buNone/>
            </a:pPr>
            <a:r>
              <a:rPr lang="en-US" dirty="0" smtClean="0"/>
              <a:t> </a:t>
            </a:r>
            <a:r>
              <a:rPr lang="en-US" dirty="0" smtClean="0"/>
              <a:t>2.</a:t>
            </a:r>
            <a:r>
              <a:rPr lang="en-US" dirty="0" smtClean="0"/>
              <a:t> </a:t>
            </a:r>
            <a:r>
              <a:rPr lang="en-US" dirty="0"/>
              <a:t>D</a:t>
            </a:r>
            <a:r>
              <a:rPr lang="en-US" dirty="0" smtClean="0"/>
              <a:t>escription </a:t>
            </a:r>
            <a:r>
              <a:rPr lang="en-US" dirty="0"/>
              <a:t>of all software engineering work products (e.g., models, documents, source code) </a:t>
            </a:r>
          </a:p>
          <a:p>
            <a:pPr marL="0" indent="0">
              <a:buNone/>
            </a:pPr>
            <a:r>
              <a:rPr lang="en-US" dirty="0" smtClean="0"/>
              <a:t> </a:t>
            </a:r>
            <a:r>
              <a:rPr lang="en-US" dirty="0" smtClean="0"/>
              <a:t>4.</a:t>
            </a:r>
            <a:r>
              <a:rPr lang="en-US" dirty="0" smtClean="0"/>
              <a:t> </a:t>
            </a:r>
            <a:r>
              <a:rPr lang="en-US" dirty="0"/>
              <a:t>A</a:t>
            </a:r>
            <a:r>
              <a:rPr lang="en-US" dirty="0" smtClean="0"/>
              <a:t>ll </a:t>
            </a:r>
            <a:r>
              <a:rPr lang="en-US" dirty="0"/>
              <a:t>applicable standards and practices that are applied during the software </a:t>
            </a:r>
            <a:r>
              <a:rPr lang="en-US" dirty="0" smtClean="0"/>
              <a:t>process</a:t>
            </a:r>
            <a:r>
              <a:rPr lang="en-US" dirty="0"/>
              <a:t>.</a:t>
            </a:r>
            <a:endParaRPr lang="en-US" dirty="0" smtClean="0"/>
          </a:p>
          <a:p>
            <a:pPr marL="0" indent="0">
              <a:buNone/>
            </a:pPr>
            <a:r>
              <a:rPr lang="en-US" dirty="0" smtClean="0"/>
              <a:t>5. </a:t>
            </a:r>
            <a:r>
              <a:rPr lang="en-US" dirty="0" smtClean="0"/>
              <a:t> </a:t>
            </a:r>
            <a:r>
              <a:rPr lang="en-US" dirty="0"/>
              <a:t>SQA actions and tasks </a:t>
            </a:r>
            <a:r>
              <a:rPr lang="en-US" dirty="0" smtClean="0"/>
              <a:t>(</a:t>
            </a:r>
            <a:r>
              <a:rPr lang="en-US" dirty="0"/>
              <a:t>including reviews and audits) and their placement throughout the software process)</a:t>
            </a:r>
          </a:p>
          <a:p>
            <a:endParaRPr lang="en-US" dirty="0"/>
          </a:p>
        </p:txBody>
      </p:sp>
      <p:sp>
        <p:nvSpPr>
          <p:cNvPr id="4" name="Date Placeholder 3"/>
          <p:cNvSpPr>
            <a:spLocks noGrp="1"/>
          </p:cNvSpPr>
          <p:nvPr>
            <p:ph type="dt" sz="half" idx="10"/>
          </p:nvPr>
        </p:nvSpPr>
        <p:spPr/>
        <p:txBody>
          <a:bodyPr/>
          <a:lstStyle/>
          <a:p>
            <a:fld id="{238411F7-4B38-514A-87D2-259C40259CFA}"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49</a:t>
            </a:fld>
            <a:endParaRPr lang="en-US"/>
          </a:p>
        </p:txBody>
      </p:sp>
    </p:spTree>
    <p:extLst>
      <p:ext uri="{BB962C8B-B14F-4D97-AF65-F5344CB8AC3E}">
        <p14:creationId xmlns:p14="http://schemas.microsoft.com/office/powerpoint/2010/main" val="2111896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5A28811-2C22-4E44-A970-19D9A5467A6D}" type="datetime1">
              <a:rPr lang="en-US" smtClean="0"/>
              <a:t>12/18/2023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5</a:t>
            </a:fld>
            <a:endParaRPr lang="en-US"/>
          </a:p>
        </p:txBody>
      </p:sp>
    </p:spTree>
    <p:extLst>
      <p:ext uri="{BB962C8B-B14F-4D97-AF65-F5344CB8AC3E}">
        <p14:creationId xmlns:p14="http://schemas.microsoft.com/office/powerpoint/2010/main" val="34500575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SQA PLAN</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t>6. </a:t>
            </a:r>
            <a:r>
              <a:rPr lang="en-US" dirty="0"/>
              <a:t>T</a:t>
            </a:r>
            <a:r>
              <a:rPr lang="en-US" dirty="0" smtClean="0"/>
              <a:t>he </a:t>
            </a:r>
            <a:r>
              <a:rPr lang="en-US" dirty="0"/>
              <a:t>tools and methods that support SQA actions and </a:t>
            </a:r>
            <a:r>
              <a:rPr lang="en-US" dirty="0" smtClean="0"/>
              <a:t>tasks</a:t>
            </a:r>
          </a:p>
          <a:p>
            <a:pPr marL="0" indent="0">
              <a:buNone/>
            </a:pPr>
            <a:r>
              <a:rPr lang="en-US" dirty="0" smtClean="0"/>
              <a:t>7. </a:t>
            </a:r>
            <a:r>
              <a:rPr lang="en-US" dirty="0" smtClean="0"/>
              <a:t> </a:t>
            </a:r>
            <a:r>
              <a:rPr lang="en-US" dirty="0"/>
              <a:t>S</a:t>
            </a:r>
            <a:r>
              <a:rPr lang="en-US" dirty="0" smtClean="0"/>
              <a:t>oftware </a:t>
            </a:r>
            <a:r>
              <a:rPr lang="en-US" dirty="0"/>
              <a:t>configuration management </a:t>
            </a:r>
            <a:r>
              <a:rPr lang="en-US" dirty="0" smtClean="0"/>
              <a:t>procedures</a:t>
            </a:r>
            <a:endParaRPr lang="en-US" dirty="0" smtClean="0"/>
          </a:p>
          <a:p>
            <a:pPr marL="0" indent="0">
              <a:buNone/>
            </a:pPr>
            <a:r>
              <a:rPr lang="en-US" dirty="0" smtClean="0"/>
              <a:t> </a:t>
            </a:r>
            <a:r>
              <a:rPr lang="en-US" dirty="0" smtClean="0"/>
              <a:t>8. Met</a:t>
            </a:r>
            <a:r>
              <a:rPr lang="en-US" dirty="0" smtClean="0"/>
              <a:t>hods </a:t>
            </a:r>
            <a:r>
              <a:rPr lang="en-US" dirty="0"/>
              <a:t>for assembling, safeguarding, and maintaining all SQA-related </a:t>
            </a:r>
            <a:r>
              <a:rPr lang="en-US" dirty="0" smtClean="0"/>
              <a:t>records</a:t>
            </a:r>
            <a:endParaRPr lang="en-US" dirty="0" smtClean="0"/>
          </a:p>
          <a:p>
            <a:pPr marL="0" indent="0">
              <a:buNone/>
            </a:pPr>
            <a:r>
              <a:rPr lang="en-US" dirty="0" smtClean="0"/>
              <a:t> </a:t>
            </a:r>
            <a:r>
              <a:rPr lang="en-US" dirty="0" smtClean="0"/>
              <a:t>9. </a:t>
            </a:r>
            <a:r>
              <a:rPr lang="en-US" dirty="0"/>
              <a:t>O</a:t>
            </a:r>
            <a:r>
              <a:rPr lang="en-US" dirty="0" smtClean="0"/>
              <a:t>rganizational </a:t>
            </a:r>
            <a:r>
              <a:rPr lang="en-US" dirty="0"/>
              <a:t>roles and responsibilities relative to product quality. </a:t>
            </a:r>
          </a:p>
          <a:p>
            <a:endParaRPr lang="en-US" dirty="0"/>
          </a:p>
        </p:txBody>
      </p:sp>
      <p:sp>
        <p:nvSpPr>
          <p:cNvPr id="4" name="Date Placeholder 3"/>
          <p:cNvSpPr>
            <a:spLocks noGrp="1"/>
          </p:cNvSpPr>
          <p:nvPr>
            <p:ph type="dt" sz="half" idx="10"/>
          </p:nvPr>
        </p:nvSpPr>
        <p:spPr/>
        <p:txBody>
          <a:bodyPr/>
          <a:lstStyle/>
          <a:p>
            <a:fld id="{52458BEA-FD07-3242-AFF6-7E4D85D73F3B}"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50</a:t>
            </a:fld>
            <a:endParaRPr lang="en-US"/>
          </a:p>
        </p:txBody>
      </p:sp>
    </p:spTree>
    <p:extLst>
      <p:ext uri="{BB962C8B-B14F-4D97-AF65-F5344CB8AC3E}">
        <p14:creationId xmlns:p14="http://schemas.microsoft.com/office/powerpoint/2010/main" val="8324606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International Standard Organization(ISO</a:t>
            </a:r>
            <a:r>
              <a:rPr lang="en-US" dirty="0" smtClean="0"/>
              <a:t>)</a:t>
            </a:r>
            <a:endParaRPr lang="en-US" dirty="0"/>
          </a:p>
        </p:txBody>
      </p:sp>
      <p:sp>
        <p:nvSpPr>
          <p:cNvPr id="3" name="Content Placeholder 2"/>
          <p:cNvSpPr>
            <a:spLocks noGrp="1"/>
          </p:cNvSpPr>
          <p:nvPr>
            <p:ph idx="1"/>
          </p:nvPr>
        </p:nvSpPr>
        <p:spPr/>
        <p:txBody>
          <a:bodyPr/>
          <a:lstStyle/>
          <a:p>
            <a:r>
              <a:rPr lang="en-US" dirty="0" smtClean="0"/>
              <a:t>The ISO 9000 standards specifies the guidelines for maintaining a quality system.</a:t>
            </a:r>
          </a:p>
          <a:p>
            <a:r>
              <a:rPr lang="en-US" dirty="0" smtClean="0"/>
              <a:t>ISO 9000 is a series of three standards: ISO 9001,  ISO 9002, and ISO 9003 </a:t>
            </a:r>
          </a:p>
          <a:p>
            <a:r>
              <a:rPr lang="en-US" dirty="0" smtClean="0"/>
              <a:t>The ISO 9000 series of standards is based on the premise that if a proper process is followed for </a:t>
            </a:r>
            <a:r>
              <a:rPr lang="en-US" b="1" dirty="0" smtClean="0"/>
              <a:t>production</a:t>
            </a:r>
            <a:r>
              <a:rPr lang="en-US" dirty="0" smtClean="0"/>
              <a:t>, the good quality products are bound to </a:t>
            </a:r>
            <a:r>
              <a:rPr lang="en-US" b="1" dirty="0" smtClean="0"/>
              <a:t>automatically</a:t>
            </a:r>
            <a:r>
              <a:rPr lang="en-US" dirty="0" smtClean="0"/>
              <a:t> follow.</a:t>
            </a:r>
            <a:endParaRPr lang="en-US" dirty="0"/>
          </a:p>
        </p:txBody>
      </p:sp>
      <p:sp>
        <p:nvSpPr>
          <p:cNvPr id="4" name="Date Placeholder 3"/>
          <p:cNvSpPr>
            <a:spLocks noGrp="1"/>
          </p:cNvSpPr>
          <p:nvPr>
            <p:ph type="dt" sz="half" idx="10"/>
          </p:nvPr>
        </p:nvSpPr>
        <p:spPr/>
        <p:txBody>
          <a:bodyPr/>
          <a:lstStyle/>
          <a:p>
            <a:fld id="{F0211336-87B8-1244-B3A1-1CE7D7B0AB9D}"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51</a:t>
            </a:fld>
            <a:endParaRPr lang="en-US"/>
          </a:p>
        </p:txBody>
      </p:sp>
    </p:spTree>
    <p:extLst>
      <p:ext uri="{BB962C8B-B14F-4D97-AF65-F5344CB8AC3E}">
        <p14:creationId xmlns:p14="http://schemas.microsoft.com/office/powerpoint/2010/main" val="16412955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ISO </a:t>
            </a:r>
            <a:endParaRPr lang="en-US" b="1" dirty="0"/>
          </a:p>
        </p:txBody>
      </p:sp>
      <p:sp>
        <p:nvSpPr>
          <p:cNvPr id="3" name="Content Placeholder 2"/>
          <p:cNvSpPr>
            <a:spLocks noGrp="1"/>
          </p:cNvSpPr>
          <p:nvPr>
            <p:ph idx="1"/>
          </p:nvPr>
        </p:nvSpPr>
        <p:spPr/>
        <p:txBody>
          <a:bodyPr/>
          <a:lstStyle/>
          <a:p>
            <a:r>
              <a:rPr lang="en-US" dirty="0" smtClean="0"/>
              <a:t>The types of software industries to which the different ISO standards apply are as follows:</a:t>
            </a:r>
          </a:p>
          <a:p>
            <a:r>
              <a:rPr lang="en-US" dirty="0" smtClean="0"/>
              <a:t>ISO 9001: The standard applies to the organization engaged in the design, development, production, and serving of the goods.</a:t>
            </a:r>
          </a:p>
          <a:p>
            <a:r>
              <a:rPr lang="en-US" dirty="0" smtClean="0"/>
              <a:t>This is the standard that is applicable to most software development organization.</a:t>
            </a:r>
            <a:endParaRPr lang="en-US" dirty="0"/>
          </a:p>
        </p:txBody>
      </p:sp>
      <p:sp>
        <p:nvSpPr>
          <p:cNvPr id="4" name="Date Placeholder 3"/>
          <p:cNvSpPr>
            <a:spLocks noGrp="1"/>
          </p:cNvSpPr>
          <p:nvPr>
            <p:ph type="dt" sz="half" idx="10"/>
          </p:nvPr>
        </p:nvSpPr>
        <p:spPr/>
        <p:txBody>
          <a:bodyPr/>
          <a:lstStyle/>
          <a:p>
            <a:fld id="{E36FF404-31D8-F548-83E0-3C2A6CDE7718}"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52</a:t>
            </a:fld>
            <a:endParaRPr lang="en-US"/>
          </a:p>
        </p:txBody>
      </p:sp>
    </p:spTree>
    <p:extLst>
      <p:ext uri="{BB962C8B-B14F-4D97-AF65-F5344CB8AC3E}">
        <p14:creationId xmlns:p14="http://schemas.microsoft.com/office/powerpoint/2010/main" val="6144381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ISO </a:t>
            </a:r>
            <a:endParaRPr lang="en-US" b="1" dirty="0"/>
          </a:p>
        </p:txBody>
      </p:sp>
      <p:sp>
        <p:nvSpPr>
          <p:cNvPr id="3" name="Content Placeholder 2"/>
          <p:cNvSpPr>
            <a:spLocks noGrp="1"/>
          </p:cNvSpPr>
          <p:nvPr>
            <p:ph idx="1"/>
          </p:nvPr>
        </p:nvSpPr>
        <p:spPr/>
        <p:txBody>
          <a:bodyPr/>
          <a:lstStyle/>
          <a:p>
            <a:r>
              <a:rPr lang="en-US" dirty="0" smtClean="0"/>
              <a:t>ISO 9002 : This standard applies to the organizations that do not design the product but are only involved in the production.</a:t>
            </a:r>
          </a:p>
          <a:p>
            <a:r>
              <a:rPr lang="en-US" dirty="0" smtClean="0"/>
              <a:t>Example: steel or car manufacturing industries who buy the product plant design and involve in only manufacturing </a:t>
            </a:r>
          </a:p>
        </p:txBody>
      </p:sp>
      <p:sp>
        <p:nvSpPr>
          <p:cNvPr id="4" name="Date Placeholder 3"/>
          <p:cNvSpPr>
            <a:spLocks noGrp="1"/>
          </p:cNvSpPr>
          <p:nvPr>
            <p:ph type="dt" sz="half" idx="10"/>
          </p:nvPr>
        </p:nvSpPr>
        <p:spPr/>
        <p:txBody>
          <a:bodyPr/>
          <a:lstStyle/>
          <a:p>
            <a:fld id="{1CC30F98-6CA7-3344-8DCD-3C34E5C83686}"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53</a:t>
            </a:fld>
            <a:endParaRPr lang="en-US"/>
          </a:p>
        </p:txBody>
      </p:sp>
    </p:spTree>
    <p:extLst>
      <p:ext uri="{BB962C8B-B14F-4D97-AF65-F5344CB8AC3E}">
        <p14:creationId xmlns:p14="http://schemas.microsoft.com/office/powerpoint/2010/main" val="11695627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ISO </a:t>
            </a:r>
            <a:endParaRPr lang="en-US" b="1" dirty="0"/>
          </a:p>
        </p:txBody>
      </p:sp>
      <p:sp>
        <p:nvSpPr>
          <p:cNvPr id="3" name="Content Placeholder 2"/>
          <p:cNvSpPr>
            <a:spLocks noGrp="1"/>
          </p:cNvSpPr>
          <p:nvPr>
            <p:ph idx="1"/>
          </p:nvPr>
        </p:nvSpPr>
        <p:spPr/>
        <p:txBody>
          <a:bodyPr/>
          <a:lstStyle/>
          <a:p>
            <a:r>
              <a:rPr lang="en-US" dirty="0" smtClean="0"/>
              <a:t>ISO 9003: Applied for those organizations which involved only in installation and testing of the products </a:t>
            </a:r>
            <a:endParaRPr lang="en-US" dirty="0"/>
          </a:p>
        </p:txBody>
      </p:sp>
      <p:sp>
        <p:nvSpPr>
          <p:cNvPr id="4" name="Date Placeholder 3"/>
          <p:cNvSpPr>
            <a:spLocks noGrp="1"/>
          </p:cNvSpPr>
          <p:nvPr>
            <p:ph type="dt" sz="half" idx="10"/>
          </p:nvPr>
        </p:nvSpPr>
        <p:spPr/>
        <p:txBody>
          <a:bodyPr/>
          <a:lstStyle/>
          <a:p>
            <a:fld id="{08F70686-4C97-9541-91E5-9B2B42012724}"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54</a:t>
            </a:fld>
            <a:endParaRPr lang="en-US"/>
          </a:p>
        </p:txBody>
      </p:sp>
    </p:spTree>
    <p:extLst>
      <p:ext uri="{BB962C8B-B14F-4D97-AF65-F5344CB8AC3E}">
        <p14:creationId xmlns:p14="http://schemas.microsoft.com/office/powerpoint/2010/main" val="4742343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to get ISO certification</a:t>
            </a:r>
            <a:endParaRPr lang="en-US" b="1"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Confidence of customers in an organization is enhanced </a:t>
            </a:r>
          </a:p>
          <a:p>
            <a:r>
              <a:rPr lang="en-US" dirty="0" smtClean="0"/>
              <a:t>ISO 9000 requires a well documented software production process which </a:t>
            </a:r>
            <a:r>
              <a:rPr lang="en-US" b="1" dirty="0" smtClean="0"/>
              <a:t>contributes to higher quality and repeatable developed software </a:t>
            </a:r>
            <a:r>
              <a:rPr lang="en-US" dirty="0" smtClean="0"/>
              <a:t>.</a:t>
            </a:r>
          </a:p>
          <a:p>
            <a:r>
              <a:rPr lang="en-US" dirty="0" smtClean="0"/>
              <a:t>Makes the development process focused, efficient and cost effective</a:t>
            </a:r>
          </a:p>
          <a:p>
            <a:r>
              <a:rPr lang="en-US" dirty="0" smtClean="0"/>
              <a:t>Points out the weak points of an organizations and recommends remedial actions.</a:t>
            </a:r>
          </a:p>
          <a:p>
            <a:r>
              <a:rPr lang="en-US" dirty="0" smtClean="0"/>
              <a:t>Sets the basic framework for development of an optimal process.</a:t>
            </a:r>
          </a:p>
          <a:p>
            <a:endParaRPr lang="en-US" dirty="0"/>
          </a:p>
        </p:txBody>
      </p:sp>
      <p:sp>
        <p:nvSpPr>
          <p:cNvPr id="4" name="Date Placeholder 3"/>
          <p:cNvSpPr>
            <a:spLocks noGrp="1"/>
          </p:cNvSpPr>
          <p:nvPr>
            <p:ph type="dt" sz="half" idx="10"/>
          </p:nvPr>
        </p:nvSpPr>
        <p:spPr/>
        <p:txBody>
          <a:bodyPr/>
          <a:lstStyle/>
          <a:p>
            <a:fld id="{1F1CCB39-8907-2B49-B48A-B489C650102D}"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55</a:t>
            </a:fld>
            <a:endParaRPr lang="en-US"/>
          </a:p>
        </p:txBody>
      </p:sp>
    </p:spTree>
    <p:extLst>
      <p:ext uri="{BB962C8B-B14F-4D97-AF65-F5344CB8AC3E}">
        <p14:creationId xmlns:p14="http://schemas.microsoft.com/office/powerpoint/2010/main" val="4772131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get ISO Certifications</a:t>
            </a:r>
            <a:endParaRPr lang="en-US" b="1"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An organizations intending to obtain the ISO certifications applies to an ISO 9000 registrar for registration.</a:t>
            </a:r>
          </a:p>
          <a:p>
            <a:r>
              <a:rPr lang="en-US" dirty="0" smtClean="0"/>
              <a:t>The</a:t>
            </a:r>
            <a:r>
              <a:rPr lang="en-US" dirty="0"/>
              <a:t> </a:t>
            </a:r>
            <a:r>
              <a:rPr lang="en-US" dirty="0" smtClean="0"/>
              <a:t>ISO 9000 registration process consists of the following stages :</a:t>
            </a:r>
          </a:p>
          <a:p>
            <a:r>
              <a:rPr lang="en-US" dirty="0" smtClean="0"/>
              <a:t>Application Stage:</a:t>
            </a:r>
          </a:p>
          <a:p>
            <a:r>
              <a:rPr lang="en-US" dirty="0" smtClean="0"/>
              <a:t>Pre-assessment</a:t>
            </a:r>
          </a:p>
          <a:p>
            <a:r>
              <a:rPr lang="en-US" dirty="0" smtClean="0"/>
              <a:t>Document review and adequacy audit </a:t>
            </a:r>
          </a:p>
          <a:p>
            <a:r>
              <a:rPr lang="en-US" dirty="0" smtClean="0"/>
              <a:t>Compliance Audit </a:t>
            </a:r>
          </a:p>
          <a:p>
            <a:r>
              <a:rPr lang="en-US" dirty="0" smtClean="0"/>
              <a:t>Registration </a:t>
            </a:r>
          </a:p>
          <a:p>
            <a:r>
              <a:rPr lang="en-US" dirty="0" smtClean="0"/>
              <a:t>Continued Surveillance </a:t>
            </a:r>
          </a:p>
          <a:p>
            <a:endParaRPr lang="en-US" dirty="0"/>
          </a:p>
        </p:txBody>
      </p:sp>
      <p:sp>
        <p:nvSpPr>
          <p:cNvPr id="4" name="Date Placeholder 3"/>
          <p:cNvSpPr>
            <a:spLocks noGrp="1"/>
          </p:cNvSpPr>
          <p:nvPr>
            <p:ph type="dt" sz="half" idx="10"/>
          </p:nvPr>
        </p:nvSpPr>
        <p:spPr/>
        <p:txBody>
          <a:bodyPr/>
          <a:lstStyle/>
          <a:p>
            <a:fld id="{344287F9-D514-7E46-A95E-669348EEC858}"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56</a:t>
            </a:fld>
            <a:endParaRPr lang="en-US"/>
          </a:p>
        </p:txBody>
      </p:sp>
    </p:spTree>
    <p:extLst>
      <p:ext uri="{BB962C8B-B14F-4D97-AF65-F5344CB8AC3E}">
        <p14:creationId xmlns:p14="http://schemas.microsoft.com/office/powerpoint/2010/main" val="553674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a:t>
            </a:r>
            <a:r>
              <a:rPr lang="en-US" dirty="0"/>
              <a:t>The definition serves to emphasize three important points: </a:t>
            </a:r>
            <a:r>
              <a:rPr lang="en-US" dirty="0" smtClean="0"/>
              <a:t> </a:t>
            </a:r>
            <a:endParaRPr lang="en-US" dirty="0"/>
          </a:p>
          <a:p>
            <a:r>
              <a:rPr lang="en-US" sz="3400" b="1" dirty="0"/>
              <a:t>Effective software process: </a:t>
            </a:r>
            <a:r>
              <a:rPr lang="en-US" sz="3400" dirty="0"/>
              <a:t>establishes the infrastructure that supports any effort at building a high-quality software product. </a:t>
            </a:r>
          </a:p>
          <a:p>
            <a:r>
              <a:rPr lang="en-US" sz="3400" dirty="0" smtClean="0"/>
              <a:t> </a:t>
            </a:r>
            <a:r>
              <a:rPr lang="en-US" sz="3400" b="1" dirty="0"/>
              <a:t>Useful product: </a:t>
            </a:r>
            <a:r>
              <a:rPr lang="en-US" sz="3400" dirty="0"/>
              <a:t>delivers the content, functions, and features that the end user desires in a reliable, error-free way. </a:t>
            </a:r>
          </a:p>
          <a:p>
            <a:r>
              <a:rPr lang="en-US" sz="3400" b="1" dirty="0"/>
              <a:t>M</a:t>
            </a:r>
            <a:r>
              <a:rPr lang="en-US" sz="3400" b="1" dirty="0" smtClean="0"/>
              <a:t>easurable </a:t>
            </a:r>
            <a:r>
              <a:rPr lang="en-US" sz="3400" b="1" dirty="0"/>
              <a:t>values: </a:t>
            </a:r>
            <a:r>
              <a:rPr lang="en-US" sz="3400" dirty="0" smtClean="0"/>
              <a:t>For,</a:t>
            </a:r>
          </a:p>
          <a:p>
            <a:pPr marL="0" indent="0">
              <a:buNone/>
            </a:pPr>
            <a:r>
              <a:rPr lang="en-US" sz="3400" dirty="0" smtClean="0"/>
              <a:t>                                       </a:t>
            </a:r>
            <a:r>
              <a:rPr lang="en-US" sz="3400" b="1" dirty="0" smtClean="0"/>
              <a:t>producer</a:t>
            </a:r>
            <a:r>
              <a:rPr lang="en-US" sz="3400" dirty="0"/>
              <a:t>: </a:t>
            </a:r>
            <a:endParaRPr lang="en-US" sz="3400" dirty="0" smtClean="0"/>
          </a:p>
          <a:p>
            <a:pPr marL="182563" indent="0">
              <a:buNone/>
            </a:pPr>
            <a:r>
              <a:rPr lang="en-US" sz="3400" dirty="0"/>
              <a:t>H</a:t>
            </a:r>
            <a:r>
              <a:rPr lang="en-US" sz="3400" dirty="0" smtClean="0"/>
              <a:t>igh-quality </a:t>
            </a:r>
            <a:r>
              <a:rPr lang="en-US" sz="3400" dirty="0"/>
              <a:t>software requires less maintenance effort, fewer bug fixes, and reduced customer support. </a:t>
            </a:r>
            <a:endParaRPr lang="en-US" sz="3400" dirty="0" smtClean="0"/>
          </a:p>
          <a:p>
            <a:pPr marL="0" indent="0">
              <a:buNone/>
            </a:pPr>
            <a:endParaRPr lang="en-US" sz="3400" dirty="0" smtClean="0"/>
          </a:p>
          <a:p>
            <a:pPr marL="0" indent="0">
              <a:buNone/>
            </a:pPr>
            <a:r>
              <a:rPr lang="en-US" sz="3400" dirty="0" smtClean="0"/>
              <a:t>                                        </a:t>
            </a:r>
            <a:r>
              <a:rPr lang="en-US" sz="3400" b="1" dirty="0" smtClean="0"/>
              <a:t>end </a:t>
            </a:r>
            <a:r>
              <a:rPr lang="en-US" sz="3400" b="1" dirty="0"/>
              <a:t>user</a:t>
            </a:r>
            <a:r>
              <a:rPr lang="en-US" sz="3400" dirty="0" smtClean="0"/>
              <a:t>:</a:t>
            </a:r>
          </a:p>
          <a:p>
            <a:pPr marL="0" indent="0">
              <a:buNone/>
            </a:pPr>
            <a:r>
              <a:rPr lang="en-US" sz="3400" dirty="0" smtClean="0"/>
              <a:t> </a:t>
            </a:r>
            <a:r>
              <a:rPr lang="en-US" sz="3400" dirty="0"/>
              <a:t>(1) greater software product </a:t>
            </a:r>
            <a:r>
              <a:rPr lang="en-US" sz="3400" dirty="0" smtClean="0"/>
              <a:t>revenue</a:t>
            </a:r>
          </a:p>
          <a:p>
            <a:pPr marL="0" indent="0">
              <a:buNone/>
            </a:pPr>
            <a:r>
              <a:rPr lang="en-US" sz="3400" dirty="0" smtClean="0"/>
              <a:t>(</a:t>
            </a:r>
            <a:r>
              <a:rPr lang="en-US" sz="3400" dirty="0"/>
              <a:t>2) better profitability when an application supports a business </a:t>
            </a:r>
            <a:r>
              <a:rPr lang="en-US" sz="3400" dirty="0" smtClean="0"/>
              <a:t>process</a:t>
            </a:r>
            <a:endParaRPr lang="en-US" sz="3400" dirty="0"/>
          </a:p>
        </p:txBody>
      </p:sp>
      <p:sp>
        <p:nvSpPr>
          <p:cNvPr id="4" name="Date Placeholder 3"/>
          <p:cNvSpPr>
            <a:spLocks noGrp="1"/>
          </p:cNvSpPr>
          <p:nvPr>
            <p:ph type="dt" sz="half" idx="10"/>
          </p:nvPr>
        </p:nvSpPr>
        <p:spPr/>
        <p:txBody>
          <a:bodyPr/>
          <a:lstStyle/>
          <a:p>
            <a:fld id="{F6F1EDFB-89B7-7E41-98B7-396F739055A2}"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6</a:t>
            </a:fld>
            <a:endParaRPr lang="en-US"/>
          </a:p>
        </p:txBody>
      </p:sp>
    </p:spTree>
    <p:extLst>
      <p:ext uri="{BB962C8B-B14F-4D97-AF65-F5344CB8AC3E}">
        <p14:creationId xmlns:p14="http://schemas.microsoft.com/office/powerpoint/2010/main" val="2930667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77962"/>
          </a:xfrm>
        </p:spPr>
        <p:txBody>
          <a:bodyPr>
            <a:normAutofit/>
          </a:bodyPr>
          <a:lstStyle/>
          <a:p>
            <a:r>
              <a:rPr lang="en-US" dirty="0" smtClean="0"/>
              <a:t>McCall’s software quality factors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858000" cy="38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30EEBB08-C99E-2A46-B574-4B127A628866}" type="datetime1">
              <a:rPr lang="en-US" smtClean="0"/>
              <a:t>12/14/2023</a:t>
            </a:fld>
            <a:endParaRPr lang="en-US"/>
          </a:p>
        </p:txBody>
      </p:sp>
      <p:sp>
        <p:nvSpPr>
          <p:cNvPr id="4" name="Footer Placeholder 3"/>
          <p:cNvSpPr>
            <a:spLocks noGrp="1"/>
          </p:cNvSpPr>
          <p:nvPr>
            <p:ph type="ftr" sz="quarter" idx="11"/>
          </p:nvPr>
        </p:nvSpPr>
        <p:spPr/>
        <p:txBody>
          <a:bodyPr/>
          <a:lstStyle/>
          <a:p>
            <a:r>
              <a:rPr lang="en-US" smtClean="0"/>
              <a:t>SEF Slides, Please Prefer Pressman Book </a:t>
            </a:r>
            <a:endParaRPr lang="en-US"/>
          </a:p>
        </p:txBody>
      </p:sp>
      <p:sp>
        <p:nvSpPr>
          <p:cNvPr id="5" name="Slide Number Placeholder 4"/>
          <p:cNvSpPr>
            <a:spLocks noGrp="1"/>
          </p:cNvSpPr>
          <p:nvPr>
            <p:ph type="sldNum" sz="quarter" idx="12"/>
          </p:nvPr>
        </p:nvSpPr>
        <p:spPr/>
        <p:txBody>
          <a:bodyPr/>
          <a:lstStyle/>
          <a:p>
            <a:fld id="{0C3E2C6B-E768-4059-B5B4-6FA585410186}" type="slidenum">
              <a:rPr lang="en-US" smtClean="0"/>
              <a:t>7</a:t>
            </a:fld>
            <a:endParaRPr lang="en-US"/>
          </a:p>
        </p:txBody>
      </p:sp>
    </p:spTree>
    <p:extLst>
      <p:ext uri="{BB962C8B-B14F-4D97-AF65-F5344CB8AC3E}">
        <p14:creationId xmlns:p14="http://schemas.microsoft.com/office/powerpoint/2010/main" val="3903950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i="1" dirty="0" smtClean="0"/>
              <a:t>Correctness</a:t>
            </a:r>
            <a:r>
              <a:rPr lang="en-US" i="1" dirty="0" smtClean="0"/>
              <a:t>: </a:t>
            </a:r>
            <a:r>
              <a:rPr lang="en-US" dirty="0" smtClean="0"/>
              <a:t>The </a:t>
            </a:r>
            <a:r>
              <a:rPr lang="en-US" dirty="0"/>
              <a:t>extent to which a program satisfies its specification and fulfills the </a:t>
            </a:r>
            <a:r>
              <a:rPr lang="en-US" b="1" dirty="0"/>
              <a:t>customer’s mission objectives. </a:t>
            </a:r>
          </a:p>
          <a:p>
            <a:r>
              <a:rPr lang="en-US" b="1" i="1" dirty="0"/>
              <a:t>Reliability. </a:t>
            </a:r>
            <a:r>
              <a:rPr lang="en-US" dirty="0"/>
              <a:t>The extent to which a program can be expected to perform its </a:t>
            </a:r>
            <a:r>
              <a:rPr lang="en-US" b="1" dirty="0"/>
              <a:t>intended </a:t>
            </a:r>
            <a:r>
              <a:rPr lang="en-US" b="1" dirty="0" smtClean="0"/>
              <a:t>function </a:t>
            </a:r>
            <a:r>
              <a:rPr lang="en-US" dirty="0"/>
              <a:t>with required </a:t>
            </a:r>
            <a:r>
              <a:rPr lang="en-US" dirty="0" smtClean="0"/>
              <a:t>precision</a:t>
            </a:r>
          </a:p>
          <a:p>
            <a:r>
              <a:rPr lang="en-US" b="1" i="1" dirty="0" smtClean="0"/>
              <a:t>Efficiency</a:t>
            </a:r>
            <a:r>
              <a:rPr lang="en-US" i="1" dirty="0" smtClean="0"/>
              <a:t>. </a:t>
            </a:r>
            <a:r>
              <a:rPr lang="en-US" dirty="0" smtClean="0"/>
              <a:t>The amount of computing resources and code required</a:t>
            </a:r>
            <a:r>
              <a:rPr lang="en-US" dirty="0" smtClean="0">
                <a:solidFill>
                  <a:srgbClr val="FF0000"/>
                </a:solidFill>
              </a:rPr>
              <a:t> </a:t>
            </a:r>
            <a:r>
              <a:rPr lang="en-US" dirty="0" smtClean="0"/>
              <a:t>by a program to perform its function. </a:t>
            </a:r>
          </a:p>
          <a:p>
            <a:r>
              <a:rPr lang="en-US" i="1" dirty="0" smtClean="0"/>
              <a:t>I</a:t>
            </a:r>
            <a:r>
              <a:rPr lang="en-US" b="1" i="1" dirty="0" smtClean="0"/>
              <a:t>ntegrity</a:t>
            </a:r>
            <a:r>
              <a:rPr lang="en-US" i="1" dirty="0"/>
              <a:t>. </a:t>
            </a:r>
            <a:r>
              <a:rPr lang="en-US" dirty="0"/>
              <a:t>Extent to which access to software or data by unauthorized persons can be controlled. </a:t>
            </a:r>
          </a:p>
          <a:p>
            <a:endParaRPr lang="en-US" dirty="0"/>
          </a:p>
        </p:txBody>
      </p:sp>
      <p:sp>
        <p:nvSpPr>
          <p:cNvPr id="4" name="Date Placeholder 3"/>
          <p:cNvSpPr>
            <a:spLocks noGrp="1"/>
          </p:cNvSpPr>
          <p:nvPr>
            <p:ph type="dt" sz="half" idx="10"/>
          </p:nvPr>
        </p:nvSpPr>
        <p:spPr/>
        <p:txBody>
          <a:bodyPr/>
          <a:lstStyle/>
          <a:p>
            <a:fld id="{86959321-0148-6E47-A981-4209E98C7F15}"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8</a:t>
            </a:fld>
            <a:endParaRPr lang="en-US"/>
          </a:p>
        </p:txBody>
      </p:sp>
    </p:spTree>
    <p:extLst>
      <p:ext uri="{BB962C8B-B14F-4D97-AF65-F5344CB8AC3E}">
        <p14:creationId xmlns:p14="http://schemas.microsoft.com/office/powerpoint/2010/main" val="1368103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i="1" dirty="0" smtClean="0"/>
              <a:t>Usability</a:t>
            </a:r>
            <a:r>
              <a:rPr lang="en-US" i="1" dirty="0" smtClean="0"/>
              <a:t>:  </a:t>
            </a:r>
            <a:r>
              <a:rPr lang="en-US" dirty="0"/>
              <a:t>Effort required to learn, operate, prepare input for, and interpret output of a program. </a:t>
            </a:r>
          </a:p>
          <a:p>
            <a:r>
              <a:rPr lang="en-US" b="1" i="1" dirty="0" smtClean="0"/>
              <a:t>Maintainability: </a:t>
            </a:r>
            <a:r>
              <a:rPr lang="en-US" dirty="0"/>
              <a:t>Effort required to locate and fix an error in a program. </a:t>
            </a:r>
            <a:endParaRPr lang="en-US" dirty="0" smtClean="0"/>
          </a:p>
          <a:p>
            <a:endParaRPr lang="en-US" dirty="0"/>
          </a:p>
          <a:p>
            <a:r>
              <a:rPr lang="en-US" b="1" i="1" dirty="0" smtClean="0"/>
              <a:t>Flexibility</a:t>
            </a:r>
            <a:r>
              <a:rPr lang="en-US" i="1" dirty="0"/>
              <a:t> </a:t>
            </a:r>
            <a:r>
              <a:rPr lang="en-US" i="1" dirty="0" smtClean="0"/>
              <a:t>:</a:t>
            </a:r>
            <a:r>
              <a:rPr lang="en-US" dirty="0" smtClean="0"/>
              <a:t>Effort </a:t>
            </a:r>
            <a:r>
              <a:rPr lang="en-US" dirty="0"/>
              <a:t>required to modify an operational program.</a:t>
            </a:r>
            <a:br>
              <a:rPr lang="en-US" dirty="0"/>
            </a:br>
            <a:r>
              <a:rPr lang="en-US" b="1" i="1" dirty="0" smtClean="0"/>
              <a:t>Testability: </a:t>
            </a:r>
            <a:r>
              <a:rPr lang="en-US" dirty="0"/>
              <a:t>Effort required to test a program to ensure that it performs its intended </a:t>
            </a:r>
            <a:r>
              <a:rPr lang="en-US" dirty="0" smtClean="0"/>
              <a:t>function</a:t>
            </a:r>
            <a:r>
              <a:rPr lang="en-US" dirty="0"/>
              <a:t>. </a:t>
            </a:r>
          </a:p>
          <a:p>
            <a:r>
              <a:rPr lang="en-US" b="1" i="1" dirty="0" smtClean="0"/>
              <a:t>Portability: </a:t>
            </a:r>
            <a:r>
              <a:rPr lang="en-US" dirty="0"/>
              <a:t>Effort required to transfer the program from one hardware and/or software system environment to another. </a:t>
            </a:r>
          </a:p>
          <a:p>
            <a:endParaRPr lang="en-US" dirty="0"/>
          </a:p>
        </p:txBody>
      </p:sp>
      <p:sp>
        <p:nvSpPr>
          <p:cNvPr id="4" name="Date Placeholder 3"/>
          <p:cNvSpPr>
            <a:spLocks noGrp="1"/>
          </p:cNvSpPr>
          <p:nvPr>
            <p:ph type="dt" sz="half" idx="10"/>
          </p:nvPr>
        </p:nvSpPr>
        <p:spPr/>
        <p:txBody>
          <a:bodyPr/>
          <a:lstStyle/>
          <a:p>
            <a:fld id="{820C421B-2CFE-5D4B-BD44-39E81DB380ED}" type="datetime1">
              <a:rPr lang="en-US" smtClean="0"/>
              <a:t>12/14/2023</a:t>
            </a:fld>
            <a:endParaRPr lang="en-US"/>
          </a:p>
        </p:txBody>
      </p:sp>
      <p:sp>
        <p:nvSpPr>
          <p:cNvPr id="5" name="Footer Placeholder 4"/>
          <p:cNvSpPr>
            <a:spLocks noGrp="1"/>
          </p:cNvSpPr>
          <p:nvPr>
            <p:ph type="ftr" sz="quarter" idx="11"/>
          </p:nvPr>
        </p:nvSpPr>
        <p:spPr/>
        <p:txBody>
          <a:bodyPr/>
          <a:lstStyle/>
          <a:p>
            <a:r>
              <a:rPr lang="en-US" smtClean="0"/>
              <a:t>SEF Slides, Please Prefer Pressman Book </a:t>
            </a:r>
            <a:endParaRPr lang="en-US"/>
          </a:p>
        </p:txBody>
      </p:sp>
      <p:sp>
        <p:nvSpPr>
          <p:cNvPr id="6" name="Slide Number Placeholder 5"/>
          <p:cNvSpPr>
            <a:spLocks noGrp="1"/>
          </p:cNvSpPr>
          <p:nvPr>
            <p:ph type="sldNum" sz="quarter" idx="12"/>
          </p:nvPr>
        </p:nvSpPr>
        <p:spPr/>
        <p:txBody>
          <a:bodyPr/>
          <a:lstStyle/>
          <a:p>
            <a:fld id="{0C3E2C6B-E768-4059-B5B4-6FA585410186}" type="slidenum">
              <a:rPr lang="en-US" smtClean="0"/>
              <a:t>9</a:t>
            </a:fld>
            <a:endParaRPr lang="en-US"/>
          </a:p>
        </p:txBody>
      </p:sp>
    </p:spTree>
    <p:extLst>
      <p:ext uri="{BB962C8B-B14F-4D97-AF65-F5344CB8AC3E}">
        <p14:creationId xmlns:p14="http://schemas.microsoft.com/office/powerpoint/2010/main" val="1983840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9238</TotalTime>
  <Words>3157</Words>
  <Application>Microsoft Office PowerPoint</Application>
  <PresentationFormat>On-screen Show (4:3)</PresentationFormat>
  <Paragraphs>409</Paragraphs>
  <Slides>56</Slides>
  <Notes>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PowerPoint Presentation</vt:lpstr>
      <vt:lpstr>Quality </vt:lpstr>
      <vt:lpstr>Quality</vt:lpstr>
      <vt:lpstr>Software Quality </vt:lpstr>
      <vt:lpstr>PowerPoint Presentation</vt:lpstr>
      <vt:lpstr>PowerPoint Presentation</vt:lpstr>
      <vt:lpstr>McCall’s software quality factors</vt:lpstr>
      <vt:lpstr>PowerPoint Presentation</vt:lpstr>
      <vt:lpstr>PowerPoint Presentation</vt:lpstr>
      <vt:lpstr>PowerPoint Presentation</vt:lpstr>
      <vt:lpstr>Quality Factors </vt:lpstr>
      <vt:lpstr>ISO 9126</vt:lpstr>
      <vt:lpstr>Software Quality Dilemma </vt:lpstr>
      <vt:lpstr>PowerPoint Presentation</vt:lpstr>
      <vt:lpstr>Software Quality Dilemma</vt:lpstr>
      <vt:lpstr>Software quality attributes</vt:lpstr>
      <vt:lpstr>PowerPoint Presentation</vt:lpstr>
      <vt:lpstr>Good Enough Software </vt:lpstr>
      <vt:lpstr>Cost of Quality </vt:lpstr>
      <vt:lpstr>Cost of Quality</vt:lpstr>
      <vt:lpstr>Cost of Quality</vt:lpstr>
      <vt:lpstr>Cost of Quality</vt:lpstr>
      <vt:lpstr>Cost of Quality</vt:lpstr>
      <vt:lpstr>Quality Control  </vt:lpstr>
      <vt:lpstr>PowerPoint Presentation</vt:lpstr>
      <vt:lpstr>Formal Technical Review </vt:lpstr>
      <vt:lpstr>PowerPoint Presentation</vt:lpstr>
      <vt:lpstr>Formal Technical Review </vt:lpstr>
      <vt:lpstr>The Review Meeting  </vt:lpstr>
      <vt:lpstr>Formal Technical Review </vt:lpstr>
      <vt:lpstr>Formal Technical Review </vt:lpstr>
      <vt:lpstr>FTR Guidelines </vt:lpstr>
      <vt:lpstr>FTR Guidelines</vt:lpstr>
      <vt:lpstr>Elements of software Quality Assurance</vt:lpstr>
      <vt:lpstr>Elements of Software Quality Assurance </vt:lpstr>
      <vt:lpstr>Elements of Software Quality Assurance</vt:lpstr>
      <vt:lpstr>SQA task, Goals and Metric</vt:lpstr>
      <vt:lpstr>SQA task, Goals and Metric</vt:lpstr>
      <vt:lpstr>SQA task Goals and Matric</vt:lpstr>
      <vt:lpstr>Statistical Software quality assurance</vt:lpstr>
      <vt:lpstr>Statistical Software quality assurance </vt:lpstr>
      <vt:lpstr>Six Sigma for Software Engineering</vt:lpstr>
      <vt:lpstr>Six Sigma for Software Engineering</vt:lpstr>
      <vt:lpstr>Software Reliability </vt:lpstr>
      <vt:lpstr>Measure of Reliability and Availability </vt:lpstr>
      <vt:lpstr>Measure of Reliability and Availability </vt:lpstr>
      <vt:lpstr>Software Safety  </vt:lpstr>
      <vt:lpstr>THE SQA PLAN</vt:lpstr>
      <vt:lpstr>THE SQA PLAN</vt:lpstr>
      <vt:lpstr>THE SQA PLAN</vt:lpstr>
      <vt:lpstr>International Standard Organization(ISO)</vt:lpstr>
      <vt:lpstr>ISO </vt:lpstr>
      <vt:lpstr>ISO </vt:lpstr>
      <vt:lpstr>ISO </vt:lpstr>
      <vt:lpstr>Why to get ISO certification</vt:lpstr>
      <vt:lpstr>How to get ISO Certifications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NCIT</dc:creator>
  <cp:lastModifiedBy>Nirdosh</cp:lastModifiedBy>
  <cp:revision>93</cp:revision>
  <dcterms:created xsi:type="dcterms:W3CDTF">2019-07-25T03:37:36Z</dcterms:created>
  <dcterms:modified xsi:type="dcterms:W3CDTF">2023-12-18T06:41:07Z</dcterms:modified>
</cp:coreProperties>
</file>