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7"/>
  </p:notesMasterIdLst>
  <p:sldIdLst>
    <p:sldId id="257" r:id="rId2"/>
    <p:sldId id="256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73C8-8364-42AB-8254-5EE2686ADA5B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3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441E-92E8-4A43-ABCE-BFADCC9A3B32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6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B8F-D8DF-4F80-8B5A-E653C8D75BF0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1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D796-4055-909B-7E37BC3DF311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93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F1D0-A947-49BE-B0D7-5CC1610805D3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C690-1103-4BA9-AF9C-CB241FFFFF69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3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97E4-A0B9-4443-8B88-1C8541D4FA7A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92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2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0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A6A8-CEC0-4549-BC91-E458124B4E3E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2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0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8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4624-566F-42A8-8B90-926BE7CA385C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9973-2D13-4FF3-9C7D-055C243918AC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4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72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2872" y="853444"/>
            <a:ext cx="1072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b) (p</a:t>
            </a:r>
            <a:r>
              <a:rPr lang="en-US" dirty="0" smtClean="0">
                <a:sym typeface="Wingdings" panose="05000000000000000000" pitchFamily="2" charset="2"/>
              </a:rPr>
              <a:t>q</a:t>
            </a:r>
            <a:r>
              <a:rPr lang="en-US" dirty="0" smtClean="0"/>
              <a:t>) and (¬p V q)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57053"/>
              </p:ext>
            </p:extLst>
          </p:nvPr>
        </p:nvGraphicFramePr>
        <p:xfrm>
          <a:off x="1981200" y="1914787"/>
          <a:ext cx="7078135" cy="31567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5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56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1349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(p</a:t>
                      </a: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 smtClean="0"/>
                        <a:t>q)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¬p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sz="1800" dirty="0" smtClean="0"/>
                        <a:t>¬pVq)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3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3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68106" y="5071533"/>
            <a:ext cx="3903133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/>
              <a:t>Hence, (</a:t>
            </a:r>
            <a:r>
              <a:rPr lang="en-US" dirty="0"/>
              <a:t>p</a:t>
            </a:r>
            <a:r>
              <a:rPr lang="en-US" dirty="0">
                <a:sym typeface="Wingdings" panose="05000000000000000000" pitchFamily="2" charset="2"/>
              </a:rPr>
              <a:t>q</a:t>
            </a:r>
            <a:r>
              <a:rPr lang="en-US" b="1" dirty="0" smtClean="0"/>
              <a:t>) ⇔</a:t>
            </a:r>
            <a:r>
              <a:rPr lang="en-US" dirty="0"/>
              <a:t> (¬p V q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1041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IMPORTANT EQUIVALENCE: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5" y="1136235"/>
            <a:ext cx="4914038" cy="559476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96235"/>
              </p:ext>
            </p:extLst>
          </p:nvPr>
        </p:nvGraphicFramePr>
        <p:xfrm>
          <a:off x="6212643" y="1312332"/>
          <a:ext cx="2404533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^ 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28214"/>
              </p:ext>
            </p:extLst>
          </p:nvPr>
        </p:nvGraphicFramePr>
        <p:xfrm>
          <a:off x="9286345" y="4058920"/>
          <a:ext cx="2404533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^ F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21877"/>
              </p:ext>
            </p:extLst>
          </p:nvPr>
        </p:nvGraphicFramePr>
        <p:xfrm>
          <a:off x="9150273" y="1303866"/>
          <a:ext cx="2404533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V 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93173"/>
              </p:ext>
            </p:extLst>
          </p:nvPr>
        </p:nvGraphicFramePr>
        <p:xfrm>
          <a:off x="6243372" y="4092786"/>
          <a:ext cx="2404533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V 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64939" y="2548467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Identity Laws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49606" y="5427134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Domination 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71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EQUIVALENCE INVOLVING CONDITION: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99739" y="1230867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(p</a:t>
            </a:r>
            <a:r>
              <a:rPr lang="en-US" dirty="0" smtClean="0">
                <a:sym typeface="Wingdings" panose="05000000000000000000" pitchFamily="2" charset="2"/>
              </a:rPr>
              <a:t>q</a:t>
            </a:r>
            <a:r>
              <a:rPr lang="en-US" dirty="0"/>
              <a:t> </a:t>
            </a:r>
            <a:r>
              <a:rPr lang="en-US" dirty="0" smtClean="0"/>
              <a:t>)⇔ (¬p v q)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9" y="1303866"/>
            <a:ext cx="3838049" cy="43095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86006" y="4211134"/>
            <a:ext cx="266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(p</a:t>
            </a:r>
            <a:r>
              <a:rPr lang="en-US" dirty="0" smtClean="0">
                <a:sym typeface="Wingdings" panose="05000000000000000000" pitchFamily="2" charset="2"/>
              </a:rPr>
              <a:t>q)</a:t>
            </a:r>
            <a:r>
              <a:rPr lang="en-US" dirty="0" smtClean="0"/>
              <a:t> </a:t>
            </a:r>
            <a:r>
              <a:rPr lang="en-US" dirty="0"/>
              <a:t>⇔ </a:t>
            </a:r>
            <a:r>
              <a:rPr lang="en-US" dirty="0" smtClean="0"/>
              <a:t>(¬q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¬p)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73658"/>
              </p:ext>
            </p:extLst>
          </p:nvPr>
        </p:nvGraphicFramePr>
        <p:xfrm>
          <a:off x="5969002" y="1600199"/>
          <a:ext cx="4690530" cy="21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8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(p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dirty="0" smtClean="0"/>
                        <a:t>q)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¬p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(¬pVq)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45940"/>
              </p:ext>
            </p:extLst>
          </p:nvPr>
        </p:nvGraphicFramePr>
        <p:xfrm>
          <a:off x="5704340" y="4656666"/>
          <a:ext cx="5816597" cy="21166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6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7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(p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 smtClean="0"/>
                        <a:t>q)</a:t>
                      </a:r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¬p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¬q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(¬q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 smtClean="0"/>
                        <a:t> ¬p)</a:t>
                      </a:r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18183" y="2116667"/>
            <a:ext cx="166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(Implication)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1542" y="2529012"/>
            <a:ext cx="2089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(contra-positive)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28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EQUIVALENCE INVOLVING BICONDITION: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7272" y="1774334"/>
            <a:ext cx="335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(p</a:t>
            </a:r>
            <a:r>
              <a:rPr lang="en-US" dirty="0" smtClean="0">
                <a:sym typeface="Wingdings" panose="05000000000000000000" pitchFamily="2" charset="2"/>
              </a:rPr>
              <a:t>q)</a:t>
            </a:r>
            <a:r>
              <a:rPr lang="en-US" dirty="0" smtClean="0"/>
              <a:t> </a:t>
            </a:r>
            <a:r>
              <a:rPr lang="en-US" dirty="0"/>
              <a:t>⇔ </a:t>
            </a:r>
            <a:r>
              <a:rPr lang="en-US" dirty="0" smtClean="0"/>
              <a:t>(p</a:t>
            </a:r>
            <a:r>
              <a:rPr lang="en-US" dirty="0" smtClean="0">
                <a:sym typeface="Wingdings" panose="05000000000000000000" pitchFamily="2" charset="2"/>
              </a:rPr>
              <a:t>q</a:t>
            </a:r>
            <a:r>
              <a:rPr lang="en-US" dirty="0" smtClean="0"/>
              <a:t>)^(q</a:t>
            </a:r>
            <a:r>
              <a:rPr lang="en-US" dirty="0" smtClean="0">
                <a:sym typeface="Wingdings" panose="05000000000000000000" pitchFamily="2" charset="2"/>
              </a:rPr>
              <a:t>p)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30"/>
              </p:ext>
            </p:extLst>
          </p:nvPr>
        </p:nvGraphicFramePr>
        <p:xfrm>
          <a:off x="5662007" y="2236799"/>
          <a:ext cx="5793394" cy="22230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7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6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03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(p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</a:t>
                      </a:r>
                      <a:r>
                        <a:rPr lang="en-US" sz="1400" dirty="0" smtClean="0"/>
                        <a:t>q)</a:t>
                      </a:r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(p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q)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(q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p)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(p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q</a:t>
                      </a:r>
                      <a:r>
                        <a:rPr lang="en-US" sz="1400" dirty="0" smtClean="0"/>
                        <a:t>)^(q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p)</a:t>
                      </a:r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7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7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7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7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4" y="1588068"/>
            <a:ext cx="5116606" cy="39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09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306" y="860216"/>
            <a:ext cx="102023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Prove the following are </a:t>
            </a:r>
            <a:r>
              <a:rPr lang="en-US" sz="2000" b="1" dirty="0" smtClean="0"/>
              <a:t>logically</a:t>
            </a:r>
            <a:r>
              <a:rPr lang="en-US" b="1" dirty="0" smtClean="0"/>
              <a:t> equivalent by developing a series of logical equivalence.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1339" y="1887168"/>
            <a:ext cx="96012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¬(p</a:t>
            </a:r>
            <a:r>
              <a:rPr lang="en-US" sz="3200" dirty="0" smtClean="0">
                <a:sym typeface="Wingdings" panose="05000000000000000000" pitchFamily="2" charset="2"/>
              </a:rPr>
              <a:t>q)</a:t>
            </a:r>
            <a:r>
              <a:rPr lang="en-US" sz="3200" dirty="0"/>
              <a:t> ≡ </a:t>
            </a:r>
            <a:r>
              <a:rPr lang="en-US" sz="3200" dirty="0" smtClean="0"/>
              <a:t>(p^¬q)</a:t>
            </a:r>
          </a:p>
          <a:p>
            <a:r>
              <a:rPr lang="en-US" sz="3200" dirty="0"/>
              <a:t>	</a:t>
            </a:r>
            <a:r>
              <a:rPr lang="en-US" sz="3200" u="sng" dirty="0" smtClean="0"/>
              <a:t>solution:</a:t>
            </a:r>
          </a:p>
          <a:p>
            <a:r>
              <a:rPr lang="en-US" sz="3200" dirty="0" smtClean="0"/>
              <a:t>	Taking LHS,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=¬(p</a:t>
            </a:r>
            <a:r>
              <a:rPr lang="en-US" sz="3200" dirty="0" smtClean="0">
                <a:sym typeface="Wingdings" panose="05000000000000000000" pitchFamily="2" charset="2"/>
              </a:rPr>
              <a:t>q)</a:t>
            </a:r>
          </a:p>
          <a:p>
            <a:r>
              <a:rPr lang="en-US" sz="3200" dirty="0"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=</a:t>
            </a:r>
            <a:r>
              <a:rPr lang="en-US" sz="3200" dirty="0" smtClean="0"/>
              <a:t>¬(¬pvq)----------{p</a:t>
            </a:r>
            <a:r>
              <a:rPr lang="en-US" sz="3200" dirty="0" smtClean="0">
                <a:sym typeface="Wingdings" panose="05000000000000000000" pitchFamily="2" charset="2"/>
              </a:rPr>
              <a:t>q</a:t>
            </a:r>
            <a:r>
              <a:rPr lang="en-US" sz="3200" dirty="0"/>
              <a:t> </a:t>
            </a:r>
            <a:r>
              <a:rPr lang="en-US" sz="3200" dirty="0" smtClean="0"/>
              <a:t>≡¬pvq}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= ¬(¬p)^(¬q)-----{De- Morgan's Law}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=p^¬q--------------{Double Negation Law}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145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306" y="860216"/>
            <a:ext cx="102023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Prove the following are </a:t>
            </a:r>
            <a:r>
              <a:rPr lang="en-US" sz="2000" b="1" dirty="0" smtClean="0"/>
              <a:t>logically</a:t>
            </a:r>
            <a:r>
              <a:rPr lang="en-US" b="1" dirty="0" smtClean="0"/>
              <a:t> equivalent by developing a series of logical equivalence.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52997" y="1627903"/>
            <a:ext cx="9601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¬(</a:t>
            </a:r>
            <a:r>
              <a:rPr lang="en-US" sz="2400" dirty="0"/>
              <a:t>pV(¬p^</a:t>
            </a:r>
            <a:r>
              <a:rPr lang="en-US" sz="2400" dirty="0">
                <a:sym typeface="Wingdings" panose="05000000000000000000" pitchFamily="2" charset="2"/>
              </a:rPr>
              <a:t>q))</a:t>
            </a:r>
            <a:r>
              <a:rPr lang="en-US" sz="2400" dirty="0" smtClean="0"/>
              <a:t> </a:t>
            </a:r>
            <a:r>
              <a:rPr lang="en-US" sz="2400" dirty="0"/>
              <a:t>≡ </a:t>
            </a:r>
            <a:r>
              <a:rPr lang="en-US" sz="2400" dirty="0" smtClean="0"/>
              <a:t>(</a:t>
            </a:r>
            <a:r>
              <a:rPr lang="en-US" sz="2400" dirty="0"/>
              <a:t>¬</a:t>
            </a:r>
            <a:r>
              <a:rPr lang="en-US" sz="2400" dirty="0" smtClean="0"/>
              <a:t>p^¬q)</a:t>
            </a:r>
          </a:p>
          <a:p>
            <a:r>
              <a:rPr lang="en-US" sz="2400" dirty="0"/>
              <a:t>	</a:t>
            </a:r>
            <a:r>
              <a:rPr lang="en-US" sz="2400" u="sng" dirty="0" smtClean="0"/>
              <a:t>solution:</a:t>
            </a:r>
          </a:p>
          <a:p>
            <a:r>
              <a:rPr lang="en-US" sz="2400" dirty="0" smtClean="0"/>
              <a:t>	Taking LHS,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=¬(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V</a:t>
            </a:r>
            <a:r>
              <a:rPr lang="en-US" sz="2400" dirty="0">
                <a:solidFill>
                  <a:srgbClr val="FF0000"/>
                </a:solidFill>
              </a:rPr>
              <a:t>(¬p^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q)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  <a:r>
              <a:rPr lang="en-US" sz="2400" dirty="0"/>
              <a:t> 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=</a:t>
            </a:r>
            <a:r>
              <a:rPr lang="en-US" sz="2400" dirty="0"/>
              <a:t>¬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 ∧ </a:t>
            </a:r>
            <a:r>
              <a:rPr lang="en-US" sz="2400" dirty="0">
                <a:solidFill>
                  <a:srgbClr val="FF0000"/>
                </a:solidFill>
              </a:rPr>
              <a:t>¬(¬p ∧ q)</a:t>
            </a:r>
            <a:r>
              <a:rPr lang="en-US" sz="2400" dirty="0"/>
              <a:t> ------------------by the second De Morgan law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= </a:t>
            </a:r>
            <a:r>
              <a:rPr lang="en-US" sz="2400" dirty="0"/>
              <a:t>¬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 ∧ [¬</a:t>
            </a:r>
            <a:r>
              <a:rPr lang="en-US" sz="2400" dirty="0">
                <a:solidFill>
                  <a:srgbClr val="FF0000"/>
                </a:solidFill>
              </a:rPr>
              <a:t>(¬p)</a:t>
            </a:r>
            <a:r>
              <a:rPr lang="en-US" sz="2400" dirty="0"/>
              <a:t> ∨ ¬</a:t>
            </a:r>
            <a:r>
              <a:rPr lang="en-US" sz="2400" dirty="0">
                <a:solidFill>
                  <a:srgbClr val="FF0000"/>
                </a:solidFill>
              </a:rPr>
              <a:t>q</a:t>
            </a:r>
            <a:r>
              <a:rPr lang="en-US" sz="2400" dirty="0"/>
              <a:t>] --------------------by the first De Morgan law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=</a:t>
            </a:r>
            <a:r>
              <a:rPr lang="en-US" sz="2400" dirty="0"/>
              <a:t> ¬p ∧ (p ∨ ¬q) -----------------------by the double negation </a:t>
            </a:r>
            <a:r>
              <a:rPr lang="en-US" sz="2400" dirty="0" smtClean="0"/>
              <a:t>law</a:t>
            </a:r>
          </a:p>
          <a:p>
            <a:r>
              <a:rPr lang="en-US" sz="2400" dirty="0" smtClean="0"/>
              <a:t>	=</a:t>
            </a:r>
            <a:r>
              <a:rPr lang="en-US" sz="2400" dirty="0"/>
              <a:t> (¬p ∧ p) ∨ (¬p ∧ ¬q) -----------by the second distributive </a:t>
            </a:r>
            <a:r>
              <a:rPr lang="en-US" sz="2400" dirty="0" smtClean="0"/>
              <a:t>law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=</a:t>
            </a:r>
            <a:r>
              <a:rPr lang="en-US" sz="2400" dirty="0"/>
              <a:t> F ∨ (¬p ∧ ¬q) ------------------------------------because ¬p ∧ p ≡ </a:t>
            </a:r>
            <a:r>
              <a:rPr lang="en-US" sz="2400" dirty="0" smtClean="0"/>
              <a:t>F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=</a:t>
            </a:r>
            <a:r>
              <a:rPr lang="en-US" sz="2400" dirty="0"/>
              <a:t> (¬p ∧ ¬q) ∨ F--------- by the commutative law for </a:t>
            </a:r>
            <a:r>
              <a:rPr lang="en-US" sz="2400" dirty="0" smtClean="0"/>
              <a:t>disjunction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= </a:t>
            </a:r>
            <a:r>
              <a:rPr lang="en-US" sz="2400" dirty="0"/>
              <a:t>¬p ∧ ¬q ---------------------------------------by the identity law for F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26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348" y="389467"/>
            <a:ext cx="10723120" cy="5791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Algerian" panose="04020705040A02060702" pitchFamily="82" charset="0"/>
              </a:rPr>
              <a:t>Tautology</a:t>
            </a: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Algerian" panose="04020705040A02060702" pitchFamily="82" charset="0"/>
              </a:rPr>
              <a:t>Contradiction</a:t>
            </a:r>
            <a:endParaRPr lang="en-US" dirty="0">
              <a:latin typeface="Algerian" panose="04020705040A02060702" pitchFamily="82" charset="0"/>
            </a:endParaRP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Algerian" panose="04020705040A02060702" pitchFamily="82" charset="0"/>
              </a:rPr>
              <a:t> contingency</a:t>
            </a: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Algerian" panose="04020705040A02060702" pitchFamily="82" charset="0"/>
              </a:rPr>
              <a:t>Propositional satisfiability</a:t>
            </a: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Algerian" panose="04020705040A02060702" pitchFamily="82" charset="0"/>
              </a:rPr>
              <a:t>Logical equivalence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TAUTOLOGY: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142999"/>
            <a:ext cx="11186055" cy="11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Compound proposition that is always TRUE , not matter what the truth values of the propositional variables that occur in it, is called TAUTOLOGY.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5934" y="2380196"/>
            <a:ext cx="1072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r>
              <a:rPr lang="en-US" dirty="0" smtClean="0"/>
              <a:t>a)  p V ¬p                                                                b) (p</a:t>
            </a:r>
            <a:r>
              <a:rPr lang="en-US" dirty="0" smtClean="0">
                <a:sym typeface="Wingdings" panose="05000000000000000000" pitchFamily="2" charset="2"/>
              </a:rPr>
              <a:t>q) v (qp)</a:t>
            </a:r>
            <a:r>
              <a:rPr lang="en-US" dirty="0" smtClean="0"/>
              <a:t>           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14854"/>
              </p:ext>
            </p:extLst>
          </p:nvPr>
        </p:nvGraphicFramePr>
        <p:xfrm>
          <a:off x="751945" y="3321798"/>
          <a:ext cx="2904066" cy="14308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¬p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^ </a:t>
                      </a:r>
                      <a:r>
                        <a:rPr lang="en-US" sz="1800" dirty="0" smtClean="0"/>
                        <a:t>¬p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975224"/>
              </p:ext>
            </p:extLst>
          </p:nvPr>
        </p:nvGraphicFramePr>
        <p:xfrm>
          <a:off x="5806544" y="3345859"/>
          <a:ext cx="4709056" cy="2384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pq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qp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pq)V(qp)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CONTRADICTION: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142999"/>
            <a:ext cx="11186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Compound proposition that is always FALSE, not matter what the truth values of the propositional variables that occur in it, is called CONTRADICTION.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5934" y="2380196"/>
            <a:ext cx="1072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r>
              <a:rPr lang="en-US" dirty="0" smtClean="0"/>
              <a:t>a)  p ^ ¬p                                                                b) </a:t>
            </a:r>
            <a:r>
              <a:rPr lang="en-US" dirty="0"/>
              <a:t>¬</a:t>
            </a:r>
            <a:r>
              <a:rPr lang="en-US" dirty="0" smtClean="0"/>
              <a:t>(p</a:t>
            </a:r>
            <a:r>
              <a:rPr lang="en-US" dirty="0">
                <a:sym typeface="Wingdings" panose="05000000000000000000" pitchFamily="2" charset="2"/>
              </a:rPr>
              <a:t>^</a:t>
            </a:r>
            <a:r>
              <a:rPr lang="en-US" dirty="0" smtClean="0">
                <a:sym typeface="Wingdings" panose="05000000000000000000" pitchFamily="2" charset="2"/>
              </a:rPr>
              <a:t>q)  (q^p)</a:t>
            </a:r>
            <a:r>
              <a:rPr lang="en-US" dirty="0" smtClean="0"/>
              <a:t>           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02481"/>
              </p:ext>
            </p:extLst>
          </p:nvPr>
        </p:nvGraphicFramePr>
        <p:xfrm>
          <a:off x="751945" y="3321798"/>
          <a:ext cx="2904066" cy="14308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¬p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^ </a:t>
                      </a:r>
                      <a:r>
                        <a:rPr lang="en-US" sz="1800" dirty="0" smtClean="0"/>
                        <a:t>¬p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90686"/>
              </p:ext>
            </p:extLst>
          </p:nvPr>
        </p:nvGraphicFramePr>
        <p:xfrm>
          <a:off x="5806543" y="3345859"/>
          <a:ext cx="6080657" cy="2384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1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</a:t>
                      </a:r>
                      <a:r>
                        <a:rPr lang="en-US" baseline="0" dirty="0" smtClean="0"/>
                        <a:t> ^ 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¬(p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^q)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(q^p)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¬(p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^q)  (q^p)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80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CONTINGENGY: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142999"/>
            <a:ext cx="1118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Compound proposition that is neither a TAUTOLOGY or a CONTRADICTION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0210" y="2238793"/>
            <a:ext cx="607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Examples:</a:t>
            </a:r>
          </a:p>
          <a:p>
            <a:endParaRPr lang="en-US" dirty="0" smtClean="0"/>
          </a:p>
          <a:p>
            <a:r>
              <a:rPr lang="en-US" dirty="0" smtClean="0"/>
              <a:t>                          a</a:t>
            </a:r>
            <a:r>
              <a:rPr lang="en-US" dirty="0"/>
              <a:t>) (p → q) ∧ (q → p)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7131"/>
              </p:ext>
            </p:extLst>
          </p:nvPr>
        </p:nvGraphicFramePr>
        <p:xfrm>
          <a:off x="3346149" y="3279871"/>
          <a:ext cx="4709056" cy="2384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pq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qp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pq)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^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(qp)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595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92" y="1063416"/>
            <a:ext cx="3131898" cy="573812"/>
          </a:xfrm>
        </p:spPr>
        <p:txBody>
          <a:bodyPr/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SATISFIABILITY: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592" y="1755674"/>
            <a:ext cx="852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Compound proposition is satisfiable is there is at least one true value in its truth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TAUTOLOGY is always satisfiable but satisfiable is not always TAUTOLOGY.</a:t>
            </a:r>
          </a:p>
          <a:p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15980"/>
              </p:ext>
            </p:extLst>
          </p:nvPr>
        </p:nvGraphicFramePr>
        <p:xfrm>
          <a:off x="697217" y="3634147"/>
          <a:ext cx="4709056" cy="22735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pq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qp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pq)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^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(qp)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9239" y="6089714"/>
            <a:ext cx="39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SATISFIABLE but not TAUTOLOGY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24820"/>
              </p:ext>
            </p:extLst>
          </p:nvPr>
        </p:nvGraphicFramePr>
        <p:xfrm>
          <a:off x="6768445" y="3610463"/>
          <a:ext cx="4746396" cy="2280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0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5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608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pq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qp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pq)V(qp)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92183" y="6089714"/>
            <a:ext cx="39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SATISFIABLE 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alsoTAUTOLOGY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3383" y="3178403"/>
            <a:ext cx="224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pq) ^ (qp)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49979" y="3178403"/>
            <a:ext cx="18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pq)V(qp)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99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91" y="1063416"/>
            <a:ext cx="4008593" cy="573812"/>
          </a:xfrm>
        </p:spPr>
        <p:txBody>
          <a:bodyPr/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UNSATISFIABILITY: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591" y="1755674"/>
            <a:ext cx="916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Compound proposition is unsatisfiable is there is no true value in its truth table.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CONTRADICTION is always </a:t>
            </a:r>
            <a:r>
              <a:rPr lang="en-US" dirty="0" err="1" smtClean="0"/>
              <a:t>unsatisfiable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96548"/>
              </p:ext>
            </p:extLst>
          </p:nvPr>
        </p:nvGraphicFramePr>
        <p:xfrm>
          <a:off x="2422321" y="3826626"/>
          <a:ext cx="6080657" cy="2384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10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</a:t>
                      </a:r>
                      <a:r>
                        <a:rPr lang="en-US" baseline="0" dirty="0" smtClean="0"/>
                        <a:t> ^ 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¬(p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^q)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(q^p)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¬(p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^q)  (q^p)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55184" y="3365369"/>
            <a:ext cx="33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¬(p</a:t>
            </a:r>
            <a:r>
              <a:rPr lang="en-US" dirty="0">
                <a:sym typeface="Wingdings" panose="05000000000000000000" pitchFamily="2" charset="2"/>
              </a:rPr>
              <a:t>^q)  (q^p)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46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91" y="1063416"/>
            <a:ext cx="3829483" cy="573812"/>
          </a:xfrm>
        </p:spPr>
        <p:txBody>
          <a:bodyPr/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VALID &amp; INVALID: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591" y="2181343"/>
            <a:ext cx="11521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VALID:</a:t>
            </a:r>
            <a:r>
              <a:rPr lang="en-US" b="1" dirty="0" smtClean="0"/>
              <a:t> </a:t>
            </a:r>
            <a:r>
              <a:rPr lang="en-US" dirty="0" smtClean="0"/>
              <a:t>Compound proposition always VALID when it is a TAUTOLOGY.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INVALID</a:t>
            </a:r>
            <a:r>
              <a:rPr lang="en-US" b="1" u="sng" dirty="0"/>
              <a:t>:</a:t>
            </a:r>
            <a:r>
              <a:rPr lang="en-US" b="1" dirty="0"/>
              <a:t> </a:t>
            </a:r>
            <a:r>
              <a:rPr lang="en-US" dirty="0"/>
              <a:t>Compound proposition always </a:t>
            </a:r>
            <a:r>
              <a:rPr lang="en-US" dirty="0" smtClean="0"/>
              <a:t>INVALID </a:t>
            </a:r>
            <a:r>
              <a:rPr lang="en-US" dirty="0"/>
              <a:t>when it is </a:t>
            </a:r>
            <a:r>
              <a:rPr lang="en-US" dirty="0" smtClean="0"/>
              <a:t>either CONTRADICTION or CONTINGENCY.</a:t>
            </a:r>
          </a:p>
          <a:p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8639" y="4926733"/>
            <a:ext cx="2932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TAUTOLOGY</a:t>
            </a:r>
          </a:p>
          <a:p>
            <a:r>
              <a:rPr lang="en-US" i="1" dirty="0" smtClean="0"/>
              <a:t>Always TRUE</a:t>
            </a:r>
          </a:p>
          <a:p>
            <a:r>
              <a:rPr lang="en-US" i="1" dirty="0" smtClean="0"/>
              <a:t>Satisfiable</a:t>
            </a:r>
          </a:p>
          <a:p>
            <a:r>
              <a:rPr lang="en-US" i="1" dirty="0" smtClean="0"/>
              <a:t>VALID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438870" y="4859000"/>
            <a:ext cx="2932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CONTRADICTION</a:t>
            </a:r>
          </a:p>
          <a:p>
            <a:r>
              <a:rPr lang="en-US" i="1" dirty="0" smtClean="0"/>
              <a:t>Always FALSE</a:t>
            </a:r>
          </a:p>
          <a:p>
            <a:r>
              <a:rPr lang="en-US" i="1" dirty="0" smtClean="0"/>
              <a:t>unsatisfiable</a:t>
            </a:r>
          </a:p>
          <a:p>
            <a:r>
              <a:rPr lang="en-US" i="1" dirty="0" smtClean="0"/>
              <a:t>INVALID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92347" y="4776598"/>
            <a:ext cx="2932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CONTINGENCY</a:t>
            </a:r>
          </a:p>
          <a:p>
            <a:r>
              <a:rPr lang="en-US" i="1" dirty="0" smtClean="0"/>
              <a:t>Sometimes TRUE or FALSE</a:t>
            </a:r>
          </a:p>
          <a:p>
            <a:r>
              <a:rPr lang="en-US" i="1" dirty="0" smtClean="0"/>
              <a:t>Satisfiable</a:t>
            </a:r>
          </a:p>
          <a:p>
            <a:r>
              <a:rPr lang="en-US" i="1" dirty="0" smtClean="0"/>
              <a:t>INVALID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82068" y="4141271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SUMMARY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4000994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LOGICAL EQUIVALENCES: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216416"/>
            <a:ext cx="1118605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Compound proposition ‘p’ and ‘q’ are logically equivalent is they have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same Truth Values in all possible cases.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Notation: </a:t>
            </a:r>
            <a:r>
              <a:rPr lang="en-US" dirty="0" smtClean="0"/>
              <a:t>p ≡ q    </a:t>
            </a:r>
            <a:r>
              <a:rPr lang="en-US" dirty="0"/>
              <a:t>or    </a:t>
            </a:r>
            <a:r>
              <a:rPr lang="en-US" dirty="0" smtClean="0"/>
              <a:t>p ⇔ q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339" y="2555244"/>
            <a:ext cx="1072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a) </a:t>
            </a:r>
            <a:r>
              <a:rPr lang="en-US" dirty="0"/>
              <a:t>¬</a:t>
            </a:r>
            <a:r>
              <a:rPr lang="en-US" dirty="0" smtClean="0"/>
              <a:t>(p V q) and (¬p ^ ¬q)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99568"/>
              </p:ext>
            </p:extLst>
          </p:nvPr>
        </p:nvGraphicFramePr>
        <p:xfrm>
          <a:off x="1481666" y="3582719"/>
          <a:ext cx="8771469" cy="2564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2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(pVq)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¬(pVq)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¬p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¬q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sz="1800" dirty="0" smtClean="0"/>
                        <a:t>¬p^¬q)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81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81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81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81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44972" y="6146800"/>
            <a:ext cx="3903133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/>
              <a:t>Hence, </a:t>
            </a:r>
            <a:r>
              <a:rPr lang="en-US" b="1" dirty="0"/>
              <a:t>¬(p V q</a:t>
            </a:r>
            <a:r>
              <a:rPr lang="en-US" b="1" dirty="0" smtClean="0"/>
              <a:t>)</a:t>
            </a:r>
            <a:r>
              <a:rPr lang="en-US" b="1" dirty="0"/>
              <a:t> </a:t>
            </a:r>
            <a:r>
              <a:rPr lang="en-US" b="1" dirty="0" smtClean="0"/>
              <a:t>⇔</a:t>
            </a:r>
            <a:r>
              <a:rPr lang="en-US" b="1" dirty="0"/>
              <a:t>(¬p ^ ¬q)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4067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598</TotalTime>
  <Words>1018</Words>
  <Application>Microsoft Office PowerPoint</Application>
  <PresentationFormat>Widescreen</PresentationFormat>
  <Paragraphs>471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Aparajita</vt:lpstr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TAUTOLOGY:</vt:lpstr>
      <vt:lpstr>CONTRADICTION:</vt:lpstr>
      <vt:lpstr>CONTINGENGY:</vt:lpstr>
      <vt:lpstr>SATISFIABILITY:</vt:lpstr>
      <vt:lpstr>UNSATISFIABILITY:</vt:lpstr>
      <vt:lpstr>VALID &amp; INVALID:</vt:lpstr>
      <vt:lpstr>LOGICAL EQUIVALENCES:</vt:lpstr>
      <vt:lpstr>PowerPoint Presentation</vt:lpstr>
      <vt:lpstr>IMPORTANT EQUIVALENCE:</vt:lpstr>
      <vt:lpstr>EQUIVALENCE INVOLVING CONDITION:</vt:lpstr>
      <vt:lpstr>EQUIVALENCE INVOLVING BICONDITION: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113</cp:revision>
  <dcterms:created xsi:type="dcterms:W3CDTF">2020-09-07T16:36:41Z</dcterms:created>
  <dcterms:modified xsi:type="dcterms:W3CDTF">2020-10-10T11:23:06Z</dcterms:modified>
</cp:coreProperties>
</file>