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40"/>
  </p:notesMasterIdLst>
  <p:sldIdLst>
    <p:sldId id="257" r:id="rId2"/>
    <p:sldId id="256" r:id="rId3"/>
    <p:sldId id="258" r:id="rId4"/>
    <p:sldId id="281" r:id="rId5"/>
    <p:sldId id="282" r:id="rId6"/>
    <p:sldId id="293" r:id="rId7"/>
    <p:sldId id="294" r:id="rId8"/>
    <p:sldId id="295" r:id="rId9"/>
    <p:sldId id="296" r:id="rId10"/>
    <p:sldId id="297" r:id="rId11"/>
    <p:sldId id="298" r:id="rId12"/>
    <p:sldId id="299" r:id="rId13"/>
    <p:sldId id="300" r:id="rId14"/>
    <p:sldId id="301" r:id="rId15"/>
    <p:sldId id="305" r:id="rId16"/>
    <p:sldId id="303" r:id="rId17"/>
    <p:sldId id="302" r:id="rId18"/>
    <p:sldId id="304" r:id="rId19"/>
    <p:sldId id="306" r:id="rId20"/>
    <p:sldId id="318" r:id="rId21"/>
    <p:sldId id="316" r:id="rId22"/>
    <p:sldId id="317" r:id="rId23"/>
    <p:sldId id="307" r:id="rId24"/>
    <p:sldId id="309" r:id="rId25"/>
    <p:sldId id="310" r:id="rId26"/>
    <p:sldId id="311" r:id="rId27"/>
    <p:sldId id="312" r:id="rId28"/>
    <p:sldId id="313" r:id="rId29"/>
    <p:sldId id="314" r:id="rId30"/>
    <p:sldId id="315" r:id="rId31"/>
    <p:sldId id="319" r:id="rId32"/>
    <p:sldId id="320" r:id="rId33"/>
    <p:sldId id="321" r:id="rId34"/>
    <p:sldId id="323" r:id="rId35"/>
    <p:sldId id="322" r:id="rId36"/>
    <p:sldId id="324" r:id="rId37"/>
    <p:sldId id="325" r:id="rId38"/>
    <p:sldId id="32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10/15/2020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10/15/2020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10/15/2020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10/15/2020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10/15/2020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64" y="494056"/>
            <a:ext cx="8534400" cy="897466"/>
          </a:xfrm>
        </p:spPr>
        <p:txBody>
          <a:bodyPr/>
          <a:lstStyle/>
          <a:p>
            <a:r>
              <a:rPr lang="en-US" b="1" u="sng" dirty="0" smtClean="0">
                <a:solidFill>
                  <a:srgbClr val="FFC000"/>
                </a:solidFill>
              </a:rPr>
              <a:t>6. SIMPLIFICATION: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846836" y="1154909"/>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P^Q is TRUE</a:t>
            </a:r>
            <a:r>
              <a:rPr lang="en-US" dirty="0" smtClean="0">
                <a:sym typeface="Wingdings" panose="05000000000000000000" pitchFamily="2" charset="2"/>
              </a:rPr>
              <a:t>  then, P will be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(P^Q)P is TAUTOLOGY</a:t>
            </a:r>
            <a:endParaRPr lang="en-US" dirty="0" smtClean="0"/>
          </a:p>
        </p:txBody>
      </p:sp>
      <p:sp>
        <p:nvSpPr>
          <p:cNvPr id="3" name="TextBox 2"/>
          <p:cNvSpPr txBox="1"/>
          <p:nvPr/>
        </p:nvSpPr>
        <p:spPr>
          <a:xfrm>
            <a:off x="3036390" y="2709585"/>
            <a:ext cx="6079328" cy="1200329"/>
          </a:xfrm>
          <a:prstGeom prst="rect">
            <a:avLst/>
          </a:prstGeom>
          <a:noFill/>
        </p:spPr>
        <p:txBody>
          <a:bodyPr wrap="square" rtlCol="0">
            <a:spAutoFit/>
          </a:bodyPr>
          <a:lstStyle/>
          <a:p>
            <a:r>
              <a:rPr lang="en-US" b="1" dirty="0" smtClean="0"/>
              <a:t>                                        p^q</a:t>
            </a:r>
          </a:p>
          <a:p>
            <a:r>
              <a:rPr lang="en-US" b="1" dirty="0"/>
              <a:t>	</a:t>
            </a:r>
            <a:r>
              <a:rPr lang="en-US" b="1" dirty="0" smtClean="0"/>
              <a:t>				 </a:t>
            </a:r>
            <a:r>
              <a:rPr lang="en-US" b="1" dirty="0"/>
              <a:t>∴ </a:t>
            </a:r>
            <a:r>
              <a:rPr lang="en-US" b="1" dirty="0" smtClean="0"/>
              <a:t>p</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853124544"/>
              </p:ext>
            </p:extLst>
          </p:nvPr>
        </p:nvGraphicFramePr>
        <p:xfrm>
          <a:off x="3977959" y="4056350"/>
          <a:ext cx="3818008"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1348033">
                  <a:extLst>
                    <a:ext uri="{9D8B030D-6E8A-4147-A177-3AD203B41FA5}">
                      <a16:colId xmlns:a16="http://schemas.microsoft.com/office/drawing/2014/main" val="20003"/>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(p^q)</a:t>
                      </a:r>
                      <a:r>
                        <a:rPr lang="en-US" dirty="0" smtClean="0">
                          <a:sym typeface="Wingdings" panose="05000000000000000000" pitchFamily="2" charset="2"/>
                        </a:rPr>
                        <a:t>p</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sz="1800"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97864" y="3073137"/>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378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64" y="385647"/>
            <a:ext cx="8534400" cy="897466"/>
          </a:xfrm>
        </p:spPr>
        <p:txBody>
          <a:bodyPr/>
          <a:lstStyle/>
          <a:p>
            <a:r>
              <a:rPr lang="en-US" b="1" u="sng" dirty="0">
                <a:solidFill>
                  <a:srgbClr val="FFC000"/>
                </a:solidFill>
              </a:rPr>
              <a:t>7</a:t>
            </a:r>
            <a:r>
              <a:rPr lang="en-US" b="1" u="sng" dirty="0" smtClean="0">
                <a:solidFill>
                  <a:srgbClr val="FFC000"/>
                </a:solidFill>
              </a:rPr>
              <a:t>. CONJUNCTION: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898594" y="1101324"/>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 is TRUE</a:t>
            </a:r>
            <a:r>
              <a:rPr lang="en-US" dirty="0" smtClean="0">
                <a:sym typeface="Wingdings" panose="05000000000000000000" pitchFamily="2" charset="2"/>
              </a:rPr>
              <a:t> and Q is TRUE then, P^Q will be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(P)^(Q)(P^Q) is TAUTOLOGY</a:t>
            </a:r>
            <a:endParaRPr lang="en-US" dirty="0" smtClean="0"/>
          </a:p>
        </p:txBody>
      </p:sp>
      <p:sp>
        <p:nvSpPr>
          <p:cNvPr id="3" name="TextBox 2"/>
          <p:cNvSpPr txBox="1"/>
          <p:nvPr/>
        </p:nvSpPr>
        <p:spPr>
          <a:xfrm>
            <a:off x="3207017" y="2432560"/>
            <a:ext cx="6079328" cy="1477328"/>
          </a:xfrm>
          <a:prstGeom prst="rect">
            <a:avLst/>
          </a:prstGeom>
          <a:noFill/>
        </p:spPr>
        <p:txBody>
          <a:bodyPr wrap="square" rtlCol="0">
            <a:spAutoFit/>
          </a:bodyPr>
          <a:lstStyle/>
          <a:p>
            <a:r>
              <a:rPr lang="en-US" b="1" dirty="0" smtClean="0"/>
              <a:t>					p</a:t>
            </a:r>
          </a:p>
          <a:p>
            <a:r>
              <a:rPr lang="en-US" b="1" dirty="0"/>
              <a:t>	</a:t>
            </a:r>
            <a:r>
              <a:rPr lang="en-US" b="1" dirty="0" smtClean="0"/>
              <a:t>				q</a:t>
            </a:r>
          </a:p>
          <a:p>
            <a:r>
              <a:rPr lang="en-US" b="1" dirty="0"/>
              <a:t>	</a:t>
            </a:r>
            <a:r>
              <a:rPr lang="en-US" b="1" dirty="0" smtClean="0"/>
              <a:t>			</a:t>
            </a:r>
            <a:r>
              <a:rPr lang="en-US" b="1" dirty="0"/>
              <a:t> </a:t>
            </a:r>
            <a:r>
              <a:rPr lang="en-US" b="1" dirty="0" smtClean="0"/>
              <a:t>    ∴ p^q</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764170933"/>
              </p:ext>
            </p:extLst>
          </p:nvPr>
        </p:nvGraphicFramePr>
        <p:xfrm>
          <a:off x="3977959" y="4056350"/>
          <a:ext cx="4270495"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1800520">
                  <a:extLst>
                    <a:ext uri="{9D8B030D-6E8A-4147-A177-3AD203B41FA5}">
                      <a16:colId xmlns:a16="http://schemas.microsoft.com/office/drawing/2014/main" val="20003"/>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(p^q)</a:t>
                      </a:r>
                      <a:r>
                        <a:rPr lang="en-US" dirty="0" smtClean="0">
                          <a:sym typeface="Wingdings" panose="05000000000000000000" pitchFamily="2" charset="2"/>
                        </a:rPr>
                        <a:t>(p^q)</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sz="1800"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97864" y="3073137"/>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0370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b="1" u="sng" dirty="0" smtClean="0">
                <a:solidFill>
                  <a:srgbClr val="FFC000"/>
                </a:solidFill>
              </a:rPr>
              <a:t>8. RESOLUTION: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p:cNvSpPr txBox="1"/>
          <p:nvPr/>
        </p:nvSpPr>
        <p:spPr>
          <a:xfrm>
            <a:off x="864089" y="1134922"/>
            <a:ext cx="11186055" cy="175432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a:t>
            </a:r>
            <a:r>
              <a:rPr lang="en-US" dirty="0">
                <a:sym typeface="Wingdings" panose="05000000000000000000" pitchFamily="2" charset="2"/>
              </a:rPr>
              <a:t>v</a:t>
            </a:r>
            <a:r>
              <a:rPr lang="en-US" dirty="0" smtClean="0">
                <a:sym typeface="Wingdings" panose="05000000000000000000" pitchFamily="2" charset="2"/>
              </a:rPr>
              <a:t>Q)  and (</a:t>
            </a:r>
            <a:r>
              <a:rPr lang="en-US" dirty="0" smtClean="0"/>
              <a:t>¬PvR</a:t>
            </a:r>
            <a:r>
              <a:rPr lang="en-US" dirty="0" smtClean="0">
                <a:sym typeface="Wingdings" panose="05000000000000000000" pitchFamily="2" charset="2"/>
              </a:rPr>
              <a:t>) is TRUE then, we can infer (QvR)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is,((PvQ)^(</a:t>
            </a:r>
            <a:r>
              <a:rPr lang="en-US" dirty="0" smtClean="0"/>
              <a:t>¬PvR)</a:t>
            </a:r>
            <a:r>
              <a:rPr lang="en-US" dirty="0" smtClean="0">
                <a:sym typeface="Wingdings" panose="05000000000000000000" pitchFamily="2" charset="2"/>
              </a:rPr>
              <a:t>)(QvR) is TAUTOLOGY</a:t>
            </a:r>
            <a:endParaRPr lang="en-US" b="1" dirty="0"/>
          </a:p>
          <a:p>
            <a:pPr marL="285750" indent="-285750">
              <a:lnSpc>
                <a:spcPct val="200000"/>
              </a:lnSpc>
              <a:buFont typeface="Wingdings" panose="05000000000000000000" pitchFamily="2" charset="2"/>
              <a:buChar char="Ø"/>
            </a:pPr>
            <a:endParaRPr lang="en-US" dirty="0" smtClean="0"/>
          </a:p>
        </p:txBody>
      </p:sp>
      <p:sp>
        <p:nvSpPr>
          <p:cNvPr id="3" name="TextBox 2"/>
          <p:cNvSpPr txBox="1"/>
          <p:nvPr/>
        </p:nvSpPr>
        <p:spPr>
          <a:xfrm>
            <a:off x="-1210864" y="2371608"/>
            <a:ext cx="6079328" cy="1477328"/>
          </a:xfrm>
          <a:prstGeom prst="rect">
            <a:avLst/>
          </a:prstGeom>
          <a:noFill/>
        </p:spPr>
        <p:txBody>
          <a:bodyPr wrap="square" rtlCol="0">
            <a:spAutoFit/>
          </a:bodyPr>
          <a:lstStyle/>
          <a:p>
            <a:r>
              <a:rPr lang="en-US" b="1" dirty="0" smtClean="0"/>
              <a:t>                                         pVq</a:t>
            </a:r>
          </a:p>
          <a:p>
            <a:r>
              <a:rPr lang="en-US" b="1" dirty="0"/>
              <a:t>	</a:t>
            </a:r>
            <a:r>
              <a:rPr lang="en-US" b="1" dirty="0" smtClean="0"/>
              <a:t>			          ¬p</a:t>
            </a:r>
            <a:r>
              <a:rPr lang="en-US" b="1" dirty="0" smtClean="0">
                <a:sym typeface="Wingdings" panose="05000000000000000000" pitchFamily="2" charset="2"/>
              </a:rPr>
              <a:t>Vr</a:t>
            </a:r>
            <a:r>
              <a:rPr lang="en-US" b="1" dirty="0" smtClean="0"/>
              <a:t> </a:t>
            </a:r>
          </a:p>
          <a:p>
            <a:r>
              <a:rPr lang="en-US" b="1" dirty="0"/>
              <a:t>	</a:t>
            </a:r>
            <a:r>
              <a:rPr lang="en-US" b="1" dirty="0" smtClean="0"/>
              <a:t>				 </a:t>
            </a:r>
            <a:r>
              <a:rPr lang="en-US" b="1" dirty="0"/>
              <a:t>∴ </a:t>
            </a:r>
            <a:r>
              <a:rPr lang="en-US" b="1" dirty="0" smtClean="0"/>
              <a:t> qVr</a:t>
            </a:r>
          </a:p>
          <a:p>
            <a:endParaRPr lang="en-US" b="1" dirty="0"/>
          </a:p>
          <a:p>
            <a:r>
              <a:rPr lang="en-US" b="1" dirty="0"/>
              <a:t>	</a:t>
            </a:r>
            <a:r>
              <a:rPr lang="en-US" b="1" dirty="0" smtClean="0"/>
              <a:t>	        </a:t>
            </a:r>
            <a:endParaRPr lang="en-US" b="1" u="sng" dirty="0" smtClean="0"/>
          </a:p>
        </p:txBody>
      </p:sp>
      <p:graphicFrame>
        <p:nvGraphicFramePr>
          <p:cNvPr id="9" name="Table 8"/>
          <p:cNvGraphicFramePr>
            <a:graphicFrameLocks noGrp="1"/>
          </p:cNvGraphicFramePr>
          <p:nvPr>
            <p:extLst>
              <p:ext uri="{D42A27DB-BD31-4B8C-83A1-F6EECF244321}">
                <p14:modId xmlns:p14="http://schemas.microsoft.com/office/powerpoint/2010/main" val="927588716"/>
              </p:ext>
            </p:extLst>
          </p:nvPr>
        </p:nvGraphicFramePr>
        <p:xfrm>
          <a:off x="3355789" y="2466710"/>
          <a:ext cx="7683000" cy="4154328"/>
        </p:xfrm>
        <a:graphic>
          <a:graphicData uri="http://schemas.openxmlformats.org/drawingml/2006/table">
            <a:tbl>
              <a:tblPr firstRow="1" bandRow="1">
                <a:tableStyleId>{7DF18680-E054-41AD-8BC1-D1AEF772440D}</a:tableStyleId>
              </a:tblPr>
              <a:tblGrid>
                <a:gridCol w="541543">
                  <a:extLst>
                    <a:ext uri="{9D8B030D-6E8A-4147-A177-3AD203B41FA5}">
                      <a16:colId xmlns:a16="http://schemas.microsoft.com/office/drawing/2014/main" val="20000"/>
                    </a:ext>
                  </a:extLst>
                </a:gridCol>
                <a:gridCol w="524749">
                  <a:extLst>
                    <a:ext uri="{9D8B030D-6E8A-4147-A177-3AD203B41FA5}">
                      <a16:colId xmlns:a16="http://schemas.microsoft.com/office/drawing/2014/main" val="20001"/>
                    </a:ext>
                  </a:extLst>
                </a:gridCol>
                <a:gridCol w="533079">
                  <a:extLst>
                    <a:ext uri="{9D8B030D-6E8A-4147-A177-3AD203B41FA5}">
                      <a16:colId xmlns:a16="http://schemas.microsoft.com/office/drawing/2014/main" val="20002"/>
                    </a:ext>
                  </a:extLst>
                </a:gridCol>
                <a:gridCol w="533079">
                  <a:extLst>
                    <a:ext uri="{9D8B030D-6E8A-4147-A177-3AD203B41FA5}">
                      <a16:colId xmlns:a16="http://schemas.microsoft.com/office/drawing/2014/main" val="20003"/>
                    </a:ext>
                  </a:extLst>
                </a:gridCol>
                <a:gridCol w="816277">
                  <a:extLst>
                    <a:ext uri="{9D8B030D-6E8A-4147-A177-3AD203B41FA5}">
                      <a16:colId xmlns:a16="http://schemas.microsoft.com/office/drawing/2014/main" val="20004"/>
                    </a:ext>
                  </a:extLst>
                </a:gridCol>
                <a:gridCol w="749642">
                  <a:extLst>
                    <a:ext uri="{9D8B030D-6E8A-4147-A177-3AD203B41FA5}">
                      <a16:colId xmlns:a16="http://schemas.microsoft.com/office/drawing/2014/main" val="20005"/>
                    </a:ext>
                  </a:extLst>
                </a:gridCol>
                <a:gridCol w="845504">
                  <a:extLst>
                    <a:ext uri="{9D8B030D-6E8A-4147-A177-3AD203B41FA5}">
                      <a16:colId xmlns:a16="http://schemas.microsoft.com/office/drawing/2014/main" val="20006"/>
                    </a:ext>
                  </a:extLst>
                </a:gridCol>
                <a:gridCol w="3139127">
                  <a:extLst>
                    <a:ext uri="{9D8B030D-6E8A-4147-A177-3AD203B41FA5}">
                      <a16:colId xmlns:a16="http://schemas.microsoft.com/office/drawing/2014/main" val="20007"/>
                    </a:ext>
                  </a:extLst>
                </a:gridCol>
              </a:tblGrid>
              <a:tr h="58952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r</a:t>
                      </a:r>
                      <a:endParaRPr lang="en-US" dirty="0"/>
                    </a:p>
                  </a:txBody>
                  <a:tcPr/>
                </a:tc>
                <a:tc>
                  <a:txBody>
                    <a:bodyPr/>
                    <a:lstStyle/>
                    <a:p>
                      <a:r>
                        <a:rPr lang="en-US" dirty="0" smtClean="0"/>
                        <a:t>¬p</a:t>
                      </a:r>
                      <a:endParaRPr lang="en-US" dirty="0"/>
                    </a:p>
                  </a:txBody>
                  <a:tcPr/>
                </a:tc>
                <a:tc>
                  <a:txBody>
                    <a:bodyPr/>
                    <a:lstStyle/>
                    <a:p>
                      <a:r>
                        <a:rPr lang="en-US" dirty="0" smtClean="0">
                          <a:sym typeface="Wingdings" panose="05000000000000000000" pitchFamily="2" charset="2"/>
                        </a:rPr>
                        <a:t>pVq</a:t>
                      </a:r>
                      <a:endParaRPr lang="en-US" dirty="0"/>
                    </a:p>
                  </a:txBody>
                  <a:tcPr/>
                </a:tc>
                <a:tc>
                  <a:txBody>
                    <a:bodyPr/>
                    <a:lstStyle/>
                    <a:p>
                      <a:r>
                        <a:rPr lang="en-US" dirty="0" smtClean="0"/>
                        <a:t>¬p</a:t>
                      </a:r>
                      <a:r>
                        <a:rPr lang="en-US" dirty="0" smtClean="0">
                          <a:sym typeface="Wingdings" panose="05000000000000000000" pitchFamily="2" charset="2"/>
                        </a:rPr>
                        <a:t>Vr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qVr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((pVq)^(¬pVr))</a:t>
                      </a:r>
                      <a:r>
                        <a:rPr lang="en-US" dirty="0" smtClean="0">
                          <a:sym typeface="Wingdings" panose="05000000000000000000" pitchFamily="2" charset="2"/>
                        </a:rPr>
                        <a:t>(qVr)</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0"/>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solidFill>
                            <a:schemeClr val="tx1"/>
                          </a:solidFill>
                        </a:rPr>
                        <a:t>T</a:t>
                      </a:r>
                      <a:endParaRPr lang="en-US" b="1" dirty="0">
                        <a:solidFill>
                          <a:schemeClr val="tx1"/>
                        </a:solidFill>
                      </a:endParaRPr>
                    </a:p>
                  </a:txBody>
                  <a:tcPr>
                    <a:solidFill>
                      <a:schemeClr val="bg2">
                        <a:lumMod val="90000"/>
                      </a:schemeClr>
                    </a:solidFill>
                  </a:tcPr>
                </a:tc>
                <a:tc>
                  <a:txBody>
                    <a:bodyPr/>
                    <a:lstStyle/>
                    <a:p>
                      <a:r>
                        <a:rPr lang="en-US" b="1" dirty="0" smtClean="0">
                          <a:solidFill>
                            <a:schemeClr val="tx1"/>
                          </a:solidFill>
                        </a:rPr>
                        <a:t>F</a:t>
                      </a:r>
                      <a:endParaRPr lang="en-US" b="1" dirty="0">
                        <a:solidFill>
                          <a:schemeClr val="tx1"/>
                        </a:solidFill>
                      </a:endParaRPr>
                    </a:p>
                  </a:txBody>
                  <a:tcPr>
                    <a:solidFill>
                      <a:schemeClr val="bg2">
                        <a:lumMod val="90000"/>
                      </a:schemeClr>
                    </a:solidFill>
                  </a:tcPr>
                </a:tc>
                <a:tc>
                  <a:txBody>
                    <a:bodyPr/>
                    <a:lstStyle/>
                    <a:p>
                      <a:r>
                        <a:rPr lang="en-US" b="1" dirty="0" smtClean="0">
                          <a:solidFill>
                            <a:schemeClr val="tx1"/>
                          </a:solidFill>
                        </a:rPr>
                        <a:t>F</a:t>
                      </a:r>
                      <a:endParaRPr lang="en-US" b="1" dirty="0">
                        <a:solidFill>
                          <a:schemeClr val="tx1"/>
                        </a:solidFill>
                      </a:endParaRPr>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sz="1800"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39281">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5"/>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6"/>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7"/>
                  </a:ext>
                </a:extLst>
              </a:tr>
              <a:tr h="439281">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F</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chemeClr val="bg2">
                        <a:lumMod val="90000"/>
                      </a:schemeClr>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8"/>
                  </a:ext>
                </a:extLst>
              </a:tr>
            </a:tbl>
          </a:graphicData>
        </a:graphic>
      </p:graphicFrame>
      <p:cxnSp>
        <p:nvCxnSpPr>
          <p:cNvPr id="6" name="Straight Connector 5"/>
          <p:cNvCxnSpPr/>
          <p:nvPr/>
        </p:nvCxnSpPr>
        <p:spPr>
          <a:xfrm>
            <a:off x="1121790" y="2989685"/>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7314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749" y="389148"/>
            <a:ext cx="8534400" cy="897466"/>
          </a:xfrm>
        </p:spPr>
        <p:txBody>
          <a:bodyPr/>
          <a:lstStyle/>
          <a:p>
            <a:r>
              <a:rPr lang="en-US" b="1" u="sng" dirty="0" smtClean="0">
                <a:solidFill>
                  <a:srgbClr val="FFC000"/>
                </a:solidFill>
              </a:rPr>
              <a:t>RULES OF INFERENCE:</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965" y="1189034"/>
            <a:ext cx="5585460" cy="5516880"/>
          </a:xfrm>
          <a:prstGeom prst="rect">
            <a:avLst/>
          </a:prstGeom>
        </p:spPr>
      </p:pic>
    </p:spTree>
    <p:extLst>
      <p:ext uri="{BB962C8B-B14F-4D97-AF65-F5344CB8AC3E}">
        <p14:creationId xmlns:p14="http://schemas.microsoft.com/office/powerpoint/2010/main" val="59846271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p:cNvSpPr txBox="1"/>
          <p:nvPr/>
        </p:nvSpPr>
        <p:spPr>
          <a:xfrm>
            <a:off x="889000" y="679572"/>
            <a:ext cx="9463540" cy="2585323"/>
          </a:xfrm>
          <a:prstGeom prst="rect">
            <a:avLst/>
          </a:prstGeom>
          <a:noFill/>
        </p:spPr>
        <p:txBody>
          <a:bodyPr wrap="square" rtlCol="0">
            <a:spAutoFit/>
          </a:bodyPr>
          <a:lstStyle/>
          <a:p>
            <a:r>
              <a:rPr lang="en-US" b="1" dirty="0" smtClean="0"/>
              <a:t>Q.1)</a:t>
            </a:r>
            <a:r>
              <a:rPr lang="en-US" dirty="0" smtClean="0"/>
              <a:t>State </a:t>
            </a:r>
            <a:r>
              <a:rPr lang="en-US" dirty="0"/>
              <a:t>which rule of inference is the basis of the following argument</a:t>
            </a:r>
            <a:r>
              <a:rPr lang="en-US" dirty="0" smtClean="0"/>
              <a:t>:</a:t>
            </a:r>
          </a:p>
          <a:p>
            <a:r>
              <a:rPr lang="en-US" dirty="0" smtClean="0"/>
              <a:t>       </a:t>
            </a:r>
            <a:r>
              <a:rPr lang="en-US" i="1" dirty="0" smtClean="0"/>
              <a:t>“</a:t>
            </a:r>
            <a:r>
              <a:rPr lang="en-US" i="1" dirty="0">
                <a:latin typeface="Times New Roman" panose="02020603050405020304" pitchFamily="18" charset="0"/>
                <a:cs typeface="Times New Roman" panose="02020603050405020304" pitchFamily="18" charset="0"/>
              </a:rPr>
              <a:t>It is below freezing now. Therefore, it is either below freezing or raining now.</a:t>
            </a:r>
            <a:r>
              <a:rPr lang="en-US" i="1" dirty="0"/>
              <a:t>” </a:t>
            </a:r>
            <a:endParaRPr lang="en-US" i="1" dirty="0" smtClean="0"/>
          </a:p>
          <a:p>
            <a:r>
              <a:rPr lang="en-US" dirty="0" smtClean="0"/>
              <a:t>     </a:t>
            </a:r>
            <a:r>
              <a:rPr lang="en-US" u="sng" dirty="0" smtClean="0"/>
              <a:t>Solution:</a:t>
            </a:r>
          </a:p>
          <a:p>
            <a:r>
              <a:rPr lang="en-US" dirty="0" smtClean="0"/>
              <a:t>     Let, </a:t>
            </a:r>
            <a:r>
              <a:rPr lang="en-US" dirty="0"/>
              <a:t>p </a:t>
            </a:r>
            <a:r>
              <a:rPr lang="en-US" dirty="0" smtClean="0"/>
              <a:t>: “</a:t>
            </a:r>
            <a:r>
              <a:rPr lang="en-US" i="1" dirty="0" smtClean="0">
                <a:latin typeface="Times New Roman" panose="02020603050405020304" pitchFamily="18" charset="0"/>
                <a:cs typeface="Times New Roman" panose="02020603050405020304" pitchFamily="18" charset="0"/>
              </a:rPr>
              <a:t>It </a:t>
            </a:r>
            <a:r>
              <a:rPr lang="en-US" i="1" dirty="0">
                <a:latin typeface="Times New Roman" panose="02020603050405020304" pitchFamily="18" charset="0"/>
                <a:cs typeface="Times New Roman" panose="02020603050405020304" pitchFamily="18" charset="0"/>
              </a:rPr>
              <a:t>is below freezing </a:t>
            </a:r>
            <a:r>
              <a:rPr lang="en-US" i="1" dirty="0" smtClean="0">
                <a:latin typeface="Times New Roman" panose="02020603050405020304" pitchFamily="18" charset="0"/>
                <a:cs typeface="Times New Roman" panose="02020603050405020304" pitchFamily="18" charset="0"/>
              </a:rPr>
              <a:t>now</a:t>
            </a:r>
            <a:r>
              <a:rPr lang="en-US" dirty="0" smtClean="0"/>
              <a:t>”</a:t>
            </a:r>
          </a:p>
          <a:p>
            <a:r>
              <a:rPr lang="en-US" dirty="0"/>
              <a:t> </a:t>
            </a:r>
            <a:r>
              <a:rPr lang="en-US" dirty="0" smtClean="0"/>
              <a:t>          q : “</a:t>
            </a:r>
            <a:r>
              <a:rPr lang="en-US" i="1" dirty="0">
                <a:latin typeface="Times New Roman" panose="02020603050405020304" pitchFamily="18" charset="0"/>
                <a:cs typeface="Times New Roman" panose="02020603050405020304" pitchFamily="18" charset="0"/>
              </a:rPr>
              <a:t>It is raining now</a:t>
            </a:r>
            <a:r>
              <a:rPr lang="en-US" dirty="0" smtClean="0"/>
              <a:t>.”</a:t>
            </a:r>
          </a:p>
          <a:p>
            <a:r>
              <a:rPr lang="en-US" dirty="0"/>
              <a:t> </a:t>
            </a:r>
            <a:r>
              <a:rPr lang="en-US" dirty="0" smtClean="0"/>
              <a:t>         </a:t>
            </a:r>
            <a:r>
              <a:rPr lang="en-US" dirty="0"/>
              <a:t>Then this argument is of the </a:t>
            </a:r>
            <a:r>
              <a:rPr lang="en-US" dirty="0" smtClean="0"/>
              <a:t>form:</a:t>
            </a:r>
          </a:p>
          <a:p>
            <a:r>
              <a:rPr lang="en-US" dirty="0"/>
              <a:t>	</a:t>
            </a:r>
            <a:r>
              <a:rPr lang="en-US" dirty="0" smtClean="0"/>
              <a:t>					    p </a:t>
            </a:r>
          </a:p>
          <a:p>
            <a:r>
              <a:rPr lang="en-US" dirty="0"/>
              <a:t>	</a:t>
            </a:r>
            <a:r>
              <a:rPr lang="en-US" dirty="0" smtClean="0"/>
              <a:t>					∴ </a:t>
            </a:r>
            <a:r>
              <a:rPr lang="en-US" dirty="0"/>
              <a:t>p ∨ q </a:t>
            </a:r>
            <a:endParaRPr lang="en-US" dirty="0" smtClean="0"/>
          </a:p>
          <a:p>
            <a:r>
              <a:rPr lang="en-US" dirty="0"/>
              <a:t> </a:t>
            </a:r>
            <a:r>
              <a:rPr lang="en-US" dirty="0" smtClean="0"/>
              <a:t>     This </a:t>
            </a:r>
            <a:r>
              <a:rPr lang="en-US" dirty="0"/>
              <a:t>is an argument that uses the </a:t>
            </a:r>
            <a:r>
              <a:rPr lang="en-US" b="1" dirty="0">
                <a:solidFill>
                  <a:srgbClr val="FF0000"/>
                </a:solidFill>
              </a:rPr>
              <a:t>addition rule.</a:t>
            </a:r>
          </a:p>
        </p:txBody>
      </p:sp>
      <p:cxnSp>
        <p:nvCxnSpPr>
          <p:cNvPr id="6" name="Straight Connector 5"/>
          <p:cNvCxnSpPr/>
          <p:nvPr/>
        </p:nvCxnSpPr>
        <p:spPr>
          <a:xfrm>
            <a:off x="3765397" y="2675203"/>
            <a:ext cx="71347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89000" y="3378173"/>
            <a:ext cx="9463540" cy="2585323"/>
          </a:xfrm>
          <a:prstGeom prst="rect">
            <a:avLst/>
          </a:prstGeom>
          <a:noFill/>
        </p:spPr>
        <p:txBody>
          <a:bodyPr wrap="square" rtlCol="0">
            <a:spAutoFit/>
          </a:bodyPr>
          <a:lstStyle/>
          <a:p>
            <a:r>
              <a:rPr lang="en-US" b="1" dirty="0" smtClean="0"/>
              <a:t>Q.2)</a:t>
            </a:r>
            <a:r>
              <a:rPr lang="en-US" dirty="0" smtClean="0"/>
              <a:t>State </a:t>
            </a:r>
            <a:r>
              <a:rPr lang="en-US" dirty="0"/>
              <a:t>which rule of inference is the basis of the following argument</a:t>
            </a:r>
            <a:r>
              <a:rPr lang="en-US" dirty="0" smtClean="0"/>
              <a:t>:</a:t>
            </a:r>
          </a:p>
          <a:p>
            <a:r>
              <a:rPr lang="en-US" dirty="0" smtClean="0"/>
              <a:t>    </a:t>
            </a:r>
            <a:r>
              <a:rPr lang="en-US" i="1" dirty="0"/>
              <a:t>“</a:t>
            </a:r>
            <a:r>
              <a:rPr lang="en-US" i="1" dirty="0">
                <a:latin typeface="Times New Roman" panose="02020603050405020304" pitchFamily="18" charset="0"/>
                <a:cs typeface="Times New Roman" panose="02020603050405020304" pitchFamily="18" charset="0"/>
              </a:rPr>
              <a:t>It is below freezing and raining now. Therefore, it is below freezing now.</a:t>
            </a:r>
            <a:r>
              <a:rPr lang="en-US" i="1" dirty="0"/>
              <a:t>” </a:t>
            </a:r>
            <a:endParaRPr lang="en-US" i="1" dirty="0" smtClean="0"/>
          </a:p>
          <a:p>
            <a:r>
              <a:rPr lang="en-US" i="1" dirty="0"/>
              <a:t> </a:t>
            </a:r>
            <a:r>
              <a:rPr lang="en-US" i="1" dirty="0" smtClean="0"/>
              <a:t>  </a:t>
            </a:r>
            <a:r>
              <a:rPr lang="en-US" u="sng" dirty="0" smtClean="0"/>
              <a:t>Solution</a:t>
            </a:r>
            <a:r>
              <a:rPr lang="en-US" u="sng" dirty="0"/>
              <a:t>: </a:t>
            </a:r>
            <a:endParaRPr lang="en-US" u="sng" dirty="0" smtClean="0"/>
          </a:p>
          <a:p>
            <a:r>
              <a:rPr lang="en-US" dirty="0" smtClean="0"/>
              <a:t>   let, p: “</a:t>
            </a:r>
            <a:r>
              <a:rPr lang="en-US" i="1" dirty="0">
                <a:latin typeface="Times New Roman" panose="02020603050405020304" pitchFamily="18" charset="0"/>
                <a:cs typeface="Times New Roman" panose="02020603050405020304" pitchFamily="18" charset="0"/>
              </a:rPr>
              <a:t>It is below freezing </a:t>
            </a:r>
            <a:r>
              <a:rPr lang="en-US" i="1" dirty="0" smtClean="0">
                <a:latin typeface="Times New Roman" panose="02020603050405020304" pitchFamily="18" charset="0"/>
                <a:cs typeface="Times New Roman" panose="02020603050405020304" pitchFamily="18" charset="0"/>
              </a:rPr>
              <a:t>now</a:t>
            </a:r>
            <a:r>
              <a:rPr lang="en-US" dirty="0" smtClean="0"/>
              <a:t>”</a:t>
            </a:r>
          </a:p>
          <a:p>
            <a:r>
              <a:rPr lang="en-US" dirty="0" smtClean="0"/>
              <a:t>         </a:t>
            </a:r>
            <a:r>
              <a:rPr lang="en-US" dirty="0"/>
              <a:t>q </a:t>
            </a:r>
            <a:r>
              <a:rPr lang="en-US" dirty="0" smtClean="0"/>
              <a:t>: “</a:t>
            </a:r>
            <a:r>
              <a:rPr lang="en-US" i="1" dirty="0">
                <a:latin typeface="Times New Roman" panose="02020603050405020304" pitchFamily="18" charset="0"/>
                <a:cs typeface="Times New Roman" panose="02020603050405020304" pitchFamily="18" charset="0"/>
              </a:rPr>
              <a:t>It is raining </a:t>
            </a:r>
            <a:r>
              <a:rPr lang="en-US" i="1" dirty="0" smtClean="0">
                <a:latin typeface="Times New Roman" panose="02020603050405020304" pitchFamily="18" charset="0"/>
                <a:cs typeface="Times New Roman" panose="02020603050405020304" pitchFamily="18" charset="0"/>
              </a:rPr>
              <a:t>now</a:t>
            </a:r>
            <a:r>
              <a:rPr lang="en-US" dirty="0" smtClean="0"/>
              <a:t>”</a:t>
            </a:r>
          </a:p>
          <a:p>
            <a:r>
              <a:rPr lang="en-US" dirty="0" smtClean="0"/>
              <a:t> </a:t>
            </a:r>
            <a:r>
              <a:rPr lang="en-US" dirty="0"/>
              <a:t>This argument is of the </a:t>
            </a:r>
            <a:r>
              <a:rPr lang="en-US" dirty="0" smtClean="0"/>
              <a:t>form:</a:t>
            </a:r>
          </a:p>
          <a:p>
            <a:r>
              <a:rPr lang="en-US" dirty="0"/>
              <a:t> </a:t>
            </a:r>
            <a:r>
              <a:rPr lang="en-US" dirty="0" smtClean="0"/>
              <a:t>						 </a:t>
            </a:r>
            <a:r>
              <a:rPr lang="en-US" dirty="0"/>
              <a:t>p ∧ q </a:t>
            </a:r>
            <a:endParaRPr lang="en-US" dirty="0" smtClean="0"/>
          </a:p>
          <a:p>
            <a:r>
              <a:rPr lang="en-US" dirty="0"/>
              <a:t>	</a:t>
            </a:r>
            <a:r>
              <a:rPr lang="en-US" dirty="0" smtClean="0"/>
              <a:t>					∴ </a:t>
            </a:r>
            <a:r>
              <a:rPr lang="en-US" dirty="0"/>
              <a:t>p </a:t>
            </a:r>
            <a:endParaRPr lang="en-US" dirty="0" smtClean="0"/>
          </a:p>
          <a:p>
            <a:r>
              <a:rPr lang="en-US" dirty="0"/>
              <a:t> </a:t>
            </a:r>
            <a:r>
              <a:rPr lang="en-US" dirty="0" smtClean="0"/>
              <a:t>   This </a:t>
            </a:r>
            <a:r>
              <a:rPr lang="en-US" dirty="0"/>
              <a:t>argument uses the </a:t>
            </a:r>
            <a:r>
              <a:rPr lang="en-US" b="1" dirty="0">
                <a:solidFill>
                  <a:srgbClr val="FF0000"/>
                </a:solidFill>
              </a:rPr>
              <a:t>simplification rule.</a:t>
            </a:r>
          </a:p>
        </p:txBody>
      </p:sp>
      <p:cxnSp>
        <p:nvCxnSpPr>
          <p:cNvPr id="9" name="Straight Connector 8"/>
          <p:cNvCxnSpPr/>
          <p:nvPr/>
        </p:nvCxnSpPr>
        <p:spPr>
          <a:xfrm>
            <a:off x="3721929" y="5367603"/>
            <a:ext cx="71347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39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p:cNvSpPr txBox="1"/>
          <p:nvPr/>
        </p:nvSpPr>
        <p:spPr>
          <a:xfrm>
            <a:off x="889000" y="679572"/>
            <a:ext cx="9463540" cy="3139321"/>
          </a:xfrm>
          <a:prstGeom prst="rect">
            <a:avLst/>
          </a:prstGeom>
          <a:noFill/>
        </p:spPr>
        <p:txBody>
          <a:bodyPr wrap="square" rtlCol="0">
            <a:spAutoFit/>
          </a:bodyPr>
          <a:lstStyle/>
          <a:p>
            <a:r>
              <a:rPr lang="en-US" b="1" dirty="0" smtClean="0"/>
              <a:t>Q.3)</a:t>
            </a:r>
            <a:r>
              <a:rPr lang="en-US" dirty="0" smtClean="0"/>
              <a:t>State </a:t>
            </a:r>
            <a:r>
              <a:rPr lang="en-US" dirty="0"/>
              <a:t>which rule of inference is the basis of the following argument</a:t>
            </a:r>
            <a:r>
              <a:rPr lang="en-US" dirty="0" smtClean="0"/>
              <a:t>:</a:t>
            </a:r>
          </a:p>
          <a:p>
            <a:r>
              <a:rPr lang="en-US" dirty="0" smtClean="0"/>
              <a:t>       </a:t>
            </a:r>
            <a:r>
              <a:rPr lang="en-US" i="1" dirty="0" smtClean="0"/>
              <a:t>“</a:t>
            </a:r>
            <a:r>
              <a:rPr lang="en-US" i="1" dirty="0">
                <a:latin typeface="Times New Roman" panose="02020603050405020304" pitchFamily="18" charset="0"/>
                <a:cs typeface="Times New Roman" panose="02020603050405020304" pitchFamily="18" charset="0"/>
              </a:rPr>
              <a:t>If you have a current password, then you can log onto the network</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You have </a:t>
            </a:r>
            <a:r>
              <a:rPr lang="en-US" i="1" dirty="0" smtClean="0">
                <a:latin typeface="Times New Roman" panose="02020603050405020304" pitchFamily="18" charset="0"/>
                <a:cs typeface="Times New Roman" panose="02020603050405020304" pitchFamily="18" charset="0"/>
              </a:rPr>
              <a:t> a </a:t>
            </a:r>
            <a:r>
              <a:rPr lang="en-US" i="1" dirty="0">
                <a:latin typeface="Times New Roman" panose="02020603050405020304" pitchFamily="18" charset="0"/>
                <a:cs typeface="Times New Roman" panose="02020603050405020304" pitchFamily="18" charset="0"/>
              </a:rPr>
              <a:t>current </a:t>
            </a:r>
            <a:r>
              <a:rPr lang="en-US" i="1" dirty="0" smtClean="0">
                <a:latin typeface="Times New Roman" panose="02020603050405020304" pitchFamily="18" charset="0"/>
                <a:cs typeface="Times New Roman" panose="02020603050405020304" pitchFamily="18" charset="0"/>
              </a:rPr>
              <a:t> 	 	 	password.</a:t>
            </a:r>
            <a:r>
              <a:rPr lang="en-US" i="1" dirty="0">
                <a:latin typeface="Times New Roman" panose="02020603050405020304" pitchFamily="18" charset="0"/>
                <a:cs typeface="Times New Roman" panose="02020603050405020304" pitchFamily="18" charset="0"/>
              </a:rPr>
              <a:t> Therefore, You can log onto the network.</a:t>
            </a:r>
            <a:r>
              <a:rPr lang="en-US" i="1" dirty="0" smtClean="0"/>
              <a:t>” </a:t>
            </a:r>
          </a:p>
          <a:p>
            <a:r>
              <a:rPr lang="en-US" dirty="0" smtClean="0"/>
              <a:t>     </a:t>
            </a:r>
            <a:r>
              <a:rPr lang="en-US" u="sng" dirty="0" smtClean="0"/>
              <a:t>Solution:</a:t>
            </a:r>
          </a:p>
          <a:p>
            <a:r>
              <a:rPr lang="en-US" dirty="0" smtClean="0"/>
              <a:t>     Let, </a:t>
            </a:r>
            <a:r>
              <a:rPr lang="en-US" dirty="0"/>
              <a:t>p </a:t>
            </a:r>
            <a:r>
              <a:rPr lang="en-US" dirty="0" smtClean="0"/>
              <a:t>: </a:t>
            </a:r>
            <a:r>
              <a:rPr lang="en-US" dirty="0"/>
              <a:t>“</a:t>
            </a:r>
            <a:r>
              <a:rPr lang="en-US" i="1" dirty="0">
                <a:latin typeface="Times New Roman" panose="02020603050405020304" pitchFamily="18" charset="0"/>
                <a:cs typeface="Times New Roman" panose="02020603050405020304" pitchFamily="18" charset="0"/>
              </a:rPr>
              <a:t>you have a current password</a:t>
            </a:r>
            <a:r>
              <a:rPr lang="en-US" dirty="0"/>
              <a:t>”</a:t>
            </a:r>
            <a:endParaRPr lang="en-US" dirty="0" smtClean="0"/>
          </a:p>
          <a:p>
            <a:r>
              <a:rPr lang="en-US" dirty="0"/>
              <a:t> </a:t>
            </a:r>
            <a:r>
              <a:rPr lang="en-US" dirty="0" smtClean="0"/>
              <a:t>           q : </a:t>
            </a:r>
            <a:r>
              <a:rPr lang="en-US" dirty="0"/>
              <a:t>“</a:t>
            </a:r>
            <a:r>
              <a:rPr lang="en-US" i="1" dirty="0">
                <a:latin typeface="Times New Roman" panose="02020603050405020304" pitchFamily="18" charset="0"/>
                <a:cs typeface="Times New Roman" panose="02020603050405020304" pitchFamily="18" charset="0"/>
              </a:rPr>
              <a:t>you can log onto the </a:t>
            </a:r>
            <a:r>
              <a:rPr lang="en-US" i="1" dirty="0" smtClean="0">
                <a:latin typeface="Times New Roman" panose="02020603050405020304" pitchFamily="18" charset="0"/>
                <a:cs typeface="Times New Roman" panose="02020603050405020304" pitchFamily="18" charset="0"/>
              </a:rPr>
              <a:t>network</a:t>
            </a:r>
            <a:r>
              <a:rPr lang="en-US" dirty="0" smtClean="0"/>
              <a:t>”</a:t>
            </a:r>
          </a:p>
          <a:p>
            <a:r>
              <a:rPr lang="en-US" dirty="0"/>
              <a:t> </a:t>
            </a:r>
            <a:r>
              <a:rPr lang="en-US" dirty="0" smtClean="0"/>
              <a:t>         </a:t>
            </a:r>
            <a:r>
              <a:rPr lang="en-US" dirty="0"/>
              <a:t>Then this argument is of the </a:t>
            </a:r>
            <a:r>
              <a:rPr lang="en-US" dirty="0" smtClean="0"/>
              <a:t>form:</a:t>
            </a:r>
          </a:p>
          <a:p>
            <a:r>
              <a:rPr lang="en-US" dirty="0"/>
              <a:t>	</a:t>
            </a:r>
            <a:r>
              <a:rPr lang="en-US" dirty="0" smtClean="0"/>
              <a:t>					    p </a:t>
            </a:r>
            <a:r>
              <a:rPr lang="en-US" dirty="0" smtClean="0">
                <a:sym typeface="Wingdings" panose="05000000000000000000" pitchFamily="2" charset="2"/>
              </a:rPr>
              <a:t> q</a:t>
            </a:r>
          </a:p>
          <a:p>
            <a:r>
              <a:rPr lang="en-US" dirty="0">
                <a:sym typeface="Wingdings" panose="05000000000000000000" pitchFamily="2" charset="2"/>
              </a:rPr>
              <a:t>	</a:t>
            </a:r>
            <a:r>
              <a:rPr lang="en-US" dirty="0" smtClean="0">
                <a:sym typeface="Wingdings" panose="05000000000000000000" pitchFamily="2" charset="2"/>
              </a:rPr>
              <a:t>					    p</a:t>
            </a:r>
            <a:endParaRPr lang="en-US" dirty="0" smtClean="0"/>
          </a:p>
          <a:p>
            <a:r>
              <a:rPr lang="en-US" dirty="0"/>
              <a:t>	</a:t>
            </a:r>
            <a:r>
              <a:rPr lang="en-US" dirty="0" smtClean="0"/>
              <a:t>					  </a:t>
            </a:r>
            <a:r>
              <a:rPr lang="en-US" b="1" dirty="0" smtClean="0"/>
              <a:t>∴ </a:t>
            </a:r>
            <a:r>
              <a:rPr lang="en-US" dirty="0" smtClean="0"/>
              <a:t>q </a:t>
            </a:r>
          </a:p>
          <a:p>
            <a:r>
              <a:rPr lang="en-US" dirty="0"/>
              <a:t> </a:t>
            </a:r>
            <a:r>
              <a:rPr lang="en-US" dirty="0" smtClean="0"/>
              <a:t>     This </a:t>
            </a:r>
            <a:r>
              <a:rPr lang="en-US" dirty="0"/>
              <a:t>is an argument that uses the </a:t>
            </a:r>
            <a:r>
              <a:rPr lang="en-US" b="1" dirty="0" smtClean="0">
                <a:solidFill>
                  <a:srgbClr val="FF0000"/>
                </a:solidFill>
              </a:rPr>
              <a:t>Modus Ponens </a:t>
            </a:r>
            <a:r>
              <a:rPr lang="en-US" b="1" dirty="0">
                <a:solidFill>
                  <a:srgbClr val="FF0000"/>
                </a:solidFill>
              </a:rPr>
              <a:t>rule.</a:t>
            </a:r>
          </a:p>
        </p:txBody>
      </p:sp>
      <p:cxnSp>
        <p:nvCxnSpPr>
          <p:cNvPr id="6" name="Straight Connector 5"/>
          <p:cNvCxnSpPr/>
          <p:nvPr/>
        </p:nvCxnSpPr>
        <p:spPr>
          <a:xfrm>
            <a:off x="3853083" y="3227293"/>
            <a:ext cx="90007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89000" y="3807658"/>
            <a:ext cx="11239740" cy="3139321"/>
          </a:xfrm>
          <a:prstGeom prst="rect">
            <a:avLst/>
          </a:prstGeom>
          <a:noFill/>
        </p:spPr>
        <p:txBody>
          <a:bodyPr wrap="square" rtlCol="0">
            <a:spAutoFit/>
          </a:bodyPr>
          <a:lstStyle/>
          <a:p>
            <a:r>
              <a:rPr lang="en-US" b="1" dirty="0" smtClean="0"/>
              <a:t>Q.4)</a:t>
            </a:r>
            <a:r>
              <a:rPr lang="en-US" dirty="0" smtClean="0"/>
              <a:t>State </a:t>
            </a:r>
            <a:r>
              <a:rPr lang="en-US" dirty="0"/>
              <a:t>which rule of inference is the basis of the following argument</a:t>
            </a:r>
            <a:r>
              <a:rPr lang="en-US" dirty="0" smtClean="0"/>
              <a:t>:</a:t>
            </a:r>
          </a:p>
          <a:p>
            <a:r>
              <a:rPr lang="en-US" dirty="0" smtClean="0"/>
              <a:t>    </a:t>
            </a:r>
            <a:r>
              <a:rPr lang="en-US" i="1" dirty="0" smtClean="0"/>
              <a:t>“</a:t>
            </a:r>
            <a:r>
              <a:rPr lang="en-US" i="1" dirty="0">
                <a:latin typeface="Times New Roman" panose="02020603050405020304" pitchFamily="18" charset="0"/>
                <a:cs typeface="Times New Roman" panose="02020603050405020304" pitchFamily="18" charset="0"/>
              </a:rPr>
              <a:t>If it rains today, then we will not have a barbecue today. If we do not have a barbecue today, </a:t>
            </a:r>
            <a:r>
              <a:rPr lang="en-US" i="1" dirty="0" smtClean="0">
                <a:latin typeface="Times New Roman" panose="02020603050405020304" pitchFamily="18" charset="0"/>
                <a:cs typeface="Times New Roman" panose="02020603050405020304" pitchFamily="18" charset="0"/>
              </a:rPr>
              <a:t>then </a:t>
            </a:r>
            <a:r>
              <a:rPr lang="en-US" i="1" dirty="0">
                <a:latin typeface="Times New Roman" panose="02020603050405020304" pitchFamily="18" charset="0"/>
                <a:cs typeface="Times New Roman" panose="02020603050405020304" pitchFamily="18" charset="0"/>
              </a:rPr>
              <a:t>we will have a </a:t>
            </a:r>
            <a:r>
              <a:rPr lang="en-US" i="1" dirty="0" smtClean="0">
                <a:latin typeface="Times New Roman" panose="02020603050405020304" pitchFamily="18" charset="0"/>
                <a:cs typeface="Times New Roman" panose="02020603050405020304" pitchFamily="18" charset="0"/>
              </a:rPr>
              <a:t>  	barbecue </a:t>
            </a:r>
            <a:r>
              <a:rPr lang="en-US" i="1" dirty="0">
                <a:latin typeface="Times New Roman" panose="02020603050405020304" pitchFamily="18" charset="0"/>
                <a:cs typeface="Times New Roman" panose="02020603050405020304" pitchFamily="18" charset="0"/>
              </a:rPr>
              <a:t>tomorrow. Therefore, if it rains today, then we will have a </a:t>
            </a:r>
            <a:r>
              <a:rPr lang="en-US" i="1" dirty="0" smtClean="0">
                <a:latin typeface="Times New Roman" panose="02020603050405020304" pitchFamily="18" charset="0"/>
                <a:cs typeface="Times New Roman" panose="02020603050405020304" pitchFamily="18" charset="0"/>
              </a:rPr>
              <a:t>barbecue </a:t>
            </a:r>
            <a:r>
              <a:rPr lang="en-US" i="1" dirty="0">
                <a:latin typeface="Times New Roman" panose="02020603050405020304" pitchFamily="18" charset="0"/>
                <a:cs typeface="Times New Roman" panose="02020603050405020304" pitchFamily="18" charset="0"/>
              </a:rPr>
              <a:t>tomorrow</a:t>
            </a:r>
            <a:r>
              <a:rPr lang="en-US" i="1" dirty="0" smtClean="0"/>
              <a:t>” </a:t>
            </a:r>
          </a:p>
          <a:p>
            <a:r>
              <a:rPr lang="en-US" i="1" dirty="0"/>
              <a:t> </a:t>
            </a:r>
            <a:r>
              <a:rPr lang="en-US" i="1" dirty="0" smtClean="0"/>
              <a:t>  </a:t>
            </a:r>
            <a:r>
              <a:rPr lang="en-US" u="sng" dirty="0" smtClean="0"/>
              <a:t>Solution</a:t>
            </a:r>
            <a:r>
              <a:rPr lang="en-US" u="sng" dirty="0"/>
              <a:t>: </a:t>
            </a:r>
            <a:endParaRPr lang="en-US" u="sng" dirty="0" smtClean="0"/>
          </a:p>
          <a:p>
            <a:r>
              <a:rPr lang="en-US" dirty="0" smtClean="0"/>
              <a:t>   let, p: “</a:t>
            </a:r>
            <a:r>
              <a:rPr lang="en-US" i="1" dirty="0">
                <a:latin typeface="Times New Roman" panose="02020603050405020304" pitchFamily="18" charset="0"/>
                <a:cs typeface="Times New Roman" panose="02020603050405020304" pitchFamily="18" charset="0"/>
              </a:rPr>
              <a:t>it rains today</a:t>
            </a:r>
            <a:r>
              <a:rPr lang="en-US" dirty="0" smtClean="0"/>
              <a:t>”</a:t>
            </a:r>
          </a:p>
          <a:p>
            <a:r>
              <a:rPr lang="en-US" dirty="0" smtClean="0"/>
              <a:t>         </a:t>
            </a:r>
            <a:r>
              <a:rPr lang="en-US" dirty="0"/>
              <a:t>q </a:t>
            </a:r>
            <a:r>
              <a:rPr lang="en-US" dirty="0" smtClean="0"/>
              <a:t>: “</a:t>
            </a:r>
            <a:r>
              <a:rPr lang="en-US" i="1" dirty="0">
                <a:latin typeface="Times New Roman" panose="02020603050405020304" pitchFamily="18" charset="0"/>
                <a:cs typeface="Times New Roman" panose="02020603050405020304" pitchFamily="18" charset="0"/>
              </a:rPr>
              <a:t>We </a:t>
            </a:r>
            <a:r>
              <a:rPr lang="en-US" i="1" dirty="0" smtClean="0">
                <a:latin typeface="Times New Roman" panose="02020603050405020304" pitchFamily="18" charset="0"/>
                <a:cs typeface="Times New Roman" panose="02020603050405020304" pitchFamily="18" charset="0"/>
              </a:rPr>
              <a:t>will have </a:t>
            </a:r>
            <a:r>
              <a:rPr lang="en-US" i="1" dirty="0">
                <a:latin typeface="Times New Roman" panose="02020603050405020304" pitchFamily="18" charset="0"/>
                <a:cs typeface="Times New Roman" panose="02020603050405020304" pitchFamily="18" charset="0"/>
              </a:rPr>
              <a:t>a barbecue </a:t>
            </a:r>
            <a:r>
              <a:rPr lang="en-US" i="1" dirty="0" smtClean="0">
                <a:latin typeface="Times New Roman" panose="02020603050405020304" pitchFamily="18" charset="0"/>
                <a:cs typeface="Times New Roman" panose="02020603050405020304" pitchFamily="18" charset="0"/>
              </a:rPr>
              <a:t>today</a:t>
            </a:r>
            <a:r>
              <a:rPr lang="en-US" dirty="0" smtClean="0"/>
              <a:t>”</a:t>
            </a:r>
          </a:p>
          <a:p>
            <a:r>
              <a:rPr lang="en-US" dirty="0"/>
              <a:t>	 </a:t>
            </a:r>
            <a:r>
              <a:rPr lang="en-US" dirty="0" smtClean="0"/>
              <a:t>  r : “</a:t>
            </a:r>
            <a:r>
              <a:rPr lang="en-US" i="1" dirty="0">
                <a:latin typeface="Times New Roman" panose="02020603050405020304" pitchFamily="18" charset="0"/>
                <a:cs typeface="Times New Roman" panose="02020603050405020304" pitchFamily="18" charset="0"/>
              </a:rPr>
              <a:t>we will have a  </a:t>
            </a:r>
            <a:r>
              <a:rPr lang="en-US" i="1" dirty="0" smtClean="0">
                <a:latin typeface="Times New Roman" panose="02020603050405020304" pitchFamily="18" charset="0"/>
                <a:cs typeface="Times New Roman" panose="02020603050405020304" pitchFamily="18" charset="0"/>
              </a:rPr>
              <a:t>barbecue tomorrow”</a:t>
            </a:r>
            <a:endParaRPr lang="en-US" dirty="0" smtClean="0"/>
          </a:p>
          <a:p>
            <a:r>
              <a:rPr lang="en-US" dirty="0" smtClean="0"/>
              <a:t> </a:t>
            </a:r>
            <a:r>
              <a:rPr lang="en-US" dirty="0"/>
              <a:t>This argument is of the </a:t>
            </a:r>
            <a:r>
              <a:rPr lang="en-US" dirty="0" smtClean="0"/>
              <a:t>form:</a:t>
            </a:r>
          </a:p>
          <a:p>
            <a:r>
              <a:rPr lang="en-US" dirty="0"/>
              <a:t> </a:t>
            </a:r>
            <a:r>
              <a:rPr lang="en-US" dirty="0" smtClean="0"/>
              <a:t>						 </a:t>
            </a:r>
            <a:r>
              <a:rPr lang="en-US" dirty="0"/>
              <a:t>p </a:t>
            </a:r>
            <a:r>
              <a:rPr lang="en-US" dirty="0">
                <a:sym typeface="Wingdings" panose="05000000000000000000" pitchFamily="2" charset="2"/>
              </a:rPr>
              <a:t> </a:t>
            </a:r>
            <a:r>
              <a:rPr lang="en-US" dirty="0" smtClean="0"/>
              <a:t>¬ </a:t>
            </a:r>
            <a:r>
              <a:rPr lang="en-US" dirty="0"/>
              <a:t>q </a:t>
            </a:r>
            <a:endParaRPr lang="en-US" dirty="0" smtClean="0"/>
          </a:p>
          <a:p>
            <a:r>
              <a:rPr lang="en-US" dirty="0"/>
              <a:t>	</a:t>
            </a:r>
            <a:r>
              <a:rPr lang="en-US" dirty="0" smtClean="0"/>
              <a:t>				      ¬q </a:t>
            </a:r>
            <a:r>
              <a:rPr lang="en-US" dirty="0" smtClean="0">
                <a:sym typeface="Wingdings" panose="05000000000000000000" pitchFamily="2" charset="2"/>
              </a:rPr>
              <a:t> r</a:t>
            </a:r>
            <a:endParaRPr lang="en-US" dirty="0" smtClean="0"/>
          </a:p>
          <a:p>
            <a:r>
              <a:rPr lang="en-US" dirty="0"/>
              <a:t>	</a:t>
            </a:r>
            <a:r>
              <a:rPr lang="en-US" dirty="0" smtClean="0"/>
              <a:t>					∴ </a:t>
            </a:r>
            <a:r>
              <a:rPr lang="en-US" dirty="0"/>
              <a:t>p </a:t>
            </a:r>
            <a:r>
              <a:rPr lang="en-US" dirty="0" smtClean="0">
                <a:sym typeface="Wingdings" panose="05000000000000000000" pitchFamily="2" charset="2"/>
              </a:rPr>
              <a:t> r</a:t>
            </a:r>
            <a:r>
              <a:rPr lang="en-US" dirty="0">
                <a:sym typeface="Wingdings" panose="05000000000000000000" pitchFamily="2" charset="2"/>
              </a:rPr>
              <a:t> </a:t>
            </a:r>
            <a:r>
              <a:rPr lang="en-US" dirty="0" smtClean="0">
                <a:sym typeface="Wingdings" panose="05000000000000000000" pitchFamily="2" charset="2"/>
              </a:rPr>
              <a:t>                          </a:t>
            </a:r>
            <a:r>
              <a:rPr lang="en-US" dirty="0" smtClean="0"/>
              <a:t>This </a:t>
            </a:r>
            <a:r>
              <a:rPr lang="en-US" dirty="0"/>
              <a:t>argument uses </a:t>
            </a:r>
            <a:r>
              <a:rPr lang="en-US"/>
              <a:t>the </a:t>
            </a:r>
            <a:r>
              <a:rPr lang="en-US" b="1" smtClean="0">
                <a:solidFill>
                  <a:srgbClr val="FF0000"/>
                </a:solidFill>
              </a:rPr>
              <a:t>Hypothetical rule</a:t>
            </a:r>
            <a:r>
              <a:rPr lang="en-US" b="1" dirty="0">
                <a:solidFill>
                  <a:srgbClr val="FF0000"/>
                </a:solidFill>
              </a:rPr>
              <a:t>.</a:t>
            </a:r>
          </a:p>
        </p:txBody>
      </p:sp>
      <p:cxnSp>
        <p:nvCxnSpPr>
          <p:cNvPr id="9" name="Straight Connector 8"/>
          <p:cNvCxnSpPr/>
          <p:nvPr/>
        </p:nvCxnSpPr>
        <p:spPr>
          <a:xfrm>
            <a:off x="3661545" y="6627059"/>
            <a:ext cx="122100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49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TextBox 4"/>
          <p:cNvSpPr txBox="1"/>
          <p:nvPr/>
        </p:nvSpPr>
        <p:spPr>
          <a:xfrm>
            <a:off x="963010" y="178579"/>
            <a:ext cx="10217551" cy="2862322"/>
          </a:xfrm>
          <a:prstGeom prst="rect">
            <a:avLst/>
          </a:prstGeom>
          <a:noFill/>
        </p:spPr>
        <p:txBody>
          <a:bodyPr wrap="square" rtlCol="0">
            <a:spAutoFit/>
          </a:bodyPr>
          <a:lstStyle/>
          <a:p>
            <a:pPr algn="just"/>
            <a:r>
              <a:rPr lang="en-US" sz="2000" b="1" dirty="0" smtClean="0"/>
              <a:t>Q.5) </a:t>
            </a:r>
            <a:r>
              <a:rPr lang="en-US" sz="2000" dirty="0"/>
              <a:t>Show that the </a:t>
            </a:r>
            <a:r>
              <a:rPr lang="en-US" sz="2000" dirty="0" smtClean="0"/>
              <a:t>premises: “</a:t>
            </a:r>
            <a:r>
              <a:rPr lang="en-US" sz="2000" i="1" dirty="0" smtClean="0">
                <a:latin typeface="Times New Roman" panose="02020603050405020304" pitchFamily="18" charset="0"/>
                <a:cs typeface="Times New Roman" panose="02020603050405020304" pitchFamily="18" charset="0"/>
              </a:rPr>
              <a:t>If I play football then I am tired the next day”, “I will take rest if I am tired”, “I did not take rest” </a:t>
            </a:r>
            <a:r>
              <a:rPr lang="en-US" sz="2000" dirty="0" smtClean="0">
                <a:cs typeface="Times New Roman" panose="02020603050405020304" pitchFamily="18" charset="0"/>
              </a:rPr>
              <a:t>will lead to the conclusion </a:t>
            </a:r>
            <a:r>
              <a:rPr lang="en-US" sz="2000" i="1" dirty="0" smtClean="0">
                <a:latin typeface="Times New Roman" panose="02020603050405020304" pitchFamily="18" charset="0"/>
                <a:cs typeface="Times New Roman" panose="02020603050405020304" pitchFamily="18" charset="0"/>
              </a:rPr>
              <a:t>“I did not play football”.</a:t>
            </a:r>
          </a:p>
          <a:p>
            <a:pPr algn="just"/>
            <a:r>
              <a:rPr lang="en-US" sz="2000" u="sng" dirty="0" smtClean="0"/>
              <a:t>Solution:</a:t>
            </a:r>
            <a:endParaRPr lang="en-US" sz="2000" dirty="0" smtClean="0"/>
          </a:p>
          <a:p>
            <a:pPr algn="just"/>
            <a:r>
              <a:rPr lang="en-US" sz="2000" dirty="0" smtClean="0"/>
              <a:t>Let, p: </a:t>
            </a:r>
            <a:r>
              <a:rPr lang="en-US" sz="2000" dirty="0"/>
              <a:t>“</a:t>
            </a:r>
            <a:r>
              <a:rPr lang="en-US" sz="2000" i="1" dirty="0">
                <a:latin typeface="Times New Roman" panose="02020603050405020304" pitchFamily="18" charset="0"/>
                <a:cs typeface="Times New Roman" panose="02020603050405020304" pitchFamily="18" charset="0"/>
              </a:rPr>
              <a:t>If I play </a:t>
            </a:r>
            <a:r>
              <a:rPr lang="en-US" sz="2000" i="1" dirty="0" smtClean="0">
                <a:latin typeface="Times New Roman" panose="02020603050405020304" pitchFamily="18" charset="0"/>
                <a:cs typeface="Times New Roman" panose="02020603050405020304" pitchFamily="18" charset="0"/>
              </a:rPr>
              <a:t>football</a:t>
            </a:r>
            <a:r>
              <a:rPr lang="en-US" sz="2000" dirty="0" smtClean="0"/>
              <a:t>”	</a:t>
            </a:r>
          </a:p>
          <a:p>
            <a:pPr algn="just"/>
            <a:r>
              <a:rPr lang="en-US" sz="2000" dirty="0"/>
              <a:t>	</a:t>
            </a:r>
            <a:r>
              <a:rPr lang="en-US" sz="2000" dirty="0" smtClean="0"/>
              <a:t>q: </a:t>
            </a:r>
            <a:r>
              <a:rPr lang="en-US" sz="2000" dirty="0"/>
              <a:t>“</a:t>
            </a:r>
            <a:r>
              <a:rPr lang="en-US" sz="2000" i="1" dirty="0">
                <a:latin typeface="Times New Roman" panose="02020603050405020304" pitchFamily="18" charset="0"/>
                <a:cs typeface="Times New Roman" panose="02020603050405020304" pitchFamily="18" charset="0"/>
              </a:rPr>
              <a:t>I am </a:t>
            </a:r>
            <a:r>
              <a:rPr lang="en-US" sz="2000" i="1" dirty="0" smtClean="0">
                <a:latin typeface="Times New Roman" panose="02020603050405020304" pitchFamily="18" charset="0"/>
                <a:cs typeface="Times New Roman" panose="02020603050405020304" pitchFamily="18" charset="0"/>
              </a:rPr>
              <a:t>tired</a:t>
            </a:r>
            <a:r>
              <a:rPr lang="en-US" sz="2000" dirty="0" smtClean="0"/>
              <a:t>”</a:t>
            </a:r>
          </a:p>
          <a:p>
            <a:pPr algn="just"/>
            <a:r>
              <a:rPr lang="en-US" sz="2000" dirty="0"/>
              <a:t>	 </a:t>
            </a:r>
            <a:r>
              <a:rPr lang="en-US" sz="2000" dirty="0" smtClean="0"/>
              <a:t>r: </a:t>
            </a:r>
            <a:r>
              <a:rPr lang="en-US" sz="2000" dirty="0"/>
              <a:t>“</a:t>
            </a:r>
            <a:r>
              <a:rPr lang="en-US" sz="2000" i="1" dirty="0">
                <a:latin typeface="Times New Roman" panose="02020603050405020304" pitchFamily="18" charset="0"/>
                <a:cs typeface="Times New Roman" panose="02020603050405020304" pitchFamily="18" charset="0"/>
              </a:rPr>
              <a:t>I will take </a:t>
            </a:r>
            <a:r>
              <a:rPr lang="en-US" sz="2000" i="1" dirty="0" smtClean="0">
                <a:latin typeface="Times New Roman" panose="02020603050405020304" pitchFamily="18" charset="0"/>
                <a:cs typeface="Times New Roman" panose="02020603050405020304" pitchFamily="18" charset="0"/>
              </a:rPr>
              <a:t>rest </a:t>
            </a:r>
            <a:r>
              <a:rPr lang="en-US" sz="2000" dirty="0" smtClean="0"/>
              <a:t>”</a:t>
            </a:r>
          </a:p>
          <a:p>
            <a:pPr algn="just"/>
            <a:endParaRPr lang="en-US" sz="2000" dirty="0"/>
          </a:p>
          <a:p>
            <a:pPr algn="just"/>
            <a:endParaRPr lang="en-US" sz="2000" dirty="0" smtClean="0"/>
          </a:p>
          <a:p>
            <a:pPr algn="just"/>
            <a:endParaRPr lang="en-US" sz="2000" dirty="0" smtClean="0"/>
          </a:p>
        </p:txBody>
      </p:sp>
      <p:sp>
        <p:nvSpPr>
          <p:cNvPr id="6" name="TextBox 5"/>
          <p:cNvSpPr txBox="1"/>
          <p:nvPr/>
        </p:nvSpPr>
        <p:spPr>
          <a:xfrm>
            <a:off x="6071785" y="1274981"/>
            <a:ext cx="4622800" cy="1200329"/>
          </a:xfrm>
          <a:prstGeom prst="rect">
            <a:avLst/>
          </a:prstGeom>
          <a:noFill/>
        </p:spPr>
        <p:txBody>
          <a:bodyPr wrap="square" rtlCol="0">
            <a:spAutoFit/>
          </a:bodyPr>
          <a:lstStyle/>
          <a:p>
            <a:r>
              <a:rPr lang="en-US" dirty="0" smtClean="0"/>
              <a:t>Hypothesis: i) p</a:t>
            </a:r>
            <a:r>
              <a:rPr lang="en-US" dirty="0" smtClean="0">
                <a:sym typeface="Wingdings" panose="05000000000000000000" pitchFamily="2" charset="2"/>
              </a:rPr>
              <a:t>q</a:t>
            </a:r>
            <a:endParaRPr lang="en-US" dirty="0" smtClean="0"/>
          </a:p>
          <a:p>
            <a:r>
              <a:rPr lang="en-US" dirty="0"/>
              <a:t>	</a:t>
            </a:r>
            <a:r>
              <a:rPr lang="en-US" dirty="0" smtClean="0"/>
              <a:t>	      ii) q </a:t>
            </a:r>
            <a:r>
              <a:rPr lang="en-US" dirty="0" smtClean="0">
                <a:sym typeface="Wingdings" panose="05000000000000000000" pitchFamily="2" charset="2"/>
              </a:rPr>
              <a:t>r</a:t>
            </a: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¬r</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a:t> </a:t>
            </a:r>
            <a:r>
              <a:rPr lang="en-US" dirty="0" smtClean="0"/>
              <a:t>¬p</a:t>
            </a:r>
            <a:endParaRPr lang="en-US" dirty="0" smtClean="0">
              <a:sym typeface="Wingdings" panose="05000000000000000000" pitchFamily="2" charset="2"/>
            </a:endParaRPr>
          </a:p>
        </p:txBody>
      </p:sp>
      <p:cxnSp>
        <p:nvCxnSpPr>
          <p:cNvPr id="7" name="Straight Connector 6"/>
          <p:cNvCxnSpPr/>
          <p:nvPr/>
        </p:nvCxnSpPr>
        <p:spPr>
          <a:xfrm>
            <a:off x="7063995" y="2131048"/>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88866836"/>
              </p:ext>
            </p:extLst>
          </p:nvPr>
        </p:nvGraphicFramePr>
        <p:xfrm>
          <a:off x="1391039" y="3092185"/>
          <a:ext cx="9361494" cy="3214348"/>
        </p:xfrm>
        <a:graphic>
          <a:graphicData uri="http://schemas.openxmlformats.org/drawingml/2006/table">
            <a:tbl>
              <a:tblPr firstRow="1" bandRow="1">
                <a:tableStyleId>{00A15C55-8517-42AA-B614-E9B94910E393}</a:tableStyleId>
              </a:tblPr>
              <a:tblGrid>
                <a:gridCol w="618731">
                  <a:extLst>
                    <a:ext uri="{9D8B030D-6E8A-4147-A177-3AD203B41FA5}">
                      <a16:colId xmlns:a16="http://schemas.microsoft.com/office/drawing/2014/main" val="20000"/>
                    </a:ext>
                  </a:extLst>
                </a:gridCol>
                <a:gridCol w="3229608">
                  <a:extLst>
                    <a:ext uri="{9D8B030D-6E8A-4147-A177-3AD203B41FA5}">
                      <a16:colId xmlns:a16="http://schemas.microsoft.com/office/drawing/2014/main" val="20001"/>
                    </a:ext>
                  </a:extLst>
                </a:gridCol>
                <a:gridCol w="5513155">
                  <a:extLst>
                    <a:ext uri="{9D8B030D-6E8A-4147-A177-3AD203B41FA5}">
                      <a16:colId xmlns:a16="http://schemas.microsoft.com/office/drawing/2014/main" val="20002"/>
                    </a:ext>
                  </a:extLst>
                </a:gridCol>
              </a:tblGrid>
              <a:tr h="528358">
                <a:tc>
                  <a:txBody>
                    <a:bodyPr/>
                    <a:lstStyle/>
                    <a:p>
                      <a:pPr algn="ctr"/>
                      <a:r>
                        <a:rPr lang="en-US" dirty="0" smtClean="0"/>
                        <a:t>s.n.</a:t>
                      </a:r>
                      <a:endParaRPr lang="en-US" dirty="0"/>
                    </a:p>
                  </a:txBody>
                  <a:tcPr/>
                </a:tc>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0000"/>
                  </a:ext>
                </a:extLst>
              </a:tr>
              <a:tr h="572558">
                <a:tc>
                  <a:txBody>
                    <a:bodyPr/>
                    <a:lstStyle/>
                    <a:p>
                      <a:pPr algn="ctr"/>
                      <a:r>
                        <a:rPr lang="en-US" dirty="0" smtClean="0"/>
                        <a:t>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a:t>
                      </a:r>
                      <a:r>
                        <a:rPr lang="en-US" dirty="0" smtClean="0">
                          <a:sym typeface="Wingdings" panose="05000000000000000000" pitchFamily="2" charset="2"/>
                        </a:rPr>
                        <a:t></a:t>
                      </a:r>
                      <a:r>
                        <a:rPr lang="en-US" dirty="0" smtClean="0"/>
                        <a:t>q</a:t>
                      </a:r>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1"/>
                  </a:ext>
                </a:extLst>
              </a:tr>
              <a:tr h="528358">
                <a:tc>
                  <a:txBody>
                    <a:bodyPr/>
                    <a:lstStyle/>
                    <a:p>
                      <a:pPr algn="ctr"/>
                      <a:r>
                        <a:rPr lang="en-US" dirty="0" smtClean="0"/>
                        <a:t>2.</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r</a:t>
                      </a:r>
                      <a:endParaRPr lang="en-US" dirty="0" smtClean="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2"/>
                  </a:ext>
                </a:extLst>
              </a:tr>
              <a:tr h="528358">
                <a:tc>
                  <a:txBody>
                    <a:bodyPr/>
                    <a:lstStyle/>
                    <a:p>
                      <a:pPr algn="ctr"/>
                      <a:r>
                        <a:rPr lang="en-US" dirty="0" smtClean="0"/>
                        <a:t>3.</a:t>
                      </a:r>
                      <a:endParaRPr lang="en-US" dirty="0"/>
                    </a:p>
                  </a:txBody>
                  <a:tcPr/>
                </a:tc>
                <a:tc>
                  <a:txBody>
                    <a:bodyPr/>
                    <a:lstStyle/>
                    <a:p>
                      <a:pPr algn="ctr"/>
                      <a:r>
                        <a:rPr lang="en-US" dirty="0" smtClean="0">
                          <a:sym typeface="Wingdings" panose="05000000000000000000" pitchFamily="2" charset="2"/>
                        </a:rPr>
                        <a:t>pr</a:t>
                      </a:r>
                      <a:endParaRPr lang="en-US" dirty="0"/>
                    </a:p>
                  </a:txBody>
                  <a:tcPr/>
                </a:tc>
                <a:tc>
                  <a:txBody>
                    <a:bodyPr/>
                    <a:lstStyle/>
                    <a:p>
                      <a:pPr algn="ctr"/>
                      <a:r>
                        <a:rPr lang="en-US" dirty="0" smtClean="0"/>
                        <a:t>HYPOTHTICAL</a:t>
                      </a:r>
                      <a:r>
                        <a:rPr lang="en-US" baseline="0" dirty="0" smtClean="0"/>
                        <a:t> SYLLOGISM IN 1 &amp; 2</a:t>
                      </a:r>
                      <a:endParaRPr lang="en-US" dirty="0"/>
                    </a:p>
                  </a:txBody>
                  <a:tcPr/>
                </a:tc>
                <a:extLst>
                  <a:ext uri="{0D108BD9-81ED-4DB2-BD59-A6C34878D82A}">
                    <a16:rowId xmlns:a16="http://schemas.microsoft.com/office/drawing/2014/main" val="10003"/>
                  </a:ext>
                </a:extLst>
              </a:tr>
              <a:tr h="528358">
                <a:tc>
                  <a:txBody>
                    <a:bodyPr/>
                    <a:lstStyle/>
                    <a:p>
                      <a:pPr algn="ctr"/>
                      <a:r>
                        <a:rPr lang="en-US" dirty="0" smtClean="0"/>
                        <a:t>4.</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¬r</a:t>
                      </a:r>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4"/>
                  </a:ext>
                </a:extLst>
              </a:tr>
              <a:tr h="528358">
                <a:tc>
                  <a:txBody>
                    <a:bodyPr/>
                    <a:lstStyle/>
                    <a:p>
                      <a:pPr algn="ctr"/>
                      <a:r>
                        <a:rPr lang="en-US" dirty="0" smtClean="0"/>
                        <a:t>5.</a:t>
                      </a:r>
                      <a:endParaRPr lang="en-US" dirty="0"/>
                    </a:p>
                  </a:txBody>
                  <a:tcPr/>
                </a:tc>
                <a:tc>
                  <a:txBody>
                    <a:bodyPr/>
                    <a:lstStyle/>
                    <a:p>
                      <a:pPr algn="ctr"/>
                      <a:r>
                        <a:rPr lang="en-US" dirty="0" smtClean="0"/>
                        <a:t>¬p</a:t>
                      </a:r>
                    </a:p>
                  </a:txBody>
                  <a:tcPr/>
                </a:tc>
                <a:tc>
                  <a:txBody>
                    <a:bodyPr/>
                    <a:lstStyle/>
                    <a:p>
                      <a:pPr algn="ctr"/>
                      <a:r>
                        <a:rPr lang="en-US" dirty="0" smtClean="0"/>
                        <a:t>MODUS TOLLENSON 3 &amp; 4</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6569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arn(inVertical)">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barn(inVertical)">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barn(inVertical)">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barn(inVertical)">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arn(inVertic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p:cNvSpPr txBox="1"/>
          <p:nvPr/>
        </p:nvSpPr>
        <p:spPr>
          <a:xfrm>
            <a:off x="1058015" y="158114"/>
            <a:ext cx="10092267" cy="2585323"/>
          </a:xfrm>
          <a:prstGeom prst="rect">
            <a:avLst/>
          </a:prstGeom>
          <a:noFill/>
        </p:spPr>
        <p:txBody>
          <a:bodyPr wrap="square" rtlCol="0">
            <a:spAutoFit/>
          </a:bodyPr>
          <a:lstStyle/>
          <a:p>
            <a:pPr algn="just"/>
            <a:r>
              <a:rPr lang="en-US" b="1" dirty="0" smtClean="0"/>
              <a:t>Q.6) </a:t>
            </a:r>
            <a:r>
              <a:rPr lang="en-US" dirty="0"/>
              <a:t>Show that the premises “</a:t>
            </a:r>
            <a:r>
              <a:rPr lang="en-US" i="1" dirty="0">
                <a:latin typeface="Times New Roman" panose="02020603050405020304" pitchFamily="18" charset="0"/>
                <a:cs typeface="Times New Roman" panose="02020603050405020304" pitchFamily="18" charset="0"/>
              </a:rPr>
              <a:t>It is not sunny this afternoon and it is colder than </a:t>
            </a:r>
            <a:r>
              <a:rPr lang="en-US" i="1" dirty="0" smtClean="0">
                <a:latin typeface="Times New Roman" panose="02020603050405020304" pitchFamily="18" charset="0"/>
                <a:cs typeface="Times New Roman" panose="02020603050405020304" pitchFamily="18" charset="0"/>
              </a:rPr>
              <a:t>yesterday”. “</a:t>
            </a:r>
            <a:r>
              <a:rPr lang="en-US" i="1" dirty="0">
                <a:latin typeface="Times New Roman" panose="02020603050405020304" pitchFamily="18" charset="0"/>
                <a:cs typeface="Times New Roman" panose="02020603050405020304" pitchFamily="18" charset="0"/>
              </a:rPr>
              <a:t>We will go swimming only if it is </a:t>
            </a:r>
            <a:r>
              <a:rPr lang="en-US" i="1" dirty="0" smtClean="0">
                <a:latin typeface="Times New Roman" panose="02020603050405020304" pitchFamily="18" charset="0"/>
                <a:cs typeface="Times New Roman" panose="02020603050405020304" pitchFamily="18" charset="0"/>
              </a:rPr>
              <a:t>sunny.” </a:t>
            </a:r>
            <a:r>
              <a:rPr lang="en-US" i="1" dirty="0">
                <a:latin typeface="Times New Roman" panose="02020603050405020304" pitchFamily="18" charset="0"/>
                <a:cs typeface="Times New Roman" panose="02020603050405020304" pitchFamily="18" charset="0"/>
              </a:rPr>
              <a:t>“If we do not go swimming, </a:t>
            </a:r>
            <a:r>
              <a:rPr lang="en-US" i="1" dirty="0" smtClean="0">
                <a:latin typeface="Times New Roman" panose="02020603050405020304" pitchFamily="18" charset="0"/>
                <a:cs typeface="Times New Roman" panose="02020603050405020304" pitchFamily="18" charset="0"/>
              </a:rPr>
              <a:t>then </a:t>
            </a:r>
            <a:r>
              <a:rPr lang="en-US" i="1" dirty="0">
                <a:latin typeface="Times New Roman" panose="02020603050405020304" pitchFamily="18" charset="0"/>
                <a:cs typeface="Times New Roman" panose="02020603050405020304" pitchFamily="18" charset="0"/>
              </a:rPr>
              <a:t>we will </a:t>
            </a:r>
            <a:r>
              <a:rPr lang="en-US" i="1" dirty="0" smtClean="0">
                <a:latin typeface="Times New Roman" panose="02020603050405020304" pitchFamily="18" charset="0"/>
                <a:cs typeface="Times New Roman" panose="02020603050405020304" pitchFamily="18" charset="0"/>
              </a:rPr>
              <a:t>take </a:t>
            </a:r>
            <a:r>
              <a:rPr lang="en-US" i="1" dirty="0">
                <a:latin typeface="Times New Roman" panose="02020603050405020304" pitchFamily="18" charset="0"/>
                <a:cs typeface="Times New Roman" panose="02020603050405020304" pitchFamily="18" charset="0"/>
              </a:rPr>
              <a:t>a canoe </a:t>
            </a:r>
            <a:r>
              <a:rPr lang="en-US" i="1" dirty="0" smtClean="0">
                <a:latin typeface="Times New Roman" panose="02020603050405020304" pitchFamily="18" charset="0"/>
                <a:cs typeface="Times New Roman" panose="02020603050405020304" pitchFamily="18" charset="0"/>
              </a:rPr>
              <a:t>trip.” </a:t>
            </a:r>
            <a:r>
              <a:rPr lang="en-US" i="1" dirty="0">
                <a:latin typeface="Times New Roman" panose="02020603050405020304" pitchFamily="18" charset="0"/>
                <a:cs typeface="Times New Roman" panose="02020603050405020304" pitchFamily="18" charset="0"/>
              </a:rPr>
              <a:t>and “If we take a canoe trip, then we will be home </a:t>
            </a:r>
            <a:r>
              <a:rPr lang="en-US" i="1" dirty="0" smtClean="0">
                <a:latin typeface="Times New Roman" panose="02020603050405020304" pitchFamily="18" charset="0"/>
                <a:cs typeface="Times New Roman" panose="02020603050405020304" pitchFamily="18" charset="0"/>
              </a:rPr>
              <a:t>by </a:t>
            </a:r>
            <a:r>
              <a:rPr lang="en-US" i="1" dirty="0">
                <a:latin typeface="Times New Roman" panose="02020603050405020304" pitchFamily="18" charset="0"/>
                <a:cs typeface="Times New Roman" panose="02020603050405020304" pitchFamily="18" charset="0"/>
              </a:rPr>
              <a:t>sunset</a:t>
            </a:r>
            <a:r>
              <a:rPr lang="en-US" dirty="0">
                <a:latin typeface="Times New Roman" panose="02020603050405020304" pitchFamily="18" charset="0"/>
                <a:cs typeface="Times New Roman" panose="02020603050405020304" pitchFamily="18" charset="0"/>
              </a:rPr>
              <a:t>” </a:t>
            </a:r>
            <a:r>
              <a:rPr lang="en-US" dirty="0" smtClean="0">
                <a:cs typeface="Times New Roman" panose="02020603050405020304" pitchFamily="18" charset="0"/>
              </a:rPr>
              <a:t>lead </a:t>
            </a:r>
            <a:r>
              <a:rPr lang="en-US" dirty="0">
                <a:cs typeface="Times New Roman" panose="02020603050405020304" pitchFamily="18" charset="0"/>
              </a:rPr>
              <a:t>to the conclusion </a:t>
            </a:r>
            <a:r>
              <a:rPr lang="en-US" i="1" dirty="0">
                <a:latin typeface="Times New Roman" panose="02020603050405020304" pitchFamily="18" charset="0"/>
                <a:cs typeface="Times New Roman" panose="02020603050405020304" pitchFamily="18" charset="0"/>
              </a:rPr>
              <a:t>“We will be home by sunset</a:t>
            </a:r>
            <a:r>
              <a:rPr lang="en-US" i="1" dirty="0" smtClean="0">
                <a:latin typeface="Times New Roman" panose="02020603050405020304" pitchFamily="18" charset="0"/>
                <a:cs typeface="Times New Roman" panose="02020603050405020304" pitchFamily="18" charset="0"/>
              </a:rPr>
              <a:t>.”</a:t>
            </a:r>
          </a:p>
          <a:p>
            <a:pPr algn="just"/>
            <a:r>
              <a:rPr lang="en-US" i="1" u="sng" dirty="0" smtClean="0">
                <a:latin typeface="Times New Roman" panose="02020603050405020304" pitchFamily="18" charset="0"/>
                <a:cs typeface="Times New Roman" panose="02020603050405020304" pitchFamily="18" charset="0"/>
              </a:rPr>
              <a:t>Solution:</a:t>
            </a:r>
            <a:endParaRPr lang="en-US" i="1" dirty="0" smtClean="0">
              <a:latin typeface="Times New Roman" panose="02020603050405020304" pitchFamily="18" charset="0"/>
              <a:cs typeface="Times New Roman" panose="02020603050405020304" pitchFamily="18" charset="0"/>
            </a:endParaRPr>
          </a:p>
          <a:p>
            <a:pPr algn="just"/>
            <a:r>
              <a:rPr lang="en-US" dirty="0" smtClean="0"/>
              <a:t>Let, p: “</a:t>
            </a:r>
            <a:r>
              <a:rPr lang="en-US" i="1" dirty="0" smtClean="0">
                <a:latin typeface="Times New Roman" panose="02020603050405020304" pitchFamily="18" charset="0"/>
                <a:cs typeface="Times New Roman" panose="02020603050405020304" pitchFamily="18" charset="0"/>
              </a:rPr>
              <a:t>It is sunny this afternoon</a:t>
            </a:r>
            <a:r>
              <a:rPr lang="en-US" dirty="0" smtClean="0"/>
              <a:t>”	</a:t>
            </a:r>
          </a:p>
          <a:p>
            <a:pPr algn="just"/>
            <a:r>
              <a:rPr lang="en-US" dirty="0"/>
              <a:t>	</a:t>
            </a:r>
            <a:r>
              <a:rPr lang="en-US" dirty="0" smtClean="0"/>
              <a:t>q: “</a:t>
            </a:r>
            <a:r>
              <a:rPr lang="en-US" i="1" dirty="0" smtClean="0">
                <a:latin typeface="Times New Roman" panose="02020603050405020304" pitchFamily="18" charset="0"/>
                <a:cs typeface="Times New Roman" panose="02020603050405020304" pitchFamily="18" charset="0"/>
              </a:rPr>
              <a:t>It is colder than yesterday</a:t>
            </a:r>
            <a:r>
              <a:rPr lang="en-US" dirty="0" smtClean="0"/>
              <a:t>”</a:t>
            </a:r>
          </a:p>
          <a:p>
            <a:pPr algn="just"/>
            <a:r>
              <a:rPr lang="en-US" dirty="0"/>
              <a:t>	 </a:t>
            </a:r>
            <a:r>
              <a:rPr lang="en-US" dirty="0" smtClean="0"/>
              <a:t>r: “</a:t>
            </a:r>
            <a:r>
              <a:rPr lang="en-US" i="1" dirty="0" smtClean="0">
                <a:latin typeface="Times New Roman" panose="02020603050405020304" pitchFamily="18" charset="0"/>
                <a:cs typeface="Times New Roman" panose="02020603050405020304" pitchFamily="18" charset="0"/>
              </a:rPr>
              <a:t>We will go swimming”</a:t>
            </a:r>
          </a:p>
          <a:p>
            <a:pPr algn="just"/>
            <a:r>
              <a:rPr lang="en-US" dirty="0"/>
              <a:t>	</a:t>
            </a:r>
            <a:r>
              <a:rPr lang="en-US" dirty="0" smtClean="0"/>
              <a:t>s: “</a:t>
            </a:r>
            <a:r>
              <a:rPr lang="en-US" i="1" dirty="0" smtClean="0">
                <a:latin typeface="Times New Roman" panose="02020603050405020304" pitchFamily="18" charset="0"/>
                <a:cs typeface="Times New Roman" panose="02020603050405020304" pitchFamily="18" charset="0"/>
              </a:rPr>
              <a:t>We will take canoe trip”</a:t>
            </a:r>
          </a:p>
          <a:p>
            <a:pPr algn="just"/>
            <a:r>
              <a:rPr lang="en-US" dirty="0"/>
              <a:t>	</a:t>
            </a:r>
            <a:r>
              <a:rPr lang="en-US" dirty="0" smtClean="0"/>
              <a:t>t: “</a:t>
            </a:r>
            <a:r>
              <a:rPr lang="en-US" i="1" dirty="0" smtClean="0">
                <a:latin typeface="Times New Roman" panose="02020603050405020304" pitchFamily="18" charset="0"/>
                <a:cs typeface="Times New Roman" panose="02020603050405020304" pitchFamily="18" charset="0"/>
              </a:rPr>
              <a:t>We will be home by sunset</a:t>
            </a:r>
            <a:r>
              <a:rPr lang="en-US" dirty="0" smtClean="0"/>
              <a:t>” </a:t>
            </a:r>
          </a:p>
        </p:txBody>
      </p:sp>
      <p:sp>
        <p:nvSpPr>
          <p:cNvPr id="6" name="TextBox 5"/>
          <p:cNvSpPr txBox="1"/>
          <p:nvPr/>
        </p:nvSpPr>
        <p:spPr>
          <a:xfrm>
            <a:off x="5477898" y="1602244"/>
            <a:ext cx="4622800" cy="1477328"/>
          </a:xfrm>
          <a:prstGeom prst="rect">
            <a:avLst/>
          </a:prstGeom>
          <a:noFill/>
        </p:spPr>
        <p:txBody>
          <a:bodyPr wrap="square" rtlCol="0">
            <a:spAutoFit/>
          </a:bodyPr>
          <a:lstStyle/>
          <a:p>
            <a:r>
              <a:rPr lang="en-US" dirty="0" smtClean="0"/>
              <a:t>Hypothesis:    </a:t>
            </a:r>
            <a:r>
              <a:rPr lang="en-US" dirty="0" err="1" smtClean="0"/>
              <a:t>i</a:t>
            </a:r>
            <a:r>
              <a:rPr lang="en-US" dirty="0" smtClean="0"/>
              <a:t>) ¬</a:t>
            </a:r>
            <a:r>
              <a:rPr lang="en-US" dirty="0" err="1" smtClean="0"/>
              <a:t>p^q</a:t>
            </a:r>
            <a:endParaRPr lang="en-US" dirty="0" smtClean="0"/>
          </a:p>
          <a:p>
            <a:r>
              <a:rPr lang="en-US" dirty="0" smtClean="0"/>
              <a:t>		      ii)r </a:t>
            </a:r>
            <a:r>
              <a:rPr lang="en-US" dirty="0" smtClean="0">
                <a:sym typeface="Wingdings" panose="05000000000000000000" pitchFamily="2" charset="2"/>
              </a:rPr>
              <a:t>p</a:t>
            </a: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¬r</a:t>
            </a:r>
            <a:r>
              <a:rPr lang="en-US" dirty="0" smtClean="0">
                <a:sym typeface="Wingdings" panose="05000000000000000000" pitchFamily="2" charset="2"/>
              </a:rPr>
              <a:t>s</a:t>
            </a:r>
          </a:p>
          <a:p>
            <a:r>
              <a:rPr lang="en-US" dirty="0">
                <a:sym typeface="Wingdings" panose="05000000000000000000" pitchFamily="2" charset="2"/>
              </a:rPr>
              <a:t>	</a:t>
            </a:r>
            <a:r>
              <a:rPr lang="en-US" dirty="0" smtClean="0">
                <a:sym typeface="Wingdings" panose="05000000000000000000" pitchFamily="2" charset="2"/>
              </a:rPr>
              <a:t>	      iv)st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t</a:t>
            </a:r>
            <a:endParaRPr lang="en-US" dirty="0" smtClean="0">
              <a:sym typeface="Wingdings" panose="05000000000000000000" pitchFamily="2" charset="2"/>
            </a:endParaRPr>
          </a:p>
        </p:txBody>
      </p:sp>
      <p:cxnSp>
        <p:nvCxnSpPr>
          <p:cNvPr id="7" name="Straight Connector 6"/>
          <p:cNvCxnSpPr/>
          <p:nvPr/>
        </p:nvCxnSpPr>
        <p:spPr>
          <a:xfrm>
            <a:off x="6828325" y="2724936"/>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923077495"/>
              </p:ext>
            </p:extLst>
          </p:nvPr>
        </p:nvGraphicFramePr>
        <p:xfrm>
          <a:off x="991046" y="3237328"/>
          <a:ext cx="8802777" cy="3368583"/>
        </p:xfrm>
        <a:graphic>
          <a:graphicData uri="http://schemas.openxmlformats.org/drawingml/2006/table">
            <a:tbl>
              <a:tblPr firstRow="1" bandRow="1">
                <a:tableStyleId>{00A15C55-8517-42AA-B614-E9B94910E393}</a:tableStyleId>
              </a:tblPr>
              <a:tblGrid>
                <a:gridCol w="581804">
                  <a:extLst>
                    <a:ext uri="{9D8B030D-6E8A-4147-A177-3AD203B41FA5}">
                      <a16:colId xmlns:a16="http://schemas.microsoft.com/office/drawing/2014/main" val="20000"/>
                    </a:ext>
                  </a:extLst>
                </a:gridCol>
                <a:gridCol w="3036857">
                  <a:extLst>
                    <a:ext uri="{9D8B030D-6E8A-4147-A177-3AD203B41FA5}">
                      <a16:colId xmlns:a16="http://schemas.microsoft.com/office/drawing/2014/main" val="20001"/>
                    </a:ext>
                  </a:extLst>
                </a:gridCol>
                <a:gridCol w="5184116">
                  <a:extLst>
                    <a:ext uri="{9D8B030D-6E8A-4147-A177-3AD203B41FA5}">
                      <a16:colId xmlns:a16="http://schemas.microsoft.com/office/drawing/2014/main" val="20002"/>
                    </a:ext>
                  </a:extLst>
                </a:gridCol>
              </a:tblGrid>
              <a:tr h="370840">
                <a:tc>
                  <a:txBody>
                    <a:bodyPr/>
                    <a:lstStyle/>
                    <a:p>
                      <a:pPr algn="ctr"/>
                      <a:r>
                        <a:rPr lang="en-US" dirty="0" smtClean="0"/>
                        <a:t>s.n.</a:t>
                      </a:r>
                      <a:endParaRPr lang="en-US" dirty="0"/>
                    </a:p>
                  </a:txBody>
                  <a:tcPr/>
                </a:tc>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0000"/>
                  </a:ext>
                </a:extLst>
              </a:tr>
              <a:tr h="401863">
                <a:tc>
                  <a:txBody>
                    <a:bodyPr/>
                    <a:lstStyle/>
                    <a:p>
                      <a:pPr algn="ctr"/>
                      <a:r>
                        <a:rPr lang="en-US" dirty="0" smtClean="0"/>
                        <a:t>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¬p^q</a:t>
                      </a:r>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a:t>
                      </a:r>
                    </a:p>
                  </a:txBody>
                  <a:tcPr/>
                </a:tc>
                <a:tc>
                  <a:txBody>
                    <a:bodyPr/>
                    <a:lstStyle/>
                    <a:p>
                      <a:pPr algn="ctr"/>
                      <a:r>
                        <a:rPr lang="en-US" dirty="0" smtClean="0"/>
                        <a:t>SIMPLIFICATION ON 1</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algn="ctr"/>
                      <a:r>
                        <a:rPr lang="en-US" dirty="0" smtClean="0"/>
                        <a:t>r </a:t>
                      </a:r>
                      <a:r>
                        <a:rPr lang="en-US" dirty="0" smtClean="0">
                          <a:sym typeface="Wingdings" panose="05000000000000000000" pitchFamily="2" charset="2"/>
                        </a:rPr>
                        <a:t> p</a:t>
                      </a:r>
                      <a:endParaRPr lang="en-US" dirty="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4.</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¬r</a:t>
                      </a:r>
                    </a:p>
                  </a:txBody>
                  <a:tcPr/>
                </a:tc>
                <a:tc>
                  <a:txBody>
                    <a:bodyPr/>
                    <a:lstStyle/>
                    <a:p>
                      <a:pPr algn="ctr"/>
                      <a:r>
                        <a:rPr lang="en-US" dirty="0" smtClean="0"/>
                        <a:t>MODUS</a:t>
                      </a:r>
                      <a:r>
                        <a:rPr lang="en-US" baseline="0" dirty="0" smtClean="0"/>
                        <a:t> TOLLENS ON 2 &amp; 3</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5.</a:t>
                      </a:r>
                      <a:endParaRPr lang="en-US" dirty="0"/>
                    </a:p>
                  </a:txBody>
                  <a:tcPr/>
                </a:tc>
                <a:tc>
                  <a:txBody>
                    <a:bodyPr/>
                    <a:lstStyle/>
                    <a:p>
                      <a:pPr algn="ctr"/>
                      <a:r>
                        <a:rPr lang="en-US" dirty="0" smtClean="0"/>
                        <a:t>¬r</a:t>
                      </a:r>
                      <a:r>
                        <a:rPr lang="en-US" dirty="0" smtClean="0">
                          <a:sym typeface="Wingdings" panose="05000000000000000000" pitchFamily="2" charset="2"/>
                        </a:rPr>
                        <a:t>s</a:t>
                      </a:r>
                      <a:endParaRPr lang="en-US" dirty="0" smtClean="0"/>
                    </a:p>
                  </a:txBody>
                  <a:tcPr/>
                </a:tc>
                <a:tc>
                  <a:txBody>
                    <a:bodyPr/>
                    <a:lstStyle/>
                    <a:p>
                      <a:pPr algn="ctr"/>
                      <a:r>
                        <a:rPr lang="en-US" dirty="0" smtClean="0"/>
                        <a:t>Given Hypothesis</a:t>
                      </a:r>
                      <a:endParaRPr lang="en-US" dirty="0"/>
                    </a:p>
                  </a:txBody>
                  <a:tcPr/>
                </a:tc>
                <a:extLst>
                  <a:ext uri="{0D108BD9-81ED-4DB2-BD59-A6C34878D82A}">
                    <a16:rowId xmlns:a16="http://schemas.microsoft.com/office/drawing/2014/main" val="10005"/>
                  </a:ext>
                </a:extLst>
              </a:tr>
              <a:tr h="370840">
                <a:tc>
                  <a:txBody>
                    <a:bodyPr/>
                    <a:lstStyle/>
                    <a:p>
                      <a:pPr algn="ctr"/>
                      <a:r>
                        <a:rPr lang="en-US" dirty="0" smtClean="0"/>
                        <a:t>6.</a:t>
                      </a:r>
                      <a:endParaRPr lang="en-US" dirty="0"/>
                    </a:p>
                  </a:txBody>
                  <a:tcPr/>
                </a:tc>
                <a:tc>
                  <a:txBody>
                    <a:bodyPr/>
                    <a:lstStyle/>
                    <a:p>
                      <a:pPr algn="ctr"/>
                      <a:r>
                        <a:rPr lang="en-US" dirty="0" smtClean="0"/>
                        <a:t>s</a:t>
                      </a:r>
                      <a:endParaRPr lang="en-US" dirty="0"/>
                    </a:p>
                  </a:txBody>
                  <a:tcPr/>
                </a:tc>
                <a:tc>
                  <a:txBody>
                    <a:bodyPr/>
                    <a:lstStyle/>
                    <a:p>
                      <a:pPr algn="ctr"/>
                      <a:r>
                        <a:rPr lang="en-US" dirty="0" smtClean="0"/>
                        <a:t>MODUS PONENS ON 4 &amp; 5</a:t>
                      </a:r>
                      <a:endParaRPr lang="en-US" dirty="0"/>
                    </a:p>
                  </a:txBody>
                  <a:tcPr/>
                </a:tc>
                <a:extLst>
                  <a:ext uri="{0D108BD9-81ED-4DB2-BD59-A6C34878D82A}">
                    <a16:rowId xmlns:a16="http://schemas.microsoft.com/office/drawing/2014/main" val="10006"/>
                  </a:ext>
                </a:extLst>
              </a:tr>
              <a:tr h="370840">
                <a:tc>
                  <a:txBody>
                    <a:bodyPr/>
                    <a:lstStyle/>
                    <a:p>
                      <a:pPr algn="ctr"/>
                      <a:r>
                        <a:rPr lang="en-US" dirty="0" smtClean="0"/>
                        <a:t>7.</a:t>
                      </a:r>
                      <a:endParaRPr lang="en-US" dirty="0"/>
                    </a:p>
                  </a:txBody>
                  <a:tcPr/>
                </a:tc>
                <a:tc>
                  <a:txBody>
                    <a:bodyPr/>
                    <a:lstStyle/>
                    <a:p>
                      <a:pPr algn="ctr"/>
                      <a:r>
                        <a:rPr lang="en-US" dirty="0" smtClean="0"/>
                        <a:t>s</a:t>
                      </a:r>
                      <a:r>
                        <a:rPr lang="en-US" dirty="0" smtClean="0">
                          <a:sym typeface="Wingdings" panose="05000000000000000000" pitchFamily="2" charset="2"/>
                        </a:rPr>
                        <a:t>t</a:t>
                      </a:r>
                      <a:endParaRPr lang="en-US" dirty="0"/>
                    </a:p>
                  </a:txBody>
                  <a:tcPr/>
                </a:tc>
                <a:tc>
                  <a:txBody>
                    <a:bodyPr/>
                    <a:lstStyle/>
                    <a:p>
                      <a:pPr algn="ctr"/>
                      <a:r>
                        <a:rPr lang="en-US" dirty="0" smtClean="0"/>
                        <a:t>Given Hypothesis</a:t>
                      </a:r>
                      <a:endParaRPr lang="en-US" dirty="0"/>
                    </a:p>
                  </a:txBody>
                  <a:tcPr/>
                </a:tc>
                <a:extLst>
                  <a:ext uri="{0D108BD9-81ED-4DB2-BD59-A6C34878D82A}">
                    <a16:rowId xmlns:a16="http://schemas.microsoft.com/office/drawing/2014/main" val="10007"/>
                  </a:ext>
                </a:extLst>
              </a:tr>
              <a:tr h="370840">
                <a:tc>
                  <a:txBody>
                    <a:bodyPr/>
                    <a:lstStyle/>
                    <a:p>
                      <a:pPr algn="ctr"/>
                      <a:r>
                        <a:rPr lang="en-US" dirty="0" smtClean="0"/>
                        <a:t>8.</a:t>
                      </a:r>
                      <a:endParaRPr lang="en-US" dirty="0"/>
                    </a:p>
                  </a:txBody>
                  <a:tcPr/>
                </a:tc>
                <a:tc>
                  <a:txBody>
                    <a:bodyPr/>
                    <a:lstStyle/>
                    <a:p>
                      <a:pPr algn="ctr"/>
                      <a:r>
                        <a:rPr lang="en-US" dirty="0" smtClean="0"/>
                        <a:t>t</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MODUS PONENS ON 6 &amp; 7</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651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barn(inVertical)">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barn(inVertical)">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barn(inVertical)">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barn(inVertical)">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arn(inVertic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barn(inVertical)">
                                      <p:cBhvr>
                                        <p:cTn id="67" dur="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arn(inVertical)">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TextBox 4"/>
          <p:cNvSpPr txBox="1"/>
          <p:nvPr/>
        </p:nvSpPr>
        <p:spPr>
          <a:xfrm>
            <a:off x="928619" y="185077"/>
            <a:ext cx="10217551" cy="2862322"/>
          </a:xfrm>
          <a:prstGeom prst="rect">
            <a:avLst/>
          </a:prstGeom>
          <a:noFill/>
        </p:spPr>
        <p:txBody>
          <a:bodyPr wrap="square" rtlCol="0">
            <a:spAutoFit/>
          </a:bodyPr>
          <a:lstStyle/>
          <a:p>
            <a:pPr algn="just"/>
            <a:r>
              <a:rPr lang="en-US" b="1" dirty="0" smtClean="0"/>
              <a:t>Q.7) </a:t>
            </a:r>
            <a:r>
              <a:rPr lang="en-US" dirty="0"/>
              <a:t>Show that the premises </a:t>
            </a:r>
            <a:r>
              <a:rPr lang="en-US" i="1" dirty="0">
                <a:latin typeface="Times New Roman" panose="02020603050405020304" pitchFamily="18" charset="0"/>
                <a:cs typeface="Times New Roman" panose="02020603050405020304" pitchFamily="18" charset="0"/>
              </a:rPr>
              <a:t>“If you send me an e-mail message, then I will finish writing the </a:t>
            </a:r>
            <a:r>
              <a:rPr lang="en-US" i="1" dirty="0" smtClean="0">
                <a:latin typeface="Times New Roman" panose="02020603050405020304" pitchFamily="18" charset="0"/>
                <a:cs typeface="Times New Roman" panose="02020603050405020304" pitchFamily="18" charset="0"/>
              </a:rPr>
              <a:t>	program”, </a:t>
            </a:r>
            <a:r>
              <a:rPr lang="en-US" i="1" dirty="0">
                <a:latin typeface="Times New Roman" panose="02020603050405020304" pitchFamily="18" charset="0"/>
                <a:cs typeface="Times New Roman" panose="02020603050405020304" pitchFamily="18" charset="0"/>
              </a:rPr>
              <a:t>“If you do not send me an e-mail message, then I will go to sleep early,” </a:t>
            </a:r>
            <a:r>
              <a:rPr lang="en-US" i="1" dirty="0" smtClean="0">
                <a:latin typeface="Times New Roman" panose="02020603050405020304" pitchFamily="18" charset="0"/>
                <a:cs typeface="Times New Roman" panose="02020603050405020304" pitchFamily="18" charset="0"/>
              </a:rPr>
              <a:t>“If </a:t>
            </a:r>
            <a:r>
              <a:rPr lang="en-US" i="1" dirty="0">
                <a:latin typeface="Times New Roman" panose="02020603050405020304" pitchFamily="18" charset="0"/>
                <a:cs typeface="Times New Roman" panose="02020603050405020304" pitchFamily="18" charset="0"/>
              </a:rPr>
              <a:t>I go to sleep </a:t>
            </a:r>
            <a:r>
              <a:rPr lang="en-US" i="1" dirty="0" smtClean="0">
                <a:latin typeface="Times New Roman" panose="02020603050405020304" pitchFamily="18" charset="0"/>
                <a:cs typeface="Times New Roman" panose="02020603050405020304" pitchFamily="18" charset="0"/>
              </a:rPr>
              <a:t>  	early</a:t>
            </a:r>
            <a:r>
              <a:rPr lang="en-US" i="1" dirty="0">
                <a:latin typeface="Times New Roman" panose="02020603050405020304" pitchFamily="18" charset="0"/>
                <a:cs typeface="Times New Roman" panose="02020603050405020304" pitchFamily="18" charset="0"/>
              </a:rPr>
              <a:t>, then I will wake up feeling refreshed” </a:t>
            </a:r>
            <a:r>
              <a:rPr lang="en-US" dirty="0">
                <a:cs typeface="Times New Roman" panose="02020603050405020304" pitchFamily="18" charset="0"/>
              </a:rPr>
              <a:t>lead to the conclusion </a:t>
            </a: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If I do not finish writing the </a:t>
            </a:r>
            <a:r>
              <a:rPr lang="en-US" i="1" dirty="0" smtClean="0">
                <a:latin typeface="Times New Roman" panose="02020603050405020304" pitchFamily="18" charset="0"/>
                <a:cs typeface="Times New Roman" panose="02020603050405020304" pitchFamily="18" charset="0"/>
              </a:rPr>
              <a:t>	program</a:t>
            </a:r>
            <a:r>
              <a:rPr lang="en-US" i="1" dirty="0">
                <a:latin typeface="Times New Roman" panose="02020603050405020304" pitchFamily="18" charset="0"/>
                <a:cs typeface="Times New Roman" panose="02020603050405020304" pitchFamily="18" charset="0"/>
              </a:rPr>
              <a:t>, then I will wake up feeling refreshed</a:t>
            </a:r>
            <a:r>
              <a:rPr lang="en-US" i="1" dirty="0" smtClean="0">
                <a:latin typeface="Times New Roman" panose="02020603050405020304" pitchFamily="18" charset="0"/>
                <a:cs typeface="Times New Roman" panose="02020603050405020304" pitchFamily="18" charset="0"/>
              </a:rPr>
              <a:t>.”</a:t>
            </a:r>
          </a:p>
          <a:p>
            <a:pPr algn="just"/>
            <a:r>
              <a:rPr lang="en-US" dirty="0" smtClean="0"/>
              <a:t> </a:t>
            </a:r>
            <a:r>
              <a:rPr lang="en-US" u="sng" dirty="0" smtClean="0"/>
              <a:t>Solution:</a:t>
            </a:r>
            <a:endParaRPr lang="en-US" dirty="0" smtClean="0"/>
          </a:p>
          <a:p>
            <a:pPr algn="just"/>
            <a:r>
              <a:rPr lang="en-US" dirty="0" smtClean="0"/>
              <a:t>Let,   p: </a:t>
            </a:r>
            <a:r>
              <a:rPr lang="en-US" dirty="0"/>
              <a:t>“</a:t>
            </a:r>
            <a:r>
              <a:rPr lang="en-US" i="1" dirty="0">
                <a:latin typeface="Times New Roman" panose="02020603050405020304" pitchFamily="18" charset="0"/>
                <a:cs typeface="Times New Roman" panose="02020603050405020304" pitchFamily="18" charset="0"/>
              </a:rPr>
              <a:t>you send me an e-mail message</a:t>
            </a:r>
            <a:r>
              <a:rPr lang="en-US" dirty="0"/>
              <a:t>”</a:t>
            </a:r>
            <a:r>
              <a:rPr lang="en-US" dirty="0" smtClean="0"/>
              <a:t>	</a:t>
            </a:r>
          </a:p>
          <a:p>
            <a:pPr algn="just"/>
            <a:r>
              <a:rPr lang="en-US" dirty="0"/>
              <a:t>	</a:t>
            </a:r>
            <a:r>
              <a:rPr lang="en-US" dirty="0" smtClean="0"/>
              <a:t> q: </a:t>
            </a:r>
            <a:r>
              <a:rPr lang="en-US" i="1" dirty="0">
                <a:latin typeface="Times New Roman" panose="02020603050405020304" pitchFamily="18" charset="0"/>
                <a:cs typeface="Times New Roman" panose="02020603050405020304" pitchFamily="18" charset="0"/>
              </a:rPr>
              <a:t>“I will finish writing the 	program</a:t>
            </a:r>
            <a:r>
              <a:rPr lang="en-US" dirty="0"/>
              <a:t>”</a:t>
            </a:r>
            <a:endParaRPr lang="en-US" dirty="0" smtClean="0"/>
          </a:p>
          <a:p>
            <a:pPr algn="just"/>
            <a:r>
              <a:rPr lang="en-US" dirty="0"/>
              <a:t>	 r</a:t>
            </a:r>
            <a:r>
              <a:rPr lang="en-US" dirty="0" smtClean="0"/>
              <a:t>: </a:t>
            </a:r>
            <a:r>
              <a:rPr lang="en-US" i="1" dirty="0">
                <a:latin typeface="Times New Roman" panose="02020603050405020304" pitchFamily="18" charset="0"/>
                <a:cs typeface="Times New Roman" panose="02020603050405020304" pitchFamily="18" charset="0"/>
              </a:rPr>
              <a:t>“I will go to sleep early</a:t>
            </a:r>
            <a:r>
              <a:rPr lang="en-US" dirty="0"/>
              <a:t>”</a:t>
            </a:r>
            <a:endParaRPr lang="en-US" dirty="0" smtClean="0"/>
          </a:p>
          <a:p>
            <a:pPr algn="just"/>
            <a:r>
              <a:rPr lang="en-US" dirty="0"/>
              <a:t>	</a:t>
            </a:r>
            <a:r>
              <a:rPr lang="en-US" dirty="0" smtClean="0"/>
              <a:t> s: </a:t>
            </a:r>
            <a:r>
              <a:rPr lang="en-US" dirty="0"/>
              <a:t>“</a:t>
            </a:r>
            <a:r>
              <a:rPr lang="en-US" i="1" dirty="0">
                <a:latin typeface="Times New Roman" panose="02020603050405020304" pitchFamily="18" charset="0"/>
                <a:cs typeface="Times New Roman" panose="02020603050405020304" pitchFamily="18" charset="0"/>
              </a:rPr>
              <a:t>I will wake up feeling refreshed</a:t>
            </a:r>
            <a:r>
              <a:rPr lang="en-US" dirty="0"/>
              <a:t>”</a:t>
            </a:r>
            <a:endParaRPr lang="en-US" dirty="0" smtClean="0"/>
          </a:p>
          <a:p>
            <a:pPr algn="just"/>
            <a:endParaRPr lang="en-US" dirty="0" smtClean="0"/>
          </a:p>
        </p:txBody>
      </p:sp>
      <p:sp>
        <p:nvSpPr>
          <p:cNvPr id="6" name="TextBox 5"/>
          <p:cNvSpPr txBox="1"/>
          <p:nvPr/>
        </p:nvSpPr>
        <p:spPr>
          <a:xfrm>
            <a:off x="7082412" y="1616238"/>
            <a:ext cx="4622800" cy="1200329"/>
          </a:xfrm>
          <a:prstGeom prst="rect">
            <a:avLst/>
          </a:prstGeom>
          <a:noFill/>
        </p:spPr>
        <p:txBody>
          <a:bodyPr wrap="square" rtlCol="0">
            <a:spAutoFit/>
          </a:bodyPr>
          <a:lstStyle/>
          <a:p>
            <a:r>
              <a:rPr lang="en-US" dirty="0" smtClean="0"/>
              <a:t>Hypothesis: i)    p</a:t>
            </a:r>
            <a:r>
              <a:rPr lang="en-US" dirty="0" smtClean="0">
                <a:sym typeface="Wingdings" panose="05000000000000000000" pitchFamily="2" charset="2"/>
              </a:rPr>
              <a:t></a:t>
            </a:r>
            <a:r>
              <a:rPr lang="en-US" dirty="0" smtClean="0"/>
              <a:t>q</a:t>
            </a:r>
          </a:p>
          <a:p>
            <a:r>
              <a:rPr lang="en-US" dirty="0"/>
              <a:t>	</a:t>
            </a:r>
            <a:r>
              <a:rPr lang="en-US" dirty="0" smtClean="0"/>
              <a:t>	      ii)</a:t>
            </a:r>
            <a:r>
              <a:rPr lang="en-US" dirty="0"/>
              <a:t> </a:t>
            </a:r>
            <a:r>
              <a:rPr lang="en-US" dirty="0" smtClean="0"/>
              <a:t>¬p</a:t>
            </a:r>
            <a:r>
              <a:rPr lang="en-US" dirty="0" smtClean="0">
                <a:sym typeface="Wingdings" panose="05000000000000000000" pitchFamily="2" charset="2"/>
              </a:rPr>
              <a:t></a:t>
            </a:r>
            <a:r>
              <a:rPr lang="en-US" dirty="0">
                <a:sym typeface="Wingdings" panose="05000000000000000000" pitchFamily="2" charset="2"/>
              </a:rPr>
              <a:t>r</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a:t>
            </a:r>
            <a:r>
              <a:rPr lang="en-US" dirty="0"/>
              <a:t> </a:t>
            </a:r>
            <a:r>
              <a:rPr lang="en-US" dirty="0" smtClean="0"/>
              <a:t>r</a:t>
            </a:r>
            <a:r>
              <a:rPr lang="en-US" dirty="0" smtClean="0">
                <a:sym typeface="Wingdings" panose="05000000000000000000" pitchFamily="2" charset="2"/>
              </a:rPr>
              <a:t>s</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¬q</a:t>
            </a:r>
            <a:r>
              <a:rPr lang="en-US" dirty="0" smtClean="0">
                <a:sym typeface="Wingdings" panose="05000000000000000000" pitchFamily="2" charset="2"/>
              </a:rPr>
              <a:t>s</a:t>
            </a:r>
          </a:p>
        </p:txBody>
      </p:sp>
      <p:cxnSp>
        <p:nvCxnSpPr>
          <p:cNvPr id="7" name="Straight Connector 6"/>
          <p:cNvCxnSpPr/>
          <p:nvPr/>
        </p:nvCxnSpPr>
        <p:spPr>
          <a:xfrm>
            <a:off x="8208195" y="2522971"/>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056232479"/>
              </p:ext>
            </p:extLst>
          </p:nvPr>
        </p:nvGraphicFramePr>
        <p:xfrm>
          <a:off x="1230080" y="3292225"/>
          <a:ext cx="8870618" cy="3147042"/>
        </p:xfrm>
        <a:graphic>
          <a:graphicData uri="http://schemas.openxmlformats.org/drawingml/2006/table">
            <a:tbl>
              <a:tblPr firstRow="1" bandRow="1">
                <a:tableStyleId>{00A15C55-8517-42AA-B614-E9B94910E393}</a:tableStyleId>
              </a:tblPr>
              <a:tblGrid>
                <a:gridCol w="586288">
                  <a:extLst>
                    <a:ext uri="{9D8B030D-6E8A-4147-A177-3AD203B41FA5}">
                      <a16:colId xmlns:a16="http://schemas.microsoft.com/office/drawing/2014/main" val="20000"/>
                    </a:ext>
                  </a:extLst>
                </a:gridCol>
                <a:gridCol w="3060261">
                  <a:extLst>
                    <a:ext uri="{9D8B030D-6E8A-4147-A177-3AD203B41FA5}">
                      <a16:colId xmlns:a16="http://schemas.microsoft.com/office/drawing/2014/main" val="20001"/>
                    </a:ext>
                  </a:extLst>
                </a:gridCol>
                <a:gridCol w="5224069">
                  <a:extLst>
                    <a:ext uri="{9D8B030D-6E8A-4147-A177-3AD203B41FA5}">
                      <a16:colId xmlns:a16="http://schemas.microsoft.com/office/drawing/2014/main" val="20002"/>
                    </a:ext>
                  </a:extLst>
                </a:gridCol>
              </a:tblGrid>
              <a:tr h="444268">
                <a:tc>
                  <a:txBody>
                    <a:bodyPr/>
                    <a:lstStyle/>
                    <a:p>
                      <a:pPr algn="ctr"/>
                      <a:r>
                        <a:rPr lang="en-US" dirty="0" smtClean="0"/>
                        <a:t>s.n.</a:t>
                      </a:r>
                      <a:endParaRPr lang="en-US" dirty="0"/>
                    </a:p>
                  </a:txBody>
                  <a:tcPr/>
                </a:tc>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0000"/>
                  </a:ext>
                </a:extLst>
              </a:tr>
              <a:tr h="481434">
                <a:tc>
                  <a:txBody>
                    <a:bodyPr/>
                    <a:lstStyle/>
                    <a:p>
                      <a:pPr algn="ctr"/>
                      <a:r>
                        <a:rPr lang="en-US" dirty="0" smtClean="0"/>
                        <a:t>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p</a:t>
                      </a:r>
                      <a:r>
                        <a:rPr lang="en-US" dirty="0" smtClean="0">
                          <a:sym typeface="Wingdings" panose="05000000000000000000" pitchFamily="2" charset="2"/>
                        </a:rPr>
                        <a:t>q</a:t>
                      </a:r>
                      <a:endParaRPr lang="en-US" dirty="0" smtClean="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1"/>
                  </a:ext>
                </a:extLst>
              </a:tr>
              <a:tr h="444268">
                <a:tc>
                  <a:txBody>
                    <a:bodyPr/>
                    <a:lstStyle/>
                    <a:p>
                      <a:pPr algn="ctr"/>
                      <a:r>
                        <a:rPr lang="en-US" dirty="0" smtClean="0"/>
                        <a:t>2.</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a:t>
                      </a:r>
                      <a:r>
                        <a:rPr lang="en-US" dirty="0" smtClean="0"/>
                        <a:t>¬p</a:t>
                      </a:r>
                    </a:p>
                  </a:txBody>
                  <a:tcPr/>
                </a:tc>
                <a:tc>
                  <a:txBody>
                    <a:bodyPr/>
                    <a:lstStyle/>
                    <a:p>
                      <a:pPr algn="ctr"/>
                      <a:r>
                        <a:rPr lang="en-US" dirty="0" smtClean="0"/>
                        <a:t>CONTRAPOSITIVE ON 1</a:t>
                      </a:r>
                      <a:endParaRPr lang="en-US" dirty="0"/>
                    </a:p>
                  </a:txBody>
                  <a:tcPr/>
                </a:tc>
                <a:extLst>
                  <a:ext uri="{0D108BD9-81ED-4DB2-BD59-A6C34878D82A}">
                    <a16:rowId xmlns:a16="http://schemas.microsoft.com/office/drawing/2014/main" val="10002"/>
                  </a:ext>
                </a:extLst>
              </a:tr>
              <a:tr h="444268">
                <a:tc>
                  <a:txBody>
                    <a:bodyPr/>
                    <a:lstStyle/>
                    <a:p>
                      <a:pPr algn="ctr"/>
                      <a:r>
                        <a:rPr lang="en-US" dirty="0" smtClean="0"/>
                        <a:t>3.</a:t>
                      </a:r>
                      <a:endParaRPr lang="en-US" dirty="0"/>
                    </a:p>
                  </a:txBody>
                  <a:tcPr/>
                </a:tc>
                <a:tc>
                  <a:txBody>
                    <a:bodyPr/>
                    <a:lstStyle/>
                    <a:p>
                      <a:pPr algn="ctr"/>
                      <a:r>
                        <a:rPr lang="en-US" dirty="0" smtClean="0"/>
                        <a:t>¬p</a:t>
                      </a:r>
                      <a:r>
                        <a:rPr lang="en-US" dirty="0" smtClean="0">
                          <a:sym typeface="Wingdings" panose="05000000000000000000" pitchFamily="2" charset="2"/>
                        </a:rPr>
                        <a:t>r</a:t>
                      </a:r>
                      <a:endParaRPr lang="en-US" dirty="0"/>
                    </a:p>
                  </a:txBody>
                  <a:tcPr/>
                </a:tc>
                <a:tc>
                  <a:txBody>
                    <a:bodyPr/>
                    <a:lstStyle/>
                    <a:p>
                      <a:pPr algn="ctr"/>
                      <a:r>
                        <a:rPr lang="en-US" dirty="0" smtClean="0"/>
                        <a:t>Given</a:t>
                      </a:r>
                      <a:r>
                        <a:rPr lang="en-US" baseline="0" dirty="0" smtClean="0"/>
                        <a:t> Hypothesis</a:t>
                      </a:r>
                      <a:endParaRPr lang="en-US" dirty="0"/>
                    </a:p>
                  </a:txBody>
                  <a:tcPr/>
                </a:tc>
                <a:extLst>
                  <a:ext uri="{0D108BD9-81ED-4DB2-BD59-A6C34878D82A}">
                    <a16:rowId xmlns:a16="http://schemas.microsoft.com/office/drawing/2014/main" val="10003"/>
                  </a:ext>
                </a:extLst>
              </a:tr>
              <a:tr h="444268">
                <a:tc>
                  <a:txBody>
                    <a:bodyPr/>
                    <a:lstStyle/>
                    <a:p>
                      <a:pPr algn="ctr"/>
                      <a:r>
                        <a:rPr lang="en-US" dirty="0" smtClean="0"/>
                        <a:t>4.</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a:t>
                      </a:r>
                      <a:r>
                        <a:rPr lang="en-US" dirty="0" smtClean="0"/>
                        <a:t>r</a:t>
                      </a:r>
                    </a:p>
                  </a:txBody>
                  <a:tcPr/>
                </a:tc>
                <a:tc>
                  <a:txBody>
                    <a:bodyPr/>
                    <a:lstStyle/>
                    <a:p>
                      <a:pPr algn="ctr"/>
                      <a:r>
                        <a:rPr lang="en-US" dirty="0" smtClean="0"/>
                        <a:t>Hypothetical syllogism using (2) and (3)</a:t>
                      </a:r>
                      <a:endParaRPr lang="en-US" dirty="0"/>
                    </a:p>
                  </a:txBody>
                  <a:tcPr/>
                </a:tc>
                <a:extLst>
                  <a:ext uri="{0D108BD9-81ED-4DB2-BD59-A6C34878D82A}">
                    <a16:rowId xmlns:a16="http://schemas.microsoft.com/office/drawing/2014/main" val="10004"/>
                  </a:ext>
                </a:extLst>
              </a:tr>
              <a:tr h="444268">
                <a:tc>
                  <a:txBody>
                    <a:bodyPr/>
                    <a:lstStyle/>
                    <a:p>
                      <a:pPr algn="ctr"/>
                      <a:r>
                        <a:rPr lang="en-US" dirty="0" smtClean="0"/>
                        <a:t>5.</a:t>
                      </a:r>
                      <a:endParaRPr lang="en-US" dirty="0"/>
                    </a:p>
                  </a:txBody>
                  <a:tcPr/>
                </a:tc>
                <a:tc>
                  <a:txBody>
                    <a:bodyPr/>
                    <a:lstStyle/>
                    <a:p>
                      <a:pPr algn="ctr"/>
                      <a:r>
                        <a:rPr lang="en-US" dirty="0" smtClean="0"/>
                        <a:t>r</a:t>
                      </a:r>
                      <a:r>
                        <a:rPr lang="en-US" dirty="0" smtClean="0">
                          <a:sym typeface="Wingdings" panose="05000000000000000000" pitchFamily="2" charset="2"/>
                        </a:rPr>
                        <a:t>s</a:t>
                      </a:r>
                      <a:endParaRPr lang="en-US" dirty="0" smtClean="0"/>
                    </a:p>
                  </a:txBody>
                  <a:tcPr/>
                </a:tc>
                <a:tc>
                  <a:txBody>
                    <a:bodyPr/>
                    <a:lstStyle/>
                    <a:p>
                      <a:pPr algn="ctr"/>
                      <a:r>
                        <a:rPr lang="en-US" dirty="0" smtClean="0"/>
                        <a:t>Given Hypothesis</a:t>
                      </a:r>
                      <a:endParaRPr lang="en-US" dirty="0"/>
                    </a:p>
                  </a:txBody>
                  <a:tcPr/>
                </a:tc>
                <a:extLst>
                  <a:ext uri="{0D108BD9-81ED-4DB2-BD59-A6C34878D82A}">
                    <a16:rowId xmlns:a16="http://schemas.microsoft.com/office/drawing/2014/main" val="10005"/>
                  </a:ext>
                </a:extLst>
              </a:tr>
              <a:tr h="444268">
                <a:tc>
                  <a:txBody>
                    <a:bodyPr/>
                    <a:lstStyle/>
                    <a:p>
                      <a:pPr algn="ctr"/>
                      <a:r>
                        <a:rPr lang="en-US" dirty="0" smtClean="0"/>
                        <a:t>6.</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¬q</a:t>
                      </a:r>
                      <a:r>
                        <a:rPr lang="en-US" dirty="0" smtClean="0">
                          <a:sym typeface="Wingdings" panose="05000000000000000000" pitchFamily="2" charset="2"/>
                        </a:rPr>
                        <a:t>s</a:t>
                      </a:r>
                    </a:p>
                  </a:txBody>
                  <a:tcPr/>
                </a:tc>
                <a:tc>
                  <a:txBody>
                    <a:bodyPr/>
                    <a:lstStyle/>
                    <a:p>
                      <a:pPr algn="ctr"/>
                      <a:r>
                        <a:rPr lang="en-US" dirty="0" smtClean="0"/>
                        <a:t>Hypothetical syllogism using (4) and (5)</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64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barn(inVertic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arn(inVertic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arn(inVertical)">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barn(inVertical)">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barn(inVertical)">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barn(inVertical)">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arn(inVertical)">
                                      <p:cBhvr>
                                        <p:cTn id="59" dur="500"/>
                                        <p:tgtEl>
                                          <p:spTgt spid="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TextBox 4"/>
          <p:cNvSpPr txBox="1"/>
          <p:nvPr/>
        </p:nvSpPr>
        <p:spPr>
          <a:xfrm>
            <a:off x="928619" y="185077"/>
            <a:ext cx="10217551" cy="2862322"/>
          </a:xfrm>
          <a:prstGeom prst="rect">
            <a:avLst/>
          </a:prstGeom>
          <a:noFill/>
        </p:spPr>
        <p:txBody>
          <a:bodyPr wrap="square" rtlCol="0">
            <a:spAutoFit/>
          </a:bodyPr>
          <a:lstStyle/>
          <a:p>
            <a:pPr algn="just"/>
            <a:r>
              <a:rPr lang="en-US" b="1" dirty="0" smtClean="0"/>
              <a:t>Q.8) </a:t>
            </a:r>
            <a:r>
              <a:rPr lang="en-US" dirty="0"/>
              <a:t>Show that the premises </a:t>
            </a: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If it does not rain or if it is not foggy, then the sailing race will be held and the lifesaving demonstration will go on,” “If the sailing race is held, then the trophy will be awarded,”</a:t>
            </a:r>
            <a:r>
              <a:rPr lang="en-US" dirty="0"/>
              <a:t> and </a:t>
            </a:r>
            <a:r>
              <a:rPr lang="en-US" i="1" dirty="0">
                <a:latin typeface="Times New Roman" panose="02020603050405020304" pitchFamily="18" charset="0"/>
                <a:cs typeface="Times New Roman" panose="02020603050405020304" pitchFamily="18" charset="0"/>
              </a:rPr>
              <a:t>“The trophy was not awarded”</a:t>
            </a:r>
            <a:r>
              <a:rPr lang="en-US" dirty="0"/>
              <a:t> imply the conclusion </a:t>
            </a:r>
            <a:r>
              <a:rPr lang="en-US" i="1" dirty="0">
                <a:latin typeface="Times New Roman" panose="02020603050405020304" pitchFamily="18" charset="0"/>
                <a:cs typeface="Times New Roman" panose="02020603050405020304" pitchFamily="18" charset="0"/>
              </a:rPr>
              <a:t>“It rained.” </a:t>
            </a:r>
            <a:endParaRPr lang="en-US" i="1" dirty="0" smtClean="0">
              <a:latin typeface="Times New Roman" panose="02020603050405020304" pitchFamily="18" charset="0"/>
              <a:cs typeface="Times New Roman" panose="02020603050405020304" pitchFamily="18" charset="0"/>
            </a:endParaRPr>
          </a:p>
          <a:p>
            <a:pPr algn="just"/>
            <a:r>
              <a:rPr lang="en-US" dirty="0" smtClean="0"/>
              <a:t> </a:t>
            </a:r>
            <a:r>
              <a:rPr lang="en-US" u="sng" dirty="0" smtClean="0"/>
              <a:t>Solution:</a:t>
            </a:r>
            <a:endParaRPr lang="en-US" dirty="0" smtClean="0"/>
          </a:p>
          <a:p>
            <a:pPr algn="just"/>
            <a:r>
              <a:rPr lang="en-US" dirty="0" smtClean="0"/>
              <a:t>Let,   p: </a:t>
            </a:r>
            <a:r>
              <a:rPr lang="en-US" i="1" dirty="0" smtClean="0">
                <a:latin typeface="Times New Roman" panose="02020603050405020304" pitchFamily="18" charset="0"/>
                <a:cs typeface="Times New Roman" panose="02020603050405020304" pitchFamily="18" charset="0"/>
              </a:rPr>
              <a:t>“It rains”</a:t>
            </a:r>
            <a:r>
              <a:rPr lang="en-US" dirty="0" smtClean="0"/>
              <a:t>	</a:t>
            </a:r>
          </a:p>
          <a:p>
            <a:pPr algn="just"/>
            <a:r>
              <a:rPr lang="en-US" dirty="0"/>
              <a:t>	</a:t>
            </a:r>
            <a:r>
              <a:rPr lang="en-US" dirty="0" smtClean="0"/>
              <a:t> q: </a:t>
            </a:r>
            <a:r>
              <a:rPr lang="en-US" i="1" dirty="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It is foggy</a:t>
            </a:r>
            <a:r>
              <a:rPr lang="en-US" dirty="0" smtClean="0"/>
              <a:t>”</a:t>
            </a:r>
          </a:p>
          <a:p>
            <a:pPr algn="just"/>
            <a:r>
              <a:rPr lang="en-US" dirty="0"/>
              <a:t>	 r</a:t>
            </a:r>
            <a:r>
              <a:rPr lang="en-US" dirty="0" smtClean="0"/>
              <a:t>: </a:t>
            </a:r>
            <a:r>
              <a:rPr lang="en-US" i="1" dirty="0" smtClean="0">
                <a:latin typeface="Times New Roman" panose="02020603050405020304" pitchFamily="18" charset="0"/>
                <a:cs typeface="Times New Roman" panose="02020603050405020304" pitchFamily="18" charset="0"/>
              </a:rPr>
              <a:t>“The sailing race is held</a:t>
            </a:r>
            <a:r>
              <a:rPr lang="en-US" dirty="0" smtClean="0"/>
              <a:t>”</a:t>
            </a:r>
          </a:p>
          <a:p>
            <a:pPr algn="just"/>
            <a:r>
              <a:rPr lang="en-US" dirty="0"/>
              <a:t>	</a:t>
            </a:r>
            <a:r>
              <a:rPr lang="en-US" dirty="0" smtClean="0"/>
              <a:t> s: “</a:t>
            </a:r>
            <a:r>
              <a:rPr lang="en-US" i="1" dirty="0" smtClean="0">
                <a:latin typeface="Times New Roman" panose="02020603050405020304" pitchFamily="18" charset="0"/>
                <a:cs typeface="Times New Roman" panose="02020603050405020304" pitchFamily="18" charset="0"/>
              </a:rPr>
              <a:t>Life saving demonstration is done</a:t>
            </a:r>
            <a:r>
              <a:rPr lang="en-US" dirty="0" smtClean="0"/>
              <a:t>”</a:t>
            </a:r>
          </a:p>
          <a:p>
            <a:pPr algn="just"/>
            <a:r>
              <a:rPr lang="en-US" dirty="0"/>
              <a:t>	</a:t>
            </a:r>
            <a:r>
              <a:rPr lang="en-US" dirty="0" smtClean="0"/>
              <a:t> t: </a:t>
            </a:r>
            <a:r>
              <a:rPr lang="en-US" i="1" dirty="0" smtClean="0">
                <a:latin typeface="Times New Roman" panose="02020603050405020304" pitchFamily="18" charset="0"/>
                <a:cs typeface="Times New Roman" panose="02020603050405020304" pitchFamily="18" charset="0"/>
              </a:rPr>
              <a:t>“Trophy is awarded”</a:t>
            </a:r>
          </a:p>
          <a:p>
            <a:pPr algn="just"/>
            <a:endParaRPr lang="en-US" dirty="0" smtClean="0"/>
          </a:p>
        </p:txBody>
      </p:sp>
      <p:sp>
        <p:nvSpPr>
          <p:cNvPr id="6" name="TextBox 5"/>
          <p:cNvSpPr txBox="1"/>
          <p:nvPr/>
        </p:nvSpPr>
        <p:spPr>
          <a:xfrm>
            <a:off x="7082412" y="1616238"/>
            <a:ext cx="4622800" cy="1200329"/>
          </a:xfrm>
          <a:prstGeom prst="rect">
            <a:avLst/>
          </a:prstGeom>
          <a:noFill/>
        </p:spPr>
        <p:txBody>
          <a:bodyPr wrap="square" rtlCol="0">
            <a:spAutoFit/>
          </a:bodyPr>
          <a:lstStyle/>
          <a:p>
            <a:r>
              <a:rPr lang="en-US" dirty="0" smtClean="0"/>
              <a:t>Hypothesis:    i) (¬p </a:t>
            </a:r>
            <a:r>
              <a:rPr lang="en-US" dirty="0"/>
              <a:t>∨ </a:t>
            </a:r>
            <a:r>
              <a:rPr lang="en-US" dirty="0" smtClean="0"/>
              <a:t>¬q) </a:t>
            </a:r>
            <a:r>
              <a:rPr lang="en-US" dirty="0"/>
              <a:t>→ </a:t>
            </a:r>
            <a:r>
              <a:rPr lang="en-US" dirty="0" smtClean="0"/>
              <a:t>(r </a:t>
            </a:r>
            <a:r>
              <a:rPr lang="en-US" dirty="0"/>
              <a:t>∧ </a:t>
            </a:r>
            <a:r>
              <a:rPr lang="en-US" dirty="0" smtClean="0"/>
              <a:t>s)</a:t>
            </a:r>
          </a:p>
          <a:p>
            <a:r>
              <a:rPr lang="en-US" dirty="0"/>
              <a:t>	</a:t>
            </a:r>
            <a:r>
              <a:rPr lang="en-US" dirty="0" smtClean="0"/>
              <a:t>	      ii)</a:t>
            </a:r>
            <a:r>
              <a:rPr lang="en-US" dirty="0"/>
              <a:t> r</a:t>
            </a:r>
            <a:r>
              <a:rPr lang="en-US" dirty="0" smtClean="0">
                <a:sym typeface="Wingdings" panose="05000000000000000000" pitchFamily="2" charset="2"/>
              </a:rPr>
              <a:t></a:t>
            </a:r>
            <a:r>
              <a:rPr lang="en-US" dirty="0">
                <a:sym typeface="Wingdings" panose="05000000000000000000" pitchFamily="2" charset="2"/>
              </a:rPr>
              <a:t>t</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a:t>
            </a:r>
            <a:r>
              <a:rPr lang="en-US" dirty="0"/>
              <a:t>p</a:t>
            </a:r>
            <a:endParaRPr lang="en-US" dirty="0" smtClean="0">
              <a:sym typeface="Wingdings" panose="05000000000000000000" pitchFamily="2" charset="2"/>
            </a:endParaRPr>
          </a:p>
        </p:txBody>
      </p:sp>
      <p:cxnSp>
        <p:nvCxnSpPr>
          <p:cNvPr id="7" name="Straight Connector 6"/>
          <p:cNvCxnSpPr/>
          <p:nvPr/>
        </p:nvCxnSpPr>
        <p:spPr>
          <a:xfrm>
            <a:off x="8208195" y="2522971"/>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300937049"/>
              </p:ext>
            </p:extLst>
          </p:nvPr>
        </p:nvGraphicFramePr>
        <p:xfrm>
          <a:off x="1509624" y="2816564"/>
          <a:ext cx="8510676" cy="4033674"/>
        </p:xfrm>
        <a:graphic>
          <a:graphicData uri="http://schemas.openxmlformats.org/drawingml/2006/table">
            <a:tbl>
              <a:tblPr firstRow="1" bandRow="1">
                <a:tableStyleId>{00A15C55-8517-42AA-B614-E9B94910E393}</a:tableStyleId>
              </a:tblPr>
              <a:tblGrid>
                <a:gridCol w="562498">
                  <a:extLst>
                    <a:ext uri="{9D8B030D-6E8A-4147-A177-3AD203B41FA5}">
                      <a16:colId xmlns:a16="http://schemas.microsoft.com/office/drawing/2014/main" val="20000"/>
                    </a:ext>
                  </a:extLst>
                </a:gridCol>
                <a:gridCol w="2936085">
                  <a:extLst>
                    <a:ext uri="{9D8B030D-6E8A-4147-A177-3AD203B41FA5}">
                      <a16:colId xmlns:a16="http://schemas.microsoft.com/office/drawing/2014/main" val="20001"/>
                    </a:ext>
                  </a:extLst>
                </a:gridCol>
                <a:gridCol w="5012093">
                  <a:extLst>
                    <a:ext uri="{9D8B030D-6E8A-4147-A177-3AD203B41FA5}">
                      <a16:colId xmlns:a16="http://schemas.microsoft.com/office/drawing/2014/main" val="20002"/>
                    </a:ext>
                  </a:extLst>
                </a:gridCol>
              </a:tblGrid>
              <a:tr h="400021">
                <a:tc>
                  <a:txBody>
                    <a:bodyPr/>
                    <a:lstStyle/>
                    <a:p>
                      <a:pPr algn="ctr"/>
                      <a:r>
                        <a:rPr lang="en-US" sz="1600" dirty="0" smtClean="0"/>
                        <a:t>s.n.</a:t>
                      </a:r>
                      <a:endParaRPr lang="en-US" sz="1600" dirty="0"/>
                    </a:p>
                  </a:txBody>
                  <a:tcPr/>
                </a:tc>
                <a:tc>
                  <a:txBody>
                    <a:bodyPr/>
                    <a:lstStyle/>
                    <a:p>
                      <a:pPr algn="ctr"/>
                      <a:r>
                        <a:rPr lang="en-US" sz="1600" dirty="0" smtClean="0"/>
                        <a:t>STEPS</a:t>
                      </a:r>
                      <a:endParaRPr lang="en-US" sz="1600" dirty="0"/>
                    </a:p>
                  </a:txBody>
                  <a:tcPr/>
                </a:tc>
                <a:tc>
                  <a:txBody>
                    <a:bodyPr/>
                    <a:lstStyle/>
                    <a:p>
                      <a:pPr algn="ctr"/>
                      <a:r>
                        <a:rPr lang="en-US" sz="1600" dirty="0" smtClean="0"/>
                        <a:t>REASONS</a:t>
                      </a:r>
                      <a:endParaRPr lang="en-US" sz="1600" dirty="0"/>
                    </a:p>
                  </a:txBody>
                  <a:tcPr/>
                </a:tc>
                <a:extLst>
                  <a:ext uri="{0D108BD9-81ED-4DB2-BD59-A6C34878D82A}">
                    <a16:rowId xmlns:a16="http://schemas.microsoft.com/office/drawing/2014/main" val="10000"/>
                  </a:ext>
                </a:extLst>
              </a:tr>
              <a:tr h="433485">
                <a:tc>
                  <a:txBody>
                    <a:bodyPr/>
                    <a:lstStyle/>
                    <a:p>
                      <a:pPr algn="ctr"/>
                      <a:r>
                        <a:rPr lang="en-US" sz="1600" dirty="0" smtClean="0"/>
                        <a:t>1.</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rt</a:t>
                      </a:r>
                      <a:endParaRPr lang="en-US" sz="1600" dirty="0" smtClean="0"/>
                    </a:p>
                  </a:txBody>
                  <a:tcPr/>
                </a:tc>
                <a:tc>
                  <a:txBody>
                    <a:bodyPr/>
                    <a:lstStyle/>
                    <a:p>
                      <a:pPr algn="ctr"/>
                      <a:r>
                        <a:rPr lang="en-US" sz="1600" dirty="0" smtClean="0"/>
                        <a:t>Given</a:t>
                      </a:r>
                      <a:r>
                        <a:rPr lang="en-US" sz="1600" baseline="0" dirty="0" smtClean="0"/>
                        <a:t> Hypothesis</a:t>
                      </a:r>
                      <a:endParaRPr lang="en-US" sz="1600" dirty="0"/>
                    </a:p>
                  </a:txBody>
                  <a:tcPr/>
                </a:tc>
                <a:extLst>
                  <a:ext uri="{0D108BD9-81ED-4DB2-BD59-A6C34878D82A}">
                    <a16:rowId xmlns:a16="http://schemas.microsoft.com/office/drawing/2014/main" val="10001"/>
                  </a:ext>
                </a:extLst>
              </a:tr>
              <a:tr h="400021">
                <a:tc>
                  <a:txBody>
                    <a:bodyPr/>
                    <a:lstStyle/>
                    <a:p>
                      <a:pPr algn="ctr"/>
                      <a:r>
                        <a:rPr lang="en-US" sz="1600" dirty="0" smtClean="0"/>
                        <a:t>2.</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¬t</a:t>
                      </a:r>
                    </a:p>
                  </a:txBody>
                  <a:tcPr/>
                </a:tc>
                <a:tc>
                  <a:txBody>
                    <a:bodyPr/>
                    <a:lstStyle/>
                    <a:p>
                      <a:pPr algn="ctr"/>
                      <a:r>
                        <a:rPr lang="en-US" sz="1600" dirty="0" smtClean="0"/>
                        <a:t>Given</a:t>
                      </a:r>
                      <a:r>
                        <a:rPr lang="en-US" sz="1600" baseline="0" dirty="0" smtClean="0"/>
                        <a:t> Hypothesis</a:t>
                      </a:r>
                      <a:endParaRPr lang="en-US" sz="1600" dirty="0"/>
                    </a:p>
                  </a:txBody>
                  <a:tcPr/>
                </a:tc>
                <a:extLst>
                  <a:ext uri="{0D108BD9-81ED-4DB2-BD59-A6C34878D82A}">
                    <a16:rowId xmlns:a16="http://schemas.microsoft.com/office/drawing/2014/main" val="10002"/>
                  </a:ext>
                </a:extLst>
              </a:tr>
              <a:tr h="400021">
                <a:tc>
                  <a:txBody>
                    <a:bodyPr/>
                    <a:lstStyle/>
                    <a:p>
                      <a:pPr algn="ctr"/>
                      <a:r>
                        <a:rPr lang="en-US" sz="1600" dirty="0" smtClean="0"/>
                        <a:t>3.</a:t>
                      </a:r>
                      <a:endParaRPr lang="en-US" sz="1600" dirty="0"/>
                    </a:p>
                  </a:txBody>
                  <a:tcPr/>
                </a:tc>
                <a:tc>
                  <a:txBody>
                    <a:bodyPr/>
                    <a:lstStyle/>
                    <a:p>
                      <a:pPr algn="ctr"/>
                      <a:r>
                        <a:rPr lang="en-US" sz="1600" dirty="0" smtClean="0"/>
                        <a:t>¬</a:t>
                      </a:r>
                      <a:r>
                        <a:rPr lang="en-US" sz="1600" dirty="0" smtClean="0">
                          <a:sym typeface="Wingdings" panose="05000000000000000000" pitchFamily="2" charset="2"/>
                        </a:rPr>
                        <a:t>r</a:t>
                      </a:r>
                      <a:endParaRPr lang="en-US" sz="1600" dirty="0"/>
                    </a:p>
                  </a:txBody>
                  <a:tcPr/>
                </a:tc>
                <a:tc>
                  <a:txBody>
                    <a:bodyPr/>
                    <a:lstStyle/>
                    <a:p>
                      <a:pPr algn="ctr"/>
                      <a:r>
                        <a:rPr lang="en-US" sz="1600" dirty="0" smtClean="0"/>
                        <a:t>MODUS TOLLENS ON 1 &amp;</a:t>
                      </a:r>
                      <a:r>
                        <a:rPr lang="en-US" sz="1600" baseline="0" dirty="0" smtClean="0"/>
                        <a:t> 2</a:t>
                      </a:r>
                      <a:endParaRPr lang="en-US" sz="1600" dirty="0"/>
                    </a:p>
                  </a:txBody>
                  <a:tcPr/>
                </a:tc>
                <a:extLst>
                  <a:ext uri="{0D108BD9-81ED-4DB2-BD59-A6C34878D82A}">
                    <a16:rowId xmlns:a16="http://schemas.microsoft.com/office/drawing/2014/main" val="10003"/>
                  </a:ext>
                </a:extLst>
              </a:tr>
              <a:tr h="400021">
                <a:tc>
                  <a:txBody>
                    <a:bodyPr/>
                    <a:lstStyle/>
                    <a:p>
                      <a:pPr algn="ctr"/>
                      <a:r>
                        <a:rPr lang="en-US" sz="1600" dirty="0" smtClean="0"/>
                        <a:t>4.</a:t>
                      </a:r>
                      <a:endParaRPr lang="en-US" sz="1600" dirty="0"/>
                    </a:p>
                  </a:txBody>
                  <a:tcPr/>
                </a:tc>
                <a:tc>
                  <a:txBody>
                    <a:bodyPr/>
                    <a:lstStyle/>
                    <a:p>
                      <a:r>
                        <a:rPr lang="en-US" sz="1600" dirty="0" smtClean="0"/>
                        <a:t>       (¬p ∨ ¬q) → (r ∧ s)</a:t>
                      </a:r>
                    </a:p>
                  </a:txBody>
                  <a:tcPr/>
                </a:tc>
                <a:tc>
                  <a:txBody>
                    <a:bodyPr/>
                    <a:lstStyle/>
                    <a:p>
                      <a:pPr algn="ctr"/>
                      <a:r>
                        <a:rPr lang="en-US" sz="1600" dirty="0" smtClean="0"/>
                        <a:t>Given</a:t>
                      </a:r>
                      <a:r>
                        <a:rPr lang="en-US" sz="1600" baseline="0" dirty="0" smtClean="0"/>
                        <a:t> Hypothesis</a:t>
                      </a:r>
                      <a:endParaRPr lang="en-US" sz="1600" dirty="0"/>
                    </a:p>
                  </a:txBody>
                  <a:tcPr/>
                </a:tc>
                <a:extLst>
                  <a:ext uri="{0D108BD9-81ED-4DB2-BD59-A6C34878D82A}">
                    <a16:rowId xmlns:a16="http://schemas.microsoft.com/office/drawing/2014/main" val="10004"/>
                  </a:ext>
                </a:extLst>
              </a:tr>
              <a:tr h="400021">
                <a:tc>
                  <a:txBody>
                    <a:bodyPr/>
                    <a:lstStyle/>
                    <a:p>
                      <a:pPr algn="ctr"/>
                      <a:r>
                        <a:rPr lang="en-US" sz="1600" dirty="0" smtClean="0"/>
                        <a:t>5.</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r>
                        <a:rPr lang="en-US" sz="1800" dirty="0" smtClean="0">
                          <a:sym typeface="Wingdings" panose="05000000000000000000" pitchFamily="2" charset="2"/>
                        </a:rPr>
                        <a:t>r V </a:t>
                      </a:r>
                      <a:r>
                        <a:rPr lang="en-US" sz="1800" dirty="0" smtClean="0"/>
                        <a:t>¬</a:t>
                      </a:r>
                      <a:r>
                        <a:rPr lang="en-US" sz="1800" dirty="0" smtClean="0">
                          <a:sym typeface="Wingdings" panose="05000000000000000000" pitchFamily="2" charset="2"/>
                        </a:rPr>
                        <a:t>s</a:t>
                      </a:r>
                      <a:endParaRPr lang="en-US" sz="1800" dirty="0" smtClean="0"/>
                    </a:p>
                  </a:txBody>
                  <a:tcPr/>
                </a:tc>
                <a:tc>
                  <a:txBody>
                    <a:bodyPr/>
                    <a:lstStyle/>
                    <a:p>
                      <a:pPr algn="ctr"/>
                      <a:r>
                        <a:rPr lang="en-US" sz="1600" dirty="0" smtClean="0"/>
                        <a:t>Addition on 3</a:t>
                      </a:r>
                      <a:endParaRPr lang="en-US" sz="1600" dirty="0"/>
                    </a:p>
                  </a:txBody>
                  <a:tcPr/>
                </a:tc>
                <a:extLst>
                  <a:ext uri="{0D108BD9-81ED-4DB2-BD59-A6C34878D82A}">
                    <a16:rowId xmlns:a16="http://schemas.microsoft.com/office/drawing/2014/main" val="10005"/>
                  </a:ext>
                </a:extLst>
              </a:tr>
              <a:tr h="400021">
                <a:tc>
                  <a:txBody>
                    <a:bodyPr/>
                    <a:lstStyle/>
                    <a:p>
                      <a:pPr algn="ctr"/>
                      <a:r>
                        <a:rPr lang="en-US" sz="1600" dirty="0" smtClean="0"/>
                        <a:t>6.</a:t>
                      </a:r>
                      <a:endParaRPr lang="en-US" sz="1600" dirty="0"/>
                    </a:p>
                  </a:txBody>
                  <a:tcPr/>
                </a:tc>
                <a:tc>
                  <a:txBody>
                    <a:bodyPr/>
                    <a:lstStyle/>
                    <a:p>
                      <a:r>
                        <a:rPr lang="en-US" sz="1800" dirty="0" smtClean="0"/>
                        <a:t>                   ¬(r ^ s)</a:t>
                      </a:r>
                      <a:endParaRPr lang="en-US" dirty="0"/>
                    </a:p>
                  </a:txBody>
                  <a:tcPr/>
                </a:tc>
                <a:tc>
                  <a:txBody>
                    <a:bodyPr/>
                    <a:lstStyle/>
                    <a:p>
                      <a:pPr algn="ctr"/>
                      <a:r>
                        <a:rPr lang="en-US" sz="1600" dirty="0" smtClean="0"/>
                        <a:t>DE-MORGAN’S LAW on</a:t>
                      </a:r>
                      <a:r>
                        <a:rPr lang="en-US" sz="1600" baseline="0" dirty="0" smtClean="0"/>
                        <a:t> </a:t>
                      </a:r>
                      <a:r>
                        <a:rPr lang="en-US" sz="1600" dirty="0" smtClean="0"/>
                        <a:t>5</a:t>
                      </a:r>
                      <a:endParaRPr lang="en-US" sz="1600" dirty="0"/>
                    </a:p>
                  </a:txBody>
                  <a:tcPr/>
                </a:tc>
                <a:extLst>
                  <a:ext uri="{0D108BD9-81ED-4DB2-BD59-A6C34878D82A}">
                    <a16:rowId xmlns:a16="http://schemas.microsoft.com/office/drawing/2014/main" val="10006"/>
                  </a:ext>
                </a:extLst>
              </a:tr>
              <a:tr h="400021">
                <a:tc>
                  <a:txBody>
                    <a:bodyPr/>
                    <a:lstStyle/>
                    <a:p>
                      <a:pPr algn="ctr"/>
                      <a:r>
                        <a:rPr lang="en-US" sz="1600" dirty="0" smtClean="0"/>
                        <a:t>7</a:t>
                      </a:r>
                      <a:endParaRPr lang="en-US" sz="1600" dirty="0"/>
                    </a:p>
                  </a:txBody>
                  <a:tcPr/>
                </a:tc>
                <a:tc>
                  <a:txBody>
                    <a:bodyPr/>
                    <a:lstStyle/>
                    <a:p>
                      <a:r>
                        <a:rPr lang="en-US" dirty="0" smtClean="0"/>
                        <a:t>                 </a:t>
                      </a:r>
                      <a:r>
                        <a:rPr lang="en-US" sz="1800" dirty="0" smtClean="0"/>
                        <a:t>¬(¬p v ¬q)</a:t>
                      </a:r>
                      <a:endParaRPr lang="en-US" dirty="0"/>
                    </a:p>
                  </a:txBody>
                  <a:tcPr/>
                </a:tc>
                <a:tc>
                  <a:txBody>
                    <a:bodyPr/>
                    <a:lstStyle/>
                    <a:p>
                      <a:pPr algn="ctr"/>
                      <a:r>
                        <a:rPr lang="en-US" sz="1600" dirty="0" smtClean="0"/>
                        <a:t>MODUS TOLLENS ON 4 and 6</a:t>
                      </a:r>
                      <a:endParaRPr lang="en-US" sz="1600" dirty="0"/>
                    </a:p>
                  </a:txBody>
                  <a:tcPr/>
                </a:tc>
                <a:extLst>
                  <a:ext uri="{0D108BD9-81ED-4DB2-BD59-A6C34878D82A}">
                    <a16:rowId xmlns:a16="http://schemas.microsoft.com/office/drawing/2014/main" val="1129440784"/>
                  </a:ext>
                </a:extLst>
              </a:tr>
              <a:tr h="400021">
                <a:tc>
                  <a:txBody>
                    <a:bodyPr/>
                    <a:lstStyle/>
                    <a:p>
                      <a:pPr algn="ctr"/>
                      <a:r>
                        <a:rPr lang="en-US" sz="1600" dirty="0" smtClean="0"/>
                        <a:t>8</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p ^ q</a:t>
                      </a:r>
                    </a:p>
                  </a:txBody>
                  <a:tcPr/>
                </a:tc>
                <a:tc>
                  <a:txBody>
                    <a:bodyPr/>
                    <a:lstStyle/>
                    <a:p>
                      <a:pPr algn="ctr"/>
                      <a:r>
                        <a:rPr lang="en-US" sz="1600" dirty="0" smtClean="0"/>
                        <a:t>DE-MORGAN’S LAW  on 7</a:t>
                      </a:r>
                      <a:endParaRPr lang="en-US" sz="1600" dirty="0"/>
                    </a:p>
                  </a:txBody>
                  <a:tcPr/>
                </a:tc>
                <a:extLst>
                  <a:ext uri="{0D108BD9-81ED-4DB2-BD59-A6C34878D82A}">
                    <a16:rowId xmlns:a16="http://schemas.microsoft.com/office/drawing/2014/main" val="2609612637"/>
                  </a:ext>
                </a:extLst>
              </a:tr>
              <a:tr h="400021">
                <a:tc>
                  <a:txBody>
                    <a:bodyPr/>
                    <a:lstStyle/>
                    <a:p>
                      <a:pPr algn="ctr"/>
                      <a:r>
                        <a:rPr lang="en-US" sz="1600" dirty="0" smtClean="0"/>
                        <a:t>9</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p</a:t>
                      </a:r>
                    </a:p>
                  </a:txBody>
                  <a:tcPr/>
                </a:tc>
                <a:tc>
                  <a:txBody>
                    <a:bodyPr/>
                    <a:lstStyle/>
                    <a:p>
                      <a:pPr algn="ctr"/>
                      <a:r>
                        <a:rPr lang="en-US" sz="1600" smtClean="0"/>
                        <a:t>SIMPLIFICATION on</a:t>
                      </a:r>
                      <a:r>
                        <a:rPr lang="en-US" sz="1600" baseline="0" smtClean="0"/>
                        <a:t> 8</a:t>
                      </a:r>
                      <a:endParaRPr lang="en-US" sz="1600" dirty="0"/>
                    </a:p>
                  </a:txBody>
                  <a:tcPr/>
                </a:tc>
                <a:extLst>
                  <a:ext uri="{0D108BD9-81ED-4DB2-BD59-A6C34878D82A}">
                    <a16:rowId xmlns:a16="http://schemas.microsoft.com/office/drawing/2014/main" val="1947095036"/>
                  </a:ext>
                </a:extLst>
              </a:tr>
            </a:tbl>
          </a:graphicData>
        </a:graphic>
      </p:graphicFrame>
    </p:spTree>
    <p:extLst>
      <p:ext uri="{BB962C8B-B14F-4D97-AF65-F5344CB8AC3E}">
        <p14:creationId xmlns:p14="http://schemas.microsoft.com/office/powerpoint/2010/main" val="317087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barn(inVertic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barn(inVertic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barn(inVertical)">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barn(inVertical)">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barn(inVertical)">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barn(inVertical)">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barn(inVertical)">
                                      <p:cBhvr>
                                        <p:cTn id="54" dur="500"/>
                                        <p:tgtEl>
                                          <p:spTgt spid="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arn(inVertic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3" end="3"/>
                                            </p:txEl>
                                          </p:spTgt>
                                        </p:tgtEl>
                                        <p:attrNameLst>
                                          <p:attrName>style.visibility</p:attrName>
                                        </p:attrNameLst>
                                      </p:cBhvr>
                                      <p:to>
                                        <p:strVal val="visible"/>
                                      </p:to>
                                    </p:set>
                                    <p:animEffect transition="in" filter="barn(inVertical)">
                                      <p:cBhvr>
                                        <p:cTn id="64" dur="500"/>
                                        <p:tgtEl>
                                          <p:spTgt spid="6">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arn(inVertical)">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29313" y="3326921"/>
            <a:ext cx="8955630" cy="1964266"/>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Rules of inference</a:t>
            </a:r>
          </a:p>
          <a:p>
            <a:pPr algn="l">
              <a:lnSpc>
                <a:spcPct val="150000"/>
              </a:lnSpc>
            </a:pP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TextBox 4"/>
          <p:cNvSpPr txBox="1"/>
          <p:nvPr/>
        </p:nvSpPr>
        <p:spPr>
          <a:xfrm>
            <a:off x="928619" y="185077"/>
            <a:ext cx="10217551" cy="3170099"/>
          </a:xfrm>
          <a:prstGeom prst="rect">
            <a:avLst/>
          </a:prstGeom>
          <a:noFill/>
        </p:spPr>
        <p:txBody>
          <a:bodyPr wrap="square" rtlCol="0">
            <a:spAutoFit/>
          </a:bodyPr>
          <a:lstStyle/>
          <a:p>
            <a:pPr algn="just"/>
            <a:r>
              <a:rPr lang="en-US" sz="2000" b="1" dirty="0" smtClean="0"/>
              <a:t>Q.9) </a:t>
            </a:r>
            <a:r>
              <a:rPr lang="en-US" sz="2000" dirty="0"/>
              <a:t>Show that the premises </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the interest rate drops , the housing market will improve”, “The federal discount rate will drop or the housing market will not improve”, “Interest rate will drop” </a:t>
            </a:r>
            <a:r>
              <a:rPr lang="en-US" sz="2000" dirty="0" smtClean="0">
                <a:cs typeface="Times New Roman" panose="02020603050405020304" pitchFamily="18" charset="0"/>
              </a:rPr>
              <a:t>imply the conclusion </a:t>
            </a:r>
            <a:r>
              <a:rPr lang="en-US" sz="2000" i="1" dirty="0" smtClean="0">
                <a:latin typeface="Times New Roman" panose="02020603050405020304" pitchFamily="18" charset="0"/>
                <a:cs typeface="Times New Roman" panose="02020603050405020304" pitchFamily="18" charset="0"/>
              </a:rPr>
              <a:t>“The federal discount rate will drop” </a:t>
            </a:r>
          </a:p>
          <a:p>
            <a:pPr algn="just"/>
            <a:endParaRPr lang="en-US" sz="2000" i="1" dirty="0" smtClean="0">
              <a:latin typeface="Times New Roman" panose="02020603050405020304" pitchFamily="18" charset="0"/>
              <a:cs typeface="Times New Roman" panose="02020603050405020304" pitchFamily="18" charset="0"/>
            </a:endParaRPr>
          </a:p>
          <a:p>
            <a:pPr algn="just"/>
            <a:r>
              <a:rPr lang="en-US" sz="2000" dirty="0" smtClean="0"/>
              <a:t> </a:t>
            </a:r>
            <a:r>
              <a:rPr lang="en-US" sz="2000" u="sng" dirty="0" smtClean="0"/>
              <a:t>Solution:</a:t>
            </a:r>
          </a:p>
          <a:p>
            <a:pPr algn="just"/>
            <a:endParaRPr lang="en-US" sz="2000" dirty="0" smtClean="0"/>
          </a:p>
          <a:p>
            <a:pPr algn="just"/>
            <a:r>
              <a:rPr lang="en-US" sz="2000" dirty="0" smtClean="0"/>
              <a:t>Let,   p: </a:t>
            </a:r>
            <a:r>
              <a:rPr lang="en-US" sz="2000" i="1" dirty="0">
                <a:latin typeface="Times New Roman" panose="02020603050405020304" pitchFamily="18" charset="0"/>
                <a:cs typeface="Times New Roman" panose="02020603050405020304" pitchFamily="18" charset="0"/>
              </a:rPr>
              <a:t>“the interest rate drops ”</a:t>
            </a:r>
            <a:r>
              <a:rPr lang="en-US" sz="2000" dirty="0" smtClean="0"/>
              <a:t>	</a:t>
            </a:r>
          </a:p>
          <a:p>
            <a:pPr algn="just"/>
            <a:r>
              <a:rPr lang="en-US" sz="2000" dirty="0"/>
              <a:t>	</a:t>
            </a:r>
            <a:r>
              <a:rPr lang="en-US" sz="2000" dirty="0" smtClean="0"/>
              <a:t> q: </a:t>
            </a:r>
            <a:r>
              <a:rPr lang="en-US" sz="2000" i="1" dirty="0">
                <a:latin typeface="Times New Roman" panose="02020603050405020304" pitchFamily="18" charset="0"/>
                <a:cs typeface="Times New Roman" panose="02020603050405020304" pitchFamily="18" charset="0"/>
              </a:rPr>
              <a:t>“the housing market will improve</a:t>
            </a:r>
            <a:r>
              <a:rPr lang="en-US" sz="2000" dirty="0" smtClean="0"/>
              <a:t>”</a:t>
            </a:r>
          </a:p>
          <a:p>
            <a:pPr algn="just"/>
            <a:r>
              <a:rPr lang="en-US" sz="2000" dirty="0"/>
              <a:t>	 r</a:t>
            </a:r>
            <a:r>
              <a:rPr lang="en-US" sz="2000" dirty="0" smtClean="0"/>
              <a:t>: </a:t>
            </a:r>
            <a:r>
              <a:rPr lang="en-US" sz="2000" i="1" dirty="0">
                <a:latin typeface="Times New Roman" panose="02020603050405020304" pitchFamily="18" charset="0"/>
                <a:cs typeface="Times New Roman" panose="02020603050405020304" pitchFamily="18" charset="0"/>
              </a:rPr>
              <a:t>“The federal discount rate will drop</a:t>
            </a:r>
            <a:r>
              <a:rPr lang="en-US" sz="2000" dirty="0" smtClean="0"/>
              <a:t>”</a:t>
            </a:r>
          </a:p>
          <a:p>
            <a:pPr algn="just"/>
            <a:r>
              <a:rPr lang="en-US" sz="2000" dirty="0"/>
              <a:t>	</a:t>
            </a:r>
            <a:endParaRPr lang="en-US" sz="2000" dirty="0" smtClean="0"/>
          </a:p>
        </p:txBody>
      </p:sp>
      <p:sp>
        <p:nvSpPr>
          <p:cNvPr id="6" name="TextBox 5"/>
          <p:cNvSpPr txBox="1"/>
          <p:nvPr/>
        </p:nvSpPr>
        <p:spPr>
          <a:xfrm>
            <a:off x="8253283" y="1506652"/>
            <a:ext cx="4622800" cy="1323439"/>
          </a:xfrm>
          <a:prstGeom prst="rect">
            <a:avLst/>
          </a:prstGeom>
          <a:noFill/>
        </p:spPr>
        <p:txBody>
          <a:bodyPr wrap="square" rtlCol="0">
            <a:spAutoFit/>
          </a:bodyPr>
          <a:lstStyle/>
          <a:p>
            <a:r>
              <a:rPr lang="en-US" sz="2000" dirty="0" smtClean="0"/>
              <a:t>Hypothesis:    i) </a:t>
            </a:r>
            <a:r>
              <a:rPr lang="en-US" sz="2000" dirty="0" err="1" smtClean="0"/>
              <a:t>p</a:t>
            </a:r>
            <a:r>
              <a:rPr lang="en-US" sz="2000" dirty="0" err="1" smtClean="0">
                <a:sym typeface="Wingdings" panose="05000000000000000000" pitchFamily="2" charset="2"/>
              </a:rPr>
              <a:t>q</a:t>
            </a:r>
            <a:endParaRPr lang="en-US" sz="2000" dirty="0" smtClean="0"/>
          </a:p>
          <a:p>
            <a:r>
              <a:rPr lang="en-US" sz="2000" dirty="0"/>
              <a:t>	</a:t>
            </a:r>
            <a:r>
              <a:rPr lang="en-US" sz="2000" dirty="0" smtClean="0"/>
              <a:t>	      ii)</a:t>
            </a:r>
            <a:r>
              <a:rPr lang="en-US" sz="2000" dirty="0"/>
              <a:t> </a:t>
            </a:r>
            <a:r>
              <a:rPr lang="en-US" sz="2000" dirty="0" smtClean="0"/>
              <a:t>r v ¬q</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a:t>
            </a:r>
            <a:r>
              <a:rPr lang="en-US" sz="2000" dirty="0">
                <a:sym typeface="Wingdings" panose="05000000000000000000" pitchFamily="2" charset="2"/>
              </a:rPr>
              <a:t> </a:t>
            </a:r>
            <a:r>
              <a:rPr lang="en-US" sz="2000" dirty="0" smtClean="0">
                <a:sym typeface="Wingdings" panose="05000000000000000000" pitchFamily="2" charset="2"/>
              </a:rPr>
              <a:t>     iii)</a:t>
            </a:r>
            <a:r>
              <a:rPr lang="en-US" sz="2000" dirty="0" smtClean="0"/>
              <a:t> </a:t>
            </a:r>
            <a:r>
              <a:rPr lang="en-US" sz="2000" dirty="0"/>
              <a:t>p</a:t>
            </a:r>
            <a:endParaRPr lang="en-US" sz="2000" dirty="0">
              <a:sym typeface="Wingdings" panose="05000000000000000000" pitchFamily="2" charset="2"/>
            </a:endParaRPr>
          </a:p>
          <a:p>
            <a:r>
              <a:rPr lang="en-US" sz="2000" dirty="0" smtClean="0">
                <a:sym typeface="Wingdings" panose="05000000000000000000" pitchFamily="2" charset="2"/>
              </a:rPr>
              <a:t>Conclusion:    </a:t>
            </a:r>
            <a:r>
              <a:rPr lang="en-US" sz="2000" b="1" dirty="0" smtClean="0"/>
              <a:t>∴</a:t>
            </a:r>
            <a:r>
              <a:rPr lang="en-US" sz="2000" dirty="0" smtClean="0"/>
              <a:t> </a:t>
            </a:r>
            <a:r>
              <a:rPr lang="en-US" sz="2000" dirty="0"/>
              <a:t>r</a:t>
            </a:r>
            <a:endParaRPr lang="en-US" sz="2000" dirty="0" smtClean="0">
              <a:sym typeface="Wingdings" panose="05000000000000000000" pitchFamily="2" charset="2"/>
            </a:endParaRPr>
          </a:p>
        </p:txBody>
      </p:sp>
      <p:cxnSp>
        <p:nvCxnSpPr>
          <p:cNvPr id="7" name="Straight Connector 6"/>
          <p:cNvCxnSpPr/>
          <p:nvPr/>
        </p:nvCxnSpPr>
        <p:spPr>
          <a:xfrm>
            <a:off x="9313289" y="2499250"/>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226221959"/>
              </p:ext>
            </p:extLst>
          </p:nvPr>
        </p:nvGraphicFramePr>
        <p:xfrm>
          <a:off x="2118264" y="3290337"/>
          <a:ext cx="8128000" cy="296672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3040575635"/>
                    </a:ext>
                  </a:extLst>
                </a:gridCol>
                <a:gridCol w="4064000">
                  <a:extLst>
                    <a:ext uri="{9D8B030D-6E8A-4147-A177-3AD203B41FA5}">
                      <a16:colId xmlns:a16="http://schemas.microsoft.com/office/drawing/2014/main" val="3302586833"/>
                    </a:ext>
                  </a:extLst>
                </a:gridCol>
              </a:tblGrid>
              <a:tr h="370840">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3108878558"/>
                  </a:ext>
                </a:extLst>
              </a:tr>
              <a:tr h="370840">
                <a:tc>
                  <a:txBody>
                    <a:bodyPr/>
                    <a:lstStyle/>
                    <a:p>
                      <a:r>
                        <a:rPr lang="en-US" dirty="0" smtClean="0"/>
                        <a:t>1. </a:t>
                      </a:r>
                      <a:r>
                        <a:rPr lang="en-US" sz="1800" dirty="0" smtClean="0"/>
                        <a:t>p</a:t>
                      </a:r>
                      <a:r>
                        <a:rPr lang="en-US" sz="1800" dirty="0" smtClean="0">
                          <a:sym typeface="Wingdings" panose="05000000000000000000" pitchFamily="2" charset="2"/>
                        </a:rPr>
                        <a:t>q</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1288837189"/>
                  </a:ext>
                </a:extLst>
              </a:tr>
              <a:tr h="370840">
                <a:tc>
                  <a:txBody>
                    <a:bodyPr/>
                    <a:lstStyle/>
                    <a:p>
                      <a:r>
                        <a:rPr lang="en-US" dirty="0" smtClean="0"/>
                        <a:t>2. </a:t>
                      </a:r>
                      <a:r>
                        <a:rPr lang="en-US" sz="1800" dirty="0" smtClean="0"/>
                        <a:t>¬p v q</a:t>
                      </a:r>
                      <a:endParaRPr lang="en-US" dirty="0"/>
                    </a:p>
                  </a:txBody>
                  <a:tcPr/>
                </a:tc>
                <a:tc>
                  <a:txBody>
                    <a:bodyPr/>
                    <a:lstStyle/>
                    <a:p>
                      <a:r>
                        <a:rPr lang="en-US" dirty="0" smtClean="0"/>
                        <a:t>Implication on 1</a:t>
                      </a:r>
                      <a:endParaRPr lang="en-US" dirty="0"/>
                    </a:p>
                  </a:txBody>
                  <a:tcPr/>
                </a:tc>
                <a:extLst>
                  <a:ext uri="{0D108BD9-81ED-4DB2-BD59-A6C34878D82A}">
                    <a16:rowId xmlns:a16="http://schemas.microsoft.com/office/drawing/2014/main" val="3753748170"/>
                  </a:ext>
                </a:extLst>
              </a:tr>
              <a:tr h="370840">
                <a:tc>
                  <a:txBody>
                    <a:bodyPr/>
                    <a:lstStyle/>
                    <a:p>
                      <a:r>
                        <a:rPr lang="en-US" dirty="0" smtClean="0"/>
                        <a:t>3. </a:t>
                      </a:r>
                      <a:r>
                        <a:rPr lang="en-US" sz="1800" dirty="0" smtClean="0"/>
                        <a:t>r v ¬q</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625024159"/>
                  </a:ext>
                </a:extLst>
              </a:tr>
              <a:tr h="370840">
                <a:tc>
                  <a:txBody>
                    <a:bodyPr/>
                    <a:lstStyle/>
                    <a:p>
                      <a:r>
                        <a:rPr lang="en-US" dirty="0" smtClean="0"/>
                        <a:t>4. </a:t>
                      </a:r>
                      <a:r>
                        <a:rPr lang="en-US" sz="1800" dirty="0" smtClean="0"/>
                        <a:t>¬p v r</a:t>
                      </a:r>
                      <a:endParaRPr lang="en-US" dirty="0"/>
                    </a:p>
                  </a:txBody>
                  <a:tcPr/>
                </a:tc>
                <a:tc>
                  <a:txBody>
                    <a:bodyPr/>
                    <a:lstStyle/>
                    <a:p>
                      <a:r>
                        <a:rPr lang="en-US" dirty="0" smtClean="0"/>
                        <a:t>Resolution From 2 and 3</a:t>
                      </a:r>
                      <a:endParaRPr lang="en-US" dirty="0"/>
                    </a:p>
                  </a:txBody>
                  <a:tcPr/>
                </a:tc>
                <a:extLst>
                  <a:ext uri="{0D108BD9-81ED-4DB2-BD59-A6C34878D82A}">
                    <a16:rowId xmlns:a16="http://schemas.microsoft.com/office/drawing/2014/main" val="4157537959"/>
                  </a:ext>
                </a:extLst>
              </a:tr>
              <a:tr h="370840">
                <a:tc>
                  <a:txBody>
                    <a:bodyPr/>
                    <a:lstStyle/>
                    <a:p>
                      <a:r>
                        <a:rPr lang="en-US" dirty="0" smtClean="0"/>
                        <a:t>5. p</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1208296786"/>
                  </a:ext>
                </a:extLst>
              </a:tr>
              <a:tr h="370840">
                <a:tc>
                  <a:txBody>
                    <a:bodyPr/>
                    <a:lstStyle/>
                    <a:p>
                      <a:r>
                        <a:rPr lang="en-US" dirty="0" smtClean="0"/>
                        <a:t>6. r</a:t>
                      </a:r>
                      <a:endParaRPr lang="en-US" dirty="0"/>
                    </a:p>
                  </a:txBody>
                  <a:tcPr/>
                </a:tc>
                <a:tc>
                  <a:txBody>
                    <a:bodyPr/>
                    <a:lstStyle/>
                    <a:p>
                      <a:r>
                        <a:rPr lang="en-US" dirty="0" smtClean="0"/>
                        <a:t>From 4 and 5</a:t>
                      </a:r>
                      <a:endParaRPr lang="en-US" dirty="0"/>
                    </a:p>
                  </a:txBody>
                  <a:tcPr/>
                </a:tc>
                <a:extLst>
                  <a:ext uri="{0D108BD9-81ED-4DB2-BD59-A6C34878D82A}">
                    <a16:rowId xmlns:a16="http://schemas.microsoft.com/office/drawing/2014/main" val="115439579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218540551"/>
                  </a:ext>
                </a:extLst>
              </a:tr>
            </a:tbl>
          </a:graphicData>
        </a:graphic>
      </p:graphicFrame>
    </p:spTree>
    <p:extLst>
      <p:ext uri="{BB962C8B-B14F-4D97-AF65-F5344CB8AC3E}">
        <p14:creationId xmlns:p14="http://schemas.microsoft.com/office/powerpoint/2010/main" val="16229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arn(inVertic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inVertic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barn(inVertical)">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barn(inVertical)">
                                      <p:cBhvr>
                                        <p:cTn id="44" dur="500"/>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barn(inVertical)">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arn(inVertical)">
                                      <p:cBhvr>
                                        <p:cTn id="59" dur="500"/>
                                        <p:tgtEl>
                                          <p:spTgt spid="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p:cNvSpPr txBox="1"/>
          <p:nvPr/>
        </p:nvSpPr>
        <p:spPr>
          <a:xfrm>
            <a:off x="928619" y="185077"/>
            <a:ext cx="10217551" cy="4401205"/>
          </a:xfrm>
          <a:prstGeom prst="rect">
            <a:avLst/>
          </a:prstGeom>
          <a:noFill/>
        </p:spPr>
        <p:txBody>
          <a:bodyPr wrap="square" rtlCol="0">
            <a:spAutoFit/>
          </a:bodyPr>
          <a:lstStyle/>
          <a:p>
            <a:pPr algn="just"/>
            <a:r>
              <a:rPr lang="en-US" sz="2000" b="1" dirty="0" smtClean="0"/>
              <a:t>Q.10) </a:t>
            </a:r>
            <a:r>
              <a:rPr lang="en-US" sz="2000" dirty="0"/>
              <a:t>Show that the premises </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If </a:t>
            </a:r>
            <a:r>
              <a:rPr lang="en-US" sz="2000" i="1" dirty="0" smtClean="0">
                <a:latin typeface="Times New Roman" panose="02020603050405020304" pitchFamily="18" charset="0"/>
                <a:cs typeface="Times New Roman" panose="02020603050405020304" pitchFamily="18" charset="0"/>
              </a:rPr>
              <a:t>my cheque book is in office, then I have paid my phone bill”, “I was looking for phone bill at breakfast or I was looking for phone bill in my office”, “If was looking for phone bill at breakfast then my cheque book is on breakfast table” , “If I was looking for phone bill in my office then my cheque book is in my office”, “I have not paid my phone bill”  </a:t>
            </a:r>
            <a:r>
              <a:rPr lang="en-US" sz="2000" dirty="0" smtClean="0">
                <a:cs typeface="Times New Roman" panose="02020603050405020304" pitchFamily="18" charset="0"/>
              </a:rPr>
              <a:t>imply the conclusion </a:t>
            </a:r>
            <a:r>
              <a:rPr lang="en-US" sz="2000" i="1" dirty="0" smtClean="0">
                <a:latin typeface="Times New Roman" panose="02020603050405020304" pitchFamily="18" charset="0"/>
                <a:cs typeface="Times New Roman" panose="02020603050405020304" pitchFamily="18" charset="0"/>
              </a:rPr>
              <a:t>“My cheque book is on my breakfast table” </a:t>
            </a:r>
          </a:p>
          <a:p>
            <a:pPr algn="just"/>
            <a:endParaRPr lang="en-US" sz="2000" i="1" dirty="0" smtClean="0">
              <a:latin typeface="Times New Roman" panose="02020603050405020304" pitchFamily="18" charset="0"/>
              <a:cs typeface="Times New Roman" panose="02020603050405020304" pitchFamily="18" charset="0"/>
            </a:endParaRPr>
          </a:p>
          <a:p>
            <a:pPr algn="just"/>
            <a:r>
              <a:rPr lang="en-US" sz="2000" dirty="0" smtClean="0"/>
              <a:t> </a:t>
            </a:r>
            <a:r>
              <a:rPr lang="en-US" sz="2000" u="sng" dirty="0" smtClean="0"/>
              <a:t>Solution:</a:t>
            </a:r>
          </a:p>
          <a:p>
            <a:pPr algn="just"/>
            <a:endParaRPr lang="en-US" sz="2000" dirty="0" smtClean="0"/>
          </a:p>
          <a:p>
            <a:pPr algn="just"/>
            <a:r>
              <a:rPr lang="en-US" sz="2000" dirty="0" smtClean="0"/>
              <a:t>Let,   p: </a:t>
            </a:r>
            <a:r>
              <a:rPr lang="en-US" sz="2000" i="1" dirty="0">
                <a:latin typeface="Times New Roman" panose="02020603050405020304" pitchFamily="18" charset="0"/>
                <a:cs typeface="Times New Roman" panose="02020603050405020304" pitchFamily="18" charset="0"/>
              </a:rPr>
              <a:t>“my cheque book is in office”</a:t>
            </a:r>
            <a:r>
              <a:rPr lang="en-US" sz="2000" dirty="0" smtClean="0"/>
              <a:t>	</a:t>
            </a:r>
          </a:p>
          <a:p>
            <a:pPr algn="just"/>
            <a:r>
              <a:rPr lang="en-US" sz="2000" dirty="0"/>
              <a:t>	</a:t>
            </a:r>
            <a:r>
              <a:rPr lang="en-US" sz="2000" dirty="0" smtClean="0"/>
              <a:t> q: </a:t>
            </a:r>
            <a:r>
              <a:rPr lang="en-US" sz="2000" i="1" dirty="0">
                <a:latin typeface="Times New Roman" panose="02020603050405020304" pitchFamily="18" charset="0"/>
                <a:cs typeface="Times New Roman" panose="02020603050405020304" pitchFamily="18" charset="0"/>
              </a:rPr>
              <a:t>“I have paid my phone bill</a:t>
            </a:r>
            <a:r>
              <a:rPr lang="en-US" sz="2000" dirty="0" smtClean="0"/>
              <a:t>”</a:t>
            </a:r>
          </a:p>
          <a:p>
            <a:pPr algn="just"/>
            <a:r>
              <a:rPr lang="en-US" sz="2000" dirty="0"/>
              <a:t>	 r</a:t>
            </a:r>
            <a:r>
              <a:rPr lang="en-US" sz="2000" dirty="0" smtClean="0"/>
              <a:t>: </a:t>
            </a:r>
            <a:r>
              <a:rPr lang="en-US" sz="2000" i="1" dirty="0">
                <a:latin typeface="Times New Roman" panose="02020603050405020304" pitchFamily="18" charset="0"/>
                <a:cs typeface="Times New Roman" panose="02020603050405020304" pitchFamily="18" charset="0"/>
              </a:rPr>
              <a:t>“I was looking for phone bill at breakfast </a:t>
            </a:r>
            <a:r>
              <a:rPr lang="en-US" sz="2000" dirty="0" smtClean="0"/>
              <a:t>”</a:t>
            </a:r>
          </a:p>
          <a:p>
            <a:pPr algn="just"/>
            <a:r>
              <a:rPr lang="en-US" sz="2000" dirty="0"/>
              <a:t>	</a:t>
            </a:r>
            <a:r>
              <a:rPr lang="en-US" sz="2000" dirty="0" smtClean="0"/>
              <a:t> s: “</a:t>
            </a:r>
            <a:r>
              <a:rPr lang="en-US" sz="2000" i="1" dirty="0">
                <a:latin typeface="Times New Roman" panose="02020603050405020304" pitchFamily="18" charset="0"/>
                <a:cs typeface="Times New Roman" panose="02020603050405020304" pitchFamily="18" charset="0"/>
              </a:rPr>
              <a:t>I was looking for phone bill in my office</a:t>
            </a:r>
            <a:r>
              <a:rPr lang="en-US" sz="2000" dirty="0" smtClean="0"/>
              <a:t>”</a:t>
            </a:r>
          </a:p>
          <a:p>
            <a:pPr algn="just"/>
            <a:r>
              <a:rPr lang="en-US" sz="2000" dirty="0"/>
              <a:t>	</a:t>
            </a:r>
            <a:r>
              <a:rPr lang="en-US" sz="2000" dirty="0" smtClean="0"/>
              <a:t> t: </a:t>
            </a:r>
            <a:r>
              <a:rPr lang="en-US" sz="2000" i="1" dirty="0">
                <a:latin typeface="Times New Roman" panose="02020603050405020304" pitchFamily="18" charset="0"/>
                <a:cs typeface="Times New Roman" panose="02020603050405020304" pitchFamily="18" charset="0"/>
              </a:rPr>
              <a:t>“my cheque book is on breakfast table”</a:t>
            </a:r>
            <a:endParaRPr lang="en-US" sz="2000" i="1" dirty="0" smtClean="0">
              <a:latin typeface="Times New Roman" panose="02020603050405020304" pitchFamily="18" charset="0"/>
              <a:cs typeface="Times New Roman" panose="02020603050405020304" pitchFamily="18" charset="0"/>
            </a:endParaRPr>
          </a:p>
          <a:p>
            <a:pPr algn="just"/>
            <a:endParaRPr lang="en-US" sz="2000" dirty="0" smtClean="0"/>
          </a:p>
        </p:txBody>
      </p:sp>
      <p:sp>
        <p:nvSpPr>
          <p:cNvPr id="6" name="TextBox 5"/>
          <p:cNvSpPr txBox="1"/>
          <p:nvPr/>
        </p:nvSpPr>
        <p:spPr>
          <a:xfrm>
            <a:off x="3810679" y="4586282"/>
            <a:ext cx="4622800" cy="1938992"/>
          </a:xfrm>
          <a:prstGeom prst="rect">
            <a:avLst/>
          </a:prstGeom>
          <a:noFill/>
        </p:spPr>
        <p:txBody>
          <a:bodyPr wrap="square" rtlCol="0">
            <a:spAutoFit/>
          </a:bodyPr>
          <a:lstStyle/>
          <a:p>
            <a:r>
              <a:rPr lang="en-US" sz="2000" dirty="0" smtClean="0"/>
              <a:t>Hypothesis:    i) </a:t>
            </a:r>
            <a:r>
              <a:rPr lang="en-US" sz="2000" dirty="0" err="1" smtClean="0"/>
              <a:t>p</a:t>
            </a:r>
            <a:r>
              <a:rPr lang="en-US" sz="2000" dirty="0" err="1" smtClean="0">
                <a:sym typeface="Wingdings" panose="05000000000000000000" pitchFamily="2" charset="2"/>
              </a:rPr>
              <a:t>q</a:t>
            </a:r>
            <a:endParaRPr lang="en-US" sz="2000" dirty="0" smtClean="0"/>
          </a:p>
          <a:p>
            <a:r>
              <a:rPr lang="en-US" sz="2000" dirty="0"/>
              <a:t>	</a:t>
            </a:r>
            <a:r>
              <a:rPr lang="en-US" sz="2000" dirty="0" smtClean="0"/>
              <a:t>	      ii)</a:t>
            </a:r>
            <a:r>
              <a:rPr lang="en-US" sz="2000" dirty="0"/>
              <a:t> </a:t>
            </a:r>
            <a:r>
              <a:rPr lang="en-US" sz="2000" dirty="0" smtClean="0"/>
              <a:t>r v s</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a:t>
            </a:r>
            <a:r>
              <a:rPr lang="en-US" sz="2000" dirty="0">
                <a:sym typeface="Wingdings" panose="05000000000000000000" pitchFamily="2" charset="2"/>
              </a:rPr>
              <a:t> </a:t>
            </a:r>
            <a:r>
              <a:rPr lang="en-US" sz="2000" dirty="0" smtClean="0">
                <a:sym typeface="Wingdings" panose="05000000000000000000" pitchFamily="2" charset="2"/>
              </a:rPr>
              <a:t>     iii)</a:t>
            </a:r>
            <a:r>
              <a:rPr lang="en-US" sz="2000" dirty="0" smtClean="0"/>
              <a:t> </a:t>
            </a:r>
            <a:r>
              <a:rPr lang="en-US" sz="2000" dirty="0" err="1" smtClean="0"/>
              <a:t>r</a:t>
            </a:r>
            <a:r>
              <a:rPr lang="en-US" sz="2000" dirty="0" err="1" smtClean="0">
                <a:sym typeface="Wingdings" panose="05000000000000000000" pitchFamily="2" charset="2"/>
              </a:rPr>
              <a:t>t</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iv) </a:t>
            </a:r>
            <a:r>
              <a:rPr lang="en-US" sz="2000" dirty="0" err="1" smtClean="0">
                <a:sym typeface="Wingdings" panose="05000000000000000000" pitchFamily="2" charset="2"/>
              </a:rPr>
              <a:t>sp</a:t>
            </a:r>
            <a:endParaRPr lang="en-US" sz="2000" dirty="0" smtClean="0">
              <a:sym typeface="Wingdings" panose="05000000000000000000" pitchFamily="2" charset="2"/>
            </a:endParaRPr>
          </a:p>
          <a:p>
            <a:r>
              <a:rPr lang="en-US" sz="2000" dirty="0">
                <a:sym typeface="Wingdings" panose="05000000000000000000" pitchFamily="2" charset="2"/>
              </a:rPr>
              <a:t>	</a:t>
            </a:r>
            <a:r>
              <a:rPr lang="en-US" sz="2000" dirty="0" smtClean="0">
                <a:sym typeface="Wingdings" panose="05000000000000000000" pitchFamily="2" charset="2"/>
              </a:rPr>
              <a:t>	       v) </a:t>
            </a:r>
            <a:r>
              <a:rPr lang="en-US" sz="2000" dirty="0" smtClean="0"/>
              <a:t>¬q</a:t>
            </a:r>
            <a:endParaRPr lang="en-US" sz="2000" dirty="0">
              <a:sym typeface="Wingdings" panose="05000000000000000000" pitchFamily="2" charset="2"/>
            </a:endParaRPr>
          </a:p>
          <a:p>
            <a:r>
              <a:rPr lang="en-US" sz="2000" dirty="0" smtClean="0">
                <a:sym typeface="Wingdings" panose="05000000000000000000" pitchFamily="2" charset="2"/>
              </a:rPr>
              <a:t>Conclusion:    </a:t>
            </a:r>
            <a:r>
              <a:rPr lang="en-US" sz="2000" b="1" dirty="0" smtClean="0"/>
              <a:t>∴</a:t>
            </a:r>
            <a:r>
              <a:rPr lang="en-US" sz="2000" dirty="0" smtClean="0"/>
              <a:t> </a:t>
            </a:r>
            <a:r>
              <a:rPr lang="en-US" sz="2000" dirty="0"/>
              <a:t>t</a:t>
            </a:r>
            <a:endParaRPr lang="en-US" sz="2000" dirty="0" smtClean="0">
              <a:sym typeface="Wingdings" panose="05000000000000000000" pitchFamily="2" charset="2"/>
            </a:endParaRPr>
          </a:p>
        </p:txBody>
      </p:sp>
      <p:cxnSp>
        <p:nvCxnSpPr>
          <p:cNvPr id="7" name="Straight Connector 6"/>
          <p:cNvCxnSpPr/>
          <p:nvPr/>
        </p:nvCxnSpPr>
        <p:spPr>
          <a:xfrm>
            <a:off x="4920844" y="6191355"/>
            <a:ext cx="141402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37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arn(inVertical)">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barn(inVertical)">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barn(inVertical)">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barn(inVertical)">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barn(inVertical)">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barn(inVertical)">
                                      <p:cBhvr>
                                        <p:cTn id="54" dur="500"/>
                                        <p:tgtEl>
                                          <p:spTgt spid="6">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barn(inVertical)">
                                      <p:cBhvr>
                                        <p:cTn id="59" dur="500"/>
                                        <p:tgtEl>
                                          <p:spTgt spid="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barn(inVertical)">
                                      <p:cBhvr>
                                        <p:cTn id="64" dur="500"/>
                                        <p:tgtEl>
                                          <p:spTgt spid="6">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barn(inVertical)">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Effect transition="in" filter="barn(inVertical)">
                                      <p:cBhvr>
                                        <p:cTn id="7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TextBox 4"/>
          <p:cNvSpPr txBox="1"/>
          <p:nvPr/>
        </p:nvSpPr>
        <p:spPr>
          <a:xfrm>
            <a:off x="2596551" y="8626"/>
            <a:ext cx="3105510" cy="1754326"/>
          </a:xfrm>
          <a:prstGeom prst="rect">
            <a:avLst/>
          </a:prstGeom>
          <a:noFill/>
        </p:spPr>
        <p:txBody>
          <a:bodyPr wrap="square" rtlCol="0">
            <a:spAutoFit/>
          </a:bodyPr>
          <a:lstStyle/>
          <a:p>
            <a:r>
              <a:rPr lang="en-US" dirty="0" smtClean="0"/>
              <a:t>Hypothesis:    i) </a:t>
            </a:r>
            <a:r>
              <a:rPr lang="en-US" dirty="0" err="1" smtClean="0"/>
              <a:t>p</a:t>
            </a:r>
            <a:r>
              <a:rPr lang="en-US" dirty="0" err="1" smtClean="0">
                <a:sym typeface="Wingdings" panose="05000000000000000000" pitchFamily="2" charset="2"/>
              </a:rPr>
              <a:t>q</a:t>
            </a:r>
            <a:endParaRPr lang="en-US" dirty="0" smtClean="0"/>
          </a:p>
          <a:p>
            <a:r>
              <a:rPr lang="en-US" dirty="0"/>
              <a:t>	</a:t>
            </a:r>
            <a:r>
              <a:rPr lang="en-US" dirty="0" smtClean="0"/>
              <a:t>	      ii)</a:t>
            </a:r>
            <a:r>
              <a:rPr lang="en-US" dirty="0"/>
              <a:t> </a:t>
            </a:r>
            <a:r>
              <a:rPr lang="en-US" dirty="0" smtClean="0"/>
              <a:t>r v s</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a:t>
            </a:r>
            <a:r>
              <a:rPr lang="en-US" dirty="0" err="1" smtClean="0"/>
              <a:t>r</a:t>
            </a:r>
            <a:r>
              <a:rPr lang="en-US" dirty="0" err="1" smtClean="0">
                <a:sym typeface="Wingdings" panose="05000000000000000000" pitchFamily="2" charset="2"/>
              </a:rPr>
              <a:t>t</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iv) </a:t>
            </a:r>
            <a:r>
              <a:rPr lang="en-US" dirty="0" err="1" smtClean="0">
                <a:sym typeface="Wingdings" panose="05000000000000000000" pitchFamily="2" charset="2"/>
              </a:rPr>
              <a:t>sp</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v) </a:t>
            </a:r>
            <a:r>
              <a:rPr lang="en-US" dirty="0" smtClean="0"/>
              <a:t>¬q</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a:t>
            </a:r>
            <a:r>
              <a:rPr lang="en-US" dirty="0"/>
              <a:t>t</a:t>
            </a:r>
            <a:endParaRPr lang="en-US" dirty="0" smtClean="0">
              <a:sym typeface="Wingdings" panose="05000000000000000000"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3923882520"/>
              </p:ext>
            </p:extLst>
          </p:nvPr>
        </p:nvGraphicFramePr>
        <p:xfrm>
          <a:off x="1462654" y="1867175"/>
          <a:ext cx="8889042" cy="4854300"/>
        </p:xfrm>
        <a:graphic>
          <a:graphicData uri="http://schemas.openxmlformats.org/drawingml/2006/table">
            <a:tbl>
              <a:tblPr firstRow="1" bandRow="1">
                <a:tableStyleId>{F5AB1C69-6EDB-4FF4-983F-18BD219EF322}</a:tableStyleId>
              </a:tblPr>
              <a:tblGrid>
                <a:gridCol w="4444521">
                  <a:extLst>
                    <a:ext uri="{9D8B030D-6E8A-4147-A177-3AD203B41FA5}">
                      <a16:colId xmlns:a16="http://schemas.microsoft.com/office/drawing/2014/main" val="2094754688"/>
                    </a:ext>
                  </a:extLst>
                </a:gridCol>
                <a:gridCol w="4444521">
                  <a:extLst>
                    <a:ext uri="{9D8B030D-6E8A-4147-A177-3AD203B41FA5}">
                      <a16:colId xmlns:a16="http://schemas.microsoft.com/office/drawing/2014/main" val="311188997"/>
                    </a:ext>
                  </a:extLst>
                </a:gridCol>
              </a:tblGrid>
              <a:tr h="404525">
                <a:tc>
                  <a:txBody>
                    <a:bodyPr/>
                    <a:lstStyle/>
                    <a:p>
                      <a:pPr algn="ctr"/>
                      <a:r>
                        <a:rPr lang="en-US" dirty="0" smtClean="0"/>
                        <a:t>STEPS</a:t>
                      </a:r>
                      <a:endParaRPr lang="en-US" dirty="0"/>
                    </a:p>
                  </a:txBody>
                  <a:tcPr/>
                </a:tc>
                <a:tc>
                  <a:txBody>
                    <a:bodyPr/>
                    <a:lstStyle/>
                    <a:p>
                      <a:pPr algn="ctr"/>
                      <a:r>
                        <a:rPr lang="en-US" dirty="0" smtClean="0"/>
                        <a:t>REASONS</a:t>
                      </a:r>
                      <a:endParaRPr lang="en-US" dirty="0"/>
                    </a:p>
                  </a:txBody>
                  <a:tcPr/>
                </a:tc>
                <a:extLst>
                  <a:ext uri="{0D108BD9-81ED-4DB2-BD59-A6C34878D82A}">
                    <a16:rowId xmlns:a16="http://schemas.microsoft.com/office/drawing/2014/main" val="1211641778"/>
                  </a:ext>
                </a:extLst>
              </a:tr>
              <a:tr h="404525">
                <a:tc>
                  <a:txBody>
                    <a:bodyPr/>
                    <a:lstStyle/>
                    <a:p>
                      <a:pPr marL="0" indent="0">
                        <a:buFont typeface="+mj-lt"/>
                        <a:buNone/>
                      </a:pPr>
                      <a:r>
                        <a:rPr lang="en-US" dirty="0" smtClean="0"/>
                        <a:t>1.</a:t>
                      </a:r>
                      <a:r>
                        <a:rPr lang="en-US" baseline="0" dirty="0" smtClean="0"/>
                        <a:t> p</a:t>
                      </a:r>
                      <a:r>
                        <a:rPr lang="en-US" baseline="0" dirty="0" smtClean="0">
                          <a:sym typeface="Wingdings" panose="05000000000000000000" pitchFamily="2" charset="2"/>
                        </a:rPr>
                        <a:t>q</a:t>
                      </a:r>
                      <a:endParaRPr lang="en-US" dirty="0" smtClean="0"/>
                    </a:p>
                  </a:txBody>
                  <a:tcPr/>
                </a:tc>
                <a:tc>
                  <a:txBody>
                    <a:bodyPr/>
                    <a:lstStyle/>
                    <a:p>
                      <a:r>
                        <a:rPr lang="en-US" dirty="0" smtClean="0"/>
                        <a:t>Given Hypothesis</a:t>
                      </a:r>
                      <a:endParaRPr lang="en-US" dirty="0"/>
                    </a:p>
                  </a:txBody>
                  <a:tcPr/>
                </a:tc>
                <a:extLst>
                  <a:ext uri="{0D108BD9-81ED-4DB2-BD59-A6C34878D82A}">
                    <a16:rowId xmlns:a16="http://schemas.microsoft.com/office/drawing/2014/main" val="3410362294"/>
                  </a:ext>
                </a:extLst>
              </a:tr>
              <a:tr h="404525">
                <a:tc>
                  <a:txBody>
                    <a:bodyPr/>
                    <a:lstStyle/>
                    <a:p>
                      <a:r>
                        <a:rPr lang="en-US" dirty="0" smtClean="0"/>
                        <a:t>2. ¬q</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Given Hypothesis</a:t>
                      </a:r>
                    </a:p>
                  </a:txBody>
                  <a:tcPr/>
                </a:tc>
                <a:extLst>
                  <a:ext uri="{0D108BD9-81ED-4DB2-BD59-A6C34878D82A}">
                    <a16:rowId xmlns:a16="http://schemas.microsoft.com/office/drawing/2014/main" val="2846722300"/>
                  </a:ext>
                </a:extLst>
              </a:tr>
              <a:tr h="404525">
                <a:tc>
                  <a:txBody>
                    <a:bodyPr/>
                    <a:lstStyle/>
                    <a:p>
                      <a:r>
                        <a:rPr lang="en-US" dirty="0" smtClean="0"/>
                        <a:t>3. ¬p</a:t>
                      </a:r>
                      <a:endParaRPr lang="en-US" dirty="0"/>
                    </a:p>
                  </a:txBody>
                  <a:tcPr/>
                </a:tc>
                <a:tc>
                  <a:txBody>
                    <a:bodyPr/>
                    <a:lstStyle/>
                    <a:p>
                      <a:r>
                        <a:rPr lang="en-US" dirty="0" smtClean="0"/>
                        <a:t>Modus </a:t>
                      </a:r>
                      <a:r>
                        <a:rPr lang="en-US" dirty="0" err="1" smtClean="0"/>
                        <a:t>Tollens</a:t>
                      </a:r>
                      <a:r>
                        <a:rPr lang="en-US" baseline="0" dirty="0" smtClean="0"/>
                        <a:t> on 1 and 2</a:t>
                      </a:r>
                      <a:endParaRPr lang="en-US" dirty="0"/>
                    </a:p>
                  </a:txBody>
                  <a:tcPr/>
                </a:tc>
                <a:extLst>
                  <a:ext uri="{0D108BD9-81ED-4DB2-BD59-A6C34878D82A}">
                    <a16:rowId xmlns:a16="http://schemas.microsoft.com/office/drawing/2014/main" val="2889459284"/>
                  </a:ext>
                </a:extLst>
              </a:tr>
              <a:tr h="404525">
                <a:tc>
                  <a:txBody>
                    <a:bodyPr/>
                    <a:lstStyle/>
                    <a:p>
                      <a:r>
                        <a:rPr lang="en-US" dirty="0" smtClean="0"/>
                        <a:t>4. r</a:t>
                      </a:r>
                      <a:r>
                        <a:rPr lang="en-US" baseline="0" dirty="0" smtClean="0"/>
                        <a:t> v s</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418822096"/>
                  </a:ext>
                </a:extLst>
              </a:tr>
              <a:tr h="404525">
                <a:tc>
                  <a:txBody>
                    <a:bodyPr/>
                    <a:lstStyle/>
                    <a:p>
                      <a:r>
                        <a:rPr lang="en-US" dirty="0" smtClean="0"/>
                        <a:t>5. r</a:t>
                      </a:r>
                      <a:r>
                        <a:rPr lang="en-US" dirty="0" smtClean="0">
                          <a:sym typeface="Wingdings" panose="05000000000000000000" pitchFamily="2" charset="2"/>
                        </a:rPr>
                        <a:t>t</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3475815870"/>
                  </a:ext>
                </a:extLst>
              </a:tr>
              <a:tr h="404525">
                <a:tc>
                  <a:txBody>
                    <a:bodyPr/>
                    <a:lstStyle/>
                    <a:p>
                      <a:r>
                        <a:rPr lang="en-US" dirty="0" smtClean="0"/>
                        <a:t>6. ¬r v t</a:t>
                      </a:r>
                      <a:endParaRPr lang="en-US" dirty="0"/>
                    </a:p>
                  </a:txBody>
                  <a:tcPr/>
                </a:tc>
                <a:tc>
                  <a:txBody>
                    <a:bodyPr/>
                    <a:lstStyle/>
                    <a:p>
                      <a:r>
                        <a:rPr lang="en-US" dirty="0" smtClean="0"/>
                        <a:t>Implication</a:t>
                      </a:r>
                      <a:r>
                        <a:rPr lang="en-US" baseline="0" dirty="0" smtClean="0"/>
                        <a:t> on 5</a:t>
                      </a:r>
                      <a:endParaRPr lang="en-US" dirty="0"/>
                    </a:p>
                  </a:txBody>
                  <a:tcPr/>
                </a:tc>
                <a:extLst>
                  <a:ext uri="{0D108BD9-81ED-4DB2-BD59-A6C34878D82A}">
                    <a16:rowId xmlns:a16="http://schemas.microsoft.com/office/drawing/2014/main" val="2563678892"/>
                  </a:ext>
                </a:extLst>
              </a:tr>
              <a:tr h="404525">
                <a:tc>
                  <a:txBody>
                    <a:bodyPr/>
                    <a:lstStyle/>
                    <a:p>
                      <a:r>
                        <a:rPr lang="en-US" dirty="0" smtClean="0"/>
                        <a:t>7. s</a:t>
                      </a:r>
                      <a:r>
                        <a:rPr lang="en-US" baseline="0" dirty="0" smtClean="0"/>
                        <a:t> v t</a:t>
                      </a:r>
                      <a:endParaRPr lang="en-US" dirty="0"/>
                    </a:p>
                  </a:txBody>
                  <a:tcPr/>
                </a:tc>
                <a:tc>
                  <a:txBody>
                    <a:bodyPr/>
                    <a:lstStyle/>
                    <a:p>
                      <a:r>
                        <a:rPr lang="en-US" dirty="0" smtClean="0"/>
                        <a:t>Resolution from 4 and 6</a:t>
                      </a:r>
                      <a:endParaRPr lang="en-US" dirty="0"/>
                    </a:p>
                  </a:txBody>
                  <a:tcPr/>
                </a:tc>
                <a:extLst>
                  <a:ext uri="{0D108BD9-81ED-4DB2-BD59-A6C34878D82A}">
                    <a16:rowId xmlns:a16="http://schemas.microsoft.com/office/drawing/2014/main" val="132255947"/>
                  </a:ext>
                </a:extLst>
              </a:tr>
              <a:tr h="404525">
                <a:tc>
                  <a:txBody>
                    <a:bodyPr/>
                    <a:lstStyle/>
                    <a:p>
                      <a:r>
                        <a:rPr lang="en-US" dirty="0" smtClean="0"/>
                        <a:t>8.</a:t>
                      </a:r>
                      <a:r>
                        <a:rPr lang="en-US" baseline="0" dirty="0" smtClean="0"/>
                        <a:t> s</a:t>
                      </a:r>
                      <a:r>
                        <a:rPr lang="en-US" baseline="0" dirty="0" smtClean="0">
                          <a:sym typeface="Wingdings" panose="05000000000000000000" pitchFamily="2" charset="2"/>
                        </a:rPr>
                        <a:t>p</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450084016"/>
                  </a:ext>
                </a:extLst>
              </a:tr>
              <a:tr h="404525">
                <a:tc>
                  <a:txBody>
                    <a:bodyPr/>
                    <a:lstStyle/>
                    <a:p>
                      <a:r>
                        <a:rPr lang="en-US" dirty="0" smtClean="0"/>
                        <a:t>9. ¬s v p</a:t>
                      </a:r>
                      <a:endParaRPr lang="en-US" dirty="0"/>
                    </a:p>
                  </a:txBody>
                  <a:tcPr/>
                </a:tc>
                <a:tc>
                  <a:txBody>
                    <a:bodyPr/>
                    <a:lstStyle/>
                    <a:p>
                      <a:r>
                        <a:rPr lang="en-US" dirty="0" smtClean="0"/>
                        <a:t>Implication on 8</a:t>
                      </a:r>
                      <a:endParaRPr lang="en-US" dirty="0"/>
                    </a:p>
                  </a:txBody>
                  <a:tcPr/>
                </a:tc>
                <a:extLst>
                  <a:ext uri="{0D108BD9-81ED-4DB2-BD59-A6C34878D82A}">
                    <a16:rowId xmlns:a16="http://schemas.microsoft.com/office/drawing/2014/main" val="3044537077"/>
                  </a:ext>
                </a:extLst>
              </a:tr>
              <a:tr h="404525">
                <a:tc>
                  <a:txBody>
                    <a:bodyPr/>
                    <a:lstStyle/>
                    <a:p>
                      <a:r>
                        <a:rPr lang="en-US" dirty="0" smtClean="0"/>
                        <a:t>10. t</a:t>
                      </a:r>
                      <a:r>
                        <a:rPr lang="en-US" baseline="0" dirty="0" smtClean="0"/>
                        <a:t> v p</a:t>
                      </a:r>
                      <a:endParaRPr lang="en-US" dirty="0"/>
                    </a:p>
                  </a:txBody>
                  <a:tcPr/>
                </a:tc>
                <a:tc>
                  <a:txBody>
                    <a:bodyPr/>
                    <a:lstStyle/>
                    <a:p>
                      <a:r>
                        <a:rPr lang="en-US" dirty="0" smtClean="0"/>
                        <a:t>Resolution from 7 and 9</a:t>
                      </a:r>
                      <a:endParaRPr lang="en-US" dirty="0"/>
                    </a:p>
                  </a:txBody>
                  <a:tcPr/>
                </a:tc>
                <a:extLst>
                  <a:ext uri="{0D108BD9-81ED-4DB2-BD59-A6C34878D82A}">
                    <a16:rowId xmlns:a16="http://schemas.microsoft.com/office/drawing/2014/main" val="3738590846"/>
                  </a:ext>
                </a:extLst>
              </a:tr>
              <a:tr h="404525">
                <a:tc>
                  <a:txBody>
                    <a:bodyPr/>
                    <a:lstStyle/>
                    <a:p>
                      <a:r>
                        <a:rPr lang="en-US" dirty="0" smtClean="0"/>
                        <a:t>11. t</a:t>
                      </a:r>
                      <a:endParaRPr lang="en-US" dirty="0"/>
                    </a:p>
                  </a:txBody>
                  <a:tcPr/>
                </a:tc>
                <a:tc>
                  <a:txBody>
                    <a:bodyPr/>
                    <a:lstStyle/>
                    <a:p>
                      <a:r>
                        <a:rPr lang="en-US" dirty="0" smtClean="0"/>
                        <a:t>From 3 and 10</a:t>
                      </a:r>
                      <a:endParaRPr lang="en-US" dirty="0"/>
                    </a:p>
                  </a:txBody>
                  <a:tcPr/>
                </a:tc>
                <a:extLst>
                  <a:ext uri="{0D108BD9-81ED-4DB2-BD59-A6C34878D82A}">
                    <a16:rowId xmlns:a16="http://schemas.microsoft.com/office/drawing/2014/main" val="253799650"/>
                  </a:ext>
                </a:extLst>
              </a:tr>
            </a:tbl>
          </a:graphicData>
        </a:graphic>
      </p:graphicFrame>
    </p:spTree>
    <p:extLst>
      <p:ext uri="{BB962C8B-B14F-4D97-AF65-F5344CB8AC3E}">
        <p14:creationId xmlns:p14="http://schemas.microsoft.com/office/powerpoint/2010/main" val="3038358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b="1" u="sng" dirty="0" smtClean="0">
                <a:solidFill>
                  <a:srgbClr val="FFC000"/>
                </a:solidFill>
              </a:rPr>
              <a:t>PROOF BY RESOLUTION: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TextBox 4"/>
          <p:cNvSpPr txBox="1"/>
          <p:nvPr/>
        </p:nvSpPr>
        <p:spPr>
          <a:xfrm>
            <a:off x="1262191" y="1334016"/>
            <a:ext cx="10424055" cy="101566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Propositional Resolution works only on expressions in </a:t>
            </a:r>
            <a:r>
              <a:rPr lang="en-US" sz="2000" i="1" dirty="0"/>
              <a:t>clausal form</a:t>
            </a:r>
            <a:r>
              <a:rPr lang="en-US" sz="2000" dirty="0"/>
              <a:t>. Before the rule can be applied, the premises and conclusions must be converted to this form. </a:t>
            </a:r>
            <a:endParaRPr lang="en-US" sz="2000" dirty="0" smtClean="0"/>
          </a:p>
          <a:p>
            <a:pPr marL="285750" indent="-285750">
              <a:buFont typeface="Wingdings" panose="05000000000000000000" pitchFamily="2" charset="2"/>
              <a:buChar char="Ø"/>
            </a:pPr>
            <a:endParaRPr lang="en-US" sz="2000" dirty="0" smtClean="0"/>
          </a:p>
        </p:txBody>
      </p:sp>
      <p:sp>
        <p:nvSpPr>
          <p:cNvPr id="7" name="Rectangle 2"/>
          <p:cNvSpPr>
            <a:spLocks noChangeArrowheads="1"/>
          </p:cNvSpPr>
          <p:nvPr/>
        </p:nvSpPr>
        <p:spPr bwMode="auto">
          <a:xfrm>
            <a:off x="1547472" y="2081613"/>
            <a:ext cx="1018760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literal</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either an atomic sentence or a negation of an atomic sentence. For example, if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a logical constant, the following sentences are both literals.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1547472" y="3558941"/>
            <a:ext cx="1018760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clausal sentence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either a literal or a disjunction of literals. If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q</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are logical constants, then the following are clausal sentences.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q</a:t>
            </a:r>
            <a:endPar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47473" y="5043334"/>
            <a:ext cx="1018760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clause</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is the set of literals in a clausal sentence. For example, the following sets are the clauses corresponding to the clausal sentences above.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q</a:t>
            </a:r>
            <a:r>
              <a:rPr kumimoji="0" lang="en-US" altLang="en-US" sz="1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91312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normAutofit fontScale="90000"/>
          </a:bodyPr>
          <a:lstStyle/>
          <a:p>
            <a:r>
              <a:rPr lang="en-US" b="1" u="sng" dirty="0" smtClean="0">
                <a:solidFill>
                  <a:srgbClr val="FFC000"/>
                </a:solidFill>
              </a:rPr>
              <a:t>CONVERTING TO CAUSAL FORM: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TextBox 4"/>
          <p:cNvSpPr txBox="1"/>
          <p:nvPr/>
        </p:nvSpPr>
        <p:spPr>
          <a:xfrm>
            <a:off x="1262191" y="1334016"/>
            <a:ext cx="10424055" cy="501675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Examples:</a:t>
            </a:r>
          </a:p>
          <a:p>
            <a:r>
              <a:rPr lang="en-US" sz="2000" dirty="0"/>
              <a:t>	</a:t>
            </a:r>
            <a:r>
              <a:rPr lang="en-US" sz="2000" dirty="0" smtClean="0"/>
              <a:t>1. </a:t>
            </a:r>
            <a:r>
              <a:rPr lang="en-US" sz="2000" dirty="0" err="1" smtClean="0"/>
              <a:t>p</a:t>
            </a:r>
            <a:r>
              <a:rPr lang="en-US" sz="2000" dirty="0" err="1" smtClean="0">
                <a:sym typeface="Wingdings" panose="05000000000000000000" pitchFamily="2" charset="2"/>
              </a:rPr>
              <a:t>q</a:t>
            </a:r>
            <a:r>
              <a:rPr lang="en-US" sz="2000" dirty="0" smtClean="0">
                <a:sym typeface="Wingdings" panose="05000000000000000000" pitchFamily="2" charset="2"/>
              </a:rPr>
              <a:t>     = </a:t>
            </a:r>
            <a:r>
              <a:rPr lang="en-US" sz="2000" dirty="0" smtClean="0"/>
              <a:t>¬p V q</a:t>
            </a:r>
          </a:p>
          <a:p>
            <a:r>
              <a:rPr lang="en-US" sz="2000" dirty="0"/>
              <a:t>	</a:t>
            </a:r>
            <a:r>
              <a:rPr lang="en-US" sz="2000" dirty="0" smtClean="0"/>
              <a:t>2. p</a:t>
            </a:r>
            <a:r>
              <a:rPr lang="en-US" sz="2000" dirty="0" smtClean="0">
                <a:sym typeface="Wingdings" panose="05000000000000000000" pitchFamily="2" charset="2"/>
              </a:rPr>
              <a:t>q  = (</a:t>
            </a:r>
            <a:r>
              <a:rPr lang="en-US" sz="2000" dirty="0" smtClean="0"/>
              <a:t>¬p V q) ^ (¬q V p)-------{CNF}</a:t>
            </a:r>
          </a:p>
          <a:p>
            <a:r>
              <a:rPr lang="en-US" sz="2000" b="1" dirty="0" smtClean="0"/>
              <a:t>	</a:t>
            </a:r>
            <a:r>
              <a:rPr lang="en-US" sz="2000" dirty="0"/>
              <a:t>3. ¬(p ^ q) = ¬p V ¬q</a:t>
            </a:r>
          </a:p>
          <a:p>
            <a:r>
              <a:rPr lang="en-US" sz="2000" dirty="0"/>
              <a:t>	4. ¬(p V q) = ¬p ^ ¬q</a:t>
            </a:r>
          </a:p>
          <a:p>
            <a:endParaRPr lang="en-US" sz="2000" b="1" dirty="0"/>
          </a:p>
          <a:p>
            <a:r>
              <a:rPr lang="en-US" sz="2000" b="1" dirty="0"/>
              <a:t>CNF: </a:t>
            </a:r>
            <a:r>
              <a:rPr lang="en-US" sz="2000" dirty="0"/>
              <a:t>CNF </a:t>
            </a:r>
            <a:r>
              <a:rPr lang="en-US" sz="2000" dirty="0" smtClean="0"/>
              <a:t>(Conjunctive </a:t>
            </a:r>
            <a:r>
              <a:rPr lang="en-US" sz="2000" dirty="0"/>
              <a:t>normal form) if it is a </a:t>
            </a:r>
            <a:r>
              <a:rPr lang="en-US" sz="2000" dirty="0" smtClean="0"/>
              <a:t>∧(Conjunction) </a:t>
            </a:r>
            <a:r>
              <a:rPr lang="en-US" sz="2000" dirty="0"/>
              <a:t>of </a:t>
            </a:r>
            <a:r>
              <a:rPr lang="en-US" sz="2000" dirty="0" smtClean="0"/>
              <a:t>∨(</a:t>
            </a:r>
            <a:r>
              <a:rPr lang="en-US" sz="2000" dirty="0"/>
              <a:t>Disjunction </a:t>
            </a:r>
            <a:r>
              <a:rPr lang="en-US" sz="2000" dirty="0" smtClean="0"/>
              <a:t>s) </a:t>
            </a:r>
            <a:r>
              <a:rPr lang="en-US" sz="2000" dirty="0"/>
              <a:t>of literals (variables or their negation.) </a:t>
            </a:r>
            <a:endParaRPr lang="en-US" sz="2000" dirty="0" smtClean="0"/>
          </a:p>
          <a:p>
            <a:endParaRPr lang="en-US" sz="2000" dirty="0" smtClean="0"/>
          </a:p>
          <a:p>
            <a:r>
              <a:rPr lang="en-US" sz="2000" dirty="0"/>
              <a:t>	</a:t>
            </a:r>
          </a:p>
          <a:p>
            <a:r>
              <a:rPr lang="en-US" sz="2000" b="1" dirty="0" smtClean="0"/>
              <a:t>DNF</a:t>
            </a:r>
            <a:r>
              <a:rPr lang="en-US" sz="2000" b="1" dirty="0"/>
              <a:t>: </a:t>
            </a:r>
            <a:r>
              <a:rPr lang="en-US" sz="2000" dirty="0" smtClean="0"/>
              <a:t>DNF (Disjunctive </a:t>
            </a:r>
            <a:r>
              <a:rPr lang="en-US" sz="2000" dirty="0"/>
              <a:t>normal form) if it is a </a:t>
            </a:r>
            <a:r>
              <a:rPr lang="en-US" sz="2000" dirty="0" smtClean="0"/>
              <a:t>∨</a:t>
            </a:r>
            <a:r>
              <a:rPr lang="en-US" sz="2000" dirty="0"/>
              <a:t>(Disjunction s) of ∧(Conjunction) of </a:t>
            </a:r>
            <a:r>
              <a:rPr lang="en-US" sz="2000" dirty="0" smtClean="0"/>
              <a:t>literals </a:t>
            </a:r>
            <a:r>
              <a:rPr lang="en-US" sz="2000" dirty="0"/>
              <a:t>(variables or their negation.) </a:t>
            </a:r>
          </a:p>
          <a:p>
            <a:r>
              <a:rPr lang="en-US" sz="2000" dirty="0" smtClean="0"/>
              <a:t>	</a:t>
            </a:r>
            <a:r>
              <a:rPr lang="en-US" sz="2000" dirty="0"/>
              <a:t>Example:	1. ¬p </a:t>
            </a:r>
            <a:r>
              <a:rPr lang="en-US" sz="2000" dirty="0" smtClean="0"/>
              <a:t>V </a:t>
            </a:r>
            <a:r>
              <a:rPr lang="en-US" sz="2000" dirty="0"/>
              <a:t>¬</a:t>
            </a:r>
            <a:r>
              <a:rPr lang="en-US" sz="2000" dirty="0" smtClean="0"/>
              <a:t>q</a:t>
            </a:r>
          </a:p>
          <a:p>
            <a:r>
              <a:rPr lang="en-US" sz="2000" dirty="0"/>
              <a:t>	</a:t>
            </a:r>
            <a:r>
              <a:rPr lang="en-US" sz="2000" dirty="0" smtClean="0"/>
              <a:t>			2. (p^q) V (p^r)</a:t>
            </a:r>
            <a:endParaRPr lang="en-US" sz="2000" dirty="0"/>
          </a:p>
          <a:p>
            <a:endParaRPr lang="en-US" sz="2000" dirty="0" smtClean="0"/>
          </a:p>
          <a:p>
            <a:r>
              <a:rPr lang="en-US" sz="2000" dirty="0"/>
              <a:t>	</a:t>
            </a:r>
            <a:r>
              <a:rPr lang="en-US" sz="2000" dirty="0" smtClean="0"/>
              <a:t>	</a:t>
            </a:r>
          </a:p>
        </p:txBody>
      </p:sp>
    </p:spTree>
    <p:extLst>
      <p:ext uri="{BB962C8B-B14F-4D97-AF65-F5344CB8AC3E}">
        <p14:creationId xmlns:p14="http://schemas.microsoft.com/office/powerpoint/2010/main" val="393027324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TextBox 4"/>
          <p:cNvSpPr txBox="1"/>
          <p:nvPr/>
        </p:nvSpPr>
        <p:spPr>
          <a:xfrm>
            <a:off x="1767945" y="609397"/>
            <a:ext cx="10424055" cy="3785652"/>
          </a:xfrm>
          <a:prstGeom prst="rect">
            <a:avLst/>
          </a:prstGeom>
          <a:noFill/>
        </p:spPr>
        <p:txBody>
          <a:bodyPr wrap="square" rtlCol="0">
            <a:spAutoFit/>
          </a:bodyPr>
          <a:lstStyle/>
          <a:p>
            <a:r>
              <a:rPr lang="en-US" sz="2000" dirty="0" smtClean="0"/>
              <a:t>Prove:</a:t>
            </a:r>
          </a:p>
          <a:p>
            <a:r>
              <a:rPr lang="en-US" sz="2000" dirty="0" err="1" smtClean="0"/>
              <a:t>i</a:t>
            </a:r>
            <a:r>
              <a:rPr lang="en-US" sz="2000" dirty="0" smtClean="0"/>
              <a:t>) P</a:t>
            </a:r>
            <a:r>
              <a:rPr lang="en-US" sz="2000" dirty="0" smtClean="0">
                <a:sym typeface="Wingdings" panose="05000000000000000000" pitchFamily="2" charset="2"/>
              </a:rPr>
              <a:t>Q</a:t>
            </a:r>
          </a:p>
          <a:p>
            <a:r>
              <a:rPr lang="en-US" sz="2000" dirty="0" smtClean="0"/>
              <a:t>ii) ¬P</a:t>
            </a:r>
            <a:r>
              <a:rPr lang="en-US" sz="2000" dirty="0" smtClean="0">
                <a:sym typeface="Wingdings" panose="05000000000000000000" pitchFamily="2" charset="2"/>
              </a:rPr>
              <a:t>R</a:t>
            </a:r>
          </a:p>
          <a:p>
            <a:r>
              <a:rPr lang="en-US" sz="2000" dirty="0" smtClean="0">
                <a:sym typeface="Wingdings" panose="05000000000000000000" pitchFamily="2" charset="2"/>
              </a:rPr>
              <a:t>iii) RS</a:t>
            </a:r>
          </a:p>
          <a:p>
            <a:r>
              <a:rPr lang="en-US" sz="2000" dirty="0" smtClean="0"/>
              <a:t> </a:t>
            </a:r>
            <a:r>
              <a:rPr lang="en-US" sz="2000" b="1" dirty="0"/>
              <a:t>∴</a:t>
            </a:r>
            <a:r>
              <a:rPr lang="en-US" sz="2000" dirty="0" smtClean="0"/>
              <a:t>  ¬Q</a:t>
            </a:r>
            <a:r>
              <a:rPr lang="en-US" sz="2000" dirty="0" smtClean="0">
                <a:sym typeface="Wingdings" panose="05000000000000000000" pitchFamily="2" charset="2"/>
              </a:rPr>
              <a:t>S</a:t>
            </a:r>
          </a:p>
          <a:p>
            <a:r>
              <a:rPr lang="en-US" sz="2000" u="sng" dirty="0" smtClean="0">
                <a:sym typeface="Wingdings" panose="05000000000000000000" pitchFamily="2" charset="2"/>
              </a:rPr>
              <a:t>Solution:</a:t>
            </a:r>
          </a:p>
          <a:p>
            <a:r>
              <a:rPr lang="en-US" sz="2000" dirty="0" smtClean="0">
                <a:sym typeface="Wingdings" panose="05000000000000000000" pitchFamily="2" charset="2"/>
              </a:rPr>
              <a:t>The causal form of hypothesis and Conclusion  are:</a:t>
            </a:r>
          </a:p>
          <a:p>
            <a:pPr marL="514350" indent="-514350">
              <a:buAutoNum type="romanLcParenR"/>
            </a:pPr>
            <a:r>
              <a:rPr lang="en-US" sz="2000" dirty="0" smtClean="0"/>
              <a:t>¬P v Q</a:t>
            </a:r>
          </a:p>
          <a:p>
            <a:pPr marL="514350" indent="-514350">
              <a:buAutoNum type="romanLcParenR"/>
            </a:pPr>
            <a:r>
              <a:rPr lang="en-US" sz="2000" dirty="0" smtClean="0"/>
              <a:t> P v R</a:t>
            </a:r>
          </a:p>
          <a:p>
            <a:pPr marL="514350" indent="-514350">
              <a:buAutoNum type="romanLcParenR"/>
            </a:pPr>
            <a:r>
              <a:rPr lang="en-US" sz="2000" dirty="0" smtClean="0"/>
              <a:t>¬R v S</a:t>
            </a:r>
          </a:p>
          <a:p>
            <a:r>
              <a:rPr lang="en-US" sz="2000" dirty="0"/>
              <a:t>	</a:t>
            </a:r>
            <a:r>
              <a:rPr lang="en-US" sz="2000" b="1" dirty="0"/>
              <a:t> ∴ </a:t>
            </a:r>
            <a:r>
              <a:rPr lang="en-US" sz="2000" dirty="0" smtClean="0"/>
              <a:t>	Q v S</a:t>
            </a:r>
          </a:p>
          <a:p>
            <a:pPr marL="514350" indent="-514350">
              <a:buAutoNum type="romanLcParenR"/>
            </a:pPr>
            <a:endParaRPr lang="en-US" sz="2000" dirty="0"/>
          </a:p>
        </p:txBody>
      </p:sp>
      <p:cxnSp>
        <p:nvCxnSpPr>
          <p:cNvPr id="6" name="Straight Connector 5"/>
          <p:cNvCxnSpPr/>
          <p:nvPr/>
        </p:nvCxnSpPr>
        <p:spPr>
          <a:xfrm>
            <a:off x="1443789" y="193283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67945" y="1898331"/>
            <a:ext cx="15848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97032" y="3689750"/>
            <a:ext cx="158485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120269494"/>
              </p:ext>
            </p:extLst>
          </p:nvPr>
        </p:nvGraphicFramePr>
        <p:xfrm>
          <a:off x="2297032" y="4150639"/>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09617275"/>
                    </a:ext>
                  </a:extLst>
                </a:gridCol>
                <a:gridCol w="4064000">
                  <a:extLst>
                    <a:ext uri="{9D8B030D-6E8A-4147-A177-3AD203B41FA5}">
                      <a16:colId xmlns:a16="http://schemas.microsoft.com/office/drawing/2014/main" val="1999755324"/>
                    </a:ext>
                  </a:extLst>
                </a:gridCol>
              </a:tblGrid>
              <a:tr h="370840">
                <a:tc>
                  <a:txBody>
                    <a:bodyPr/>
                    <a:lstStyle/>
                    <a:p>
                      <a:r>
                        <a:rPr lang="en-US" dirty="0" smtClean="0"/>
                        <a:t>STEPS</a:t>
                      </a:r>
                      <a:endParaRPr lang="en-US" dirty="0"/>
                    </a:p>
                  </a:txBody>
                  <a:tcPr/>
                </a:tc>
                <a:tc>
                  <a:txBody>
                    <a:bodyPr/>
                    <a:lstStyle/>
                    <a:p>
                      <a:r>
                        <a:rPr lang="en-US" dirty="0" smtClean="0"/>
                        <a:t>REASONS</a:t>
                      </a:r>
                      <a:endParaRPr lang="en-US" dirty="0"/>
                    </a:p>
                  </a:txBody>
                  <a:tcPr/>
                </a:tc>
                <a:extLst>
                  <a:ext uri="{0D108BD9-81ED-4DB2-BD59-A6C34878D82A}">
                    <a16:rowId xmlns:a16="http://schemas.microsoft.com/office/drawing/2014/main" val="3797842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800" dirty="0" smtClean="0"/>
                        <a:t>¬P v Q</a:t>
                      </a:r>
                    </a:p>
                  </a:txBody>
                  <a:tcPr/>
                </a:tc>
                <a:tc>
                  <a:txBody>
                    <a:bodyPr/>
                    <a:lstStyle/>
                    <a:p>
                      <a:r>
                        <a:rPr lang="en-US" dirty="0" smtClean="0"/>
                        <a:t>1. Given</a:t>
                      </a:r>
                      <a:r>
                        <a:rPr lang="en-US" baseline="0" dirty="0" smtClean="0"/>
                        <a:t> Hypothesis</a:t>
                      </a:r>
                      <a:endParaRPr lang="en-US" dirty="0"/>
                    </a:p>
                  </a:txBody>
                  <a:tcPr/>
                </a:tc>
                <a:extLst>
                  <a:ext uri="{0D108BD9-81ED-4DB2-BD59-A6C34878D82A}">
                    <a16:rowId xmlns:a16="http://schemas.microsoft.com/office/drawing/2014/main" val="2212747542"/>
                  </a:ext>
                </a:extLst>
              </a:tr>
              <a:tr h="370840">
                <a:tc>
                  <a:txBody>
                    <a:bodyPr/>
                    <a:lstStyle/>
                    <a:p>
                      <a:r>
                        <a:rPr lang="en-US" dirty="0" smtClean="0"/>
                        <a:t>2. P v</a:t>
                      </a:r>
                      <a:r>
                        <a:rPr lang="en-US" baseline="0" dirty="0" smtClean="0"/>
                        <a:t> R</a:t>
                      </a:r>
                      <a:endParaRPr lang="en-US" dirty="0"/>
                    </a:p>
                  </a:txBody>
                  <a:tcPr/>
                </a:tc>
                <a:tc>
                  <a:txBody>
                    <a:bodyPr/>
                    <a:lstStyle/>
                    <a:p>
                      <a:r>
                        <a:rPr lang="en-US" dirty="0" smtClean="0"/>
                        <a:t>2. Given Hypothesis</a:t>
                      </a:r>
                      <a:endParaRPr lang="en-US" dirty="0"/>
                    </a:p>
                  </a:txBody>
                  <a:tcPr/>
                </a:tc>
                <a:extLst>
                  <a:ext uri="{0D108BD9-81ED-4DB2-BD59-A6C34878D82A}">
                    <a16:rowId xmlns:a16="http://schemas.microsoft.com/office/drawing/2014/main" val="2937442923"/>
                  </a:ext>
                </a:extLst>
              </a:tr>
              <a:tr h="370840">
                <a:tc>
                  <a:txBody>
                    <a:bodyPr/>
                    <a:lstStyle/>
                    <a:p>
                      <a:r>
                        <a:rPr lang="en-US" dirty="0" smtClean="0"/>
                        <a:t>3. Q v R =R v Q</a:t>
                      </a:r>
                      <a:endParaRPr lang="en-US" dirty="0"/>
                    </a:p>
                  </a:txBody>
                  <a:tcPr/>
                </a:tc>
                <a:tc>
                  <a:txBody>
                    <a:bodyPr/>
                    <a:lstStyle/>
                    <a:p>
                      <a:r>
                        <a:rPr lang="en-US" dirty="0" smtClean="0"/>
                        <a:t>3. Using Resolution</a:t>
                      </a:r>
                      <a:endParaRPr lang="en-US" dirty="0"/>
                    </a:p>
                  </a:txBody>
                  <a:tcPr/>
                </a:tc>
                <a:extLst>
                  <a:ext uri="{0D108BD9-81ED-4DB2-BD59-A6C34878D82A}">
                    <a16:rowId xmlns:a16="http://schemas.microsoft.com/office/drawing/2014/main" val="30239915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a:t>
                      </a:r>
                      <a:r>
                        <a:rPr lang="en-US" baseline="0" dirty="0" smtClean="0"/>
                        <a:t> </a:t>
                      </a:r>
                      <a:r>
                        <a:rPr lang="en-US" sz="1800" dirty="0" smtClean="0"/>
                        <a:t>¬R v S</a:t>
                      </a:r>
                    </a:p>
                  </a:txBody>
                  <a:tcPr/>
                </a:tc>
                <a:tc>
                  <a:txBody>
                    <a:bodyPr/>
                    <a:lstStyle/>
                    <a:p>
                      <a:r>
                        <a:rPr lang="en-US" dirty="0" smtClean="0"/>
                        <a:t>4. Given</a:t>
                      </a:r>
                      <a:r>
                        <a:rPr lang="en-US" baseline="0" dirty="0" smtClean="0"/>
                        <a:t> Hypothesis</a:t>
                      </a:r>
                      <a:endParaRPr lang="en-US" dirty="0"/>
                    </a:p>
                  </a:txBody>
                  <a:tcPr/>
                </a:tc>
                <a:extLst>
                  <a:ext uri="{0D108BD9-81ED-4DB2-BD59-A6C34878D82A}">
                    <a16:rowId xmlns:a16="http://schemas.microsoft.com/office/drawing/2014/main" val="2540271236"/>
                  </a:ext>
                </a:extLst>
              </a:tr>
              <a:tr h="370840">
                <a:tc>
                  <a:txBody>
                    <a:bodyPr/>
                    <a:lstStyle/>
                    <a:p>
                      <a:r>
                        <a:rPr lang="en-US" dirty="0" smtClean="0"/>
                        <a:t>5. Q v S</a:t>
                      </a:r>
                      <a:endParaRPr lang="en-US" dirty="0"/>
                    </a:p>
                  </a:txBody>
                  <a:tcPr/>
                </a:tc>
                <a:tc>
                  <a:txBody>
                    <a:bodyPr/>
                    <a:lstStyle/>
                    <a:p>
                      <a:r>
                        <a:rPr lang="en-US" dirty="0" smtClean="0"/>
                        <a:t>4. Using Resolution</a:t>
                      </a:r>
                      <a:endParaRPr lang="en-US" dirty="0"/>
                    </a:p>
                  </a:txBody>
                  <a:tcPr/>
                </a:tc>
                <a:extLst>
                  <a:ext uri="{0D108BD9-81ED-4DB2-BD59-A6C34878D82A}">
                    <a16:rowId xmlns:a16="http://schemas.microsoft.com/office/drawing/2014/main" val="897271763"/>
                  </a:ext>
                </a:extLst>
              </a:tr>
            </a:tbl>
          </a:graphicData>
        </a:graphic>
      </p:graphicFrame>
    </p:spTree>
    <p:extLst>
      <p:ext uri="{BB962C8B-B14F-4D97-AF65-F5344CB8AC3E}">
        <p14:creationId xmlns:p14="http://schemas.microsoft.com/office/powerpoint/2010/main" val="753848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arn(inVertical)">
                                      <p:cBhvr>
                                        <p:cTn id="24" dur="500"/>
                                        <p:tgtEl>
                                          <p:spTgt spid="5">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barn(inVertical)">
                                      <p:cBhvr>
                                        <p:cTn id="30" dur="500"/>
                                        <p:tgtEl>
                                          <p:spTgt spid="5">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barn(inVertical)">
                                      <p:cBhvr>
                                        <p:cTn id="33" dur="500"/>
                                        <p:tgtEl>
                                          <p:spTgt spid="5">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arn(inVertical)">
                                      <p:cBhvr>
                                        <p:cTn id="36" dur="500"/>
                                        <p:tgtEl>
                                          <p:spTgt spid="5">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barn(inVertical)">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TextBox 4"/>
          <p:cNvSpPr txBox="1"/>
          <p:nvPr/>
        </p:nvSpPr>
        <p:spPr>
          <a:xfrm>
            <a:off x="1767945" y="609397"/>
            <a:ext cx="10424055" cy="1015663"/>
          </a:xfrm>
          <a:prstGeom prst="rect">
            <a:avLst/>
          </a:prstGeom>
          <a:noFill/>
        </p:spPr>
        <p:txBody>
          <a:bodyPr wrap="square" rtlCol="0">
            <a:spAutoFit/>
          </a:bodyPr>
          <a:lstStyle/>
          <a:p>
            <a:r>
              <a:rPr lang="en-US" sz="2000" dirty="0" smtClean="0"/>
              <a:t>Using Graphical Method:</a:t>
            </a:r>
          </a:p>
          <a:p>
            <a:endParaRPr lang="en-US" sz="2000" dirty="0"/>
          </a:p>
          <a:p>
            <a:endParaRPr lang="en-US" sz="2000" dirty="0"/>
          </a:p>
        </p:txBody>
      </p:sp>
      <p:cxnSp>
        <p:nvCxnSpPr>
          <p:cNvPr id="6" name="Straight Connector 5"/>
          <p:cNvCxnSpPr/>
          <p:nvPr/>
        </p:nvCxnSpPr>
        <p:spPr>
          <a:xfrm>
            <a:off x="1443789" y="193283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7945" y="947800"/>
            <a:ext cx="1475587" cy="1477328"/>
          </a:xfrm>
          <a:prstGeom prst="rect">
            <a:avLst/>
          </a:prstGeom>
        </p:spPr>
        <p:txBody>
          <a:bodyPr wrap="square">
            <a:spAutoFit/>
          </a:bodyPr>
          <a:lstStyle/>
          <a:p>
            <a:r>
              <a:rPr lang="en-US" dirty="0"/>
              <a:t>Prove:</a:t>
            </a:r>
          </a:p>
          <a:p>
            <a:r>
              <a:rPr lang="en-US" dirty="0" err="1"/>
              <a:t>i</a:t>
            </a:r>
            <a:r>
              <a:rPr lang="en-US" dirty="0"/>
              <a:t>) P</a:t>
            </a:r>
            <a:r>
              <a:rPr lang="en-US" dirty="0">
                <a:sym typeface="Wingdings" panose="05000000000000000000" pitchFamily="2" charset="2"/>
              </a:rPr>
              <a:t>Q</a:t>
            </a:r>
          </a:p>
          <a:p>
            <a:r>
              <a:rPr lang="en-US" dirty="0"/>
              <a:t>ii) ¬P</a:t>
            </a:r>
            <a:r>
              <a:rPr lang="en-US" dirty="0">
                <a:sym typeface="Wingdings" panose="05000000000000000000" pitchFamily="2" charset="2"/>
              </a:rPr>
              <a:t>R</a:t>
            </a:r>
          </a:p>
          <a:p>
            <a:r>
              <a:rPr lang="en-US" dirty="0">
                <a:sym typeface="Wingdings" panose="05000000000000000000" pitchFamily="2" charset="2"/>
              </a:rPr>
              <a:t>iii) RS</a:t>
            </a:r>
          </a:p>
          <a:p>
            <a:r>
              <a:rPr lang="en-US" dirty="0"/>
              <a:t> </a:t>
            </a:r>
            <a:r>
              <a:rPr lang="en-US" b="1" dirty="0"/>
              <a:t>∴</a:t>
            </a:r>
            <a:r>
              <a:rPr lang="en-US" dirty="0"/>
              <a:t>  ¬Q</a:t>
            </a:r>
            <a:r>
              <a:rPr lang="en-US" dirty="0">
                <a:sym typeface="Wingdings" panose="05000000000000000000" pitchFamily="2" charset="2"/>
              </a:rPr>
              <a:t>S</a:t>
            </a:r>
          </a:p>
        </p:txBody>
      </p:sp>
      <p:sp>
        <p:nvSpPr>
          <p:cNvPr id="3" name="Rectangle 2"/>
          <p:cNvSpPr/>
          <p:nvPr/>
        </p:nvSpPr>
        <p:spPr>
          <a:xfrm>
            <a:off x="1767945" y="2763531"/>
            <a:ext cx="6044242" cy="2031325"/>
          </a:xfrm>
          <a:prstGeom prst="rect">
            <a:avLst/>
          </a:prstGeom>
        </p:spPr>
        <p:txBody>
          <a:bodyPr wrap="square">
            <a:spAutoFit/>
          </a:bodyPr>
          <a:lstStyle/>
          <a:p>
            <a:r>
              <a:rPr lang="en-US" dirty="0" smtClean="0">
                <a:sym typeface="Wingdings" panose="05000000000000000000" pitchFamily="2" charset="2"/>
              </a:rPr>
              <a:t>STEP 1. The </a:t>
            </a:r>
            <a:r>
              <a:rPr lang="en-US" dirty="0">
                <a:sym typeface="Wingdings" panose="05000000000000000000" pitchFamily="2" charset="2"/>
              </a:rPr>
              <a:t>causal form of hypothesis and Conclusion  are:</a:t>
            </a:r>
          </a:p>
          <a:p>
            <a:pPr marL="514350" indent="-514350">
              <a:buAutoNum type="romanLcParenR"/>
            </a:pPr>
            <a:r>
              <a:rPr lang="en-US" dirty="0"/>
              <a:t>¬P v Q</a:t>
            </a:r>
          </a:p>
          <a:p>
            <a:pPr marL="514350" indent="-514350">
              <a:buAutoNum type="romanLcParenR"/>
            </a:pPr>
            <a:r>
              <a:rPr lang="en-US" dirty="0"/>
              <a:t> P v R</a:t>
            </a:r>
          </a:p>
          <a:p>
            <a:pPr marL="514350" indent="-514350">
              <a:buAutoNum type="romanLcParenR"/>
            </a:pPr>
            <a:r>
              <a:rPr lang="en-US" dirty="0"/>
              <a:t>¬R v S</a:t>
            </a:r>
          </a:p>
          <a:p>
            <a:r>
              <a:rPr lang="en-US" dirty="0"/>
              <a:t>	</a:t>
            </a:r>
            <a:r>
              <a:rPr lang="en-US" b="1" dirty="0"/>
              <a:t> ∴ </a:t>
            </a:r>
            <a:r>
              <a:rPr lang="en-US" dirty="0"/>
              <a:t>	Q v </a:t>
            </a:r>
            <a:r>
              <a:rPr lang="en-US" dirty="0" smtClean="0"/>
              <a:t>S</a:t>
            </a:r>
          </a:p>
          <a:p>
            <a:endParaRPr lang="en-US" dirty="0"/>
          </a:p>
          <a:p>
            <a:r>
              <a:rPr lang="en-US" dirty="0" smtClean="0"/>
              <a:t>STEP 2. </a:t>
            </a:r>
            <a:endParaRPr lang="en-US" dirty="0"/>
          </a:p>
        </p:txBody>
      </p:sp>
      <p:sp>
        <p:nvSpPr>
          <p:cNvPr id="4" name="Rectangle 3"/>
          <p:cNvSpPr/>
          <p:nvPr/>
        </p:nvSpPr>
        <p:spPr>
          <a:xfrm>
            <a:off x="6354557"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61185" y="3510951"/>
            <a:ext cx="1259457" cy="369332"/>
          </a:xfrm>
          <a:prstGeom prst="rect">
            <a:avLst/>
          </a:prstGeom>
          <a:noFill/>
        </p:spPr>
        <p:txBody>
          <a:bodyPr wrap="square" rtlCol="0">
            <a:spAutoFit/>
          </a:bodyPr>
          <a:lstStyle/>
          <a:p>
            <a:r>
              <a:rPr lang="en-US" dirty="0"/>
              <a:t>¬P v </a:t>
            </a:r>
            <a:r>
              <a:rPr lang="en-US" dirty="0" smtClean="0"/>
              <a:t>Q</a:t>
            </a:r>
            <a:endParaRPr lang="en-US" dirty="0"/>
          </a:p>
        </p:txBody>
      </p:sp>
      <p:sp>
        <p:nvSpPr>
          <p:cNvPr id="15" name="Rectangle 14"/>
          <p:cNvSpPr/>
          <p:nvPr/>
        </p:nvSpPr>
        <p:spPr>
          <a:xfrm>
            <a:off x="8503973"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610601" y="3510951"/>
            <a:ext cx="1259457" cy="369332"/>
          </a:xfrm>
          <a:prstGeom prst="rect">
            <a:avLst/>
          </a:prstGeom>
          <a:noFill/>
        </p:spPr>
        <p:txBody>
          <a:bodyPr wrap="square" rtlCol="0">
            <a:spAutoFit/>
          </a:bodyPr>
          <a:lstStyle/>
          <a:p>
            <a:r>
              <a:rPr lang="en-US" dirty="0"/>
              <a:t>P</a:t>
            </a:r>
            <a:r>
              <a:rPr lang="en-US" dirty="0" smtClean="0"/>
              <a:t> </a:t>
            </a:r>
            <a:r>
              <a:rPr lang="en-US" dirty="0"/>
              <a:t>v R</a:t>
            </a:r>
          </a:p>
        </p:txBody>
      </p:sp>
      <p:sp>
        <p:nvSpPr>
          <p:cNvPr id="17" name="Rectangle 16"/>
          <p:cNvSpPr/>
          <p:nvPr/>
        </p:nvSpPr>
        <p:spPr>
          <a:xfrm>
            <a:off x="7413934"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520562" y="4666067"/>
            <a:ext cx="1259457" cy="369332"/>
          </a:xfrm>
          <a:prstGeom prst="rect">
            <a:avLst/>
          </a:prstGeom>
          <a:noFill/>
        </p:spPr>
        <p:txBody>
          <a:bodyPr wrap="square" rtlCol="0">
            <a:spAutoFit/>
          </a:bodyPr>
          <a:lstStyle/>
          <a:p>
            <a:r>
              <a:rPr lang="en-US" dirty="0" smtClean="0"/>
              <a:t> Q v R</a:t>
            </a:r>
            <a:endParaRPr lang="en-US" dirty="0"/>
          </a:p>
        </p:txBody>
      </p:sp>
      <p:sp>
        <p:nvSpPr>
          <p:cNvPr id="19" name="Rectangle 18"/>
          <p:cNvSpPr/>
          <p:nvPr/>
        </p:nvSpPr>
        <p:spPr>
          <a:xfrm>
            <a:off x="9763430"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870058" y="4666067"/>
            <a:ext cx="1259457" cy="369332"/>
          </a:xfrm>
          <a:prstGeom prst="rect">
            <a:avLst/>
          </a:prstGeom>
          <a:noFill/>
        </p:spPr>
        <p:txBody>
          <a:bodyPr wrap="square" rtlCol="0">
            <a:spAutoFit/>
          </a:bodyPr>
          <a:lstStyle/>
          <a:p>
            <a:r>
              <a:rPr lang="en-US" dirty="0"/>
              <a:t>¬R v S</a:t>
            </a:r>
          </a:p>
        </p:txBody>
      </p:sp>
      <p:sp>
        <p:nvSpPr>
          <p:cNvPr id="21" name="Rectangle 20"/>
          <p:cNvSpPr/>
          <p:nvPr/>
        </p:nvSpPr>
        <p:spPr>
          <a:xfrm>
            <a:off x="8645107" y="5763660"/>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751735" y="5804538"/>
            <a:ext cx="1259457" cy="369332"/>
          </a:xfrm>
          <a:prstGeom prst="rect">
            <a:avLst/>
          </a:prstGeom>
          <a:noFill/>
        </p:spPr>
        <p:txBody>
          <a:bodyPr wrap="square" rtlCol="0">
            <a:spAutoFit/>
          </a:bodyPr>
          <a:lstStyle/>
          <a:p>
            <a:r>
              <a:rPr lang="en-US" dirty="0" smtClean="0"/>
              <a:t>Q v S</a:t>
            </a:r>
            <a:endParaRPr lang="en-US" dirty="0"/>
          </a:p>
        </p:txBody>
      </p:sp>
      <p:cxnSp>
        <p:nvCxnSpPr>
          <p:cNvPr id="10" name="Straight Connector 9"/>
          <p:cNvCxnSpPr>
            <a:stCxn id="4" idx="2"/>
            <a:endCxn id="17" idx="0"/>
          </p:cNvCxnSpPr>
          <p:nvPr/>
        </p:nvCxnSpPr>
        <p:spPr>
          <a:xfrm>
            <a:off x="7083372" y="3959525"/>
            <a:ext cx="1059377"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a:endCxn id="17" idx="0"/>
          </p:cNvCxnSpPr>
          <p:nvPr/>
        </p:nvCxnSpPr>
        <p:spPr>
          <a:xfrm flipH="1">
            <a:off x="8142749" y="3959525"/>
            <a:ext cx="1090039"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2"/>
            <a:endCxn id="22" idx="0"/>
          </p:cNvCxnSpPr>
          <p:nvPr/>
        </p:nvCxnSpPr>
        <p:spPr>
          <a:xfrm>
            <a:off x="8150291" y="5035399"/>
            <a:ext cx="1231173" cy="76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2" idx="0"/>
          </p:cNvCxnSpPr>
          <p:nvPr/>
        </p:nvCxnSpPr>
        <p:spPr>
          <a:xfrm flipH="1">
            <a:off x="9381464" y="5035399"/>
            <a:ext cx="1118323" cy="769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040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arn(inVertic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par>
                                <p:cTn id="66" presetID="16" presetClass="entr" presetSubtype="21"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arn(inVertical)">
                                      <p:cBhvr>
                                        <p:cTn id="68" dur="500"/>
                                        <p:tgtEl>
                                          <p:spTgt spid="30"/>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arn(inVertical)">
                                      <p:cBhvr>
                                        <p:cTn id="71" dur="500"/>
                                        <p:tgtEl>
                                          <p:spTgt spid="2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barn(inVertical)">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5" grpId="0" animBg="1"/>
      <p:bldP spid="16" grpId="0"/>
      <p:bldP spid="17" grpId="0" animBg="1"/>
      <p:bldP spid="18" grpId="0"/>
      <p:bldP spid="19" grpId="0" animBg="1"/>
      <p:bldP spid="20"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TextBox 4"/>
          <p:cNvSpPr txBox="1"/>
          <p:nvPr/>
        </p:nvSpPr>
        <p:spPr>
          <a:xfrm>
            <a:off x="1767945" y="609397"/>
            <a:ext cx="10424055" cy="1015663"/>
          </a:xfrm>
          <a:prstGeom prst="rect">
            <a:avLst/>
          </a:prstGeom>
          <a:noFill/>
        </p:spPr>
        <p:txBody>
          <a:bodyPr wrap="square" rtlCol="0">
            <a:spAutoFit/>
          </a:bodyPr>
          <a:lstStyle/>
          <a:p>
            <a:r>
              <a:rPr lang="en-US" sz="2000" dirty="0" smtClean="0"/>
              <a:t>Using Graphical Method:</a:t>
            </a:r>
          </a:p>
          <a:p>
            <a:endParaRPr lang="en-US" sz="2000" dirty="0"/>
          </a:p>
          <a:p>
            <a:endParaRPr lang="en-US" sz="2000" dirty="0"/>
          </a:p>
        </p:txBody>
      </p:sp>
      <p:cxnSp>
        <p:nvCxnSpPr>
          <p:cNvPr id="6" name="Straight Connector 5"/>
          <p:cNvCxnSpPr/>
          <p:nvPr/>
        </p:nvCxnSpPr>
        <p:spPr>
          <a:xfrm>
            <a:off x="1443789" y="193283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7945" y="947800"/>
            <a:ext cx="1475587" cy="1477328"/>
          </a:xfrm>
          <a:prstGeom prst="rect">
            <a:avLst/>
          </a:prstGeom>
        </p:spPr>
        <p:txBody>
          <a:bodyPr wrap="square">
            <a:spAutoFit/>
          </a:bodyPr>
          <a:lstStyle/>
          <a:p>
            <a:r>
              <a:rPr lang="en-US" dirty="0"/>
              <a:t>Prove:</a:t>
            </a:r>
          </a:p>
          <a:p>
            <a:r>
              <a:rPr lang="en-US" dirty="0" err="1"/>
              <a:t>i</a:t>
            </a:r>
            <a:r>
              <a:rPr lang="en-US" dirty="0"/>
              <a:t>) </a:t>
            </a:r>
            <a:r>
              <a:rPr lang="en-US" dirty="0" smtClean="0"/>
              <a:t>P</a:t>
            </a:r>
            <a:endParaRPr lang="en-US" dirty="0">
              <a:sym typeface="Wingdings" panose="05000000000000000000" pitchFamily="2" charset="2"/>
            </a:endParaRPr>
          </a:p>
          <a:p>
            <a:r>
              <a:rPr lang="en-US" dirty="0"/>
              <a:t>ii) </a:t>
            </a:r>
            <a:r>
              <a:rPr lang="en-US" dirty="0" smtClean="0"/>
              <a:t>P</a:t>
            </a:r>
            <a:r>
              <a:rPr lang="en-US" dirty="0">
                <a:sym typeface="Wingdings" panose="05000000000000000000" pitchFamily="2" charset="2"/>
              </a:rPr>
              <a:t>R</a:t>
            </a:r>
          </a:p>
          <a:p>
            <a:r>
              <a:rPr lang="en-US" dirty="0">
                <a:sym typeface="Wingdings" panose="05000000000000000000" pitchFamily="2" charset="2"/>
              </a:rPr>
              <a:t>iii) RS</a:t>
            </a:r>
          </a:p>
          <a:p>
            <a:r>
              <a:rPr lang="en-US" dirty="0"/>
              <a:t> </a:t>
            </a:r>
            <a:r>
              <a:rPr lang="en-US" b="1" dirty="0"/>
              <a:t>∴</a:t>
            </a:r>
            <a:r>
              <a:rPr lang="en-US" dirty="0"/>
              <a:t>  </a:t>
            </a:r>
            <a:r>
              <a:rPr lang="en-US" dirty="0" smtClean="0"/>
              <a:t>S</a:t>
            </a:r>
            <a:endParaRPr lang="en-US" dirty="0">
              <a:sym typeface="Wingdings" panose="05000000000000000000" pitchFamily="2" charset="2"/>
            </a:endParaRPr>
          </a:p>
        </p:txBody>
      </p:sp>
      <p:sp>
        <p:nvSpPr>
          <p:cNvPr id="3" name="Rectangle 2"/>
          <p:cNvSpPr/>
          <p:nvPr/>
        </p:nvSpPr>
        <p:spPr>
          <a:xfrm>
            <a:off x="1767945" y="2763531"/>
            <a:ext cx="6044242" cy="2031325"/>
          </a:xfrm>
          <a:prstGeom prst="rect">
            <a:avLst/>
          </a:prstGeom>
        </p:spPr>
        <p:txBody>
          <a:bodyPr wrap="square">
            <a:spAutoFit/>
          </a:bodyPr>
          <a:lstStyle/>
          <a:p>
            <a:r>
              <a:rPr lang="en-US" dirty="0" smtClean="0">
                <a:sym typeface="Wingdings" panose="05000000000000000000" pitchFamily="2" charset="2"/>
              </a:rPr>
              <a:t>STEP 1. The </a:t>
            </a:r>
            <a:r>
              <a:rPr lang="en-US" dirty="0">
                <a:sym typeface="Wingdings" panose="05000000000000000000" pitchFamily="2" charset="2"/>
              </a:rPr>
              <a:t>causal form of hypothesis and Conclusion  are:</a:t>
            </a:r>
          </a:p>
          <a:p>
            <a:pPr marL="514350" indent="-514350">
              <a:buAutoNum type="romanLcParenR"/>
            </a:pPr>
            <a:r>
              <a:rPr lang="en-US" dirty="0" smtClean="0"/>
              <a:t>P</a:t>
            </a:r>
            <a:endParaRPr lang="en-US" dirty="0"/>
          </a:p>
          <a:p>
            <a:pPr marL="514350" indent="-514350">
              <a:buAutoNum type="romanLcParenR"/>
            </a:pPr>
            <a:r>
              <a:rPr lang="en-US" dirty="0" smtClean="0"/>
              <a:t>¬P </a:t>
            </a:r>
            <a:r>
              <a:rPr lang="en-US" dirty="0"/>
              <a:t>v R</a:t>
            </a:r>
          </a:p>
          <a:p>
            <a:pPr marL="514350" indent="-514350">
              <a:buAutoNum type="romanLcParenR"/>
            </a:pPr>
            <a:r>
              <a:rPr lang="en-US" dirty="0"/>
              <a:t>¬R v S</a:t>
            </a:r>
          </a:p>
          <a:p>
            <a:r>
              <a:rPr lang="en-US" dirty="0"/>
              <a:t>	</a:t>
            </a:r>
            <a:r>
              <a:rPr lang="en-US" b="1" dirty="0"/>
              <a:t> ∴ </a:t>
            </a:r>
            <a:r>
              <a:rPr lang="en-US" dirty="0"/>
              <a:t>	</a:t>
            </a:r>
            <a:r>
              <a:rPr lang="en-US" dirty="0" smtClean="0"/>
              <a:t>S</a:t>
            </a:r>
          </a:p>
          <a:p>
            <a:endParaRPr lang="en-US" dirty="0"/>
          </a:p>
          <a:p>
            <a:r>
              <a:rPr lang="en-US" dirty="0" smtClean="0"/>
              <a:t>STEP 2. </a:t>
            </a:r>
            <a:endParaRPr lang="en-US" dirty="0"/>
          </a:p>
        </p:txBody>
      </p:sp>
      <p:sp>
        <p:nvSpPr>
          <p:cNvPr id="4" name="Rectangle 3"/>
          <p:cNvSpPr/>
          <p:nvPr/>
        </p:nvSpPr>
        <p:spPr>
          <a:xfrm>
            <a:off x="6354557"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61185" y="3510951"/>
            <a:ext cx="1259457" cy="369332"/>
          </a:xfrm>
          <a:prstGeom prst="rect">
            <a:avLst/>
          </a:prstGeom>
          <a:noFill/>
        </p:spPr>
        <p:txBody>
          <a:bodyPr wrap="square" rtlCol="0">
            <a:spAutoFit/>
          </a:bodyPr>
          <a:lstStyle/>
          <a:p>
            <a:r>
              <a:rPr lang="en-US" dirty="0" smtClean="0"/>
              <a:t>P </a:t>
            </a:r>
            <a:endParaRPr lang="en-US" dirty="0"/>
          </a:p>
        </p:txBody>
      </p:sp>
      <p:sp>
        <p:nvSpPr>
          <p:cNvPr id="15" name="Rectangle 14"/>
          <p:cNvSpPr/>
          <p:nvPr/>
        </p:nvSpPr>
        <p:spPr>
          <a:xfrm>
            <a:off x="8503973" y="3470073"/>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610601" y="3510951"/>
            <a:ext cx="1259457" cy="369332"/>
          </a:xfrm>
          <a:prstGeom prst="rect">
            <a:avLst/>
          </a:prstGeom>
          <a:noFill/>
        </p:spPr>
        <p:txBody>
          <a:bodyPr wrap="square" rtlCol="0">
            <a:spAutoFit/>
          </a:bodyPr>
          <a:lstStyle/>
          <a:p>
            <a:r>
              <a:rPr lang="en-US" dirty="0" smtClean="0"/>
              <a:t>¬P </a:t>
            </a:r>
            <a:r>
              <a:rPr lang="en-US" dirty="0"/>
              <a:t>v R</a:t>
            </a:r>
          </a:p>
        </p:txBody>
      </p:sp>
      <p:sp>
        <p:nvSpPr>
          <p:cNvPr id="17" name="Rectangle 16"/>
          <p:cNvSpPr/>
          <p:nvPr/>
        </p:nvSpPr>
        <p:spPr>
          <a:xfrm>
            <a:off x="7413934"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520562" y="4666067"/>
            <a:ext cx="1259457" cy="369332"/>
          </a:xfrm>
          <a:prstGeom prst="rect">
            <a:avLst/>
          </a:prstGeom>
          <a:noFill/>
        </p:spPr>
        <p:txBody>
          <a:bodyPr wrap="square" rtlCol="0">
            <a:spAutoFit/>
          </a:bodyPr>
          <a:lstStyle/>
          <a:p>
            <a:r>
              <a:rPr lang="en-US" dirty="0" smtClean="0"/>
              <a:t> R</a:t>
            </a:r>
            <a:endParaRPr lang="en-US" dirty="0"/>
          </a:p>
        </p:txBody>
      </p:sp>
      <p:sp>
        <p:nvSpPr>
          <p:cNvPr id="19" name="Rectangle 18"/>
          <p:cNvSpPr/>
          <p:nvPr/>
        </p:nvSpPr>
        <p:spPr>
          <a:xfrm>
            <a:off x="9763430" y="4625189"/>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870058" y="4666067"/>
            <a:ext cx="1259457" cy="369332"/>
          </a:xfrm>
          <a:prstGeom prst="rect">
            <a:avLst/>
          </a:prstGeom>
          <a:noFill/>
        </p:spPr>
        <p:txBody>
          <a:bodyPr wrap="square" rtlCol="0">
            <a:spAutoFit/>
          </a:bodyPr>
          <a:lstStyle/>
          <a:p>
            <a:r>
              <a:rPr lang="en-US" dirty="0"/>
              <a:t>¬R v S</a:t>
            </a:r>
          </a:p>
        </p:txBody>
      </p:sp>
      <p:sp>
        <p:nvSpPr>
          <p:cNvPr id="21" name="Rectangle 20"/>
          <p:cNvSpPr/>
          <p:nvPr/>
        </p:nvSpPr>
        <p:spPr>
          <a:xfrm>
            <a:off x="8645107" y="5763660"/>
            <a:ext cx="1457630" cy="4894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751735" y="5804538"/>
            <a:ext cx="1259457" cy="369332"/>
          </a:xfrm>
          <a:prstGeom prst="rect">
            <a:avLst/>
          </a:prstGeom>
          <a:noFill/>
        </p:spPr>
        <p:txBody>
          <a:bodyPr wrap="square" rtlCol="0">
            <a:spAutoFit/>
          </a:bodyPr>
          <a:lstStyle/>
          <a:p>
            <a:r>
              <a:rPr lang="en-US" dirty="0" smtClean="0"/>
              <a:t>S</a:t>
            </a:r>
            <a:endParaRPr lang="en-US" dirty="0"/>
          </a:p>
        </p:txBody>
      </p:sp>
      <p:cxnSp>
        <p:nvCxnSpPr>
          <p:cNvPr id="10" name="Straight Connector 9"/>
          <p:cNvCxnSpPr>
            <a:stCxn id="4" idx="2"/>
            <a:endCxn id="17" idx="0"/>
          </p:cNvCxnSpPr>
          <p:nvPr/>
        </p:nvCxnSpPr>
        <p:spPr>
          <a:xfrm>
            <a:off x="7083372" y="3959525"/>
            <a:ext cx="1059377"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2"/>
            <a:endCxn id="17" idx="0"/>
          </p:cNvCxnSpPr>
          <p:nvPr/>
        </p:nvCxnSpPr>
        <p:spPr>
          <a:xfrm flipH="1">
            <a:off x="8142749" y="3959525"/>
            <a:ext cx="1090039" cy="66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2"/>
            <a:endCxn id="22" idx="0"/>
          </p:cNvCxnSpPr>
          <p:nvPr/>
        </p:nvCxnSpPr>
        <p:spPr>
          <a:xfrm>
            <a:off x="8150291" y="5035399"/>
            <a:ext cx="1231173" cy="76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2" idx="0"/>
          </p:cNvCxnSpPr>
          <p:nvPr/>
        </p:nvCxnSpPr>
        <p:spPr>
          <a:xfrm flipH="1">
            <a:off x="9381464" y="5035399"/>
            <a:ext cx="1118323" cy="769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396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arn(inVertical)">
                                      <p:cBhvr>
                                        <p:cTn id="46" dur="500"/>
                                        <p:tgtEl>
                                          <p:spTgt spid="2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arn(inVertical)">
                                      <p:cBhvr>
                                        <p:cTn id="49" dur="500"/>
                                        <p:tgtEl>
                                          <p:spTgt spid="1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arn(inVertic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par>
                                <p:cTn id="66" presetID="16" presetClass="entr" presetSubtype="21"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barn(inVertical)">
                                      <p:cBhvr>
                                        <p:cTn id="68" dur="500"/>
                                        <p:tgtEl>
                                          <p:spTgt spid="30"/>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arn(inVertical)">
                                      <p:cBhvr>
                                        <p:cTn id="71" dur="500"/>
                                        <p:tgtEl>
                                          <p:spTgt spid="2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barn(inVertical)">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5" grpId="0" animBg="1"/>
      <p:bldP spid="16" grpId="0"/>
      <p:bldP spid="17" grpId="0" animBg="1"/>
      <p:bldP spid="18" grpId="0"/>
      <p:bldP spid="19" grpId="0" animBg="1"/>
      <p:bldP spid="20" grpId="0"/>
      <p:bldP spid="21"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0137" y="146649"/>
            <a:ext cx="10609643" cy="6366294"/>
          </a:xfrm>
        </p:spPr>
        <p:txBody>
          <a:bodyPr/>
          <a:lstStyle/>
          <a:p>
            <a:r>
              <a:rPr lang="en-US" dirty="0">
                <a:solidFill>
                  <a:schemeClr val="tx1"/>
                </a:solidFill>
              </a:rPr>
              <a:t>Using resolution principle, prove that the </a:t>
            </a:r>
            <a:r>
              <a:rPr lang="en-US" dirty="0" smtClean="0">
                <a:solidFill>
                  <a:schemeClr val="tx1"/>
                </a:solidFill>
              </a:rPr>
              <a:t>hypotheses: </a:t>
            </a:r>
            <a:r>
              <a:rPr lang="en-US" dirty="0">
                <a:solidFill>
                  <a:schemeClr val="tx1"/>
                </a:solidFill>
              </a:rPr>
              <a:t>"If today is Tuesday then I will </a:t>
            </a:r>
            <a:r>
              <a:rPr lang="en-US" dirty="0" smtClean="0">
                <a:solidFill>
                  <a:schemeClr val="tx1"/>
                </a:solidFill>
              </a:rPr>
              <a:t>have </a:t>
            </a:r>
            <a:r>
              <a:rPr lang="en-US" dirty="0">
                <a:solidFill>
                  <a:schemeClr val="tx1"/>
                </a:solidFill>
              </a:rPr>
              <a:t>a test in </a:t>
            </a:r>
            <a:r>
              <a:rPr lang="en-US" dirty="0" smtClean="0">
                <a:solidFill>
                  <a:schemeClr val="tx1"/>
                </a:solidFill>
              </a:rPr>
              <a:t>Discreet Math </a:t>
            </a:r>
            <a:r>
              <a:rPr lang="en-US" dirty="0">
                <a:solidFill>
                  <a:schemeClr val="tx1"/>
                </a:solidFill>
              </a:rPr>
              <a:t>or </a:t>
            </a:r>
            <a:r>
              <a:rPr lang="en-US" dirty="0" smtClean="0">
                <a:solidFill>
                  <a:schemeClr val="tx1"/>
                </a:solidFill>
              </a:rPr>
              <a:t>Microprocessor”. “If </a:t>
            </a:r>
            <a:r>
              <a:rPr lang="en-US" dirty="0">
                <a:solidFill>
                  <a:schemeClr val="tx1"/>
                </a:solidFill>
              </a:rPr>
              <a:t>my </a:t>
            </a:r>
            <a:r>
              <a:rPr lang="en-US" dirty="0" smtClean="0">
                <a:solidFill>
                  <a:schemeClr val="tx1"/>
                </a:solidFill>
              </a:rPr>
              <a:t>Microprocessor </a:t>
            </a:r>
            <a:r>
              <a:rPr lang="en-US" dirty="0">
                <a:solidFill>
                  <a:schemeClr val="tx1"/>
                </a:solidFill>
              </a:rPr>
              <a:t>teacher is sick then I will not have a test in Microprocessor." </a:t>
            </a:r>
            <a:r>
              <a:rPr lang="en-US" dirty="0" smtClean="0">
                <a:solidFill>
                  <a:schemeClr val="tx1"/>
                </a:solidFill>
              </a:rPr>
              <a:t> “Today </a:t>
            </a:r>
            <a:r>
              <a:rPr lang="en-US" dirty="0">
                <a:solidFill>
                  <a:schemeClr val="tx1"/>
                </a:solidFill>
              </a:rPr>
              <a:t>is Tuesday and my Microprocessor teacher is sick." </a:t>
            </a:r>
            <a:r>
              <a:rPr lang="en-US" dirty="0" smtClean="0">
                <a:solidFill>
                  <a:schemeClr val="tx1"/>
                </a:solidFill>
              </a:rPr>
              <a:t> lead </a:t>
            </a:r>
            <a:r>
              <a:rPr lang="en-US" dirty="0">
                <a:solidFill>
                  <a:schemeClr val="tx1"/>
                </a:solidFill>
              </a:rPr>
              <a:t>to the conclusion that </a:t>
            </a:r>
            <a:r>
              <a:rPr lang="en-US" dirty="0" smtClean="0">
                <a:solidFill>
                  <a:schemeClr val="tx1"/>
                </a:solidFill>
              </a:rPr>
              <a:t>“I </a:t>
            </a:r>
            <a:r>
              <a:rPr lang="en-US" dirty="0">
                <a:solidFill>
                  <a:schemeClr val="tx1"/>
                </a:solidFill>
              </a:rPr>
              <a:t>will have a test in Discrete </a:t>
            </a:r>
            <a:r>
              <a:rPr lang="en-US" dirty="0" smtClean="0">
                <a:solidFill>
                  <a:schemeClr val="tx1"/>
                </a:solidFill>
              </a:rPr>
              <a:t>Math“</a:t>
            </a:r>
          </a:p>
          <a:p>
            <a:pPr marL="0" indent="0">
              <a:buNone/>
            </a:pPr>
            <a:r>
              <a:rPr lang="en-US" dirty="0" smtClean="0">
                <a:solidFill>
                  <a:schemeClr val="tx1"/>
                </a:solidFill>
              </a:rPr>
              <a:t>Solution:</a:t>
            </a:r>
          </a:p>
          <a:p>
            <a:pPr marL="0" indent="0">
              <a:buNone/>
            </a:pPr>
            <a:r>
              <a:rPr lang="en-US" dirty="0" smtClean="0">
                <a:solidFill>
                  <a:schemeClr val="tx1"/>
                </a:solidFill>
              </a:rPr>
              <a:t>Let, p : “Today is Tuesday”</a:t>
            </a:r>
          </a:p>
          <a:p>
            <a:pPr marL="0" indent="0">
              <a:buNone/>
            </a:pPr>
            <a:r>
              <a:rPr lang="en-US" dirty="0" smtClean="0">
                <a:solidFill>
                  <a:schemeClr val="tx1"/>
                </a:solidFill>
              </a:rPr>
              <a:t>      q : “I will have test in Discrete Math”</a:t>
            </a:r>
          </a:p>
          <a:p>
            <a:pPr marL="0" indent="0">
              <a:buNone/>
            </a:pPr>
            <a:r>
              <a:rPr lang="en-US" dirty="0">
                <a:solidFill>
                  <a:schemeClr val="tx1"/>
                </a:solidFill>
              </a:rPr>
              <a:t> </a:t>
            </a:r>
            <a:r>
              <a:rPr lang="en-US" dirty="0" smtClean="0">
                <a:solidFill>
                  <a:schemeClr val="tx1"/>
                </a:solidFill>
              </a:rPr>
              <a:t>     r :  “I will have test in Microprocessor”</a:t>
            </a:r>
          </a:p>
          <a:p>
            <a:pPr marL="0" indent="0">
              <a:buNone/>
            </a:pPr>
            <a:r>
              <a:rPr lang="en-US" dirty="0" smtClean="0">
                <a:solidFill>
                  <a:schemeClr val="tx1"/>
                </a:solidFill>
              </a:rPr>
              <a:t>      s :  “My </a:t>
            </a:r>
            <a:r>
              <a:rPr lang="en-US" dirty="0">
                <a:solidFill>
                  <a:schemeClr val="tx1"/>
                </a:solidFill>
              </a:rPr>
              <a:t>Microprocessor teacher is </a:t>
            </a:r>
            <a:r>
              <a:rPr lang="en-US" dirty="0" smtClean="0">
                <a:solidFill>
                  <a:schemeClr val="tx1"/>
                </a:solidFill>
              </a:rPr>
              <a:t>sick”</a:t>
            </a:r>
          </a:p>
          <a:p>
            <a:pPr marL="0" indent="0">
              <a:buNone/>
            </a:pPr>
            <a:r>
              <a:rPr lang="en-US" dirty="0" smtClean="0">
                <a:solidFill>
                  <a:schemeClr val="tx1"/>
                </a:solidFill>
              </a:rPr>
              <a:t>Hypothesis:  </a:t>
            </a:r>
            <a:r>
              <a:rPr lang="en-US" dirty="0" err="1" smtClean="0">
                <a:solidFill>
                  <a:schemeClr val="tx1"/>
                </a:solidFill>
              </a:rPr>
              <a:t>i</a:t>
            </a:r>
            <a:r>
              <a:rPr lang="en-US" dirty="0" smtClean="0">
                <a:solidFill>
                  <a:schemeClr val="tx1"/>
                </a:solidFill>
              </a:rPr>
              <a:t>) p</a:t>
            </a:r>
            <a:r>
              <a:rPr lang="en-US" dirty="0" smtClean="0">
                <a:solidFill>
                  <a:schemeClr val="tx1"/>
                </a:solidFill>
                <a:sym typeface="Wingdings" panose="05000000000000000000" pitchFamily="2" charset="2"/>
              </a:rPr>
              <a:t>(q V r)</a:t>
            </a:r>
          </a:p>
          <a:p>
            <a:pPr marL="0" indent="0">
              <a:buNone/>
            </a:pPr>
            <a:r>
              <a:rPr lang="en-US" dirty="0">
                <a:solidFill>
                  <a:schemeClr val="tx1"/>
                </a:solidFill>
                <a:sym typeface="Wingdings" panose="05000000000000000000" pitchFamily="2" charset="2"/>
              </a:rPr>
              <a:t>	 </a:t>
            </a:r>
            <a:r>
              <a:rPr lang="en-US" dirty="0" smtClean="0">
                <a:solidFill>
                  <a:schemeClr val="tx1"/>
                </a:solidFill>
                <a:sym typeface="Wingdings" panose="05000000000000000000" pitchFamily="2" charset="2"/>
              </a:rPr>
              <a:t>     ii) s </a:t>
            </a:r>
            <a:r>
              <a:rPr lang="en-US" dirty="0" smtClean="0">
                <a:solidFill>
                  <a:schemeClr val="tx1"/>
                </a:solidFill>
              </a:rPr>
              <a:t>¬r</a:t>
            </a:r>
          </a:p>
          <a:p>
            <a:pPr marL="0" indent="0">
              <a:buNone/>
            </a:pPr>
            <a:r>
              <a:rPr lang="en-US" dirty="0">
                <a:solidFill>
                  <a:schemeClr val="tx1"/>
                </a:solidFill>
              </a:rPr>
              <a:t> </a:t>
            </a:r>
            <a:r>
              <a:rPr lang="en-US" dirty="0" smtClean="0">
                <a:solidFill>
                  <a:schemeClr val="tx1"/>
                </a:solidFill>
              </a:rPr>
              <a:t>                  iii) p ^ s</a:t>
            </a:r>
          </a:p>
          <a:p>
            <a:pPr marL="0" indent="0">
              <a:buNone/>
            </a:pPr>
            <a:endParaRPr lang="en-US" dirty="0">
              <a:solidFill>
                <a:schemeClr val="tx1"/>
              </a:solidFill>
            </a:endParaRPr>
          </a:p>
          <a:p>
            <a:pPr marL="0" indent="0">
              <a:buNone/>
            </a:pPr>
            <a:r>
              <a:rPr lang="en-US" dirty="0" smtClean="0">
                <a:solidFill>
                  <a:schemeClr val="tx1"/>
                </a:solidFill>
              </a:rPr>
              <a:t>Conclusion: q</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 name="TextBox 4"/>
          <p:cNvSpPr txBox="1"/>
          <p:nvPr/>
        </p:nvSpPr>
        <p:spPr>
          <a:xfrm>
            <a:off x="7013276" y="3790356"/>
            <a:ext cx="4416724" cy="2585323"/>
          </a:xfrm>
          <a:prstGeom prst="rect">
            <a:avLst/>
          </a:prstGeom>
          <a:noFill/>
        </p:spPr>
        <p:txBody>
          <a:bodyPr wrap="square" rtlCol="0">
            <a:spAutoFit/>
          </a:bodyPr>
          <a:lstStyle/>
          <a:p>
            <a:r>
              <a:rPr lang="en-US" dirty="0" smtClean="0"/>
              <a:t>The Causal Forms are:</a:t>
            </a:r>
          </a:p>
          <a:p>
            <a:r>
              <a:rPr lang="en-US" dirty="0" smtClean="0"/>
              <a:t>Hypothesis:</a:t>
            </a:r>
          </a:p>
          <a:p>
            <a:pPr marL="400050" indent="-400050">
              <a:buAutoNum type="romanLcParenR"/>
            </a:pPr>
            <a:r>
              <a:rPr lang="en-US" dirty="0" smtClean="0"/>
              <a:t>¬p V (q V r)</a:t>
            </a:r>
          </a:p>
          <a:p>
            <a:pPr marL="400050" indent="-400050">
              <a:buAutoNum type="romanLcParenR"/>
            </a:pPr>
            <a:r>
              <a:rPr lang="en-US" dirty="0" smtClean="0"/>
              <a:t>¬s V ¬r</a:t>
            </a:r>
          </a:p>
          <a:p>
            <a:pPr marL="400050" indent="-400050">
              <a:buAutoNum type="romanLcParenR"/>
            </a:pPr>
            <a:r>
              <a:rPr lang="en-US" dirty="0" smtClean="0"/>
              <a:t>p </a:t>
            </a:r>
          </a:p>
          <a:p>
            <a:pPr marL="400050" indent="-400050">
              <a:buAutoNum type="romanLcParenR"/>
            </a:pPr>
            <a:r>
              <a:rPr lang="en-US" dirty="0"/>
              <a:t>s</a:t>
            </a:r>
            <a:endParaRPr lang="en-US" dirty="0" smtClean="0"/>
          </a:p>
          <a:p>
            <a:pPr marL="400050" indent="-400050">
              <a:buAutoNum type="romanLcParenR"/>
            </a:pPr>
            <a:endParaRPr lang="en-US" dirty="0"/>
          </a:p>
          <a:p>
            <a:r>
              <a:rPr lang="en-US" dirty="0" smtClean="0"/>
              <a:t>Conclusion:</a:t>
            </a:r>
          </a:p>
          <a:p>
            <a:r>
              <a:rPr lang="en-US" dirty="0" smtClean="0"/>
              <a:t> </a:t>
            </a:r>
            <a:r>
              <a:rPr lang="en-US" b="1" dirty="0"/>
              <a:t>∴ </a:t>
            </a:r>
            <a:r>
              <a:rPr lang="en-US" b="1" dirty="0" smtClean="0"/>
              <a:t> </a:t>
            </a:r>
            <a:r>
              <a:rPr lang="en-US" dirty="0"/>
              <a:t>q</a:t>
            </a:r>
            <a:endParaRPr lang="en-US" dirty="0" smtClean="0"/>
          </a:p>
        </p:txBody>
      </p:sp>
    </p:spTree>
    <p:extLst>
      <p:ext uri="{BB962C8B-B14F-4D97-AF65-F5344CB8AC3E}">
        <p14:creationId xmlns:p14="http://schemas.microsoft.com/office/powerpoint/2010/main" val="186396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arn(inVertical)">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barn(inVertical)">
                                      <p:cBhvr>
                                        <p:cTn id="40" dur="500"/>
                                        <p:tgtEl>
                                          <p:spTgt spid="5">
                                            <p:txEl>
                                              <p:pRg st="0" end="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barn(inVertical)">
                                      <p:cBhvr>
                                        <p:cTn id="43" dur="500"/>
                                        <p:tgtEl>
                                          <p:spTgt spid="5">
                                            <p:txEl>
                                              <p:pRg st="1" end="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barn(inVertical)">
                                      <p:cBhvr>
                                        <p:cTn id="46" dur="500"/>
                                        <p:tgtEl>
                                          <p:spTgt spid="5">
                                            <p:txEl>
                                              <p:pRg st="2" end="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barn(inVertical)">
                                      <p:cBhvr>
                                        <p:cTn id="49" dur="500"/>
                                        <p:tgtEl>
                                          <p:spTgt spid="5">
                                            <p:txEl>
                                              <p:pRg st="3" end="3"/>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barn(inVertical)">
                                      <p:cBhvr>
                                        <p:cTn id="52" dur="500"/>
                                        <p:tgtEl>
                                          <p:spTgt spid="5">
                                            <p:txEl>
                                              <p:pRg st="4" end="4"/>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Effect transition="in" filter="barn(inVertical)">
                                      <p:cBhvr>
                                        <p:cTn id="55" dur="500"/>
                                        <p:tgtEl>
                                          <p:spTgt spid="5">
                                            <p:txEl>
                                              <p:pRg st="5" end="5"/>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barn(inVertical)">
                                      <p:cBhvr>
                                        <p:cTn id="58" dur="500"/>
                                        <p:tgtEl>
                                          <p:spTgt spid="5">
                                            <p:txEl>
                                              <p:pRg st="7" end="7"/>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barn(inVertical)">
                                      <p:cBhvr>
                                        <p:cTn id="6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5" name="TextBox 4"/>
          <p:cNvSpPr txBox="1"/>
          <p:nvPr/>
        </p:nvSpPr>
        <p:spPr>
          <a:xfrm>
            <a:off x="1337095" y="313911"/>
            <a:ext cx="4416724" cy="2585323"/>
          </a:xfrm>
          <a:prstGeom prst="rect">
            <a:avLst/>
          </a:prstGeom>
          <a:noFill/>
        </p:spPr>
        <p:txBody>
          <a:bodyPr wrap="square" rtlCol="0">
            <a:spAutoFit/>
          </a:bodyPr>
          <a:lstStyle/>
          <a:p>
            <a:r>
              <a:rPr lang="en-US" dirty="0" smtClean="0"/>
              <a:t>The Causal Forms are:</a:t>
            </a:r>
          </a:p>
          <a:p>
            <a:r>
              <a:rPr lang="en-US" dirty="0" smtClean="0"/>
              <a:t>Hypothesis:</a:t>
            </a:r>
          </a:p>
          <a:p>
            <a:pPr marL="400050" indent="-400050">
              <a:buAutoNum type="romanLcParenR"/>
            </a:pPr>
            <a:r>
              <a:rPr lang="en-US" dirty="0" smtClean="0"/>
              <a:t>¬p V (q V r)</a:t>
            </a:r>
          </a:p>
          <a:p>
            <a:pPr marL="400050" indent="-400050">
              <a:buAutoNum type="romanLcParenR"/>
            </a:pPr>
            <a:r>
              <a:rPr lang="en-US" dirty="0" smtClean="0"/>
              <a:t>¬s V ¬r</a:t>
            </a:r>
          </a:p>
          <a:p>
            <a:pPr marL="400050" indent="-400050">
              <a:buAutoNum type="romanLcParenR"/>
            </a:pPr>
            <a:r>
              <a:rPr lang="en-US" dirty="0" smtClean="0"/>
              <a:t>p </a:t>
            </a:r>
          </a:p>
          <a:p>
            <a:pPr marL="400050" indent="-400050">
              <a:buAutoNum type="romanLcParenR"/>
            </a:pPr>
            <a:r>
              <a:rPr lang="en-US" dirty="0" smtClean="0"/>
              <a:t>s</a:t>
            </a:r>
          </a:p>
          <a:p>
            <a:pPr marL="400050" indent="-400050">
              <a:buAutoNum type="romanLcParenR"/>
            </a:pPr>
            <a:endParaRPr lang="en-US" dirty="0"/>
          </a:p>
          <a:p>
            <a:r>
              <a:rPr lang="en-US" dirty="0" smtClean="0"/>
              <a:t>Conclusion:</a:t>
            </a:r>
          </a:p>
          <a:p>
            <a:r>
              <a:rPr lang="en-US" dirty="0" smtClean="0"/>
              <a:t> </a:t>
            </a:r>
            <a:r>
              <a:rPr lang="en-US" b="1" dirty="0" smtClean="0"/>
              <a:t>∴  </a:t>
            </a:r>
            <a:r>
              <a:rPr lang="en-US" dirty="0"/>
              <a:t>q</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4053239217"/>
              </p:ext>
            </p:extLst>
          </p:nvPr>
        </p:nvGraphicFramePr>
        <p:xfrm>
          <a:off x="2040627" y="3212700"/>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78266681"/>
                    </a:ext>
                  </a:extLst>
                </a:gridCol>
                <a:gridCol w="4064000">
                  <a:extLst>
                    <a:ext uri="{9D8B030D-6E8A-4147-A177-3AD203B41FA5}">
                      <a16:colId xmlns:a16="http://schemas.microsoft.com/office/drawing/2014/main" val="1255541329"/>
                    </a:ext>
                  </a:extLst>
                </a:gridCol>
              </a:tblGrid>
              <a:tr h="370840">
                <a:tc>
                  <a:txBody>
                    <a:bodyPr/>
                    <a:lstStyle/>
                    <a:p>
                      <a:r>
                        <a:rPr lang="en-US" dirty="0" smtClean="0"/>
                        <a:t>STEPS</a:t>
                      </a:r>
                      <a:endParaRPr lang="en-US" dirty="0"/>
                    </a:p>
                  </a:txBody>
                  <a:tcPr/>
                </a:tc>
                <a:tc>
                  <a:txBody>
                    <a:bodyPr/>
                    <a:lstStyle/>
                    <a:p>
                      <a:r>
                        <a:rPr lang="en-US" dirty="0" smtClean="0"/>
                        <a:t>REASONS</a:t>
                      </a:r>
                      <a:endParaRPr lang="en-US" dirty="0"/>
                    </a:p>
                  </a:txBody>
                  <a:tcPr/>
                </a:tc>
                <a:extLst>
                  <a:ext uri="{0D108BD9-81ED-4DB2-BD59-A6C34878D82A}">
                    <a16:rowId xmlns:a16="http://schemas.microsoft.com/office/drawing/2014/main" val="454485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a:t>
                      </a:r>
                      <a:r>
                        <a:rPr lang="en-US" baseline="0" dirty="0" smtClean="0"/>
                        <a:t> </a:t>
                      </a:r>
                      <a:r>
                        <a:rPr lang="en-US" dirty="0" smtClean="0"/>
                        <a:t>¬p V (q V r)</a:t>
                      </a:r>
                    </a:p>
                  </a:txBody>
                  <a:tcPr/>
                </a:tc>
                <a:tc>
                  <a:txBody>
                    <a:bodyPr/>
                    <a:lstStyle/>
                    <a:p>
                      <a:r>
                        <a:rPr lang="en-US" dirty="0" smtClean="0"/>
                        <a:t>Given</a:t>
                      </a:r>
                      <a:r>
                        <a:rPr lang="en-US" baseline="0" dirty="0" smtClean="0"/>
                        <a:t> Hypothesis</a:t>
                      </a:r>
                      <a:endParaRPr lang="en-US" dirty="0"/>
                    </a:p>
                  </a:txBody>
                  <a:tcPr/>
                </a:tc>
                <a:extLst>
                  <a:ext uri="{0D108BD9-81ED-4DB2-BD59-A6C34878D82A}">
                    <a16:rowId xmlns:a16="http://schemas.microsoft.com/office/drawing/2014/main" val="935421605"/>
                  </a:ext>
                </a:extLst>
              </a:tr>
              <a:tr h="370840">
                <a:tc>
                  <a:txBody>
                    <a:bodyPr/>
                    <a:lstStyle/>
                    <a:p>
                      <a:r>
                        <a:rPr lang="en-US" dirty="0" smtClean="0"/>
                        <a:t>2.  p</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2424983378"/>
                  </a:ext>
                </a:extLst>
              </a:tr>
              <a:tr h="370840">
                <a:tc>
                  <a:txBody>
                    <a:bodyPr/>
                    <a:lstStyle/>
                    <a:p>
                      <a:r>
                        <a:rPr lang="en-US" dirty="0" smtClean="0"/>
                        <a:t>3. q</a:t>
                      </a:r>
                      <a:r>
                        <a:rPr lang="en-US" baseline="0" dirty="0" smtClean="0"/>
                        <a:t> V r</a:t>
                      </a:r>
                      <a:endParaRPr lang="en-US" dirty="0"/>
                    </a:p>
                  </a:txBody>
                  <a:tcPr/>
                </a:tc>
                <a:tc>
                  <a:txBody>
                    <a:bodyPr/>
                    <a:lstStyle/>
                    <a:p>
                      <a:r>
                        <a:rPr lang="en-US" dirty="0" smtClean="0"/>
                        <a:t>From</a:t>
                      </a:r>
                      <a:r>
                        <a:rPr lang="en-US" baseline="0" dirty="0" smtClean="0"/>
                        <a:t> 1 and 2</a:t>
                      </a:r>
                      <a:endParaRPr lang="en-US" dirty="0"/>
                    </a:p>
                  </a:txBody>
                  <a:tcPr/>
                </a:tc>
                <a:extLst>
                  <a:ext uri="{0D108BD9-81ED-4DB2-BD59-A6C34878D82A}">
                    <a16:rowId xmlns:a16="http://schemas.microsoft.com/office/drawing/2014/main" val="41721116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4. ¬s V ¬r</a:t>
                      </a:r>
                    </a:p>
                  </a:txBody>
                  <a:tcPr/>
                </a:tc>
                <a:tc>
                  <a:txBody>
                    <a:bodyPr/>
                    <a:lstStyle/>
                    <a:p>
                      <a:r>
                        <a:rPr lang="en-US" dirty="0" smtClean="0"/>
                        <a:t>Given Hypothesis</a:t>
                      </a:r>
                      <a:endParaRPr lang="en-US" dirty="0"/>
                    </a:p>
                  </a:txBody>
                  <a:tcPr/>
                </a:tc>
                <a:extLst>
                  <a:ext uri="{0D108BD9-81ED-4DB2-BD59-A6C34878D82A}">
                    <a16:rowId xmlns:a16="http://schemas.microsoft.com/office/drawing/2014/main" val="3329309827"/>
                  </a:ext>
                </a:extLst>
              </a:tr>
              <a:tr h="370840">
                <a:tc>
                  <a:txBody>
                    <a:bodyPr/>
                    <a:lstStyle/>
                    <a:p>
                      <a:r>
                        <a:rPr lang="en-US" dirty="0" smtClean="0"/>
                        <a:t>5.</a:t>
                      </a:r>
                      <a:r>
                        <a:rPr lang="en-US" baseline="0" dirty="0" smtClean="0"/>
                        <a:t> q V </a:t>
                      </a:r>
                      <a:r>
                        <a:rPr lang="en-US" dirty="0" smtClean="0"/>
                        <a:t>¬s</a:t>
                      </a:r>
                      <a:endParaRPr lang="en-US" dirty="0"/>
                    </a:p>
                  </a:txBody>
                  <a:tcPr/>
                </a:tc>
                <a:tc>
                  <a:txBody>
                    <a:bodyPr/>
                    <a:lstStyle/>
                    <a:p>
                      <a:r>
                        <a:rPr lang="en-US" dirty="0" smtClean="0"/>
                        <a:t>From 3 and 4</a:t>
                      </a:r>
                      <a:endParaRPr lang="en-US" dirty="0"/>
                    </a:p>
                  </a:txBody>
                  <a:tcPr/>
                </a:tc>
                <a:extLst>
                  <a:ext uri="{0D108BD9-81ED-4DB2-BD59-A6C34878D82A}">
                    <a16:rowId xmlns:a16="http://schemas.microsoft.com/office/drawing/2014/main" val="2889720794"/>
                  </a:ext>
                </a:extLst>
              </a:tr>
              <a:tr h="370840">
                <a:tc>
                  <a:txBody>
                    <a:bodyPr/>
                    <a:lstStyle/>
                    <a:p>
                      <a:r>
                        <a:rPr lang="en-US" dirty="0" smtClean="0"/>
                        <a:t>6. s</a:t>
                      </a:r>
                      <a:endParaRPr lang="en-US" dirty="0"/>
                    </a:p>
                  </a:txBody>
                  <a:tcPr/>
                </a:tc>
                <a:tc>
                  <a:txBody>
                    <a:bodyPr/>
                    <a:lstStyle/>
                    <a:p>
                      <a:r>
                        <a:rPr lang="en-US" dirty="0" smtClean="0"/>
                        <a:t>Given Hypothesis</a:t>
                      </a:r>
                      <a:endParaRPr lang="en-US" dirty="0"/>
                    </a:p>
                  </a:txBody>
                  <a:tcPr/>
                </a:tc>
                <a:extLst>
                  <a:ext uri="{0D108BD9-81ED-4DB2-BD59-A6C34878D82A}">
                    <a16:rowId xmlns:a16="http://schemas.microsoft.com/office/drawing/2014/main" val="4106360633"/>
                  </a:ext>
                </a:extLst>
              </a:tr>
              <a:tr h="370840">
                <a:tc>
                  <a:txBody>
                    <a:bodyPr/>
                    <a:lstStyle/>
                    <a:p>
                      <a:r>
                        <a:rPr lang="en-US" dirty="0" smtClean="0"/>
                        <a:t>7. q</a:t>
                      </a:r>
                      <a:endParaRPr lang="en-US" dirty="0"/>
                    </a:p>
                  </a:txBody>
                  <a:tcPr/>
                </a:tc>
                <a:tc>
                  <a:txBody>
                    <a:bodyPr/>
                    <a:lstStyle/>
                    <a:p>
                      <a:r>
                        <a:rPr lang="en-US" dirty="0" smtClean="0"/>
                        <a:t>From 5</a:t>
                      </a:r>
                      <a:r>
                        <a:rPr lang="en-US" baseline="0" dirty="0" smtClean="0"/>
                        <a:t> and 6</a:t>
                      </a:r>
                      <a:endParaRPr lang="en-US" dirty="0"/>
                    </a:p>
                  </a:txBody>
                  <a:tcPr/>
                </a:tc>
                <a:extLst>
                  <a:ext uri="{0D108BD9-81ED-4DB2-BD59-A6C34878D82A}">
                    <a16:rowId xmlns:a16="http://schemas.microsoft.com/office/drawing/2014/main" val="3493637721"/>
                  </a:ext>
                </a:extLst>
              </a:tr>
            </a:tbl>
          </a:graphicData>
        </a:graphic>
      </p:graphicFrame>
    </p:spTree>
    <p:extLst>
      <p:ext uri="{BB962C8B-B14F-4D97-AF65-F5344CB8AC3E}">
        <p14:creationId xmlns:p14="http://schemas.microsoft.com/office/powerpoint/2010/main" val="3469409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ARGUMENT: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829582" y="1142998"/>
            <a:ext cx="10313989"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An argument is a sequence of proposition written as:</a:t>
            </a:r>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smtClean="0"/>
          </a:p>
          <a:p>
            <a:pPr marL="285750" indent="-285750">
              <a:lnSpc>
                <a:spcPct val="200000"/>
              </a:lnSpc>
              <a:buFont typeface="Wingdings" panose="05000000000000000000" pitchFamily="2" charset="2"/>
              <a:buChar char="Ø"/>
            </a:pPr>
            <a:endParaRPr lang="en-US" dirty="0"/>
          </a:p>
          <a:p>
            <a:pPr marL="285750" indent="-285750">
              <a:lnSpc>
                <a:spcPct val="200000"/>
              </a:lnSpc>
              <a:buFont typeface="Wingdings" panose="05000000000000000000" pitchFamily="2" charset="2"/>
              <a:buChar char="Ø"/>
            </a:pPr>
            <a:endParaRPr lang="en-US" dirty="0" smtClean="0"/>
          </a:p>
          <a:p>
            <a:pPr marL="285750" indent="-285750" algn="just">
              <a:lnSpc>
                <a:spcPct val="200000"/>
              </a:lnSpc>
              <a:buFont typeface="Wingdings" panose="05000000000000000000" pitchFamily="2" charset="2"/>
              <a:buChar char="Ø"/>
            </a:pPr>
            <a:r>
              <a:rPr lang="en-US" dirty="0" smtClean="0"/>
              <a:t>P</a:t>
            </a:r>
            <a:r>
              <a:rPr lang="en-US" baseline="-25000" dirty="0" smtClean="0"/>
              <a:t>1</a:t>
            </a:r>
            <a:r>
              <a:rPr lang="en-US" dirty="0" smtClean="0"/>
              <a:t>, P</a:t>
            </a:r>
            <a:r>
              <a:rPr lang="en-US" baseline="-25000" dirty="0" smtClean="0"/>
              <a:t>2</a:t>
            </a:r>
            <a:r>
              <a:rPr lang="en-US" dirty="0" smtClean="0"/>
              <a:t> …..are called the Hypothesis or premises and the proposition Q is called Conclusion.</a:t>
            </a:r>
          </a:p>
          <a:p>
            <a:pPr marL="285750" indent="-285750" algn="just">
              <a:lnSpc>
                <a:spcPct val="200000"/>
              </a:lnSpc>
              <a:buFont typeface="Wingdings" panose="05000000000000000000" pitchFamily="2" charset="2"/>
              <a:buChar char="Ø"/>
            </a:pPr>
            <a:r>
              <a:rPr lang="en-US" dirty="0" smtClean="0"/>
              <a:t>The argument is valid provided that P</a:t>
            </a:r>
            <a:r>
              <a:rPr lang="en-US" baseline="-25000" dirty="0" smtClean="0"/>
              <a:t>1</a:t>
            </a:r>
            <a:r>
              <a:rPr lang="en-US" dirty="0" smtClean="0"/>
              <a:t>, P</a:t>
            </a:r>
            <a:r>
              <a:rPr lang="en-US" baseline="-25000" dirty="0" smtClean="0"/>
              <a:t>2</a:t>
            </a:r>
            <a:r>
              <a:rPr lang="en-US" dirty="0" smtClean="0"/>
              <a:t> ……and P</a:t>
            </a:r>
            <a:r>
              <a:rPr lang="en-US" baseline="-25000" dirty="0" smtClean="0"/>
              <a:t>n</a:t>
            </a:r>
            <a:r>
              <a:rPr lang="en-US" dirty="0" smtClean="0"/>
              <a:t> all are TRUE ,then Q also must be TRUE.</a:t>
            </a:r>
          </a:p>
          <a:p>
            <a:pPr marL="285750" indent="-285750" algn="just">
              <a:lnSpc>
                <a:spcPct val="200000"/>
              </a:lnSpc>
              <a:buFont typeface="Wingdings" panose="05000000000000000000" pitchFamily="2" charset="2"/>
              <a:buChar char="Ø"/>
            </a:pPr>
            <a:r>
              <a:rPr lang="en-US" dirty="0" smtClean="0"/>
              <a:t>This process of Drawing a conclusion from a sequence of proposition is called Deductive Reasoning.</a:t>
            </a:r>
          </a:p>
        </p:txBody>
      </p:sp>
      <p:sp>
        <p:nvSpPr>
          <p:cNvPr id="4" name="TextBox 3"/>
          <p:cNvSpPr txBox="1"/>
          <p:nvPr/>
        </p:nvSpPr>
        <p:spPr>
          <a:xfrm>
            <a:off x="3885234" y="1650830"/>
            <a:ext cx="6814189" cy="2585323"/>
          </a:xfrm>
          <a:prstGeom prst="rect">
            <a:avLst/>
          </a:prstGeom>
          <a:noFill/>
        </p:spPr>
        <p:txBody>
          <a:bodyPr wrap="square" rtlCol="0">
            <a:spAutoFit/>
          </a:bodyPr>
          <a:lstStyle/>
          <a:p>
            <a:r>
              <a:rPr lang="en-US" dirty="0" smtClean="0"/>
              <a:t>P</a:t>
            </a:r>
            <a:r>
              <a:rPr lang="en-US" baseline="-25000" dirty="0" smtClean="0"/>
              <a:t>1</a:t>
            </a:r>
          </a:p>
          <a:p>
            <a:r>
              <a:rPr lang="en-US" dirty="0" smtClean="0"/>
              <a:t>P</a:t>
            </a:r>
            <a:r>
              <a:rPr lang="en-US" baseline="-25000" dirty="0" smtClean="0"/>
              <a:t>2</a:t>
            </a:r>
          </a:p>
          <a:p>
            <a:r>
              <a:rPr lang="en-US" baseline="-25000" dirty="0" smtClean="0"/>
              <a:t>.</a:t>
            </a:r>
          </a:p>
          <a:p>
            <a:r>
              <a:rPr lang="en-US" baseline="-25000" dirty="0" smtClean="0"/>
              <a:t>.	</a:t>
            </a:r>
          </a:p>
          <a:p>
            <a:r>
              <a:rPr lang="en-US" baseline="-25000" dirty="0" smtClean="0"/>
              <a:t>.			</a:t>
            </a:r>
            <a:r>
              <a:rPr lang="en-US" dirty="0" smtClean="0"/>
              <a:t>(P</a:t>
            </a:r>
            <a:r>
              <a:rPr lang="en-US" baseline="-25000" dirty="0" smtClean="0"/>
              <a:t>1</a:t>
            </a:r>
            <a:r>
              <a:rPr lang="en-US" dirty="0" smtClean="0"/>
              <a:t>^P</a:t>
            </a:r>
            <a:r>
              <a:rPr lang="en-US" baseline="-25000" dirty="0" smtClean="0"/>
              <a:t>2</a:t>
            </a:r>
            <a:r>
              <a:rPr lang="en-US" dirty="0" smtClean="0"/>
              <a:t>……..P</a:t>
            </a:r>
            <a:r>
              <a:rPr lang="en-US" baseline="-25000" dirty="0" smtClean="0"/>
              <a:t>n</a:t>
            </a:r>
            <a:r>
              <a:rPr lang="en-US" dirty="0" smtClean="0"/>
              <a:t>)</a:t>
            </a:r>
            <a:r>
              <a:rPr lang="en-US" dirty="0" smtClean="0">
                <a:sym typeface="Wingdings" panose="05000000000000000000" pitchFamily="2" charset="2"/>
              </a:rPr>
              <a:t>Q </a:t>
            </a:r>
            <a:r>
              <a:rPr lang="en-US" dirty="0">
                <a:sym typeface="Wingdings" panose="05000000000000000000" pitchFamily="2" charset="2"/>
              </a:rPr>
              <a:t> </a:t>
            </a:r>
            <a:r>
              <a:rPr lang="en-US" dirty="0" smtClean="0">
                <a:sym typeface="Wingdings" panose="05000000000000000000" pitchFamily="2" charset="2"/>
              </a:rPr>
              <a:t>is TAUTOLOGY</a:t>
            </a:r>
            <a:endParaRPr lang="en-US" baseline="-25000" dirty="0"/>
          </a:p>
          <a:p>
            <a:endParaRPr lang="en-US" baseline="-25000" dirty="0" smtClean="0"/>
          </a:p>
          <a:p>
            <a:r>
              <a:rPr lang="en-US" baseline="-25000" dirty="0" smtClean="0"/>
              <a:t>.</a:t>
            </a:r>
          </a:p>
          <a:p>
            <a:r>
              <a:rPr lang="en-US" baseline="-25000" dirty="0" smtClean="0"/>
              <a:t>.</a:t>
            </a:r>
          </a:p>
          <a:p>
            <a:r>
              <a:rPr lang="en-US" baseline="-25000" dirty="0" smtClean="0"/>
              <a:t>.</a:t>
            </a:r>
          </a:p>
          <a:p>
            <a:r>
              <a:rPr lang="en-US" dirty="0" smtClean="0"/>
              <a:t>P</a:t>
            </a:r>
            <a:r>
              <a:rPr lang="en-US" baseline="-25000" dirty="0" smtClean="0"/>
              <a:t>n</a:t>
            </a:r>
          </a:p>
          <a:p>
            <a:r>
              <a:rPr lang="en-US" dirty="0" smtClean="0"/>
              <a:t>∴ q</a:t>
            </a:r>
            <a:r>
              <a:rPr lang="en-US" baseline="-25000" dirty="0" smtClean="0"/>
              <a:t>n</a:t>
            </a:r>
            <a:endParaRPr lang="en-US" dirty="0"/>
          </a:p>
        </p:txBody>
      </p:sp>
      <p:cxnSp>
        <p:nvCxnSpPr>
          <p:cNvPr id="9" name="Straight Connector 8"/>
          <p:cNvCxnSpPr/>
          <p:nvPr/>
        </p:nvCxnSpPr>
        <p:spPr>
          <a:xfrm>
            <a:off x="3566212" y="3943715"/>
            <a:ext cx="105833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05491" y="6358426"/>
            <a:ext cx="2819399" cy="345796"/>
          </a:xfrm>
        </p:spPr>
        <p:txBody>
          <a:bodyPr/>
          <a:lstStyle/>
          <a:p>
            <a:fld id="{D57F1E4F-1CFF-5643-939E-217C01CDF565}" type="slidenum">
              <a:rPr lang="en-US" smtClean="0"/>
              <a:pPr/>
              <a:t>30</a:t>
            </a:fld>
            <a:endParaRPr lang="en-US" dirty="0"/>
          </a:p>
        </p:txBody>
      </p:sp>
      <p:sp>
        <p:nvSpPr>
          <p:cNvPr id="5" name="Rectangle 4"/>
          <p:cNvSpPr/>
          <p:nvPr/>
        </p:nvSpPr>
        <p:spPr>
          <a:xfrm>
            <a:off x="2544792" y="577970"/>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05177" y="646981"/>
            <a:ext cx="1759788" cy="369332"/>
          </a:xfrm>
          <a:prstGeom prst="rect">
            <a:avLst/>
          </a:prstGeom>
          <a:noFill/>
        </p:spPr>
        <p:txBody>
          <a:bodyPr wrap="square" rtlCol="0" anchor="ctr">
            <a:spAutoFit/>
          </a:bodyPr>
          <a:lstStyle/>
          <a:p>
            <a:r>
              <a:rPr lang="en-US" dirty="0"/>
              <a:t>¬p V (q V r</a:t>
            </a:r>
            <a:r>
              <a:rPr lang="en-US" dirty="0" smtClean="0"/>
              <a:t>)</a:t>
            </a:r>
            <a:endParaRPr lang="en-US" dirty="0"/>
          </a:p>
        </p:txBody>
      </p:sp>
      <p:sp>
        <p:nvSpPr>
          <p:cNvPr id="8" name="Rectangle 7"/>
          <p:cNvSpPr/>
          <p:nvPr/>
        </p:nvSpPr>
        <p:spPr>
          <a:xfrm>
            <a:off x="5699184" y="577970"/>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03033" y="612475"/>
            <a:ext cx="1759788" cy="369332"/>
          </a:xfrm>
          <a:prstGeom prst="rect">
            <a:avLst/>
          </a:prstGeom>
          <a:noFill/>
        </p:spPr>
        <p:txBody>
          <a:bodyPr wrap="square" rtlCol="0">
            <a:spAutoFit/>
          </a:bodyPr>
          <a:lstStyle/>
          <a:p>
            <a:r>
              <a:rPr lang="en-US" dirty="0"/>
              <a:t>p</a:t>
            </a:r>
          </a:p>
        </p:txBody>
      </p:sp>
      <p:sp>
        <p:nvSpPr>
          <p:cNvPr id="10" name="Rectangle 9"/>
          <p:cNvSpPr/>
          <p:nvPr/>
        </p:nvSpPr>
        <p:spPr>
          <a:xfrm>
            <a:off x="4206815" y="2162355"/>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42603" y="2195590"/>
            <a:ext cx="1759788" cy="369332"/>
          </a:xfrm>
          <a:prstGeom prst="rect">
            <a:avLst/>
          </a:prstGeom>
          <a:noFill/>
        </p:spPr>
        <p:txBody>
          <a:bodyPr wrap="square" rtlCol="0">
            <a:spAutoFit/>
          </a:bodyPr>
          <a:lstStyle/>
          <a:p>
            <a:r>
              <a:rPr lang="en-US" dirty="0"/>
              <a:t> </a:t>
            </a:r>
            <a:r>
              <a:rPr lang="en-US" dirty="0" smtClean="0"/>
              <a:t>  (q </a:t>
            </a:r>
            <a:r>
              <a:rPr lang="en-US" dirty="0"/>
              <a:t>V r</a:t>
            </a:r>
            <a:r>
              <a:rPr lang="en-US" dirty="0" smtClean="0"/>
              <a:t>)</a:t>
            </a:r>
            <a:endParaRPr lang="en-US" dirty="0"/>
          </a:p>
        </p:txBody>
      </p:sp>
      <p:sp>
        <p:nvSpPr>
          <p:cNvPr id="12" name="Rectangle 11"/>
          <p:cNvSpPr/>
          <p:nvPr/>
        </p:nvSpPr>
        <p:spPr>
          <a:xfrm>
            <a:off x="8645106" y="2093344"/>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24823" y="2167470"/>
            <a:ext cx="1759788" cy="369332"/>
          </a:xfrm>
          <a:prstGeom prst="rect">
            <a:avLst/>
          </a:prstGeom>
          <a:noFill/>
        </p:spPr>
        <p:txBody>
          <a:bodyPr wrap="square" rtlCol="0">
            <a:spAutoFit/>
          </a:bodyPr>
          <a:lstStyle/>
          <a:p>
            <a:r>
              <a:rPr lang="en-US" dirty="0" smtClean="0"/>
              <a:t>    ¬</a:t>
            </a:r>
            <a:r>
              <a:rPr lang="en-US" dirty="0"/>
              <a:t>s V ¬r</a:t>
            </a:r>
          </a:p>
        </p:txBody>
      </p:sp>
      <p:sp>
        <p:nvSpPr>
          <p:cNvPr id="14" name="Rectangle 13"/>
          <p:cNvSpPr/>
          <p:nvPr/>
        </p:nvSpPr>
        <p:spPr>
          <a:xfrm>
            <a:off x="6458309" y="4034287"/>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518694" y="4103298"/>
            <a:ext cx="1759788" cy="369332"/>
          </a:xfrm>
          <a:prstGeom prst="rect">
            <a:avLst/>
          </a:prstGeom>
          <a:noFill/>
        </p:spPr>
        <p:txBody>
          <a:bodyPr wrap="square" rtlCol="0">
            <a:spAutoFit/>
          </a:bodyPr>
          <a:lstStyle/>
          <a:p>
            <a:r>
              <a:rPr lang="en-US" dirty="0" smtClean="0"/>
              <a:t>      </a:t>
            </a:r>
            <a:r>
              <a:rPr lang="en-US" dirty="0"/>
              <a:t>q </a:t>
            </a:r>
            <a:r>
              <a:rPr lang="en-US" dirty="0" smtClean="0"/>
              <a:t> V </a:t>
            </a:r>
            <a:r>
              <a:rPr lang="en-US" dirty="0"/>
              <a:t>¬s</a:t>
            </a:r>
          </a:p>
        </p:txBody>
      </p:sp>
      <p:sp>
        <p:nvSpPr>
          <p:cNvPr id="16" name="Rectangle 15"/>
          <p:cNvSpPr/>
          <p:nvPr/>
        </p:nvSpPr>
        <p:spPr>
          <a:xfrm>
            <a:off x="9704717" y="4034287"/>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176293" y="4079781"/>
            <a:ext cx="1759788" cy="369332"/>
          </a:xfrm>
          <a:prstGeom prst="rect">
            <a:avLst/>
          </a:prstGeom>
          <a:noFill/>
        </p:spPr>
        <p:txBody>
          <a:bodyPr wrap="square" rtlCol="0">
            <a:spAutoFit/>
          </a:bodyPr>
          <a:lstStyle/>
          <a:p>
            <a:r>
              <a:rPr lang="en-US" dirty="0"/>
              <a:t>s</a:t>
            </a:r>
          </a:p>
        </p:txBody>
      </p:sp>
      <p:sp>
        <p:nvSpPr>
          <p:cNvPr id="18" name="Rectangle 17"/>
          <p:cNvSpPr/>
          <p:nvPr/>
        </p:nvSpPr>
        <p:spPr>
          <a:xfrm>
            <a:off x="8356120" y="5536887"/>
            <a:ext cx="1897811" cy="51758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895272" y="5605898"/>
            <a:ext cx="1759788" cy="369332"/>
          </a:xfrm>
          <a:prstGeom prst="rect">
            <a:avLst/>
          </a:prstGeom>
          <a:noFill/>
        </p:spPr>
        <p:txBody>
          <a:bodyPr wrap="square" rtlCol="0">
            <a:spAutoFit/>
          </a:bodyPr>
          <a:lstStyle/>
          <a:p>
            <a:r>
              <a:rPr lang="en-US" dirty="0" smtClean="0"/>
              <a:t>q</a:t>
            </a:r>
            <a:endParaRPr lang="en-US" dirty="0"/>
          </a:p>
        </p:txBody>
      </p:sp>
      <p:sp>
        <p:nvSpPr>
          <p:cNvPr id="20" name="TextBox 19"/>
          <p:cNvSpPr txBox="1"/>
          <p:nvPr/>
        </p:nvSpPr>
        <p:spPr>
          <a:xfrm>
            <a:off x="974786" y="3469149"/>
            <a:ext cx="4416724" cy="2585323"/>
          </a:xfrm>
          <a:prstGeom prst="rect">
            <a:avLst/>
          </a:prstGeom>
          <a:noFill/>
        </p:spPr>
        <p:txBody>
          <a:bodyPr wrap="square" rtlCol="0">
            <a:spAutoFit/>
          </a:bodyPr>
          <a:lstStyle/>
          <a:p>
            <a:r>
              <a:rPr lang="en-US" dirty="0" smtClean="0"/>
              <a:t>The Causal Forms are:</a:t>
            </a:r>
          </a:p>
          <a:p>
            <a:r>
              <a:rPr lang="en-US" dirty="0" smtClean="0"/>
              <a:t>Hypothesis:</a:t>
            </a:r>
          </a:p>
          <a:p>
            <a:pPr marL="400050" indent="-400050">
              <a:buAutoNum type="romanLcParenR"/>
            </a:pPr>
            <a:r>
              <a:rPr lang="en-US" dirty="0" smtClean="0"/>
              <a:t>¬p V (q V r)</a:t>
            </a:r>
          </a:p>
          <a:p>
            <a:pPr marL="400050" indent="-400050">
              <a:buAutoNum type="romanLcParenR"/>
            </a:pPr>
            <a:r>
              <a:rPr lang="en-US" dirty="0" smtClean="0"/>
              <a:t>¬s V ¬r</a:t>
            </a:r>
          </a:p>
          <a:p>
            <a:pPr marL="400050" indent="-400050">
              <a:buAutoNum type="romanLcParenR"/>
            </a:pPr>
            <a:r>
              <a:rPr lang="en-US" dirty="0" smtClean="0"/>
              <a:t>p </a:t>
            </a:r>
          </a:p>
          <a:p>
            <a:pPr marL="400050" indent="-400050">
              <a:buAutoNum type="romanLcParenR"/>
            </a:pPr>
            <a:r>
              <a:rPr lang="en-US" dirty="0"/>
              <a:t>s</a:t>
            </a:r>
            <a:endParaRPr lang="en-US" dirty="0" smtClean="0"/>
          </a:p>
          <a:p>
            <a:pPr marL="400050" indent="-400050">
              <a:buAutoNum type="romanLcParenR"/>
            </a:pPr>
            <a:endParaRPr lang="en-US" dirty="0"/>
          </a:p>
          <a:p>
            <a:r>
              <a:rPr lang="en-US" dirty="0" smtClean="0"/>
              <a:t>Conclusion:</a:t>
            </a:r>
          </a:p>
          <a:p>
            <a:r>
              <a:rPr lang="en-US" dirty="0" smtClean="0"/>
              <a:t> </a:t>
            </a:r>
            <a:r>
              <a:rPr lang="en-US" b="1" dirty="0"/>
              <a:t>∴ </a:t>
            </a:r>
            <a:r>
              <a:rPr lang="en-US" b="1" dirty="0" smtClean="0"/>
              <a:t> </a:t>
            </a:r>
            <a:r>
              <a:rPr lang="en-US" dirty="0"/>
              <a:t>q</a:t>
            </a:r>
            <a:endParaRPr lang="en-US" dirty="0" smtClean="0"/>
          </a:p>
        </p:txBody>
      </p:sp>
      <p:cxnSp>
        <p:nvCxnSpPr>
          <p:cNvPr id="22" name="Straight Connector 21"/>
          <p:cNvCxnSpPr>
            <a:stCxn id="5" idx="2"/>
            <a:endCxn id="10" idx="0"/>
          </p:cNvCxnSpPr>
          <p:nvPr/>
        </p:nvCxnSpPr>
        <p:spPr>
          <a:xfrm>
            <a:off x="3493698" y="1095555"/>
            <a:ext cx="1662023" cy="106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a:stCxn id="8" idx="2"/>
            <a:endCxn id="10" idx="0"/>
          </p:cNvCxnSpPr>
          <p:nvPr/>
        </p:nvCxnSpPr>
        <p:spPr>
          <a:xfrm flipH="1">
            <a:off x="5155721" y="1095555"/>
            <a:ext cx="1492369" cy="1066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a:stCxn id="12" idx="2"/>
            <a:endCxn id="14" idx="0"/>
          </p:cNvCxnSpPr>
          <p:nvPr/>
        </p:nvCxnSpPr>
        <p:spPr>
          <a:xfrm flipH="1">
            <a:off x="7407215" y="2610929"/>
            <a:ext cx="2186797" cy="1423358"/>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a:stCxn id="10" idx="2"/>
            <a:endCxn id="14" idx="0"/>
          </p:cNvCxnSpPr>
          <p:nvPr/>
        </p:nvCxnSpPr>
        <p:spPr>
          <a:xfrm>
            <a:off x="5155721" y="2679940"/>
            <a:ext cx="2251494" cy="1354347"/>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a:stCxn id="14" idx="2"/>
            <a:endCxn id="18" idx="0"/>
          </p:cNvCxnSpPr>
          <p:nvPr/>
        </p:nvCxnSpPr>
        <p:spPr>
          <a:xfrm>
            <a:off x="7407215" y="4551872"/>
            <a:ext cx="1897811" cy="985015"/>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a:stCxn id="16" idx="2"/>
            <a:endCxn id="18" idx="0"/>
          </p:cNvCxnSpPr>
          <p:nvPr/>
        </p:nvCxnSpPr>
        <p:spPr>
          <a:xfrm flipH="1">
            <a:off x="9305026" y="4551872"/>
            <a:ext cx="1348597" cy="98501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1265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barn(inVertical)">
                                      <p:cBhvr>
                                        <p:cTn id="10" dur="500"/>
                                        <p:tgtEl>
                                          <p:spTgt spid="20">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barn(inVertical)">
                                      <p:cBhvr>
                                        <p:cTn id="13" dur="500"/>
                                        <p:tgtEl>
                                          <p:spTgt spid="20">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barn(inVertical)">
                                      <p:cBhvr>
                                        <p:cTn id="16" dur="500"/>
                                        <p:tgtEl>
                                          <p:spTgt spid="20">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barn(inVertical)">
                                      <p:cBhvr>
                                        <p:cTn id="19" dur="500"/>
                                        <p:tgtEl>
                                          <p:spTgt spid="20">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barn(inVertical)">
                                      <p:cBhvr>
                                        <p:cTn id="22" dur="500"/>
                                        <p:tgtEl>
                                          <p:spTgt spid="20">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xEl>
                                              <p:pRg st="7" end="7"/>
                                            </p:txEl>
                                          </p:spTgt>
                                        </p:tgtEl>
                                        <p:attrNameLst>
                                          <p:attrName>style.visibility</p:attrName>
                                        </p:attrNameLst>
                                      </p:cBhvr>
                                      <p:to>
                                        <p:strVal val="visible"/>
                                      </p:to>
                                    </p:set>
                                    <p:animEffect transition="in" filter="barn(inVertical)">
                                      <p:cBhvr>
                                        <p:cTn id="25" dur="500"/>
                                        <p:tgtEl>
                                          <p:spTgt spid="20">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xEl>
                                              <p:pRg st="8" end="8"/>
                                            </p:txEl>
                                          </p:spTgt>
                                        </p:tgtEl>
                                        <p:attrNameLst>
                                          <p:attrName>style.visibility</p:attrName>
                                        </p:attrNameLst>
                                      </p:cBhvr>
                                      <p:to>
                                        <p:strVal val="visible"/>
                                      </p:to>
                                    </p:set>
                                    <p:animEffect transition="in" filter="barn(inVertical)">
                                      <p:cBhvr>
                                        <p:cTn id="28" dur="500"/>
                                        <p:tgtEl>
                                          <p:spTgt spid="20">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inVertical)">
                                      <p:cBhvr>
                                        <p:cTn id="41" dur="500"/>
                                        <p:tgtEl>
                                          <p:spTgt spid="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arn(inVertical)">
                                      <p:cBhvr>
                                        <p:cTn id="49" dur="500"/>
                                        <p:tgtEl>
                                          <p:spTgt spid="22"/>
                                        </p:tgtEl>
                                      </p:cBhvr>
                                    </p:animEffect>
                                  </p:childTnLst>
                                </p:cTn>
                              </p:par>
                              <p:par>
                                <p:cTn id="50" presetID="16" presetClass="entr" presetSubtype="21"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arn(inVertical)">
                                      <p:cBhvr>
                                        <p:cTn id="52" dur="500"/>
                                        <p:tgtEl>
                                          <p:spTgt spid="2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arn(inVertical)">
                                      <p:cBhvr>
                                        <p:cTn id="55" dur="500"/>
                                        <p:tgtEl>
                                          <p:spTgt spid="1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arn(inVertical)">
                                      <p:cBhvr>
                                        <p:cTn id="63" dur="500"/>
                                        <p:tgtEl>
                                          <p:spTgt spid="1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barn(inVertical)">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inVertical)">
                                      <p:cBhvr>
                                        <p:cTn id="71" dur="500"/>
                                        <p:tgtEl>
                                          <p:spTgt spid="28"/>
                                        </p:tgtEl>
                                      </p:cBhvr>
                                    </p:animEffect>
                                  </p:childTnLst>
                                </p:cTn>
                              </p:par>
                              <p:par>
                                <p:cTn id="72" presetID="16" presetClass="entr" presetSubtype="21"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arn(inVertical)">
                                      <p:cBhvr>
                                        <p:cTn id="74" dur="500"/>
                                        <p:tgtEl>
                                          <p:spTgt spid="26"/>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inVertical)">
                                      <p:cBhvr>
                                        <p:cTn id="77" dur="500"/>
                                        <p:tgtEl>
                                          <p:spTgt spid="14"/>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arn(inVertical)">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barn(inVertical)">
                                      <p:cBhvr>
                                        <p:cTn id="85" dur="500"/>
                                        <p:tgtEl>
                                          <p:spTgt spid="16"/>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barn(inVertical)">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barn(inVertical)">
                                      <p:cBhvr>
                                        <p:cTn id="93" dur="500"/>
                                        <p:tgtEl>
                                          <p:spTgt spid="30"/>
                                        </p:tgtEl>
                                      </p:cBhvr>
                                    </p:animEffect>
                                  </p:childTnLst>
                                </p:cTn>
                              </p:par>
                              <p:par>
                                <p:cTn id="94" presetID="16" presetClass="entr" presetSubtype="21"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barn(inVertical)">
                                      <p:cBhvr>
                                        <p:cTn id="96" dur="500"/>
                                        <p:tgtEl>
                                          <p:spTgt spid="32"/>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barn(inVertical)">
                                      <p:cBhvr>
                                        <p:cTn id="99" dur="500"/>
                                        <p:tgtEl>
                                          <p:spTgt spid="19"/>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barn(inVertical)">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31</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62191" y="1334016"/>
                <a:ext cx="10424055"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The formula is decomposed into its sub-formulas according to certain rules(</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oMath>
                </a14:m>
                <a:r>
                  <a:rPr lang="en-US" sz="2000" dirty="0" smtClean="0"/>
                  <a:t> and </a:t>
                </a:r>
                <a14:m>
                  <m:oMath xmlns:m="http://schemas.openxmlformats.org/officeDocument/2006/math">
                    <m:r>
                      <a:rPr lang="en-US" sz="2000" i="1">
                        <a:latin typeface="Cambria Math" panose="02040503050406030204" pitchFamily="18" charset="0"/>
                        <a:ea typeface="Cambria Math" panose="02040503050406030204" pitchFamily="18" charset="0"/>
                      </a:rPr>
                      <m:t>𝛽</m:t>
                    </m:r>
                  </m:oMath>
                </a14:m>
                <a:r>
                  <a:rPr lang="en-US" sz="2000" dirty="0" smtClean="0"/>
                  <a:t> Rules), resulting a semantic tableau.</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smtClean="0"/>
                  <a:t>Semantic Tableau is a binary tree constructed using semantic rules.</a:t>
                </a:r>
              </a:p>
              <a:p>
                <a:pPr marL="285750" indent="-285750">
                  <a:buFont typeface="Wingdings" panose="05000000000000000000" pitchFamily="2" charset="2"/>
                  <a:buChar char="Ø"/>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262191" y="1334016"/>
                <a:ext cx="10424055" cy="1631216"/>
              </a:xfrm>
              <a:prstGeom prst="rect">
                <a:avLst/>
              </a:prstGeom>
              <a:blipFill>
                <a:blip r:embed="rId2"/>
                <a:stretch>
                  <a:fillRect l="-526" t="-22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034052" y="3011551"/>
                <a:ext cx="8461076" cy="3508653"/>
              </a:xfrm>
              <a:prstGeom prst="rect">
                <a:avLst/>
              </a:prstGeom>
              <a:noFill/>
            </p:spPr>
            <p:txBody>
              <a:bodyPr wrap="square" rtlCol="0">
                <a:spAutoFit/>
              </a:bodyPr>
              <a:lstStyle/>
              <a:p>
                <a:r>
                  <a:rPr lang="en-US" sz="2000" b="1" dirty="0" smtClean="0">
                    <a:ea typeface="Cambria Math" panose="02040503050406030204" pitchFamily="18" charset="0"/>
                  </a:rPr>
                  <a:t>                                    </a:t>
                </a:r>
                <a14:m>
                  <m:oMath xmlns:m="http://schemas.openxmlformats.org/officeDocument/2006/math">
                    <m:r>
                      <a:rPr lang="en-US" sz="2000" b="1" i="1" u="sng" smtClean="0">
                        <a:latin typeface="Cambria Math" panose="02040503050406030204" pitchFamily="18" charset="0"/>
                        <a:ea typeface="Cambria Math" panose="02040503050406030204" pitchFamily="18" charset="0"/>
                      </a:rPr>
                      <m:t>𝜶</m:t>
                    </m:r>
                    <m:r>
                      <a:rPr lang="en-US" sz="2000" b="1" i="0" u="sng" smtClean="0">
                        <a:latin typeface="Cambria Math" panose="02040503050406030204" pitchFamily="18" charset="0"/>
                        <a:ea typeface="Cambria Math" panose="02040503050406030204" pitchFamily="18" charset="0"/>
                      </a:rPr>
                      <m:t>  </m:t>
                    </m:r>
                    <m:r>
                      <a:rPr lang="en-US" sz="2000" b="1" i="0" u="sng" smtClean="0">
                        <a:latin typeface="Cambria Math" panose="02040503050406030204" pitchFamily="18" charset="0"/>
                        <a:ea typeface="Cambria Math" panose="02040503050406030204" pitchFamily="18" charset="0"/>
                      </a:rPr>
                      <m:t>𝐑𝐮𝐥𝐞</m:t>
                    </m:r>
                  </m:oMath>
                </a14:m>
                <a:endParaRPr lang="en-US" sz="2000" b="1" u="sng" dirty="0" smtClean="0">
                  <a:ea typeface="Cambria Math" panose="02040503050406030204" pitchFamily="18" charset="0"/>
                </a:endParaRPr>
              </a:p>
              <a:p>
                <a:r>
                  <a:rPr lang="en-US" dirty="0" smtClean="0"/>
                  <a:t>a) P v Q		b)P ^ Q		c)P</a:t>
                </a:r>
                <a:r>
                  <a:rPr lang="en-US" dirty="0" smtClean="0">
                    <a:sym typeface="Wingdings" panose="05000000000000000000" pitchFamily="2" charset="2"/>
                  </a:rPr>
                  <a:t>Q		d)PQ</a:t>
                </a:r>
                <a:endParaRPr lang="en-US" dirty="0" smtClean="0"/>
              </a:p>
              <a:p>
                <a:pPr algn="ctr"/>
                <a:endParaRPr lang="en-US" dirty="0"/>
              </a:p>
              <a:p>
                <a:pPr algn="ctr"/>
                <a:endParaRPr lang="en-US" dirty="0" smtClean="0"/>
              </a:p>
              <a:p>
                <a:pPr algn="ctr"/>
                <a:endParaRPr lang="en-US" dirty="0"/>
              </a:p>
              <a:p>
                <a:pPr algn="ctr"/>
                <a:endParaRPr lang="en-US" sz="2000" b="1" i="1" dirty="0" smtClean="0">
                  <a:latin typeface="Cambria Math" panose="02040503050406030204" pitchFamily="18" charset="0"/>
                  <a:ea typeface="Cambria Math" panose="02040503050406030204" pitchFamily="18" charset="0"/>
                </a:endParaRPr>
              </a:p>
              <a:p>
                <a:pPr algn="ctr"/>
                <a14:m>
                  <m:oMath xmlns:m="http://schemas.openxmlformats.org/officeDocument/2006/math">
                    <m:r>
                      <a:rPr lang="en-US" sz="2000" b="1" i="1" u="sng">
                        <a:latin typeface="Cambria Math" panose="02040503050406030204" pitchFamily="18" charset="0"/>
                        <a:ea typeface="Cambria Math" panose="02040503050406030204" pitchFamily="18" charset="0"/>
                      </a:rPr>
                      <m:t>𝜷</m:t>
                    </m:r>
                  </m:oMath>
                </a14:m>
                <a:r>
                  <a:rPr lang="en-US" sz="2000" b="1" u="sng" dirty="0" smtClean="0"/>
                  <a:t> Rule</a:t>
                </a:r>
              </a:p>
              <a:p>
                <a:r>
                  <a:rPr lang="en-US" dirty="0" smtClean="0"/>
                  <a:t>a)</a:t>
                </a:r>
                <a:r>
                  <a:rPr lang="en-US" dirty="0"/>
                  <a:t> </a:t>
                </a:r>
                <a:r>
                  <a:rPr lang="en-US" dirty="0" smtClean="0"/>
                  <a:t>¬(¬P)		b)</a:t>
                </a:r>
                <a:r>
                  <a:rPr lang="en-US" dirty="0"/>
                  <a:t> </a:t>
                </a:r>
                <a:r>
                  <a:rPr lang="en-US" dirty="0" smtClean="0"/>
                  <a:t>¬(P v Q)		c)</a:t>
                </a:r>
                <a:r>
                  <a:rPr lang="en-US" dirty="0"/>
                  <a:t> ¬(P </a:t>
                </a:r>
                <a:r>
                  <a:rPr lang="en-US" dirty="0" smtClean="0"/>
                  <a:t>^ </a:t>
                </a:r>
                <a:r>
                  <a:rPr lang="en-US" dirty="0"/>
                  <a:t>Q</a:t>
                </a:r>
                <a:r>
                  <a:rPr lang="en-US" dirty="0" smtClean="0"/>
                  <a:t>)		d)</a:t>
                </a:r>
                <a:r>
                  <a:rPr lang="en-US" dirty="0"/>
                  <a:t> </a:t>
                </a:r>
                <a:r>
                  <a:rPr lang="en-US" dirty="0" smtClean="0"/>
                  <a:t>¬(P</a:t>
                </a:r>
                <a:r>
                  <a:rPr lang="en-US" dirty="0" smtClean="0">
                    <a:sym typeface="Wingdings" panose="05000000000000000000" pitchFamily="2" charset="2"/>
                  </a:rPr>
                  <a:t>Q)</a:t>
                </a:r>
                <a:r>
                  <a:rPr lang="en-US" dirty="0">
                    <a:sym typeface="Wingdings" panose="05000000000000000000" pitchFamily="2" charset="2"/>
                  </a:rPr>
                  <a:t>	</a:t>
                </a:r>
                <a:r>
                  <a:rPr lang="en-US" dirty="0" smtClean="0">
                    <a:sym typeface="Wingdings" panose="05000000000000000000" pitchFamily="2" charset="2"/>
                  </a:rPr>
                  <a:t>	e)</a:t>
                </a:r>
                <a:r>
                  <a:rPr lang="en-US" dirty="0"/>
                  <a:t> ¬(</a:t>
                </a:r>
                <a:r>
                  <a:rPr lang="en-US" dirty="0" smtClean="0"/>
                  <a:t>P</a:t>
                </a:r>
                <a:r>
                  <a:rPr lang="en-US" dirty="0" smtClean="0">
                    <a:sym typeface="Wingdings" panose="05000000000000000000" pitchFamily="2" charset="2"/>
                  </a:rPr>
                  <a:t></a:t>
                </a:r>
                <a:r>
                  <a:rPr lang="en-US" dirty="0">
                    <a:sym typeface="Wingdings" panose="05000000000000000000" pitchFamily="2" charset="2"/>
                  </a:rPr>
                  <a:t>Q) </a:t>
                </a:r>
                <a:r>
                  <a:rPr lang="en-US" dirty="0" smtClean="0">
                    <a:sym typeface="Wingdings" panose="05000000000000000000" pitchFamily="2" charset="2"/>
                  </a:rPr>
                  <a:t>	</a:t>
                </a:r>
                <a:endParaRPr lang="en-US" dirty="0"/>
              </a:p>
              <a:p>
                <a:pPr marL="342900" indent="-342900" algn="ctr">
                  <a:buAutoNum type="arabicPeriod"/>
                </a:pPr>
                <a:endParaRPr lang="en-US" dirty="0" smtClean="0"/>
              </a:p>
              <a:p>
                <a:pPr marL="342900" indent="-342900" algn="ctr">
                  <a:buAutoNum type="arabicPeriod"/>
                </a:pPr>
                <a:endParaRPr lang="en-US" dirty="0"/>
              </a:p>
              <a:p>
                <a:pPr algn="ctr"/>
                <a:endParaRPr lang="en-US" dirty="0" smtClean="0"/>
              </a:p>
              <a:p>
                <a:pPr algn="ct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034052" y="3011551"/>
                <a:ext cx="8461076" cy="3508653"/>
              </a:xfrm>
              <a:prstGeom prst="rect">
                <a:avLst/>
              </a:prstGeom>
              <a:blipFill>
                <a:blip r:embed="rId3"/>
                <a:stretch>
                  <a:fillRect l="-648"/>
                </a:stretch>
              </a:blipFill>
            </p:spPr>
            <p:txBody>
              <a:bodyPr/>
              <a:lstStyle/>
              <a:p>
                <a:r>
                  <a:rPr lang="en-US">
                    <a:noFill/>
                  </a:rPr>
                  <a:t> </a:t>
                </a:r>
              </a:p>
            </p:txBody>
          </p:sp>
        </mc:Fallback>
      </mc:AlternateContent>
      <p:cxnSp>
        <p:nvCxnSpPr>
          <p:cNvPr id="6" name="Straight Connector 5"/>
          <p:cNvCxnSpPr/>
          <p:nvPr/>
        </p:nvCxnSpPr>
        <p:spPr>
          <a:xfrm flipH="1">
            <a:off x="2195649" y="3547964"/>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585846" y="3547518"/>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2034053" y="3890417"/>
            <a:ext cx="409883" cy="369332"/>
          </a:xfrm>
          <a:prstGeom prst="rect">
            <a:avLst/>
          </a:prstGeom>
          <a:noFill/>
        </p:spPr>
        <p:txBody>
          <a:bodyPr wrap="square" rtlCol="0">
            <a:spAutoFit/>
          </a:bodyPr>
          <a:lstStyle/>
          <a:p>
            <a:r>
              <a:rPr lang="en-US" dirty="0"/>
              <a:t>P</a:t>
            </a:r>
          </a:p>
        </p:txBody>
      </p:sp>
      <p:sp>
        <p:nvSpPr>
          <p:cNvPr id="19" name="TextBox 18"/>
          <p:cNvSpPr txBox="1"/>
          <p:nvPr/>
        </p:nvSpPr>
        <p:spPr>
          <a:xfrm>
            <a:off x="2844663" y="3890417"/>
            <a:ext cx="409883" cy="369332"/>
          </a:xfrm>
          <a:prstGeom prst="rect">
            <a:avLst/>
          </a:prstGeom>
          <a:noFill/>
        </p:spPr>
        <p:txBody>
          <a:bodyPr wrap="square" rtlCol="0">
            <a:spAutoFit/>
          </a:bodyPr>
          <a:lstStyle/>
          <a:p>
            <a:r>
              <a:rPr lang="en-US" dirty="0" smtClean="0"/>
              <a:t>Q</a:t>
            </a:r>
            <a:endParaRPr lang="en-US" dirty="0"/>
          </a:p>
        </p:txBody>
      </p:sp>
      <p:cxnSp>
        <p:nvCxnSpPr>
          <p:cNvPr id="20" name="Straight Connector 19"/>
          <p:cNvCxnSpPr/>
          <p:nvPr/>
        </p:nvCxnSpPr>
        <p:spPr>
          <a:xfrm flipH="1" flipV="1">
            <a:off x="3905079" y="3529471"/>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3789393" y="3869139"/>
            <a:ext cx="409883" cy="369332"/>
          </a:xfrm>
          <a:prstGeom prst="rect">
            <a:avLst/>
          </a:prstGeom>
          <a:noFill/>
        </p:spPr>
        <p:txBody>
          <a:bodyPr wrap="square" rtlCol="0">
            <a:spAutoFit/>
          </a:bodyPr>
          <a:lstStyle/>
          <a:p>
            <a:r>
              <a:rPr lang="en-US" dirty="0"/>
              <a:t>P</a:t>
            </a:r>
          </a:p>
        </p:txBody>
      </p:sp>
      <p:sp>
        <p:nvSpPr>
          <p:cNvPr id="24" name="TextBox 23"/>
          <p:cNvSpPr txBox="1"/>
          <p:nvPr/>
        </p:nvSpPr>
        <p:spPr>
          <a:xfrm>
            <a:off x="3761336" y="4075083"/>
            <a:ext cx="409883" cy="369332"/>
          </a:xfrm>
          <a:prstGeom prst="rect">
            <a:avLst/>
          </a:prstGeom>
          <a:noFill/>
        </p:spPr>
        <p:txBody>
          <a:bodyPr wrap="square" rtlCol="0">
            <a:spAutoFit/>
          </a:bodyPr>
          <a:lstStyle/>
          <a:p>
            <a:r>
              <a:rPr lang="en-US" dirty="0" smtClean="0"/>
              <a:t>Q</a:t>
            </a:r>
            <a:endParaRPr lang="en-US" dirty="0"/>
          </a:p>
        </p:txBody>
      </p:sp>
      <p:cxnSp>
        <p:nvCxnSpPr>
          <p:cNvPr id="25" name="Straight Connector 24"/>
          <p:cNvCxnSpPr/>
          <p:nvPr/>
        </p:nvCxnSpPr>
        <p:spPr>
          <a:xfrm flipH="1">
            <a:off x="4891493" y="3556955"/>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5281690" y="3556509"/>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4623833" y="3938591"/>
            <a:ext cx="541384" cy="369332"/>
          </a:xfrm>
          <a:prstGeom prst="rect">
            <a:avLst/>
          </a:prstGeom>
          <a:noFill/>
        </p:spPr>
        <p:txBody>
          <a:bodyPr wrap="square" rtlCol="0">
            <a:spAutoFit/>
          </a:bodyPr>
          <a:lstStyle/>
          <a:p>
            <a:r>
              <a:rPr lang="en-US" dirty="0"/>
              <a:t>¬ </a:t>
            </a:r>
            <a:r>
              <a:rPr lang="en-US" dirty="0" smtClean="0"/>
              <a:t>P</a:t>
            </a:r>
            <a:endParaRPr lang="en-US" dirty="0"/>
          </a:p>
        </p:txBody>
      </p:sp>
      <p:sp>
        <p:nvSpPr>
          <p:cNvPr id="28" name="TextBox 27"/>
          <p:cNvSpPr txBox="1"/>
          <p:nvPr/>
        </p:nvSpPr>
        <p:spPr>
          <a:xfrm>
            <a:off x="5540507" y="3899408"/>
            <a:ext cx="409883" cy="369332"/>
          </a:xfrm>
          <a:prstGeom prst="rect">
            <a:avLst/>
          </a:prstGeom>
          <a:noFill/>
        </p:spPr>
        <p:txBody>
          <a:bodyPr wrap="square" rtlCol="0">
            <a:spAutoFit/>
          </a:bodyPr>
          <a:lstStyle/>
          <a:p>
            <a:r>
              <a:rPr lang="en-US" dirty="0" smtClean="0"/>
              <a:t>Q</a:t>
            </a:r>
            <a:endParaRPr lang="en-US" dirty="0"/>
          </a:p>
        </p:txBody>
      </p:sp>
      <p:cxnSp>
        <p:nvCxnSpPr>
          <p:cNvPr id="29" name="Straight Connector 28"/>
          <p:cNvCxnSpPr/>
          <p:nvPr/>
        </p:nvCxnSpPr>
        <p:spPr>
          <a:xfrm flipH="1">
            <a:off x="6444983" y="3556955"/>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6835180" y="3556509"/>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6312916" y="3927110"/>
            <a:ext cx="541384" cy="646331"/>
          </a:xfrm>
          <a:prstGeom prst="rect">
            <a:avLst/>
          </a:prstGeom>
          <a:noFill/>
        </p:spPr>
        <p:txBody>
          <a:bodyPr wrap="square" rtlCol="0">
            <a:spAutoFit/>
          </a:bodyPr>
          <a:lstStyle/>
          <a:p>
            <a:r>
              <a:rPr lang="en-US" dirty="0" smtClean="0"/>
              <a:t>P</a:t>
            </a:r>
          </a:p>
          <a:p>
            <a:r>
              <a:rPr lang="en-US" dirty="0"/>
              <a:t>Q</a:t>
            </a:r>
          </a:p>
        </p:txBody>
      </p:sp>
      <p:sp>
        <p:nvSpPr>
          <p:cNvPr id="32" name="TextBox 31"/>
          <p:cNvSpPr txBox="1"/>
          <p:nvPr/>
        </p:nvSpPr>
        <p:spPr>
          <a:xfrm>
            <a:off x="6940755" y="3927109"/>
            <a:ext cx="525661" cy="646331"/>
          </a:xfrm>
          <a:prstGeom prst="rect">
            <a:avLst/>
          </a:prstGeom>
          <a:noFill/>
        </p:spPr>
        <p:txBody>
          <a:bodyPr wrap="square" rtlCol="0">
            <a:spAutoFit/>
          </a:bodyPr>
          <a:lstStyle/>
          <a:p>
            <a:r>
              <a:rPr lang="en-US" dirty="0" smtClean="0"/>
              <a:t>¬P</a:t>
            </a:r>
          </a:p>
          <a:p>
            <a:r>
              <a:rPr lang="en-US" dirty="0" smtClean="0"/>
              <a:t>¬Q</a:t>
            </a:r>
            <a:endParaRPr lang="en-US" dirty="0"/>
          </a:p>
        </p:txBody>
      </p:sp>
      <p:cxnSp>
        <p:nvCxnSpPr>
          <p:cNvPr id="33" name="Straight Connector 32"/>
          <p:cNvCxnSpPr/>
          <p:nvPr/>
        </p:nvCxnSpPr>
        <p:spPr>
          <a:xfrm flipH="1" flipV="1">
            <a:off x="2563575" y="5337501"/>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2426690" y="5673314"/>
            <a:ext cx="409883" cy="369332"/>
          </a:xfrm>
          <a:prstGeom prst="rect">
            <a:avLst/>
          </a:prstGeom>
          <a:noFill/>
        </p:spPr>
        <p:txBody>
          <a:bodyPr wrap="square" rtlCol="0">
            <a:spAutoFit/>
          </a:bodyPr>
          <a:lstStyle/>
          <a:p>
            <a:r>
              <a:rPr lang="en-US" dirty="0"/>
              <a:t>P</a:t>
            </a:r>
          </a:p>
        </p:txBody>
      </p:sp>
      <p:cxnSp>
        <p:nvCxnSpPr>
          <p:cNvPr id="35" name="Straight Connector 34"/>
          <p:cNvCxnSpPr/>
          <p:nvPr/>
        </p:nvCxnSpPr>
        <p:spPr>
          <a:xfrm flipH="1" flipV="1">
            <a:off x="4159357" y="5326099"/>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3910084" y="5674540"/>
            <a:ext cx="525661" cy="646331"/>
          </a:xfrm>
          <a:prstGeom prst="rect">
            <a:avLst/>
          </a:prstGeom>
          <a:noFill/>
        </p:spPr>
        <p:txBody>
          <a:bodyPr wrap="square" rtlCol="0">
            <a:spAutoFit/>
          </a:bodyPr>
          <a:lstStyle/>
          <a:p>
            <a:r>
              <a:rPr lang="en-US" dirty="0" smtClean="0"/>
              <a:t>¬P</a:t>
            </a:r>
          </a:p>
          <a:p>
            <a:r>
              <a:rPr lang="en-US" dirty="0" smtClean="0"/>
              <a:t>¬Q</a:t>
            </a:r>
            <a:endParaRPr lang="en-US" dirty="0"/>
          </a:p>
        </p:txBody>
      </p:sp>
      <p:cxnSp>
        <p:nvCxnSpPr>
          <p:cNvPr id="37" name="Straight Connector 36"/>
          <p:cNvCxnSpPr/>
          <p:nvPr/>
        </p:nvCxnSpPr>
        <p:spPr>
          <a:xfrm flipH="1">
            <a:off x="5642432" y="5239664"/>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6025837" y="5239181"/>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5331361" y="5611489"/>
            <a:ext cx="619029" cy="369332"/>
          </a:xfrm>
          <a:prstGeom prst="rect">
            <a:avLst/>
          </a:prstGeom>
          <a:noFill/>
        </p:spPr>
        <p:txBody>
          <a:bodyPr wrap="square" rtlCol="0">
            <a:spAutoFit/>
          </a:bodyPr>
          <a:lstStyle/>
          <a:p>
            <a:r>
              <a:rPr lang="en-US" dirty="0"/>
              <a:t>¬ </a:t>
            </a:r>
            <a:r>
              <a:rPr lang="en-US" dirty="0" smtClean="0"/>
              <a:t>P</a:t>
            </a:r>
            <a:endParaRPr lang="en-US" dirty="0"/>
          </a:p>
        </p:txBody>
      </p:sp>
      <p:sp>
        <p:nvSpPr>
          <p:cNvPr id="40" name="TextBox 39"/>
          <p:cNvSpPr txBox="1"/>
          <p:nvPr/>
        </p:nvSpPr>
        <p:spPr>
          <a:xfrm>
            <a:off x="6052988" y="5587066"/>
            <a:ext cx="661383" cy="369332"/>
          </a:xfrm>
          <a:prstGeom prst="rect">
            <a:avLst/>
          </a:prstGeom>
          <a:noFill/>
        </p:spPr>
        <p:txBody>
          <a:bodyPr wrap="square" rtlCol="0">
            <a:spAutoFit/>
          </a:bodyPr>
          <a:lstStyle/>
          <a:p>
            <a:r>
              <a:rPr lang="en-US" dirty="0"/>
              <a:t>¬ </a:t>
            </a:r>
            <a:r>
              <a:rPr lang="en-US" dirty="0" smtClean="0"/>
              <a:t>Q</a:t>
            </a:r>
            <a:endParaRPr lang="en-US" dirty="0"/>
          </a:p>
        </p:txBody>
      </p:sp>
      <p:cxnSp>
        <p:nvCxnSpPr>
          <p:cNvPr id="41" name="Straight Connector 40"/>
          <p:cNvCxnSpPr/>
          <p:nvPr/>
        </p:nvCxnSpPr>
        <p:spPr>
          <a:xfrm flipH="1" flipV="1">
            <a:off x="7824228" y="5275676"/>
            <a:ext cx="11862" cy="397638"/>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7687343" y="5611489"/>
            <a:ext cx="409883" cy="369332"/>
          </a:xfrm>
          <a:prstGeom prst="rect">
            <a:avLst/>
          </a:prstGeom>
          <a:noFill/>
        </p:spPr>
        <p:txBody>
          <a:bodyPr wrap="square" rtlCol="0">
            <a:spAutoFit/>
          </a:bodyPr>
          <a:lstStyle/>
          <a:p>
            <a:r>
              <a:rPr lang="en-US" dirty="0"/>
              <a:t>P</a:t>
            </a:r>
          </a:p>
        </p:txBody>
      </p:sp>
      <p:sp>
        <p:nvSpPr>
          <p:cNvPr id="43" name="TextBox 42"/>
          <p:cNvSpPr txBox="1"/>
          <p:nvPr/>
        </p:nvSpPr>
        <p:spPr>
          <a:xfrm>
            <a:off x="7558137" y="5879551"/>
            <a:ext cx="555906" cy="369332"/>
          </a:xfrm>
          <a:prstGeom prst="rect">
            <a:avLst/>
          </a:prstGeom>
          <a:noFill/>
        </p:spPr>
        <p:txBody>
          <a:bodyPr wrap="square" rtlCol="0">
            <a:spAutoFit/>
          </a:bodyPr>
          <a:lstStyle/>
          <a:p>
            <a:r>
              <a:rPr lang="en-US" dirty="0"/>
              <a:t>¬</a:t>
            </a:r>
            <a:r>
              <a:rPr lang="en-US" dirty="0" smtClean="0"/>
              <a:t>Q</a:t>
            </a:r>
            <a:endParaRPr lang="en-US" dirty="0"/>
          </a:p>
        </p:txBody>
      </p:sp>
      <p:cxnSp>
        <p:nvCxnSpPr>
          <p:cNvPr id="44" name="Straight Connector 43"/>
          <p:cNvCxnSpPr/>
          <p:nvPr/>
        </p:nvCxnSpPr>
        <p:spPr>
          <a:xfrm flipH="1">
            <a:off x="9435672" y="5311046"/>
            <a:ext cx="379788" cy="379785"/>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a:off x="9825869" y="5310600"/>
            <a:ext cx="368406" cy="380753"/>
          </a:xfrm>
          <a:prstGeom prst="line">
            <a:avLst/>
          </a:prstGeom>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9121753" y="5710089"/>
            <a:ext cx="627838" cy="646331"/>
          </a:xfrm>
          <a:prstGeom prst="rect">
            <a:avLst/>
          </a:prstGeom>
          <a:noFill/>
        </p:spPr>
        <p:txBody>
          <a:bodyPr wrap="square" rtlCol="0">
            <a:spAutoFit/>
          </a:bodyPr>
          <a:lstStyle/>
          <a:p>
            <a:r>
              <a:rPr lang="en-US" dirty="0" smtClean="0"/>
              <a:t>   P</a:t>
            </a:r>
          </a:p>
          <a:p>
            <a:r>
              <a:rPr lang="en-US" dirty="0"/>
              <a:t>¬ </a:t>
            </a:r>
            <a:r>
              <a:rPr lang="en-US" dirty="0" smtClean="0"/>
              <a:t>Q</a:t>
            </a:r>
            <a:endParaRPr lang="en-US" dirty="0"/>
          </a:p>
        </p:txBody>
      </p:sp>
      <p:sp>
        <p:nvSpPr>
          <p:cNvPr id="47" name="TextBox 46"/>
          <p:cNvSpPr txBox="1"/>
          <p:nvPr/>
        </p:nvSpPr>
        <p:spPr>
          <a:xfrm>
            <a:off x="9931444" y="5681200"/>
            <a:ext cx="525661" cy="646331"/>
          </a:xfrm>
          <a:prstGeom prst="rect">
            <a:avLst/>
          </a:prstGeom>
          <a:noFill/>
        </p:spPr>
        <p:txBody>
          <a:bodyPr wrap="square" rtlCol="0">
            <a:spAutoFit/>
          </a:bodyPr>
          <a:lstStyle/>
          <a:p>
            <a:r>
              <a:rPr lang="en-US" dirty="0" smtClean="0"/>
              <a:t>¬P</a:t>
            </a:r>
          </a:p>
          <a:p>
            <a:r>
              <a:rPr lang="en-US" dirty="0"/>
              <a:t> </a:t>
            </a:r>
            <a:r>
              <a:rPr lang="en-US" dirty="0" smtClean="0"/>
              <a:t> Q</a:t>
            </a:r>
            <a:endParaRPr lang="en-US" dirty="0"/>
          </a:p>
        </p:txBody>
      </p:sp>
    </p:spTree>
    <p:extLst>
      <p:ext uri="{BB962C8B-B14F-4D97-AF65-F5344CB8AC3E}">
        <p14:creationId xmlns:p14="http://schemas.microsoft.com/office/powerpoint/2010/main" val="1375367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arn(inVertical)">
                                      <p:cBhvr>
                                        <p:cTn id="39" dur="500"/>
                                        <p:tgtEl>
                                          <p:spTgt spid="25"/>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inVertical)">
                                      <p:cBhvr>
                                        <p:cTn id="42" dur="500"/>
                                        <p:tgtEl>
                                          <p:spTgt spid="2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arn(inVertical)">
                                      <p:cBhvr>
                                        <p:cTn id="51" dur="500"/>
                                        <p:tgtEl>
                                          <p:spTgt spid="2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arn(inVertical)">
                                      <p:cBhvr>
                                        <p:cTn id="54" dur="500"/>
                                        <p:tgtEl>
                                          <p:spTgt spid="31"/>
                                        </p:tgtEl>
                                      </p:cBhvr>
                                    </p:animEffect>
                                  </p:childTnLst>
                                </p:cTn>
                              </p:par>
                              <p:par>
                                <p:cTn id="55" presetID="16" presetClass="entr" presetSubtype="21"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arn(inVertical)">
                                      <p:cBhvr>
                                        <p:cTn id="57" dur="500"/>
                                        <p:tgtEl>
                                          <p:spTgt spid="3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Vertical)">
                                      <p:cBhvr>
                                        <p:cTn id="60" dur="500"/>
                                        <p:tgtEl>
                                          <p:spTgt spid="32"/>
                                        </p:tgtEl>
                                      </p:cBhvr>
                                    </p:animEffect>
                                  </p:childTnLst>
                                </p:cTn>
                              </p:par>
                              <p:par>
                                <p:cTn id="61" presetID="16" presetClass="entr" presetSubtype="21"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arn(inVertical)">
                                      <p:cBhvr>
                                        <p:cTn id="63" dur="500"/>
                                        <p:tgtEl>
                                          <p:spTgt spid="3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arn(inVertical)">
                                      <p:cBhvr>
                                        <p:cTn id="66" dur="500"/>
                                        <p:tgtEl>
                                          <p:spTgt spid="34"/>
                                        </p:tgtEl>
                                      </p:cBhvr>
                                    </p:animEffect>
                                  </p:childTnLst>
                                </p:cTn>
                              </p:par>
                              <p:par>
                                <p:cTn id="67" presetID="16" presetClass="entr" presetSubtype="21"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barn(inVertical)">
                                      <p:cBhvr>
                                        <p:cTn id="69" dur="500"/>
                                        <p:tgtEl>
                                          <p:spTgt spid="3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arn(inVertical)">
                                      <p:cBhvr>
                                        <p:cTn id="72" dur="500"/>
                                        <p:tgtEl>
                                          <p:spTgt spid="36"/>
                                        </p:tgtEl>
                                      </p:cBhvr>
                                    </p:animEffect>
                                  </p:childTnLst>
                                </p:cTn>
                              </p:par>
                              <p:par>
                                <p:cTn id="73" presetID="16" presetClass="entr" presetSubtype="21"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arn(inVertical)">
                                      <p:cBhvr>
                                        <p:cTn id="75" dur="500"/>
                                        <p:tgtEl>
                                          <p:spTgt spid="37"/>
                                        </p:tgtEl>
                                      </p:cBhvr>
                                    </p:animEffect>
                                  </p:childTnLst>
                                </p:cTn>
                              </p:par>
                              <p:par>
                                <p:cTn id="76" presetID="16" presetClass="entr" presetSubtype="21" fill="hold"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barn(inVertical)">
                                      <p:cBhvr>
                                        <p:cTn id="78" dur="500"/>
                                        <p:tgtEl>
                                          <p:spTgt spid="38"/>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arn(inVertical)">
                                      <p:cBhvr>
                                        <p:cTn id="81" dur="500"/>
                                        <p:tgtEl>
                                          <p:spTgt spid="39"/>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barn(inVertical)">
                                      <p:cBhvr>
                                        <p:cTn id="84" dur="500"/>
                                        <p:tgtEl>
                                          <p:spTgt spid="40"/>
                                        </p:tgtEl>
                                      </p:cBhvr>
                                    </p:animEffect>
                                  </p:childTnLst>
                                </p:cTn>
                              </p:par>
                              <p:par>
                                <p:cTn id="85" presetID="16" presetClass="entr" presetSubtype="21"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barn(inVertical)">
                                      <p:cBhvr>
                                        <p:cTn id="87" dur="500"/>
                                        <p:tgtEl>
                                          <p:spTgt spid="41"/>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barn(inVertical)">
                                      <p:cBhvr>
                                        <p:cTn id="90" dur="500"/>
                                        <p:tgtEl>
                                          <p:spTgt spid="4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barn(inVertical)">
                                      <p:cBhvr>
                                        <p:cTn id="93" dur="500"/>
                                        <p:tgtEl>
                                          <p:spTgt spid="43"/>
                                        </p:tgtEl>
                                      </p:cBhvr>
                                    </p:animEffect>
                                  </p:childTnLst>
                                </p:cTn>
                              </p:par>
                              <p:par>
                                <p:cTn id="94" presetID="16" presetClass="entr" presetSubtype="21"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barn(inVertical)">
                                      <p:cBhvr>
                                        <p:cTn id="96" dur="500"/>
                                        <p:tgtEl>
                                          <p:spTgt spid="45"/>
                                        </p:tgtEl>
                                      </p:cBhvr>
                                    </p:animEffect>
                                  </p:childTnLst>
                                </p:cTn>
                              </p:par>
                              <p:par>
                                <p:cTn id="97" presetID="16" presetClass="entr" presetSubtype="21"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barn(inVertical)">
                                      <p:cBhvr>
                                        <p:cTn id="99" dur="500"/>
                                        <p:tgtEl>
                                          <p:spTgt spid="44"/>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barn(inVertical)">
                                      <p:cBhvr>
                                        <p:cTn id="102" dur="500"/>
                                        <p:tgtEl>
                                          <p:spTgt spid="4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barn(inVertical)">
                                      <p:cBhvr>
                                        <p:cTn id="10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3" grpId="0"/>
      <p:bldP spid="24" grpId="0"/>
      <p:bldP spid="27" grpId="0"/>
      <p:bldP spid="28" grpId="0"/>
      <p:bldP spid="31" grpId="0"/>
      <p:bldP spid="32" grpId="0"/>
      <p:bldP spid="34" grpId="0"/>
      <p:bldP spid="36" grpId="0"/>
      <p:bldP spid="39" grpId="0"/>
      <p:bldP spid="40" grpId="0"/>
      <p:bldP spid="42" grpId="0"/>
      <p:bldP spid="43" grpId="0"/>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32</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62191" y="1334016"/>
                <a:ext cx="10424055" cy="5324535"/>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A finite set of formulas </a:t>
                </a:r>
                <a14:m>
                  <m:oMath xmlns:m="http://schemas.openxmlformats.org/officeDocument/2006/math">
                    <m:r>
                      <a:rPr lang="en-US" sz="2000" i="1">
                        <a:latin typeface="Cambria Math" panose="02040503050406030204" pitchFamily="18" charset="0"/>
                        <a:ea typeface="Cambria Math" panose="02040503050406030204" pitchFamily="18" charset="0"/>
                      </a:rPr>
                      <m:t>𝜑</m:t>
                    </m:r>
                  </m:oMath>
                </a14:m>
                <a:r>
                  <a:rPr lang="en-US" sz="2000" dirty="0" smtClean="0"/>
                  <a:t>  </a:t>
                </a:r>
                <a:r>
                  <a:rPr lang="en-US" sz="2000" dirty="0"/>
                  <a:t>is satisfiable iff T</a:t>
                </a:r>
                <a:r>
                  <a:rPr lang="en-US" sz="2000" dirty="0" smtClean="0"/>
                  <a:t>(</a:t>
                </a:r>
                <a14:m>
                  <m:oMath xmlns:m="http://schemas.openxmlformats.org/officeDocument/2006/math">
                    <m:r>
                      <a:rPr lang="en-US" sz="2000" i="1">
                        <a:latin typeface="Cambria Math" panose="02040503050406030204" pitchFamily="18" charset="0"/>
                        <a:ea typeface="Cambria Math" panose="02040503050406030204" pitchFamily="18" charset="0"/>
                      </a:rPr>
                      <m:t>𝜑</m:t>
                    </m:r>
                  </m:oMath>
                </a14:m>
                <a:r>
                  <a:rPr lang="en-US" sz="2000" dirty="0" smtClean="0"/>
                  <a:t>) </a:t>
                </a:r>
                <a:r>
                  <a:rPr lang="en-US" sz="2000" dirty="0"/>
                  <a:t>is open. </a:t>
                </a:r>
                <a:endParaRPr lang="en-US" sz="2000" dirty="0" smtClean="0"/>
              </a:p>
              <a:p>
                <a:pPr marL="342900" indent="-342900">
                  <a:buFont typeface="Wingdings" panose="05000000000000000000" pitchFamily="2" charset="2"/>
                  <a:buChar char="v"/>
                </a:pPr>
                <a:r>
                  <a:rPr lang="en-US" sz="2000" dirty="0" smtClean="0"/>
                  <a:t>As </a:t>
                </a:r>
                <a:r>
                  <a:rPr lang="en-US" sz="2000" dirty="0"/>
                  <a:t>a corollary, </a:t>
                </a:r>
                <a14:m>
                  <m:oMath xmlns:m="http://schemas.openxmlformats.org/officeDocument/2006/math">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a:t>is contradictory (not satisfiable) iff T</a:t>
                </a:r>
                <a:r>
                  <a:rPr lang="en-US" sz="2000" dirty="0" smtClean="0"/>
                  <a:t>(</a:t>
                </a:r>
                <a14:m>
                  <m:oMath xmlns:m="http://schemas.openxmlformats.org/officeDocument/2006/math">
                    <m:r>
                      <a:rPr lang="en-US" sz="2000" i="1">
                        <a:latin typeface="Cambria Math" panose="02040503050406030204" pitchFamily="18" charset="0"/>
                        <a:ea typeface="Cambria Math" panose="02040503050406030204" pitchFamily="18" charset="0"/>
                      </a:rPr>
                      <m:t>𝜑</m:t>
                    </m:r>
                  </m:oMath>
                </a14:m>
                <a:r>
                  <a:rPr lang="en-US" sz="2000" dirty="0" smtClean="0"/>
                  <a:t>) </a:t>
                </a:r>
                <a:r>
                  <a:rPr lang="en-US" sz="2000" dirty="0"/>
                  <a:t>is closed</a:t>
                </a:r>
                <a:endParaRPr lang="en-US" sz="2000" dirty="0" smtClean="0"/>
              </a:p>
              <a:p>
                <a:pPr marL="342900" indent="-342900">
                  <a:buFont typeface="Wingdings" panose="05000000000000000000" pitchFamily="2" charset="2"/>
                  <a:buChar char="v"/>
                </a:pPr>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smtClean="0"/>
                  <a:t>=(P v Q) ^ (¬P ^ ¬Q)</a:t>
                </a:r>
              </a:p>
              <a:p>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r>
                  <a:rPr lang="en-US" sz="2000" dirty="0" smtClean="0"/>
                  <a:t>When P and its negation ¬P </a:t>
                </a:r>
                <a:r>
                  <a:rPr lang="en-US" sz="2000" dirty="0"/>
                  <a:t>appear on the same branch, a contradiction has been found and that branch is called closed. </a:t>
                </a: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262191" y="1334016"/>
                <a:ext cx="10424055" cy="5324535"/>
              </a:xfrm>
              <a:prstGeom prst="rect">
                <a:avLst/>
              </a:prstGeom>
              <a:blipFill>
                <a:blip r:embed="rId2"/>
                <a:stretch>
                  <a:fillRect l="-526" t="-687" b="-1145"/>
                </a:stretch>
              </a:blipFill>
            </p:spPr>
            <p:txBody>
              <a:bodyPr/>
              <a:lstStyle/>
              <a:p>
                <a:r>
                  <a:rPr lang="en-US">
                    <a:noFill/>
                  </a:rPr>
                  <a:t> </a:t>
                </a:r>
              </a:p>
            </p:txBody>
          </p:sp>
        </mc:Fallback>
      </mc:AlternateContent>
      <p:cxnSp>
        <p:nvCxnSpPr>
          <p:cNvPr id="7" name="Straight Connector 6"/>
          <p:cNvCxnSpPr/>
          <p:nvPr/>
        </p:nvCxnSpPr>
        <p:spPr>
          <a:xfrm>
            <a:off x="6064370" y="2544792"/>
            <a:ext cx="0" cy="69874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20905" y="3150548"/>
            <a:ext cx="1293963" cy="1200329"/>
          </a:xfrm>
          <a:prstGeom prst="rect">
            <a:avLst/>
          </a:prstGeom>
          <a:noFill/>
        </p:spPr>
        <p:txBody>
          <a:bodyPr wrap="square" rtlCol="0">
            <a:spAutoFit/>
          </a:bodyPr>
          <a:lstStyle/>
          <a:p>
            <a:r>
              <a:rPr lang="en-US" dirty="0" smtClean="0"/>
              <a:t>  (</a:t>
            </a:r>
            <a:r>
              <a:rPr lang="en-US" dirty="0"/>
              <a:t>P v Q</a:t>
            </a:r>
            <a:r>
              <a:rPr lang="en-US" dirty="0" smtClean="0"/>
              <a:t>)</a:t>
            </a:r>
          </a:p>
          <a:p>
            <a:r>
              <a:rPr lang="en-US" dirty="0"/>
              <a:t>(¬P ^ ¬Q)</a:t>
            </a:r>
          </a:p>
          <a:p>
            <a:endParaRPr lang="en-US" dirty="0" smtClean="0"/>
          </a:p>
          <a:p>
            <a:endParaRPr lang="en-US" dirty="0"/>
          </a:p>
        </p:txBody>
      </p:sp>
      <p:cxnSp>
        <p:nvCxnSpPr>
          <p:cNvPr id="48" name="Straight Connector 47"/>
          <p:cNvCxnSpPr/>
          <p:nvPr/>
        </p:nvCxnSpPr>
        <p:spPr>
          <a:xfrm flipH="1">
            <a:off x="5382883" y="3670842"/>
            <a:ext cx="603606" cy="28738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34805" y="4034362"/>
            <a:ext cx="409883" cy="369332"/>
          </a:xfrm>
          <a:prstGeom prst="rect">
            <a:avLst/>
          </a:prstGeom>
          <a:noFill/>
        </p:spPr>
        <p:txBody>
          <a:bodyPr wrap="square" rtlCol="0">
            <a:spAutoFit/>
          </a:bodyPr>
          <a:lstStyle/>
          <a:p>
            <a:r>
              <a:rPr lang="en-US" dirty="0"/>
              <a:t>P</a:t>
            </a:r>
          </a:p>
        </p:txBody>
      </p:sp>
      <p:sp>
        <p:nvSpPr>
          <p:cNvPr id="50" name="TextBox 49"/>
          <p:cNvSpPr txBox="1"/>
          <p:nvPr/>
        </p:nvSpPr>
        <p:spPr>
          <a:xfrm>
            <a:off x="6684150" y="3967568"/>
            <a:ext cx="409883" cy="369332"/>
          </a:xfrm>
          <a:prstGeom prst="rect">
            <a:avLst/>
          </a:prstGeom>
          <a:noFill/>
        </p:spPr>
        <p:txBody>
          <a:bodyPr wrap="square" rtlCol="0">
            <a:spAutoFit/>
          </a:bodyPr>
          <a:lstStyle/>
          <a:p>
            <a:r>
              <a:rPr lang="en-US" dirty="0" smtClean="0"/>
              <a:t>Q</a:t>
            </a:r>
            <a:endParaRPr lang="en-US" dirty="0"/>
          </a:p>
        </p:txBody>
      </p:sp>
      <p:cxnSp>
        <p:nvCxnSpPr>
          <p:cNvPr id="51" name="Straight Connector 50"/>
          <p:cNvCxnSpPr/>
          <p:nvPr/>
        </p:nvCxnSpPr>
        <p:spPr>
          <a:xfrm flipH="1" flipV="1">
            <a:off x="5977861" y="3739178"/>
            <a:ext cx="764978" cy="3134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384873" y="4320901"/>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072812" y="4870199"/>
            <a:ext cx="549724" cy="369332"/>
          </a:xfrm>
          <a:prstGeom prst="rect">
            <a:avLst/>
          </a:prstGeom>
          <a:noFill/>
        </p:spPr>
        <p:txBody>
          <a:bodyPr wrap="square" rtlCol="0">
            <a:spAutoFit/>
          </a:bodyPr>
          <a:lstStyle/>
          <a:p>
            <a:r>
              <a:rPr lang="en-US" dirty="0"/>
              <a:t>¬P</a:t>
            </a:r>
          </a:p>
        </p:txBody>
      </p:sp>
      <p:sp>
        <p:nvSpPr>
          <p:cNvPr id="54" name="TextBox 53"/>
          <p:cNvSpPr txBox="1"/>
          <p:nvPr/>
        </p:nvSpPr>
        <p:spPr>
          <a:xfrm>
            <a:off x="5023879" y="5108973"/>
            <a:ext cx="620809" cy="369332"/>
          </a:xfrm>
          <a:prstGeom prst="rect">
            <a:avLst/>
          </a:prstGeom>
          <a:noFill/>
        </p:spPr>
        <p:txBody>
          <a:bodyPr wrap="square" rtlCol="0">
            <a:spAutoFit/>
          </a:bodyPr>
          <a:lstStyle/>
          <a:p>
            <a:r>
              <a:rPr lang="en-US" dirty="0"/>
              <a:t>¬Q</a:t>
            </a:r>
          </a:p>
        </p:txBody>
      </p:sp>
      <p:sp>
        <p:nvSpPr>
          <p:cNvPr id="57" name="TextBox 56"/>
          <p:cNvSpPr txBox="1"/>
          <p:nvPr/>
        </p:nvSpPr>
        <p:spPr>
          <a:xfrm>
            <a:off x="6684150" y="4846523"/>
            <a:ext cx="549724" cy="369332"/>
          </a:xfrm>
          <a:prstGeom prst="rect">
            <a:avLst/>
          </a:prstGeom>
          <a:noFill/>
        </p:spPr>
        <p:txBody>
          <a:bodyPr wrap="square" rtlCol="0">
            <a:spAutoFit/>
          </a:bodyPr>
          <a:lstStyle/>
          <a:p>
            <a:r>
              <a:rPr lang="en-US" dirty="0"/>
              <a:t>¬P</a:t>
            </a:r>
          </a:p>
        </p:txBody>
      </p:sp>
      <p:sp>
        <p:nvSpPr>
          <p:cNvPr id="58" name="TextBox 57"/>
          <p:cNvSpPr txBox="1"/>
          <p:nvPr/>
        </p:nvSpPr>
        <p:spPr>
          <a:xfrm>
            <a:off x="6648607" y="5062651"/>
            <a:ext cx="620809" cy="369332"/>
          </a:xfrm>
          <a:prstGeom prst="rect">
            <a:avLst/>
          </a:prstGeom>
          <a:noFill/>
        </p:spPr>
        <p:txBody>
          <a:bodyPr wrap="square" rtlCol="0">
            <a:spAutoFit/>
          </a:bodyPr>
          <a:lstStyle/>
          <a:p>
            <a:r>
              <a:rPr lang="en-US" dirty="0"/>
              <a:t>¬Q</a:t>
            </a:r>
          </a:p>
        </p:txBody>
      </p:sp>
      <p:cxnSp>
        <p:nvCxnSpPr>
          <p:cNvPr id="59" name="Straight Connector 58"/>
          <p:cNvCxnSpPr/>
          <p:nvPr/>
        </p:nvCxnSpPr>
        <p:spPr>
          <a:xfrm flipH="1" flipV="1">
            <a:off x="6873926" y="4315130"/>
            <a:ext cx="24676" cy="57865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158596" y="5431983"/>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p:nvPr/>
        </p:nvCxnSpPr>
        <p:spPr>
          <a:xfrm>
            <a:off x="5163555" y="5447714"/>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p:cNvCxnSpPr/>
          <p:nvPr/>
        </p:nvCxnSpPr>
        <p:spPr>
          <a:xfrm flipH="1">
            <a:off x="6839902" y="5360519"/>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p:cNvCxnSpPr/>
          <p:nvPr/>
        </p:nvCxnSpPr>
        <p:spPr>
          <a:xfrm>
            <a:off x="6844861" y="5376250"/>
            <a:ext cx="368238" cy="20411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val="3309193201"/>
              </p:ext>
            </p:extLst>
          </p:nvPr>
        </p:nvGraphicFramePr>
        <p:xfrm>
          <a:off x="7677365" y="2384237"/>
          <a:ext cx="4135706" cy="2573210"/>
        </p:xfrm>
        <a:graphic>
          <a:graphicData uri="http://schemas.openxmlformats.org/drawingml/2006/table">
            <a:tbl>
              <a:tblPr firstRow="1" bandRow="1">
                <a:tableStyleId>{5C22544A-7EE6-4342-B048-85BDC9FD1C3A}</a:tableStyleId>
              </a:tblPr>
              <a:tblGrid>
                <a:gridCol w="590815">
                  <a:extLst>
                    <a:ext uri="{9D8B030D-6E8A-4147-A177-3AD203B41FA5}">
                      <a16:colId xmlns:a16="http://schemas.microsoft.com/office/drawing/2014/main" val="797984694"/>
                    </a:ext>
                  </a:extLst>
                </a:gridCol>
                <a:gridCol w="590815">
                  <a:extLst>
                    <a:ext uri="{9D8B030D-6E8A-4147-A177-3AD203B41FA5}">
                      <a16:colId xmlns:a16="http://schemas.microsoft.com/office/drawing/2014/main" val="4277517975"/>
                    </a:ext>
                  </a:extLst>
                </a:gridCol>
                <a:gridCol w="590815">
                  <a:extLst>
                    <a:ext uri="{9D8B030D-6E8A-4147-A177-3AD203B41FA5}">
                      <a16:colId xmlns:a16="http://schemas.microsoft.com/office/drawing/2014/main" val="1866715453"/>
                    </a:ext>
                  </a:extLst>
                </a:gridCol>
                <a:gridCol w="590815">
                  <a:extLst>
                    <a:ext uri="{9D8B030D-6E8A-4147-A177-3AD203B41FA5}">
                      <a16:colId xmlns:a16="http://schemas.microsoft.com/office/drawing/2014/main" val="2496827559"/>
                    </a:ext>
                  </a:extLst>
                </a:gridCol>
                <a:gridCol w="510413">
                  <a:extLst>
                    <a:ext uri="{9D8B030D-6E8A-4147-A177-3AD203B41FA5}">
                      <a16:colId xmlns:a16="http://schemas.microsoft.com/office/drawing/2014/main" val="964861552"/>
                    </a:ext>
                  </a:extLst>
                </a:gridCol>
                <a:gridCol w="552091">
                  <a:extLst>
                    <a:ext uri="{9D8B030D-6E8A-4147-A177-3AD203B41FA5}">
                      <a16:colId xmlns:a16="http://schemas.microsoft.com/office/drawing/2014/main" val="1727189337"/>
                    </a:ext>
                  </a:extLst>
                </a:gridCol>
                <a:gridCol w="709942">
                  <a:extLst>
                    <a:ext uri="{9D8B030D-6E8A-4147-A177-3AD203B41FA5}">
                      <a16:colId xmlns:a16="http://schemas.microsoft.com/office/drawing/2014/main" val="4066897962"/>
                    </a:ext>
                  </a:extLst>
                </a:gridCol>
              </a:tblGrid>
              <a:tr h="514642">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A^B </a:t>
                      </a:r>
                      <a:endParaRPr lang="en-US" dirty="0"/>
                    </a:p>
                  </a:txBody>
                  <a:tcPr/>
                </a:tc>
                <a:extLst>
                  <a:ext uri="{0D108BD9-81ED-4DB2-BD59-A6C34878D82A}">
                    <a16:rowId xmlns:a16="http://schemas.microsoft.com/office/drawing/2014/main" val="77777984"/>
                  </a:ext>
                </a:extLst>
              </a:tr>
              <a:tr h="514642">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4054701096"/>
                  </a:ext>
                </a:extLst>
              </a:tr>
              <a:tr h="51464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4196373431"/>
                  </a:ext>
                </a:extLst>
              </a:tr>
              <a:tr h="514642">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2799136427"/>
                  </a:ext>
                </a:extLst>
              </a:tr>
              <a:tr h="514642">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b="1" dirty="0" smtClean="0"/>
                        <a:t>F</a:t>
                      </a:r>
                      <a:endParaRPr lang="en-US" b="1" dirty="0"/>
                    </a:p>
                  </a:txBody>
                  <a:tcPr/>
                </a:tc>
                <a:extLst>
                  <a:ext uri="{0D108BD9-81ED-4DB2-BD59-A6C34878D82A}">
                    <a16:rowId xmlns:a16="http://schemas.microsoft.com/office/drawing/2014/main" val="456580401"/>
                  </a:ext>
                </a:extLst>
              </a:tr>
            </a:tbl>
          </a:graphicData>
        </a:graphic>
      </p:graphicFrame>
      <p:sp>
        <p:nvSpPr>
          <p:cNvPr id="77" name="TextBox 76"/>
          <p:cNvSpPr txBox="1"/>
          <p:nvPr/>
        </p:nvSpPr>
        <p:spPr>
          <a:xfrm>
            <a:off x="9625027" y="1758627"/>
            <a:ext cx="1624312" cy="1200329"/>
          </a:xfrm>
          <a:prstGeom prst="rect">
            <a:avLst/>
          </a:prstGeom>
          <a:noFill/>
        </p:spPr>
        <p:txBody>
          <a:bodyPr wrap="square" rtlCol="0">
            <a:spAutoFit/>
          </a:bodyPr>
          <a:lstStyle/>
          <a:p>
            <a:r>
              <a:rPr lang="en-US" dirty="0" smtClean="0"/>
              <a:t> A=(P </a:t>
            </a:r>
            <a:r>
              <a:rPr lang="en-US" dirty="0"/>
              <a:t>v Q</a:t>
            </a:r>
            <a:r>
              <a:rPr lang="en-US" dirty="0" smtClean="0"/>
              <a:t>)</a:t>
            </a:r>
          </a:p>
          <a:p>
            <a:r>
              <a:rPr lang="en-US" dirty="0" smtClean="0"/>
              <a:t>B=(¬</a:t>
            </a:r>
            <a:r>
              <a:rPr lang="en-US" dirty="0"/>
              <a:t>P ^ ¬Q)</a:t>
            </a:r>
          </a:p>
          <a:p>
            <a:endParaRPr lang="en-US" dirty="0" smtClean="0"/>
          </a:p>
          <a:p>
            <a:endParaRPr lang="en-US" dirty="0"/>
          </a:p>
        </p:txBody>
      </p:sp>
    </p:spTree>
    <p:extLst>
      <p:ext uri="{BB962C8B-B14F-4D97-AF65-F5344CB8AC3E}">
        <p14:creationId xmlns:p14="http://schemas.microsoft.com/office/powerpoint/2010/main" val="515085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arn(inVertic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par>
                                <p:cTn id="29" presetID="16" presetClass="entr" presetSubtype="21"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arn(inVertical)">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arn(inVertical)">
                                      <p:cBhvr>
                                        <p:cTn id="36" dur="500"/>
                                        <p:tgtEl>
                                          <p:spTgt spid="4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barn(inVertical)">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arn(inVertical)">
                                      <p:cBhvr>
                                        <p:cTn id="44" dur="500"/>
                                        <p:tgtEl>
                                          <p:spTgt spid="52"/>
                                        </p:tgtEl>
                                      </p:cBhvr>
                                    </p:animEffect>
                                  </p:childTnLst>
                                </p:cTn>
                              </p:par>
                              <p:par>
                                <p:cTn id="45" presetID="16" presetClass="entr" presetSubtype="21"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arn(inVertical)">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barn(inVertical)">
                                      <p:cBhvr>
                                        <p:cTn id="52" dur="500"/>
                                        <p:tgtEl>
                                          <p:spTgt spid="5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barn(inVertical)">
                                      <p:cBhvr>
                                        <p:cTn id="55" dur="500"/>
                                        <p:tgtEl>
                                          <p:spTgt spid="5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barn(inVertical)">
                                      <p:cBhvr>
                                        <p:cTn id="58" dur="500"/>
                                        <p:tgtEl>
                                          <p:spTgt spid="5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barn(inVertical)">
                                      <p:cBhvr>
                                        <p:cTn id="61" dur="500"/>
                                        <p:tgtEl>
                                          <p:spTgt spid="5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barn(inVertical)">
                                      <p:cBhvr>
                                        <p:cTn id="66" dur="500"/>
                                        <p:tgtEl>
                                          <p:spTgt spid="72"/>
                                        </p:tgtEl>
                                      </p:cBhvr>
                                    </p:animEffect>
                                  </p:childTnLst>
                                </p:cTn>
                              </p:par>
                              <p:par>
                                <p:cTn id="67" presetID="16" presetClass="entr" presetSubtype="2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barn(inVertical)">
                                      <p:cBhvr>
                                        <p:cTn id="69" dur="500"/>
                                        <p:tgtEl>
                                          <p:spTgt spid="69"/>
                                        </p:tgtEl>
                                      </p:cBhvr>
                                    </p:animEffect>
                                  </p:childTnLst>
                                </p:cTn>
                              </p:par>
                              <p:par>
                                <p:cTn id="70" presetID="16" presetClass="entr" presetSubtype="21" fill="hold"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barn(inVertical)">
                                      <p:cBhvr>
                                        <p:cTn id="72" dur="500"/>
                                        <p:tgtEl>
                                          <p:spTgt spid="74"/>
                                        </p:tgtEl>
                                      </p:cBhvr>
                                    </p:animEffect>
                                  </p:childTnLst>
                                </p:cTn>
                              </p:par>
                              <p:par>
                                <p:cTn id="73" presetID="16" presetClass="entr" presetSubtype="21"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barn(inVertical)">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5">
                                            <p:txEl>
                                              <p:pRg st="15" end="15"/>
                                            </p:txEl>
                                          </p:spTgt>
                                        </p:tgtEl>
                                        <p:attrNameLst>
                                          <p:attrName>style.visibility</p:attrName>
                                        </p:attrNameLst>
                                      </p:cBhvr>
                                      <p:to>
                                        <p:strVal val="visible"/>
                                      </p:to>
                                    </p:set>
                                    <p:animEffect transition="in" filter="barn(inVertical)">
                                      <p:cBhvr>
                                        <p:cTn id="80" dur="500"/>
                                        <p:tgtEl>
                                          <p:spTgt spid="5">
                                            <p:txEl>
                                              <p:pRg st="15" end="1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wheel(1)">
                                      <p:cBhvr>
                                        <p:cTn id="85" dur="2000"/>
                                        <p:tgtEl>
                                          <p:spTgt spid="76"/>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wheel(1)">
                                      <p:cBhvr>
                                        <p:cTn id="8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9" grpId="0"/>
      <p:bldP spid="50" grpId="0"/>
      <p:bldP spid="53" grpId="0"/>
      <p:bldP spid="54" grpId="0"/>
      <p:bldP spid="57" grpId="0"/>
      <p:bldP spid="58" grpId="0"/>
      <p:bldP spid="7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33</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191220" y="1410759"/>
                <a:ext cx="3785012" cy="4093428"/>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smtClean="0"/>
                  <a:t>=(P v ¬Q) </a:t>
                </a:r>
                <a:r>
                  <a:rPr lang="en-US" sz="2000" dirty="0" smtClean="0">
                    <a:sym typeface="Wingdings" panose="05000000000000000000" pitchFamily="2" charset="2"/>
                  </a:rPr>
                  <a:t></a:t>
                </a:r>
                <a:r>
                  <a:rPr lang="en-US" sz="2000" dirty="0" smtClean="0"/>
                  <a:t>(P ^ Q)</a:t>
                </a:r>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SATISFIABLE</a:t>
                </a:r>
              </a:p>
              <a:p>
                <a:r>
                  <a:rPr lang="en-US" sz="2000" dirty="0"/>
                  <a:t>	</a:t>
                </a:r>
                <a:r>
                  <a:rPr lang="en-US" sz="2000" dirty="0" smtClean="0"/>
                  <a:t>(There are open branches)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191220" y="1410759"/>
                <a:ext cx="3785012" cy="4093428"/>
              </a:xfrm>
              <a:prstGeom prst="rect">
                <a:avLst/>
              </a:prstGeom>
              <a:blipFill>
                <a:blip r:embed="rId2"/>
                <a:stretch>
                  <a:fillRect/>
                </a:stretch>
              </a:blipFill>
            </p:spPr>
            <p:txBody>
              <a:bodyPr/>
              <a:lstStyle/>
              <a:p>
                <a:r>
                  <a:rPr lang="en-US">
                    <a:noFill/>
                  </a:rPr>
                  <a:t> </a:t>
                </a:r>
              </a:p>
            </p:txBody>
          </p:sp>
        </mc:Fallback>
      </mc:AlternateContent>
      <p:cxnSp>
        <p:nvCxnSpPr>
          <p:cNvPr id="7" name="Straight Connector 6"/>
          <p:cNvCxnSpPr/>
          <p:nvPr/>
        </p:nvCxnSpPr>
        <p:spPr>
          <a:xfrm flipH="1">
            <a:off x="2447942" y="1952913"/>
            <a:ext cx="759125" cy="6657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74187" y="2631057"/>
            <a:ext cx="1293963" cy="369332"/>
          </a:xfrm>
          <a:prstGeom prst="rect">
            <a:avLst/>
          </a:prstGeom>
          <a:noFill/>
        </p:spPr>
        <p:txBody>
          <a:bodyPr wrap="square" rtlCol="0">
            <a:spAutoFit/>
          </a:bodyPr>
          <a:lstStyle/>
          <a:p>
            <a:r>
              <a:rPr lang="en-US" dirty="0" smtClean="0"/>
              <a:t> </a:t>
            </a:r>
            <a:r>
              <a:rPr lang="en-US" dirty="0"/>
              <a:t>¬</a:t>
            </a:r>
            <a:r>
              <a:rPr lang="en-US" dirty="0" smtClean="0"/>
              <a:t>(</a:t>
            </a:r>
            <a:r>
              <a:rPr lang="en-US" dirty="0"/>
              <a:t>P v </a:t>
            </a:r>
            <a:r>
              <a:rPr lang="en-US" dirty="0" smtClean="0"/>
              <a:t>¬Q)</a:t>
            </a:r>
          </a:p>
        </p:txBody>
      </p:sp>
      <p:cxnSp>
        <p:nvCxnSpPr>
          <p:cNvPr id="52" name="Straight Connector 51"/>
          <p:cNvCxnSpPr/>
          <p:nvPr/>
        </p:nvCxnSpPr>
        <p:spPr>
          <a:xfrm>
            <a:off x="2156634" y="2936205"/>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836484" y="3503840"/>
            <a:ext cx="549724" cy="369332"/>
          </a:xfrm>
          <a:prstGeom prst="rect">
            <a:avLst/>
          </a:prstGeom>
          <a:noFill/>
        </p:spPr>
        <p:txBody>
          <a:bodyPr wrap="square" rtlCol="0">
            <a:spAutoFit/>
          </a:bodyPr>
          <a:lstStyle/>
          <a:p>
            <a:r>
              <a:rPr lang="en-US" dirty="0"/>
              <a:t>¬P</a:t>
            </a:r>
          </a:p>
        </p:txBody>
      </p:sp>
      <p:sp>
        <p:nvSpPr>
          <p:cNvPr id="54" name="TextBox 53"/>
          <p:cNvSpPr txBox="1"/>
          <p:nvPr/>
        </p:nvSpPr>
        <p:spPr>
          <a:xfrm>
            <a:off x="1822458" y="3711251"/>
            <a:ext cx="620809" cy="369332"/>
          </a:xfrm>
          <a:prstGeom prst="rect">
            <a:avLst/>
          </a:prstGeom>
          <a:noFill/>
        </p:spPr>
        <p:txBody>
          <a:bodyPr wrap="square" rtlCol="0">
            <a:spAutoFit/>
          </a:bodyPr>
          <a:lstStyle/>
          <a:p>
            <a:r>
              <a:rPr lang="en-US" dirty="0"/>
              <a:t>¬Q</a:t>
            </a:r>
          </a:p>
        </p:txBody>
      </p:sp>
      <p:cxnSp>
        <p:nvCxnSpPr>
          <p:cNvPr id="24" name="Straight Connector 23"/>
          <p:cNvCxnSpPr/>
          <p:nvPr/>
        </p:nvCxnSpPr>
        <p:spPr>
          <a:xfrm flipH="1" flipV="1">
            <a:off x="3194999" y="2017417"/>
            <a:ext cx="772064" cy="65677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40320" y="2566873"/>
            <a:ext cx="1293963" cy="369332"/>
          </a:xfrm>
          <a:prstGeom prst="rect">
            <a:avLst/>
          </a:prstGeom>
          <a:noFill/>
        </p:spPr>
        <p:txBody>
          <a:bodyPr wrap="square" rtlCol="0">
            <a:spAutoFit/>
          </a:bodyPr>
          <a:lstStyle/>
          <a:p>
            <a:r>
              <a:rPr lang="en-US" dirty="0" smtClean="0"/>
              <a:t>   (</a:t>
            </a:r>
            <a:r>
              <a:rPr lang="en-US" dirty="0"/>
              <a:t>P </a:t>
            </a:r>
            <a:r>
              <a:rPr lang="en-US" dirty="0" smtClean="0"/>
              <a:t>^ Q)</a:t>
            </a:r>
          </a:p>
        </p:txBody>
      </p:sp>
      <p:cxnSp>
        <p:nvCxnSpPr>
          <p:cNvPr id="28" name="Straight Connector 27"/>
          <p:cNvCxnSpPr/>
          <p:nvPr/>
        </p:nvCxnSpPr>
        <p:spPr>
          <a:xfrm>
            <a:off x="4101283" y="2853685"/>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5376" y="3396857"/>
            <a:ext cx="549724" cy="369332"/>
          </a:xfrm>
          <a:prstGeom prst="rect">
            <a:avLst/>
          </a:prstGeom>
          <a:noFill/>
        </p:spPr>
        <p:txBody>
          <a:bodyPr wrap="square" rtlCol="0">
            <a:spAutoFit/>
          </a:bodyPr>
          <a:lstStyle/>
          <a:p>
            <a:r>
              <a:rPr lang="en-US" dirty="0" smtClean="0"/>
              <a:t>P</a:t>
            </a:r>
            <a:endParaRPr lang="en-US" dirty="0"/>
          </a:p>
        </p:txBody>
      </p:sp>
      <p:sp>
        <p:nvSpPr>
          <p:cNvPr id="30" name="TextBox 29"/>
          <p:cNvSpPr txBox="1"/>
          <p:nvPr/>
        </p:nvSpPr>
        <p:spPr>
          <a:xfrm>
            <a:off x="3922062" y="3628020"/>
            <a:ext cx="620809" cy="369332"/>
          </a:xfrm>
          <a:prstGeom prst="rect">
            <a:avLst/>
          </a:prstGeom>
          <a:noFill/>
        </p:spPr>
        <p:txBody>
          <a:bodyPr wrap="square" rtlCol="0">
            <a:spAutoFit/>
          </a:bodyPr>
          <a:lstStyle/>
          <a:p>
            <a:r>
              <a:rPr lang="en-US" dirty="0" smtClean="0"/>
              <a:t>Q</a:t>
            </a: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6551473" y="1297300"/>
                <a:ext cx="4241781" cy="5324535"/>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en-US" sz="2000" dirty="0" smtClean="0"/>
                  <a:t>=(P </a:t>
                </a:r>
                <a:r>
                  <a:rPr lang="en-US" sz="2000" dirty="0" smtClean="0">
                    <a:sym typeface="Wingdings" panose="05000000000000000000" pitchFamily="2" charset="2"/>
                  </a:rPr>
                  <a:t></a:t>
                </a:r>
                <a:r>
                  <a:rPr lang="en-US" sz="2000" dirty="0" smtClean="0"/>
                  <a:t>Q) </a:t>
                </a:r>
                <a:r>
                  <a:rPr lang="en-US" sz="2000" dirty="0" smtClean="0">
                    <a:sym typeface="Wingdings" panose="05000000000000000000" pitchFamily="2" charset="2"/>
                  </a:rPr>
                  <a:t>^ </a:t>
                </a:r>
                <a:r>
                  <a:rPr lang="en-US" sz="2000" dirty="0" smtClean="0"/>
                  <a:t>(Q</a:t>
                </a:r>
                <a:r>
                  <a:rPr lang="en-US" sz="2000" dirty="0" smtClean="0">
                    <a:sym typeface="Wingdings" panose="05000000000000000000" pitchFamily="2" charset="2"/>
                  </a:rPr>
                  <a:t>R)</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			SATISFIABLE</a:t>
                </a:r>
              </a:p>
              <a:p>
                <a:r>
                  <a:rPr lang="en-US" sz="2000" dirty="0"/>
                  <a:t>	</a:t>
                </a:r>
                <a:r>
                  <a:rPr lang="en-US" sz="2000" dirty="0" smtClean="0"/>
                  <a:t>(There are open branches)</a:t>
                </a:r>
                <a:endParaRPr lang="en-US" sz="2000" dirty="0"/>
              </a:p>
            </p:txBody>
          </p:sp>
        </mc:Choice>
        <mc:Fallback xmlns="">
          <p:sp>
            <p:nvSpPr>
              <p:cNvPr id="31" name="TextBox 30"/>
              <p:cNvSpPr txBox="1">
                <a:spLocks noRot="1" noChangeAspect="1" noMove="1" noResize="1" noEditPoints="1" noAdjustHandles="1" noChangeArrowheads="1" noChangeShapeType="1" noTextEdit="1"/>
              </p:cNvSpPr>
              <p:nvPr/>
            </p:nvSpPr>
            <p:spPr>
              <a:xfrm>
                <a:off x="6551473" y="1297300"/>
                <a:ext cx="4241781" cy="5324535"/>
              </a:xfrm>
              <a:prstGeom prst="rect">
                <a:avLst/>
              </a:prstGeom>
              <a:blipFill>
                <a:blip r:embed="rId3"/>
                <a:stretch>
                  <a:fillRect b="-1145"/>
                </a:stretch>
              </a:blipFill>
            </p:spPr>
            <p:txBody>
              <a:bodyPr/>
              <a:lstStyle/>
              <a:p>
                <a:r>
                  <a:rPr lang="en-US">
                    <a:noFill/>
                  </a:rPr>
                  <a:t> </a:t>
                </a:r>
              </a:p>
            </p:txBody>
          </p:sp>
        </mc:Fallback>
      </mc:AlternateContent>
      <p:cxnSp>
        <p:nvCxnSpPr>
          <p:cNvPr id="32" name="Straight Connector 31"/>
          <p:cNvCxnSpPr/>
          <p:nvPr/>
        </p:nvCxnSpPr>
        <p:spPr>
          <a:xfrm>
            <a:off x="8487507" y="1952913"/>
            <a:ext cx="0" cy="57288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116719" y="2492557"/>
            <a:ext cx="741575" cy="646331"/>
          </a:xfrm>
          <a:prstGeom prst="rect">
            <a:avLst/>
          </a:prstGeom>
          <a:noFill/>
        </p:spPr>
        <p:txBody>
          <a:bodyPr wrap="square" rtlCol="0">
            <a:spAutoFit/>
          </a:bodyPr>
          <a:lstStyle/>
          <a:p>
            <a:r>
              <a:rPr lang="en-US" dirty="0" smtClean="0"/>
              <a:t>P</a:t>
            </a:r>
            <a:r>
              <a:rPr lang="en-US" dirty="0" smtClean="0">
                <a:sym typeface="Wingdings" panose="05000000000000000000" pitchFamily="2" charset="2"/>
              </a:rPr>
              <a:t>Q</a:t>
            </a:r>
          </a:p>
          <a:p>
            <a:r>
              <a:rPr lang="en-US" dirty="0" smtClean="0">
                <a:sym typeface="Wingdings" panose="05000000000000000000" pitchFamily="2" charset="2"/>
              </a:rPr>
              <a:t>QR</a:t>
            </a:r>
            <a:endParaRPr lang="en-US" dirty="0"/>
          </a:p>
        </p:txBody>
      </p:sp>
      <p:cxnSp>
        <p:nvCxnSpPr>
          <p:cNvPr id="34" name="Straight Connector 33"/>
          <p:cNvCxnSpPr/>
          <p:nvPr/>
        </p:nvCxnSpPr>
        <p:spPr>
          <a:xfrm flipH="1">
            <a:off x="7625733" y="3057584"/>
            <a:ext cx="825262" cy="6052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8420504" y="3107746"/>
            <a:ext cx="1688871" cy="4525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350871" y="3698924"/>
            <a:ext cx="549724" cy="369332"/>
          </a:xfrm>
          <a:prstGeom prst="rect">
            <a:avLst/>
          </a:prstGeom>
          <a:noFill/>
        </p:spPr>
        <p:txBody>
          <a:bodyPr wrap="square" rtlCol="0">
            <a:spAutoFit/>
          </a:bodyPr>
          <a:lstStyle/>
          <a:p>
            <a:r>
              <a:rPr lang="en-US" dirty="0"/>
              <a:t>¬P</a:t>
            </a:r>
          </a:p>
        </p:txBody>
      </p:sp>
      <p:sp>
        <p:nvSpPr>
          <p:cNvPr id="41" name="TextBox 40"/>
          <p:cNvSpPr txBox="1"/>
          <p:nvPr/>
        </p:nvSpPr>
        <p:spPr>
          <a:xfrm>
            <a:off x="9962282" y="3555023"/>
            <a:ext cx="549724" cy="369332"/>
          </a:xfrm>
          <a:prstGeom prst="rect">
            <a:avLst/>
          </a:prstGeom>
          <a:noFill/>
        </p:spPr>
        <p:txBody>
          <a:bodyPr wrap="square" rtlCol="0">
            <a:spAutoFit/>
          </a:bodyPr>
          <a:lstStyle/>
          <a:p>
            <a:r>
              <a:rPr lang="en-US" dirty="0"/>
              <a:t>Q</a:t>
            </a:r>
          </a:p>
        </p:txBody>
      </p:sp>
      <p:cxnSp>
        <p:nvCxnSpPr>
          <p:cNvPr id="42" name="Straight Connector 41"/>
          <p:cNvCxnSpPr/>
          <p:nvPr/>
        </p:nvCxnSpPr>
        <p:spPr>
          <a:xfrm flipH="1">
            <a:off x="6763960" y="3986921"/>
            <a:ext cx="825262" cy="6052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558730" y="4037082"/>
            <a:ext cx="928777" cy="5707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89098" y="4628261"/>
            <a:ext cx="549724" cy="369332"/>
          </a:xfrm>
          <a:prstGeom prst="rect">
            <a:avLst/>
          </a:prstGeom>
          <a:noFill/>
        </p:spPr>
        <p:txBody>
          <a:bodyPr wrap="square" rtlCol="0">
            <a:spAutoFit/>
          </a:bodyPr>
          <a:lstStyle/>
          <a:p>
            <a:r>
              <a:rPr lang="en-US" dirty="0" smtClean="0"/>
              <a:t>¬Q</a:t>
            </a:r>
            <a:endParaRPr lang="en-US" dirty="0"/>
          </a:p>
        </p:txBody>
      </p:sp>
      <p:sp>
        <p:nvSpPr>
          <p:cNvPr id="45" name="TextBox 44"/>
          <p:cNvSpPr txBox="1"/>
          <p:nvPr/>
        </p:nvSpPr>
        <p:spPr>
          <a:xfrm>
            <a:off x="8418807" y="4510860"/>
            <a:ext cx="549724" cy="369332"/>
          </a:xfrm>
          <a:prstGeom prst="rect">
            <a:avLst/>
          </a:prstGeom>
          <a:noFill/>
        </p:spPr>
        <p:txBody>
          <a:bodyPr wrap="square" rtlCol="0">
            <a:spAutoFit/>
          </a:bodyPr>
          <a:lstStyle/>
          <a:p>
            <a:r>
              <a:rPr lang="en-US" dirty="0" smtClean="0"/>
              <a:t>R</a:t>
            </a:r>
            <a:endParaRPr lang="en-US" dirty="0"/>
          </a:p>
        </p:txBody>
      </p:sp>
      <p:cxnSp>
        <p:nvCxnSpPr>
          <p:cNvPr id="46" name="Straight Connector 45"/>
          <p:cNvCxnSpPr/>
          <p:nvPr/>
        </p:nvCxnSpPr>
        <p:spPr>
          <a:xfrm flipH="1">
            <a:off x="9314605" y="3889912"/>
            <a:ext cx="825262" cy="6052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0109375" y="3940073"/>
            <a:ext cx="928777" cy="5707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039743" y="4531252"/>
            <a:ext cx="549724" cy="369332"/>
          </a:xfrm>
          <a:prstGeom prst="rect">
            <a:avLst/>
          </a:prstGeom>
          <a:noFill/>
        </p:spPr>
        <p:txBody>
          <a:bodyPr wrap="square" rtlCol="0">
            <a:spAutoFit/>
          </a:bodyPr>
          <a:lstStyle/>
          <a:p>
            <a:r>
              <a:rPr lang="en-US" dirty="0" smtClean="0"/>
              <a:t>¬Q</a:t>
            </a:r>
            <a:endParaRPr lang="en-US" dirty="0"/>
          </a:p>
        </p:txBody>
      </p:sp>
      <p:sp>
        <p:nvSpPr>
          <p:cNvPr id="56" name="TextBox 55"/>
          <p:cNvSpPr txBox="1"/>
          <p:nvPr/>
        </p:nvSpPr>
        <p:spPr>
          <a:xfrm>
            <a:off x="10969452" y="4413851"/>
            <a:ext cx="549724" cy="369332"/>
          </a:xfrm>
          <a:prstGeom prst="rect">
            <a:avLst/>
          </a:prstGeom>
          <a:noFill/>
        </p:spPr>
        <p:txBody>
          <a:bodyPr wrap="square" rtlCol="0">
            <a:spAutoFit/>
          </a:bodyPr>
          <a:lstStyle/>
          <a:p>
            <a:r>
              <a:rPr lang="en-US" dirty="0" smtClean="0"/>
              <a:t>R</a:t>
            </a:r>
            <a:endParaRPr lang="en-US" dirty="0"/>
          </a:p>
        </p:txBody>
      </p:sp>
      <p:cxnSp>
        <p:nvCxnSpPr>
          <p:cNvPr id="60" name="Straight Connector 59"/>
          <p:cNvCxnSpPr/>
          <p:nvPr/>
        </p:nvCxnSpPr>
        <p:spPr>
          <a:xfrm flipH="1">
            <a:off x="9216270" y="482807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9221229" y="4843805"/>
            <a:ext cx="368238" cy="20411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9181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arn(inVertical)">
                                      <p:cBhvr>
                                        <p:cTn id="13" dur="500"/>
                                        <p:tgtEl>
                                          <p:spTgt spid="5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barn(inVertical)">
                                      <p:cBhvr>
                                        <p:cTn id="19" dur="500"/>
                                        <p:tgtEl>
                                          <p:spTgt spid="53"/>
                                        </p:tgtEl>
                                      </p:cBhvr>
                                    </p:animEffect>
                                  </p:childTnLst>
                                </p:cTn>
                              </p:par>
                              <p:par>
                                <p:cTn id="20" presetID="16" presetClass="entr" presetSubtype="2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arn(inVertical)">
                                      <p:cBhvr>
                                        <p:cTn id="42" dur="500"/>
                                        <p:tgtEl>
                                          <p:spTgt spid="31"/>
                                        </p:tgtEl>
                                      </p:cBhvr>
                                    </p:animEffect>
                                  </p:childTnLst>
                                </p:cTn>
                              </p:par>
                              <p:par>
                                <p:cTn id="43" presetID="16" presetClass="entr" presetSubtype="21"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arn(inVertical)">
                                      <p:cBhvr>
                                        <p:cTn id="45" dur="500"/>
                                        <p:tgtEl>
                                          <p:spTgt spid="32"/>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Vertical)">
                                      <p:cBhvr>
                                        <p:cTn id="48" dur="500"/>
                                        <p:tgtEl>
                                          <p:spTgt spid="33"/>
                                        </p:tgtEl>
                                      </p:cBhvr>
                                    </p:animEffect>
                                  </p:childTnLst>
                                </p:cTn>
                              </p:par>
                              <p:par>
                                <p:cTn id="49" presetID="16" presetClass="entr" presetSubtype="21"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barn(inVertical)">
                                      <p:cBhvr>
                                        <p:cTn id="51" dur="500"/>
                                        <p:tgtEl>
                                          <p:spTgt spid="34"/>
                                        </p:tgtEl>
                                      </p:cBhvr>
                                    </p:animEffect>
                                  </p:childTnLst>
                                </p:cTn>
                              </p:par>
                              <p:par>
                                <p:cTn id="52" presetID="16" presetClass="entr" presetSubtype="21"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arn(inVertical)">
                                      <p:cBhvr>
                                        <p:cTn id="54" dur="500"/>
                                        <p:tgtEl>
                                          <p:spTgt spid="37"/>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barn(inVertical)">
                                      <p:cBhvr>
                                        <p:cTn id="60" dur="500"/>
                                        <p:tgtEl>
                                          <p:spTgt spid="41"/>
                                        </p:tgtEl>
                                      </p:cBhvr>
                                    </p:animEffect>
                                  </p:childTnLst>
                                </p:cTn>
                              </p:par>
                              <p:par>
                                <p:cTn id="61" presetID="16" presetClass="entr" presetSubtype="21"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arn(inVertical)">
                                      <p:cBhvr>
                                        <p:cTn id="63" dur="500"/>
                                        <p:tgtEl>
                                          <p:spTgt spid="42"/>
                                        </p:tgtEl>
                                      </p:cBhvr>
                                    </p:animEffect>
                                  </p:childTnLst>
                                </p:cTn>
                              </p:par>
                              <p:par>
                                <p:cTn id="64" presetID="16" presetClass="entr" presetSubtype="21"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arn(inVertical)">
                                      <p:cBhvr>
                                        <p:cTn id="66" dur="500"/>
                                        <p:tgtEl>
                                          <p:spTgt spid="43"/>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arn(inVertical)">
                                      <p:cBhvr>
                                        <p:cTn id="69" dur="500"/>
                                        <p:tgtEl>
                                          <p:spTgt spid="44"/>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arn(inVertical)">
                                      <p:cBhvr>
                                        <p:cTn id="72" dur="500"/>
                                        <p:tgtEl>
                                          <p:spTgt spid="45"/>
                                        </p:tgtEl>
                                      </p:cBhvr>
                                    </p:animEffect>
                                  </p:childTnLst>
                                </p:cTn>
                              </p:par>
                              <p:par>
                                <p:cTn id="73" presetID="16" presetClass="entr" presetSubtype="21"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barn(inVertical)">
                                      <p:cBhvr>
                                        <p:cTn id="75" dur="500"/>
                                        <p:tgtEl>
                                          <p:spTgt spid="46"/>
                                        </p:tgtEl>
                                      </p:cBhvr>
                                    </p:animEffect>
                                  </p:childTnLst>
                                </p:cTn>
                              </p:par>
                              <p:par>
                                <p:cTn id="76" presetID="16" presetClass="entr" presetSubtype="21"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arn(inVertical)">
                                      <p:cBhvr>
                                        <p:cTn id="78" dur="500"/>
                                        <p:tgtEl>
                                          <p:spTgt spid="47"/>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barn(inVertical)">
                                      <p:cBhvr>
                                        <p:cTn id="81" dur="500"/>
                                        <p:tgtEl>
                                          <p:spTgt spid="55"/>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barn(inVertical)">
                                      <p:cBhvr>
                                        <p:cTn id="84" dur="500"/>
                                        <p:tgtEl>
                                          <p:spTgt spid="56"/>
                                        </p:tgtEl>
                                      </p:cBhvr>
                                    </p:animEffect>
                                  </p:childTnLst>
                                </p:cTn>
                              </p:par>
                              <p:par>
                                <p:cTn id="85" presetID="16" presetClass="entr" presetSubtype="21"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barn(inVertical)">
                                      <p:cBhvr>
                                        <p:cTn id="87" dur="500"/>
                                        <p:tgtEl>
                                          <p:spTgt spid="61"/>
                                        </p:tgtEl>
                                      </p:cBhvr>
                                    </p:animEffect>
                                  </p:childTnLst>
                                </p:cTn>
                              </p:par>
                              <p:par>
                                <p:cTn id="88" presetID="16" presetClass="entr" presetSubtype="21" fill="hold"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barn(inVertical)">
                                      <p:cBhvr>
                                        <p:cTn id="9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53" grpId="0"/>
      <p:bldP spid="54" grpId="0"/>
      <p:bldP spid="27" grpId="0"/>
      <p:bldP spid="29" grpId="0"/>
      <p:bldP spid="30" grpId="0"/>
      <p:bldP spid="31" grpId="0"/>
      <p:bldP spid="33" grpId="0"/>
      <p:bldP spid="40" grpId="0"/>
      <p:bldP spid="41" grpId="0"/>
      <p:bldP spid="44" grpId="0"/>
      <p:bldP spid="45" grpId="0"/>
      <p:bldP spid="55" grpId="0"/>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185970"/>
              </p:ext>
            </p:extLst>
          </p:nvPr>
        </p:nvGraphicFramePr>
        <p:xfrm>
          <a:off x="3270848" y="923027"/>
          <a:ext cx="5339753" cy="2732362"/>
        </p:xfrm>
        <a:graphic>
          <a:graphicData uri="http://schemas.openxmlformats.org/drawingml/2006/table">
            <a:tbl>
              <a:tblPr firstRow="1" bandRow="1">
                <a:tableStyleId>{5C22544A-7EE6-4342-B048-85BDC9FD1C3A}</a:tableStyleId>
              </a:tblPr>
              <a:tblGrid>
                <a:gridCol w="789096">
                  <a:extLst>
                    <a:ext uri="{9D8B030D-6E8A-4147-A177-3AD203B41FA5}">
                      <a16:colId xmlns:a16="http://schemas.microsoft.com/office/drawing/2014/main" val="20000"/>
                    </a:ext>
                  </a:extLst>
                </a:gridCol>
                <a:gridCol w="789096">
                  <a:extLst>
                    <a:ext uri="{9D8B030D-6E8A-4147-A177-3AD203B41FA5}">
                      <a16:colId xmlns:a16="http://schemas.microsoft.com/office/drawing/2014/main" val="20001"/>
                    </a:ext>
                  </a:extLst>
                </a:gridCol>
                <a:gridCol w="789096">
                  <a:extLst>
                    <a:ext uri="{9D8B030D-6E8A-4147-A177-3AD203B41FA5}">
                      <a16:colId xmlns:a16="http://schemas.microsoft.com/office/drawing/2014/main" val="20002"/>
                    </a:ext>
                  </a:extLst>
                </a:gridCol>
                <a:gridCol w="789096">
                  <a:extLst>
                    <a:ext uri="{9D8B030D-6E8A-4147-A177-3AD203B41FA5}">
                      <a16:colId xmlns:a16="http://schemas.microsoft.com/office/drawing/2014/main" val="20003"/>
                    </a:ext>
                  </a:extLst>
                </a:gridCol>
                <a:gridCol w="789096">
                  <a:extLst>
                    <a:ext uri="{9D8B030D-6E8A-4147-A177-3AD203B41FA5}">
                      <a16:colId xmlns:a16="http://schemas.microsoft.com/office/drawing/2014/main" val="20004"/>
                    </a:ext>
                  </a:extLst>
                </a:gridCol>
                <a:gridCol w="1394273">
                  <a:extLst>
                    <a:ext uri="{9D8B030D-6E8A-4147-A177-3AD203B41FA5}">
                      <a16:colId xmlns:a16="http://schemas.microsoft.com/office/drawing/2014/main" val="20005"/>
                    </a:ext>
                  </a:extLst>
                </a:gridCol>
              </a:tblGrid>
              <a:tr h="218392">
                <a:tc>
                  <a:txBody>
                    <a:bodyPr/>
                    <a:lstStyle/>
                    <a:p>
                      <a:pPr algn="ctr"/>
                      <a:r>
                        <a:rPr lang="en-US" sz="1200" dirty="0" smtClean="0"/>
                        <a:t>P</a:t>
                      </a:r>
                      <a:endParaRPr lang="en-US" sz="1200" dirty="0"/>
                    </a:p>
                  </a:txBody>
                  <a:tcPr anchor="ctr"/>
                </a:tc>
                <a:tc>
                  <a:txBody>
                    <a:bodyPr/>
                    <a:lstStyle/>
                    <a:p>
                      <a:pPr algn="ctr"/>
                      <a:r>
                        <a:rPr lang="en-US" sz="1200" dirty="0" smtClean="0"/>
                        <a:t>Q</a:t>
                      </a:r>
                      <a:endParaRPr lang="en-US" sz="1200" dirty="0"/>
                    </a:p>
                  </a:txBody>
                  <a:tcPr anchor="ctr"/>
                </a:tc>
                <a:tc>
                  <a:txBody>
                    <a:bodyPr/>
                    <a:lstStyle/>
                    <a:p>
                      <a:pPr algn="ctr"/>
                      <a:r>
                        <a:rPr lang="en-US" sz="1200" dirty="0" smtClean="0"/>
                        <a:t>R</a:t>
                      </a:r>
                      <a:endParaRPr lang="en-US" sz="1200" dirty="0"/>
                    </a:p>
                  </a:txBody>
                  <a:tcPr anchor="ctr"/>
                </a:tc>
                <a:tc>
                  <a:txBody>
                    <a:bodyPr/>
                    <a:lstStyle/>
                    <a:p>
                      <a:pPr algn="ctr"/>
                      <a:r>
                        <a:rPr lang="en-US" sz="1200" dirty="0" smtClean="0"/>
                        <a:t>(P</a:t>
                      </a:r>
                      <a:r>
                        <a:rPr lang="en-US" sz="1200" dirty="0" smtClean="0">
                          <a:sym typeface="Wingdings" panose="05000000000000000000" pitchFamily="2" charset="2"/>
                        </a:rPr>
                        <a:t>Q)</a:t>
                      </a:r>
                      <a:endParaRPr lang="en-US" sz="1200" dirty="0"/>
                    </a:p>
                  </a:txBody>
                  <a:tcPr anchor="ctr"/>
                </a:tc>
                <a:tc>
                  <a:txBody>
                    <a:bodyPr/>
                    <a:lstStyle/>
                    <a:p>
                      <a:pPr algn="ctr"/>
                      <a:r>
                        <a:rPr lang="en-US" sz="1200" dirty="0" smtClean="0"/>
                        <a:t>(Q</a:t>
                      </a:r>
                      <a:r>
                        <a:rPr lang="en-US" sz="1200" dirty="0" smtClean="0">
                          <a:sym typeface="Wingdings" panose="05000000000000000000" pitchFamily="2" charset="2"/>
                        </a:rPr>
                        <a:t>R)</a:t>
                      </a:r>
                      <a:endParaRPr lang="en-US" sz="1200" dirty="0"/>
                    </a:p>
                  </a:txBody>
                  <a:tcPr anchor="ctr"/>
                </a:tc>
                <a:tc>
                  <a:txBody>
                    <a:bodyPr/>
                    <a:lstStyle/>
                    <a:p>
                      <a:pPr algn="ctr"/>
                      <a:r>
                        <a:rPr lang="en-US" sz="1200" dirty="0" smtClean="0"/>
                        <a:t>(P</a:t>
                      </a:r>
                      <a:r>
                        <a:rPr lang="en-US" sz="1200" dirty="0" smtClean="0">
                          <a:sym typeface="Wingdings" panose="05000000000000000000" pitchFamily="2" charset="2"/>
                        </a:rPr>
                        <a:t>Q)^(QR)</a:t>
                      </a:r>
                      <a:endParaRPr lang="en-US" sz="1200" dirty="0"/>
                    </a:p>
                  </a:txBody>
                  <a:tcPr anchor="ctr">
                    <a:solidFill>
                      <a:srgbClr val="00B050"/>
                    </a:solidFill>
                  </a:tcPr>
                </a:tc>
                <a:extLst>
                  <a:ext uri="{0D108BD9-81ED-4DB2-BD59-A6C34878D82A}">
                    <a16:rowId xmlns:a16="http://schemas.microsoft.com/office/drawing/2014/main" val="10000"/>
                  </a:ext>
                </a:extLst>
              </a:tr>
              <a:tr h="263446">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1"/>
                  </a:ext>
                </a:extLst>
              </a:tr>
              <a:tr h="274326">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2"/>
                  </a:ext>
                </a:extLst>
              </a:tr>
              <a:tr h="292976">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3"/>
                  </a:ext>
                </a:extLst>
              </a:tr>
              <a:tr h="323284">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4"/>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5"/>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6"/>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7"/>
                  </a:ext>
                </a:extLst>
              </a:tr>
              <a:tr h="323284">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5674059"/>
              </p:ext>
            </p:extLst>
          </p:nvPr>
        </p:nvGraphicFramePr>
        <p:xfrm>
          <a:off x="3001990" y="4952383"/>
          <a:ext cx="6323166" cy="1769092"/>
        </p:xfrm>
        <a:graphic>
          <a:graphicData uri="http://schemas.openxmlformats.org/drawingml/2006/table">
            <a:tbl>
              <a:tblPr firstRow="1" bandRow="1">
                <a:tableStyleId>{5C22544A-7EE6-4342-B048-85BDC9FD1C3A}</a:tableStyleId>
              </a:tblPr>
              <a:tblGrid>
                <a:gridCol w="1000418">
                  <a:extLst>
                    <a:ext uri="{9D8B030D-6E8A-4147-A177-3AD203B41FA5}">
                      <a16:colId xmlns:a16="http://schemas.microsoft.com/office/drawing/2014/main" val="20000"/>
                    </a:ext>
                  </a:extLst>
                </a:gridCol>
                <a:gridCol w="1000418">
                  <a:extLst>
                    <a:ext uri="{9D8B030D-6E8A-4147-A177-3AD203B41FA5}">
                      <a16:colId xmlns:a16="http://schemas.microsoft.com/office/drawing/2014/main" val="20001"/>
                    </a:ext>
                  </a:extLst>
                </a:gridCol>
                <a:gridCol w="1000418">
                  <a:extLst>
                    <a:ext uri="{9D8B030D-6E8A-4147-A177-3AD203B41FA5}">
                      <a16:colId xmlns:a16="http://schemas.microsoft.com/office/drawing/2014/main" val="20002"/>
                    </a:ext>
                  </a:extLst>
                </a:gridCol>
                <a:gridCol w="1000418">
                  <a:extLst>
                    <a:ext uri="{9D8B030D-6E8A-4147-A177-3AD203B41FA5}">
                      <a16:colId xmlns:a16="http://schemas.microsoft.com/office/drawing/2014/main" val="20003"/>
                    </a:ext>
                  </a:extLst>
                </a:gridCol>
                <a:gridCol w="1000418">
                  <a:extLst>
                    <a:ext uri="{9D8B030D-6E8A-4147-A177-3AD203B41FA5}">
                      <a16:colId xmlns:a16="http://schemas.microsoft.com/office/drawing/2014/main" val="20004"/>
                    </a:ext>
                  </a:extLst>
                </a:gridCol>
                <a:gridCol w="1321076">
                  <a:extLst>
                    <a:ext uri="{9D8B030D-6E8A-4147-A177-3AD203B41FA5}">
                      <a16:colId xmlns:a16="http://schemas.microsoft.com/office/drawing/2014/main" val="20005"/>
                    </a:ext>
                  </a:extLst>
                </a:gridCol>
              </a:tblGrid>
              <a:tr h="361366">
                <a:tc>
                  <a:txBody>
                    <a:bodyPr/>
                    <a:lstStyle/>
                    <a:p>
                      <a:pPr algn="ctr"/>
                      <a:r>
                        <a:rPr lang="en-US" sz="1200" dirty="0" smtClean="0"/>
                        <a:t>P</a:t>
                      </a:r>
                      <a:endParaRPr lang="en-US" sz="1200" dirty="0"/>
                    </a:p>
                  </a:txBody>
                  <a:tcPr anchor="ctr"/>
                </a:tc>
                <a:tc>
                  <a:txBody>
                    <a:bodyPr/>
                    <a:lstStyle/>
                    <a:p>
                      <a:pPr algn="ctr"/>
                      <a:r>
                        <a:rPr lang="en-US" sz="1200" dirty="0" smtClean="0"/>
                        <a:t>Q</a:t>
                      </a:r>
                      <a:endParaRPr lang="en-US" sz="1200" dirty="0"/>
                    </a:p>
                  </a:txBody>
                  <a:tcPr anchor="ctr"/>
                </a:tc>
                <a:tc>
                  <a:txBody>
                    <a:bodyPr/>
                    <a:lstStyle/>
                    <a:p>
                      <a:pPr algn="ctr"/>
                      <a:r>
                        <a:rPr lang="en-US" sz="1200" dirty="0" smtClean="0"/>
                        <a:t>¬Q</a:t>
                      </a:r>
                      <a:endParaRPr lang="en-US" sz="1200" dirty="0"/>
                    </a:p>
                  </a:txBody>
                  <a:tcPr anchor="ctr"/>
                </a:tc>
                <a:tc>
                  <a:txBody>
                    <a:bodyPr/>
                    <a:lstStyle/>
                    <a:p>
                      <a:pPr algn="ctr"/>
                      <a:r>
                        <a:rPr lang="en-US" sz="1200" dirty="0" smtClean="0"/>
                        <a:t>A=(PV¬Q)</a:t>
                      </a:r>
                      <a:endParaRPr lang="en-US" sz="1200" dirty="0"/>
                    </a:p>
                  </a:txBody>
                  <a:tcPr anchor="ctr"/>
                </a:tc>
                <a:tc>
                  <a:txBody>
                    <a:bodyPr/>
                    <a:lstStyle/>
                    <a:p>
                      <a:pPr algn="ctr"/>
                      <a:r>
                        <a:rPr lang="en-US" sz="1200" dirty="0" smtClean="0"/>
                        <a:t>B=(P^Q)</a:t>
                      </a:r>
                      <a:endParaRPr lang="en-US" sz="1200" dirty="0"/>
                    </a:p>
                  </a:txBody>
                  <a:tcPr anchor="ctr"/>
                </a:tc>
                <a:tc>
                  <a:txBody>
                    <a:bodyPr/>
                    <a:lstStyle/>
                    <a:p>
                      <a:pPr algn="ctr"/>
                      <a:r>
                        <a:rPr lang="en-US" sz="1200" dirty="0" smtClean="0">
                          <a:sym typeface="Wingdings" panose="05000000000000000000" pitchFamily="2" charset="2"/>
                        </a:rPr>
                        <a:t>AB</a:t>
                      </a:r>
                      <a:endParaRPr lang="en-US" sz="1200" dirty="0"/>
                    </a:p>
                  </a:txBody>
                  <a:tcPr anchor="ctr">
                    <a:solidFill>
                      <a:srgbClr val="00B050"/>
                    </a:solidFill>
                  </a:tcPr>
                </a:tc>
                <a:extLst>
                  <a:ext uri="{0D108BD9-81ED-4DB2-BD59-A6C34878D82A}">
                    <a16:rowId xmlns:a16="http://schemas.microsoft.com/office/drawing/2014/main" val="10000"/>
                  </a:ext>
                </a:extLst>
              </a:tr>
              <a:tr h="321360">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1"/>
                  </a:ext>
                </a:extLst>
              </a:tr>
              <a:tr h="334631">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2"/>
                  </a:ext>
                </a:extLst>
              </a:tr>
              <a:tr h="357382">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solidFill>
                      <a:srgbClr val="00B050"/>
                    </a:solidFill>
                  </a:tcPr>
                </a:tc>
                <a:extLst>
                  <a:ext uri="{0D108BD9-81ED-4DB2-BD59-A6C34878D82A}">
                    <a16:rowId xmlns:a16="http://schemas.microsoft.com/office/drawing/2014/main" val="10003"/>
                  </a:ext>
                </a:extLst>
              </a:tr>
              <a:tr h="394353">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T</a:t>
                      </a:r>
                      <a:endParaRPr lang="en-US" sz="1200" b="1" dirty="0"/>
                    </a:p>
                  </a:txBody>
                  <a:tcPr anchor="ctr"/>
                </a:tc>
                <a:tc>
                  <a:txBody>
                    <a:bodyPr/>
                    <a:lstStyle/>
                    <a:p>
                      <a:pPr algn="ctr"/>
                      <a:r>
                        <a:rPr lang="en-US" sz="1200" b="1" dirty="0" smtClean="0"/>
                        <a:t>F</a:t>
                      </a:r>
                      <a:endParaRPr lang="en-US" sz="1200" b="1" dirty="0"/>
                    </a:p>
                  </a:txBody>
                  <a:tcPr anchor="ctr"/>
                </a:tc>
                <a:tc>
                  <a:txBody>
                    <a:bodyPr/>
                    <a:lstStyle/>
                    <a:p>
                      <a:pPr algn="ctr"/>
                      <a:r>
                        <a:rPr lang="en-US" sz="1200" b="1" dirty="0" smtClean="0"/>
                        <a:t>F</a:t>
                      </a:r>
                      <a:endParaRPr lang="en-US" sz="1200" b="1" dirty="0"/>
                    </a:p>
                  </a:txBody>
                  <a:tcPr anchor="ctr">
                    <a:solidFill>
                      <a:srgbClr val="00B05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570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35</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741125" y="1029528"/>
                <a:ext cx="4729550" cy="5625194"/>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pt-BR" i="1" dirty="0" smtClean="0"/>
                  <a:t>=</a:t>
                </a:r>
                <a:r>
                  <a:rPr lang="pt-BR" b="1" i="1" dirty="0" smtClean="0"/>
                  <a:t>{</a:t>
                </a:r>
                <a:r>
                  <a:rPr lang="pt-BR" i="1" dirty="0" smtClean="0"/>
                  <a:t> </a:t>
                </a:r>
                <a:r>
                  <a:rPr lang="pt-BR" i="1" dirty="0"/>
                  <a:t>a ∧ c, (¬a ∨ b) ∧ (¬b ∨ ¬ c) </a:t>
                </a:r>
                <a:r>
                  <a:rPr lang="pt-BR" b="1" i="1" dirty="0" smtClean="0"/>
                  <a:t>}</a:t>
                </a:r>
              </a:p>
              <a:p>
                <a:endParaRPr lang="pt-BR" sz="2000" b="1" i="1" dirty="0"/>
              </a:p>
              <a:p>
                <a:endParaRPr lang="pt-BR" sz="2000" b="1" i="1" dirty="0" smtClean="0"/>
              </a:p>
              <a:p>
                <a:endParaRPr lang="pt-BR" sz="2000" b="1" i="1" dirty="0"/>
              </a:p>
              <a:p>
                <a:endParaRPr lang="pt-BR" sz="2000" b="1" i="1" dirty="0" smtClean="0"/>
              </a:p>
              <a:p>
                <a:endParaRPr lang="pt-BR" sz="2000" b="1" i="1" dirty="0"/>
              </a:p>
              <a:p>
                <a:endParaRPr lang="pt-BR" sz="2000" b="1" i="1" dirty="0" smtClean="0"/>
              </a:p>
              <a:p>
                <a:endParaRPr lang="pt-BR" sz="2000" b="1" i="1" dirty="0"/>
              </a:p>
              <a:p>
                <a:endParaRPr lang="en-US" sz="2000" b="1" dirty="0" smtClean="0"/>
              </a:p>
              <a:p>
                <a:pPr marL="342900" indent="-342900">
                  <a:buFont typeface="Wingdings" panose="05000000000000000000" pitchFamily="2" charset="2"/>
                  <a:buChar char="v"/>
                </a:pPr>
                <a:endParaRPr lang="en-US" sz="2000" dirty="0"/>
              </a:p>
              <a:p>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a:t>
                </a:r>
                <a:endParaRPr lang="en-US" sz="2000" dirty="0"/>
              </a:p>
              <a:p>
                <a:pPr marL="342900" indent="-342900">
                  <a:buFont typeface="Wingdings" panose="05000000000000000000" pitchFamily="2" charset="2"/>
                  <a:buChar char="v"/>
                </a:pPr>
                <a:endParaRPr lang="en-US" sz="20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741125" y="1029528"/>
                <a:ext cx="4729550" cy="5625194"/>
              </a:xfrm>
              <a:prstGeom prst="rect">
                <a:avLst/>
              </a:prstGeom>
              <a:blipFill>
                <a:blip r:embed="rId2"/>
                <a:stretch>
                  <a:fillRect/>
                </a:stretch>
              </a:blipFill>
            </p:spPr>
            <p:txBody>
              <a:bodyPr/>
              <a:lstStyle/>
              <a:p>
                <a:r>
                  <a:rPr lang="en-US">
                    <a:noFill/>
                  </a:rPr>
                  <a:t> </a:t>
                </a:r>
              </a:p>
            </p:txBody>
          </p:sp>
        </mc:Fallback>
      </mc:AlternateContent>
      <p:sp>
        <p:nvSpPr>
          <p:cNvPr id="8" name="TextBox 7"/>
          <p:cNvSpPr txBox="1"/>
          <p:nvPr/>
        </p:nvSpPr>
        <p:spPr>
          <a:xfrm>
            <a:off x="2468608" y="1993565"/>
            <a:ext cx="1293963" cy="369332"/>
          </a:xfrm>
          <a:prstGeom prst="rect">
            <a:avLst/>
          </a:prstGeom>
          <a:noFill/>
        </p:spPr>
        <p:txBody>
          <a:bodyPr wrap="square" rtlCol="0">
            <a:spAutoFit/>
          </a:bodyPr>
          <a:lstStyle/>
          <a:p>
            <a:r>
              <a:rPr lang="en-US" dirty="0" smtClean="0"/>
              <a:t> (a ^ c)</a:t>
            </a:r>
          </a:p>
        </p:txBody>
      </p:sp>
      <p:cxnSp>
        <p:nvCxnSpPr>
          <p:cNvPr id="52" name="Straight Connector 51"/>
          <p:cNvCxnSpPr/>
          <p:nvPr/>
        </p:nvCxnSpPr>
        <p:spPr>
          <a:xfrm flipH="1">
            <a:off x="2925246" y="2548540"/>
            <a:ext cx="11472" cy="31257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36718" y="1635759"/>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63415" y="3731570"/>
            <a:ext cx="1927397" cy="646331"/>
          </a:xfrm>
          <a:prstGeom prst="rect">
            <a:avLst/>
          </a:prstGeom>
          <a:noFill/>
        </p:spPr>
        <p:txBody>
          <a:bodyPr wrap="square" rtlCol="0">
            <a:spAutoFit/>
          </a:bodyPr>
          <a:lstStyle/>
          <a:p>
            <a:r>
              <a:rPr lang="pt-BR" i="1" dirty="0" smtClean="0"/>
              <a:t> (¬</a:t>
            </a:r>
            <a:r>
              <a:rPr lang="pt-BR" i="1" dirty="0"/>
              <a:t>a ∨ </a:t>
            </a:r>
            <a:r>
              <a:rPr lang="pt-BR" i="1" dirty="0" smtClean="0"/>
              <a:t>b)</a:t>
            </a:r>
          </a:p>
          <a:p>
            <a:r>
              <a:rPr lang="pt-BR" i="1" dirty="0" smtClean="0"/>
              <a:t> </a:t>
            </a:r>
            <a:r>
              <a:rPr lang="pt-BR" i="1" dirty="0"/>
              <a:t>(¬b ∨ ¬ c</a:t>
            </a:r>
            <a:r>
              <a:rPr lang="pt-BR" i="1" dirty="0" smtClean="0"/>
              <a:t>)</a:t>
            </a:r>
          </a:p>
        </p:txBody>
      </p:sp>
      <p:sp>
        <p:nvSpPr>
          <p:cNvPr id="35" name="TextBox 34"/>
          <p:cNvSpPr txBox="1"/>
          <p:nvPr/>
        </p:nvSpPr>
        <p:spPr>
          <a:xfrm>
            <a:off x="1940181" y="2207968"/>
            <a:ext cx="3644780" cy="369332"/>
          </a:xfrm>
          <a:prstGeom prst="rect">
            <a:avLst/>
          </a:prstGeom>
          <a:noFill/>
        </p:spPr>
        <p:txBody>
          <a:bodyPr wrap="square" rtlCol="0">
            <a:spAutoFit/>
          </a:bodyPr>
          <a:lstStyle/>
          <a:p>
            <a:r>
              <a:rPr lang="pt-BR" i="1" dirty="0"/>
              <a:t>(¬a ∨ b) ∧ (¬b ∨ ¬ c)</a:t>
            </a:r>
            <a:endParaRPr lang="en-US" dirty="0"/>
          </a:p>
        </p:txBody>
      </p:sp>
      <p:sp>
        <p:nvSpPr>
          <p:cNvPr id="36" name="TextBox 35"/>
          <p:cNvSpPr txBox="1"/>
          <p:nvPr/>
        </p:nvSpPr>
        <p:spPr>
          <a:xfrm>
            <a:off x="2840727" y="2815719"/>
            <a:ext cx="549724" cy="646331"/>
          </a:xfrm>
          <a:prstGeom prst="rect">
            <a:avLst/>
          </a:prstGeom>
          <a:noFill/>
        </p:spPr>
        <p:txBody>
          <a:bodyPr wrap="square" rtlCol="0">
            <a:spAutoFit/>
          </a:bodyPr>
          <a:lstStyle/>
          <a:p>
            <a:r>
              <a:rPr lang="en-US" dirty="0" smtClean="0"/>
              <a:t>a</a:t>
            </a:r>
          </a:p>
          <a:p>
            <a:r>
              <a:rPr lang="en-US" dirty="0"/>
              <a:t>c</a:t>
            </a:r>
            <a:endParaRPr lang="en-US" dirty="0" smtClean="0"/>
          </a:p>
        </p:txBody>
      </p:sp>
      <p:cxnSp>
        <p:nvCxnSpPr>
          <p:cNvPr id="38" name="Straight Connector 37"/>
          <p:cNvCxnSpPr/>
          <p:nvPr/>
        </p:nvCxnSpPr>
        <p:spPr>
          <a:xfrm>
            <a:off x="2968408" y="3408405"/>
            <a:ext cx="0" cy="37673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60159" y="4601908"/>
            <a:ext cx="549724" cy="369332"/>
          </a:xfrm>
          <a:prstGeom prst="rect">
            <a:avLst/>
          </a:prstGeom>
          <a:noFill/>
        </p:spPr>
        <p:txBody>
          <a:bodyPr wrap="square" rtlCol="0">
            <a:spAutoFit/>
          </a:bodyPr>
          <a:lstStyle/>
          <a:p>
            <a:r>
              <a:rPr lang="en-US" dirty="0"/>
              <a:t>b</a:t>
            </a:r>
          </a:p>
        </p:txBody>
      </p:sp>
      <p:cxnSp>
        <p:nvCxnSpPr>
          <p:cNvPr id="48" name="Straight Connector 47"/>
          <p:cNvCxnSpPr/>
          <p:nvPr/>
        </p:nvCxnSpPr>
        <p:spPr>
          <a:xfrm flipH="1">
            <a:off x="1886256" y="4313320"/>
            <a:ext cx="1094221" cy="33410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2968408" y="4377824"/>
            <a:ext cx="710016" cy="25080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611394" y="4628631"/>
            <a:ext cx="549724" cy="369332"/>
          </a:xfrm>
          <a:prstGeom prst="rect">
            <a:avLst/>
          </a:prstGeom>
          <a:noFill/>
        </p:spPr>
        <p:txBody>
          <a:bodyPr wrap="square" rtlCol="0">
            <a:spAutoFit/>
          </a:bodyPr>
          <a:lstStyle/>
          <a:p>
            <a:r>
              <a:rPr lang="pt-BR" i="1" dirty="0"/>
              <a:t>¬</a:t>
            </a:r>
            <a:r>
              <a:rPr lang="en-US" dirty="0" smtClean="0"/>
              <a:t>a</a:t>
            </a:r>
          </a:p>
        </p:txBody>
      </p:sp>
      <p:cxnSp>
        <p:nvCxnSpPr>
          <p:cNvPr id="58" name="Straight Connector 57"/>
          <p:cNvCxnSpPr/>
          <p:nvPr/>
        </p:nvCxnSpPr>
        <p:spPr>
          <a:xfrm flipH="1">
            <a:off x="1611394" y="4940031"/>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p:cNvCxnSpPr/>
          <p:nvPr/>
        </p:nvCxnSpPr>
        <p:spPr>
          <a:xfrm>
            <a:off x="1616353" y="4955762"/>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flipH="1">
            <a:off x="3200400" y="4898465"/>
            <a:ext cx="444014" cy="4216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3678424" y="4967824"/>
            <a:ext cx="591135" cy="35231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80477" y="5416040"/>
            <a:ext cx="549724"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65" name="TextBox 64"/>
          <p:cNvSpPr txBox="1"/>
          <p:nvPr/>
        </p:nvSpPr>
        <p:spPr>
          <a:xfrm>
            <a:off x="4109883" y="5347505"/>
            <a:ext cx="549724" cy="369332"/>
          </a:xfrm>
          <a:prstGeom prst="rect">
            <a:avLst/>
          </a:prstGeom>
          <a:noFill/>
        </p:spPr>
        <p:txBody>
          <a:bodyPr wrap="square" rtlCol="0">
            <a:spAutoFit/>
          </a:bodyPr>
          <a:lstStyle/>
          <a:p>
            <a:r>
              <a:rPr lang="pt-BR" i="1" dirty="0" smtClean="0"/>
              <a:t>¬</a:t>
            </a:r>
            <a:r>
              <a:rPr lang="en-US" dirty="0" smtClean="0"/>
              <a:t>c</a:t>
            </a:r>
          </a:p>
        </p:txBody>
      </p:sp>
      <p:cxnSp>
        <p:nvCxnSpPr>
          <p:cNvPr id="66" name="Straight Connector 65"/>
          <p:cNvCxnSpPr/>
          <p:nvPr/>
        </p:nvCxnSpPr>
        <p:spPr>
          <a:xfrm flipH="1">
            <a:off x="3061357" y="574920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3066316" y="5764935"/>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flipH="1">
            <a:off x="4233809" y="5667849"/>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4238768" y="5683580"/>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flipV="1">
            <a:off x="4727275" y="1207698"/>
            <a:ext cx="0" cy="5650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8502769" y="1207698"/>
            <a:ext cx="0" cy="565030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p:cNvSpPr txBox="1"/>
              <p:nvPr/>
            </p:nvSpPr>
            <p:spPr>
              <a:xfrm>
                <a:off x="4435995" y="1038154"/>
                <a:ext cx="4729550" cy="5625194"/>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pt-BR" i="1" dirty="0" smtClean="0"/>
                  <a:t>=</a:t>
                </a:r>
                <a:r>
                  <a:rPr lang="pt-BR" b="1" i="1" dirty="0" smtClean="0"/>
                  <a:t>{</a:t>
                </a:r>
                <a:r>
                  <a:rPr lang="pt-BR" i="1" dirty="0" smtClean="0"/>
                  <a:t> a v b, (b</a:t>
                </a:r>
                <a:r>
                  <a:rPr lang="pt-BR" i="1" dirty="0" smtClean="0">
                    <a:sym typeface="Wingdings" panose="05000000000000000000" pitchFamily="2" charset="2"/>
                  </a:rPr>
                  <a:t>c</a:t>
                </a:r>
                <a:r>
                  <a:rPr lang="pt-BR" i="1" dirty="0" smtClean="0"/>
                  <a:t>) , </a:t>
                </a:r>
                <a:r>
                  <a:rPr lang="pt-BR" i="1" dirty="0"/>
                  <a:t>¬</a:t>
                </a:r>
                <a:r>
                  <a:rPr lang="pt-BR" i="1" dirty="0" smtClean="0"/>
                  <a:t>(¬a</a:t>
                </a:r>
                <a:r>
                  <a:rPr lang="pt-BR" i="1" dirty="0" smtClean="0">
                    <a:sym typeface="Wingdings" panose="05000000000000000000" pitchFamily="2" charset="2"/>
                  </a:rPr>
                  <a:t></a:t>
                </a:r>
                <a:r>
                  <a:rPr lang="pt-BR" i="1" dirty="0" smtClean="0"/>
                  <a:t>c</a:t>
                </a:r>
                <a:r>
                  <a:rPr lang="pt-BR" i="1" dirty="0"/>
                  <a:t>) </a:t>
                </a:r>
                <a:r>
                  <a:rPr lang="pt-BR" b="1" i="1" dirty="0" smtClean="0"/>
                  <a:t>}</a:t>
                </a:r>
              </a:p>
              <a:p>
                <a:endParaRPr lang="pt-BR" sz="2000" b="1" i="1" dirty="0"/>
              </a:p>
              <a:p>
                <a:endParaRPr lang="pt-BR" sz="2000" b="1" i="1" dirty="0" smtClean="0"/>
              </a:p>
              <a:p>
                <a:endParaRPr lang="pt-BR" sz="2000" b="1" i="1" dirty="0"/>
              </a:p>
              <a:p>
                <a:endParaRPr lang="pt-BR" sz="2000" b="1" i="1" dirty="0" smtClean="0"/>
              </a:p>
              <a:p>
                <a:endParaRPr lang="pt-BR" sz="2000" b="1" i="1" dirty="0"/>
              </a:p>
              <a:p>
                <a:endParaRPr lang="pt-BR" sz="2000" b="1" i="1" dirty="0" smtClean="0"/>
              </a:p>
              <a:p>
                <a:endParaRPr lang="pt-BR" sz="2000" b="1" i="1" dirty="0"/>
              </a:p>
              <a:p>
                <a:endParaRPr lang="en-US" sz="2000" b="1" dirty="0" smtClean="0"/>
              </a:p>
              <a:p>
                <a:pPr marL="342900" indent="-342900">
                  <a:buFont typeface="Wingdings" panose="05000000000000000000" pitchFamily="2" charset="2"/>
                  <a:buChar char="v"/>
                </a:pPr>
                <a:endParaRPr lang="en-US" sz="2000" dirty="0"/>
              </a:p>
              <a:p>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[Disjunction First Policy]</a:t>
                </a:r>
                <a:endParaRPr lang="en-US" sz="2000" dirty="0"/>
              </a:p>
              <a:p>
                <a:pPr marL="342900" indent="-342900">
                  <a:buFont typeface="Wingdings" panose="05000000000000000000" pitchFamily="2" charset="2"/>
                  <a:buChar char="v"/>
                </a:pPr>
                <a:endParaRPr lang="en-US" sz="2000" dirty="0" smtClean="0"/>
              </a:p>
            </p:txBody>
          </p:sp>
        </mc:Choice>
        <mc:Fallback xmlns="">
          <p:sp>
            <p:nvSpPr>
              <p:cNvPr id="95" name="TextBox 94"/>
              <p:cNvSpPr txBox="1">
                <a:spLocks noRot="1" noChangeAspect="1" noMove="1" noResize="1" noEditPoints="1" noAdjustHandles="1" noChangeArrowheads="1" noChangeShapeType="1" noTextEdit="1"/>
              </p:cNvSpPr>
              <p:nvPr/>
            </p:nvSpPr>
            <p:spPr>
              <a:xfrm>
                <a:off x="4435995" y="1038154"/>
                <a:ext cx="4729550" cy="5625194"/>
              </a:xfrm>
              <a:prstGeom prst="rect">
                <a:avLst/>
              </a:prstGeom>
              <a:blipFill>
                <a:blip r:embed="rId3"/>
                <a:stretch>
                  <a:fillRect/>
                </a:stretch>
              </a:blipFill>
            </p:spPr>
            <p:txBody>
              <a:bodyPr/>
              <a:lstStyle/>
              <a:p>
                <a:r>
                  <a:rPr lang="en-US">
                    <a:noFill/>
                  </a:rPr>
                  <a:t> </a:t>
                </a:r>
              </a:p>
            </p:txBody>
          </p:sp>
        </mc:Fallback>
      </mc:AlternateContent>
      <p:cxnSp>
        <p:nvCxnSpPr>
          <p:cNvPr id="98" name="Straight Connector 97"/>
          <p:cNvCxnSpPr/>
          <p:nvPr/>
        </p:nvCxnSpPr>
        <p:spPr>
          <a:xfrm>
            <a:off x="6280892" y="1670504"/>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838171" y="1945110"/>
            <a:ext cx="1293963" cy="923330"/>
          </a:xfrm>
          <a:prstGeom prst="rect">
            <a:avLst/>
          </a:prstGeom>
          <a:noFill/>
        </p:spPr>
        <p:txBody>
          <a:bodyPr wrap="square" rtlCol="0">
            <a:spAutoFit/>
          </a:bodyPr>
          <a:lstStyle/>
          <a:p>
            <a:r>
              <a:rPr lang="en-US" dirty="0" smtClean="0"/>
              <a:t> (a v </a:t>
            </a:r>
            <a:r>
              <a:rPr lang="en-US" dirty="0"/>
              <a:t>b</a:t>
            </a:r>
            <a:r>
              <a:rPr lang="en-US" dirty="0" smtClean="0"/>
              <a:t>)</a:t>
            </a:r>
          </a:p>
          <a:p>
            <a:r>
              <a:rPr lang="en-US" dirty="0"/>
              <a:t> </a:t>
            </a:r>
            <a:r>
              <a:rPr lang="en-US" dirty="0" smtClean="0"/>
              <a:t>  </a:t>
            </a:r>
            <a:r>
              <a:rPr lang="en-US" dirty="0" err="1" smtClean="0"/>
              <a:t>b</a:t>
            </a:r>
            <a:r>
              <a:rPr lang="en-US" dirty="0" err="1" smtClean="0">
                <a:sym typeface="Wingdings" panose="05000000000000000000" pitchFamily="2" charset="2"/>
              </a:rPr>
              <a:t>c</a:t>
            </a:r>
            <a:endParaRPr lang="en-US" dirty="0" smtClean="0">
              <a:sym typeface="Wingdings" panose="05000000000000000000" pitchFamily="2" charset="2"/>
            </a:endParaRPr>
          </a:p>
          <a:p>
            <a:r>
              <a:rPr lang="pt-BR" i="1" dirty="0"/>
              <a:t>¬(¬a</a:t>
            </a:r>
            <a:r>
              <a:rPr lang="pt-BR" i="1" dirty="0">
                <a:sym typeface="Wingdings" panose="05000000000000000000" pitchFamily="2" charset="2"/>
              </a:rPr>
              <a:t></a:t>
            </a:r>
            <a:r>
              <a:rPr lang="pt-BR" i="1" dirty="0"/>
              <a:t>c)</a:t>
            </a:r>
            <a:endParaRPr lang="en-US" dirty="0" smtClean="0"/>
          </a:p>
        </p:txBody>
      </p:sp>
      <p:cxnSp>
        <p:nvCxnSpPr>
          <p:cNvPr id="103" name="Straight Connector 102"/>
          <p:cNvCxnSpPr/>
          <p:nvPr/>
        </p:nvCxnSpPr>
        <p:spPr>
          <a:xfrm flipH="1">
            <a:off x="5820764" y="2815719"/>
            <a:ext cx="460129" cy="228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6246940" y="2877237"/>
            <a:ext cx="657817" cy="21156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5712532" y="3016463"/>
            <a:ext cx="289779" cy="369332"/>
          </a:xfrm>
          <a:prstGeom prst="rect">
            <a:avLst/>
          </a:prstGeom>
          <a:noFill/>
        </p:spPr>
        <p:txBody>
          <a:bodyPr wrap="square" rtlCol="0">
            <a:spAutoFit/>
          </a:bodyPr>
          <a:lstStyle/>
          <a:p>
            <a:r>
              <a:rPr lang="en-US" dirty="0" smtClean="0"/>
              <a:t>a</a:t>
            </a:r>
          </a:p>
        </p:txBody>
      </p:sp>
      <p:sp>
        <p:nvSpPr>
          <p:cNvPr id="109" name="TextBox 108"/>
          <p:cNvSpPr txBox="1"/>
          <p:nvPr/>
        </p:nvSpPr>
        <p:spPr>
          <a:xfrm>
            <a:off x="6817871" y="2984208"/>
            <a:ext cx="289779" cy="369332"/>
          </a:xfrm>
          <a:prstGeom prst="rect">
            <a:avLst/>
          </a:prstGeom>
          <a:noFill/>
        </p:spPr>
        <p:txBody>
          <a:bodyPr wrap="square" rtlCol="0">
            <a:spAutoFit/>
          </a:bodyPr>
          <a:lstStyle/>
          <a:p>
            <a:r>
              <a:rPr lang="en-US" dirty="0"/>
              <a:t>b</a:t>
            </a:r>
            <a:endParaRPr lang="en-US" dirty="0" smtClean="0"/>
          </a:p>
        </p:txBody>
      </p:sp>
      <p:cxnSp>
        <p:nvCxnSpPr>
          <p:cNvPr id="110" name="Straight Connector 109"/>
          <p:cNvCxnSpPr/>
          <p:nvPr/>
        </p:nvCxnSpPr>
        <p:spPr>
          <a:xfrm flipH="1">
            <a:off x="5157906" y="3309274"/>
            <a:ext cx="643072" cy="4600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5758399" y="3353541"/>
            <a:ext cx="410348" cy="46644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945966" y="3777736"/>
            <a:ext cx="490487"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113" name="TextBox 112"/>
          <p:cNvSpPr txBox="1"/>
          <p:nvPr/>
        </p:nvSpPr>
        <p:spPr>
          <a:xfrm>
            <a:off x="6062052" y="3780594"/>
            <a:ext cx="289779" cy="369332"/>
          </a:xfrm>
          <a:prstGeom prst="rect">
            <a:avLst/>
          </a:prstGeom>
          <a:noFill/>
        </p:spPr>
        <p:txBody>
          <a:bodyPr wrap="square" rtlCol="0">
            <a:spAutoFit/>
          </a:bodyPr>
          <a:lstStyle/>
          <a:p>
            <a:r>
              <a:rPr lang="en-US" dirty="0" smtClean="0"/>
              <a:t>c</a:t>
            </a:r>
          </a:p>
        </p:txBody>
      </p:sp>
      <p:cxnSp>
        <p:nvCxnSpPr>
          <p:cNvPr id="116" name="Straight Connector 115"/>
          <p:cNvCxnSpPr/>
          <p:nvPr/>
        </p:nvCxnSpPr>
        <p:spPr>
          <a:xfrm flipH="1">
            <a:off x="6878214" y="3245302"/>
            <a:ext cx="107573" cy="63684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6971326" y="3309274"/>
            <a:ext cx="980590" cy="54147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691569" y="3781172"/>
            <a:ext cx="490487"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119" name="TextBox 118"/>
          <p:cNvSpPr txBox="1"/>
          <p:nvPr/>
        </p:nvSpPr>
        <p:spPr>
          <a:xfrm>
            <a:off x="7834880" y="3745155"/>
            <a:ext cx="289779" cy="369332"/>
          </a:xfrm>
          <a:prstGeom prst="rect">
            <a:avLst/>
          </a:prstGeom>
          <a:noFill/>
        </p:spPr>
        <p:txBody>
          <a:bodyPr wrap="square" rtlCol="0">
            <a:spAutoFit/>
          </a:bodyPr>
          <a:lstStyle/>
          <a:p>
            <a:r>
              <a:rPr lang="en-US" dirty="0" smtClean="0"/>
              <a:t>c</a:t>
            </a:r>
          </a:p>
        </p:txBody>
      </p:sp>
      <p:cxnSp>
        <p:nvCxnSpPr>
          <p:cNvPr id="123" name="Straight Connector 122"/>
          <p:cNvCxnSpPr/>
          <p:nvPr/>
        </p:nvCxnSpPr>
        <p:spPr>
          <a:xfrm flipH="1">
            <a:off x="6802129" y="4039166"/>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123"/>
          <p:cNvCxnSpPr/>
          <p:nvPr/>
        </p:nvCxnSpPr>
        <p:spPr>
          <a:xfrm>
            <a:off x="6807088" y="4054897"/>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29" name="Straight Connector 128"/>
          <p:cNvCxnSpPr/>
          <p:nvPr/>
        </p:nvCxnSpPr>
        <p:spPr>
          <a:xfrm>
            <a:off x="5190398" y="4080104"/>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4901464" y="4442712"/>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sp>
        <p:nvSpPr>
          <p:cNvPr id="131" name="TextBox 130"/>
          <p:cNvSpPr txBox="1"/>
          <p:nvPr/>
        </p:nvSpPr>
        <p:spPr>
          <a:xfrm>
            <a:off x="6002311" y="4411486"/>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sp>
        <p:nvSpPr>
          <p:cNvPr id="132" name="TextBox 131"/>
          <p:cNvSpPr txBox="1"/>
          <p:nvPr/>
        </p:nvSpPr>
        <p:spPr>
          <a:xfrm>
            <a:off x="7823227" y="4424890"/>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cxnSp>
        <p:nvCxnSpPr>
          <p:cNvPr id="133" name="Straight Connector 132"/>
          <p:cNvCxnSpPr/>
          <p:nvPr/>
        </p:nvCxnSpPr>
        <p:spPr>
          <a:xfrm>
            <a:off x="6227241" y="4095835"/>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00069" y="4054735"/>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5016814" y="503097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a:off x="5021773" y="5046705"/>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37" name="Straight Connector 136"/>
          <p:cNvCxnSpPr/>
          <p:nvPr/>
        </p:nvCxnSpPr>
        <p:spPr>
          <a:xfrm flipH="1">
            <a:off x="6073178" y="4978550"/>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p:nvPr/>
        </p:nvCxnSpPr>
        <p:spPr>
          <a:xfrm>
            <a:off x="6078137" y="4994281"/>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39" name="Straight Connector 138"/>
          <p:cNvCxnSpPr/>
          <p:nvPr/>
        </p:nvCxnSpPr>
        <p:spPr>
          <a:xfrm flipH="1">
            <a:off x="7909002" y="4978550"/>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a:off x="7913961" y="4994281"/>
            <a:ext cx="368238" cy="20411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41" name="TextBox 140"/>
              <p:cNvSpPr txBox="1"/>
              <p:nvPr/>
            </p:nvSpPr>
            <p:spPr>
              <a:xfrm>
                <a:off x="8176512" y="956705"/>
                <a:ext cx="4729550" cy="5625194"/>
              </a:xfrm>
              <a:prstGeom prst="rect">
                <a:avLst/>
              </a:prstGeom>
              <a:noFill/>
            </p:spPr>
            <p:txBody>
              <a:bodyPr wrap="square" rtlCol="0">
                <a:spAutoFit/>
              </a:bodyPr>
              <a:lstStyle/>
              <a:p>
                <a:endParaRPr lang="en-US" sz="2000" dirty="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𝜑</m:t>
                    </m:r>
                    <m:r>
                      <a:rPr lang="en-US" sz="2000" i="1">
                        <a:latin typeface="Cambria Math" panose="02040503050406030204" pitchFamily="18" charset="0"/>
                        <a:ea typeface="Cambria Math" panose="02040503050406030204" pitchFamily="18" charset="0"/>
                      </a:rPr>
                      <m:t> </m:t>
                    </m:r>
                  </m:oMath>
                </a14:m>
                <a:r>
                  <a:rPr lang="pt-BR" i="1" dirty="0" smtClean="0"/>
                  <a:t>=</a:t>
                </a:r>
                <a:r>
                  <a:rPr lang="pt-BR" b="1" i="1" dirty="0" smtClean="0"/>
                  <a:t>{</a:t>
                </a:r>
                <a:r>
                  <a:rPr lang="pt-BR" i="1" dirty="0" smtClean="0"/>
                  <a:t> a v b, (b</a:t>
                </a:r>
                <a:r>
                  <a:rPr lang="pt-BR" i="1" dirty="0" smtClean="0">
                    <a:sym typeface="Wingdings" panose="05000000000000000000" pitchFamily="2" charset="2"/>
                  </a:rPr>
                  <a:t>c</a:t>
                </a:r>
                <a:r>
                  <a:rPr lang="pt-BR" i="1" dirty="0" smtClean="0"/>
                  <a:t>) , </a:t>
                </a:r>
                <a:r>
                  <a:rPr lang="pt-BR" i="1" dirty="0"/>
                  <a:t>¬</a:t>
                </a:r>
                <a:r>
                  <a:rPr lang="pt-BR" i="1" dirty="0" smtClean="0"/>
                  <a:t>(¬a</a:t>
                </a:r>
                <a:r>
                  <a:rPr lang="pt-BR" i="1" dirty="0" smtClean="0">
                    <a:sym typeface="Wingdings" panose="05000000000000000000" pitchFamily="2" charset="2"/>
                  </a:rPr>
                  <a:t></a:t>
                </a:r>
                <a:r>
                  <a:rPr lang="pt-BR" i="1" dirty="0" smtClean="0"/>
                  <a:t>c</a:t>
                </a:r>
                <a:r>
                  <a:rPr lang="pt-BR" i="1" dirty="0"/>
                  <a:t>) </a:t>
                </a:r>
                <a:r>
                  <a:rPr lang="pt-BR" b="1" i="1" dirty="0" smtClean="0"/>
                  <a:t>}</a:t>
                </a:r>
              </a:p>
              <a:p>
                <a:endParaRPr lang="pt-BR" sz="2000" b="1" i="1" dirty="0"/>
              </a:p>
              <a:p>
                <a:endParaRPr lang="pt-BR" sz="2000" b="1" i="1" dirty="0" smtClean="0"/>
              </a:p>
              <a:p>
                <a:endParaRPr lang="pt-BR" sz="2000" b="1" i="1" dirty="0"/>
              </a:p>
              <a:p>
                <a:endParaRPr lang="pt-BR" sz="2000" b="1" i="1" dirty="0" smtClean="0"/>
              </a:p>
              <a:p>
                <a:endParaRPr lang="pt-BR" sz="2000" b="1" i="1" dirty="0"/>
              </a:p>
              <a:p>
                <a:endParaRPr lang="pt-BR" sz="2000" b="1" i="1" dirty="0" smtClean="0"/>
              </a:p>
              <a:p>
                <a:endParaRPr lang="pt-BR" sz="2000" b="1" i="1" dirty="0"/>
              </a:p>
              <a:p>
                <a:endParaRPr lang="en-US" sz="2000" b="1" dirty="0" smtClean="0"/>
              </a:p>
              <a:p>
                <a:pPr marL="342900" indent="-342900">
                  <a:buFont typeface="Wingdings" panose="05000000000000000000" pitchFamily="2" charset="2"/>
                  <a:buChar char="v"/>
                </a:pPr>
                <a:endParaRPr lang="en-US" sz="2000" dirty="0"/>
              </a:p>
              <a:p>
                <a:endParaRPr lang="en-US" sz="2000" dirty="0" smtClean="0"/>
              </a:p>
              <a:p>
                <a:endParaRPr lang="en-US" sz="2000" dirty="0"/>
              </a:p>
              <a:p>
                <a:pPr marL="342900" indent="-342900">
                  <a:buFont typeface="Wingdings" panose="05000000000000000000" pitchFamily="2" charset="2"/>
                  <a:buChar char="v"/>
                </a:pPr>
                <a:endParaRPr lang="en-US" sz="2000" dirty="0" smtClean="0"/>
              </a:p>
              <a:p>
                <a:pPr marL="342900" indent="-342900">
                  <a:buFont typeface="Wingdings" panose="05000000000000000000" pitchFamily="2" charset="2"/>
                  <a:buChar char="v"/>
                </a:pPr>
                <a:endParaRPr lang="en-US" sz="2000" dirty="0"/>
              </a:p>
              <a:p>
                <a:endParaRPr lang="en-US" sz="2000" dirty="0"/>
              </a:p>
              <a:p>
                <a:r>
                  <a:rPr lang="en-US" sz="2000" dirty="0" smtClean="0"/>
                  <a:t>	    [Conjunction First Policy]</a:t>
                </a:r>
                <a:endParaRPr lang="en-US" sz="2000" dirty="0"/>
              </a:p>
              <a:p>
                <a:pPr marL="342900" indent="-342900">
                  <a:buFont typeface="Wingdings" panose="05000000000000000000" pitchFamily="2" charset="2"/>
                  <a:buChar char="v"/>
                </a:pPr>
                <a:endParaRPr lang="en-US" sz="2000" dirty="0" smtClean="0"/>
              </a:p>
            </p:txBody>
          </p:sp>
        </mc:Choice>
        <mc:Fallback xmlns="">
          <p:sp>
            <p:nvSpPr>
              <p:cNvPr id="141" name="TextBox 140"/>
              <p:cNvSpPr txBox="1">
                <a:spLocks noRot="1" noChangeAspect="1" noMove="1" noResize="1" noEditPoints="1" noAdjustHandles="1" noChangeArrowheads="1" noChangeShapeType="1" noTextEdit="1"/>
              </p:cNvSpPr>
              <p:nvPr/>
            </p:nvSpPr>
            <p:spPr>
              <a:xfrm>
                <a:off x="8176512" y="956705"/>
                <a:ext cx="4729550" cy="5625194"/>
              </a:xfrm>
              <a:prstGeom prst="rect">
                <a:avLst/>
              </a:prstGeom>
              <a:blipFill>
                <a:blip r:embed="rId4"/>
                <a:stretch>
                  <a:fillRect/>
                </a:stretch>
              </a:blipFill>
            </p:spPr>
            <p:txBody>
              <a:bodyPr/>
              <a:lstStyle/>
              <a:p>
                <a:r>
                  <a:rPr lang="en-US">
                    <a:noFill/>
                  </a:rPr>
                  <a:t> </a:t>
                </a:r>
              </a:p>
            </p:txBody>
          </p:sp>
        </mc:Fallback>
      </mc:AlternateContent>
      <p:cxnSp>
        <p:nvCxnSpPr>
          <p:cNvPr id="142" name="Straight Connector 141"/>
          <p:cNvCxnSpPr/>
          <p:nvPr/>
        </p:nvCxnSpPr>
        <p:spPr>
          <a:xfrm>
            <a:off x="10221738" y="1587304"/>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9779017" y="1861910"/>
            <a:ext cx="1293963" cy="923330"/>
          </a:xfrm>
          <a:prstGeom prst="rect">
            <a:avLst/>
          </a:prstGeom>
          <a:noFill/>
        </p:spPr>
        <p:txBody>
          <a:bodyPr wrap="square" rtlCol="0">
            <a:spAutoFit/>
          </a:bodyPr>
          <a:lstStyle/>
          <a:p>
            <a:r>
              <a:rPr lang="en-US" dirty="0" smtClean="0"/>
              <a:t> (a v </a:t>
            </a:r>
            <a:r>
              <a:rPr lang="en-US" dirty="0"/>
              <a:t>b</a:t>
            </a:r>
            <a:r>
              <a:rPr lang="en-US" dirty="0" smtClean="0"/>
              <a:t>)</a:t>
            </a:r>
          </a:p>
          <a:p>
            <a:r>
              <a:rPr lang="en-US" dirty="0"/>
              <a:t> </a:t>
            </a:r>
            <a:r>
              <a:rPr lang="en-US" dirty="0" smtClean="0"/>
              <a:t>  </a:t>
            </a:r>
            <a:r>
              <a:rPr lang="en-US" dirty="0" err="1" smtClean="0"/>
              <a:t>b</a:t>
            </a:r>
            <a:r>
              <a:rPr lang="en-US" dirty="0" err="1" smtClean="0">
                <a:sym typeface="Wingdings" panose="05000000000000000000" pitchFamily="2" charset="2"/>
              </a:rPr>
              <a:t>c</a:t>
            </a:r>
            <a:endParaRPr lang="en-US" dirty="0" smtClean="0">
              <a:sym typeface="Wingdings" panose="05000000000000000000" pitchFamily="2" charset="2"/>
            </a:endParaRPr>
          </a:p>
          <a:p>
            <a:r>
              <a:rPr lang="pt-BR" i="1" dirty="0"/>
              <a:t>¬(¬a</a:t>
            </a:r>
            <a:r>
              <a:rPr lang="pt-BR" i="1" dirty="0">
                <a:sym typeface="Wingdings" panose="05000000000000000000" pitchFamily="2" charset="2"/>
              </a:rPr>
              <a:t></a:t>
            </a:r>
            <a:r>
              <a:rPr lang="pt-BR" i="1" dirty="0"/>
              <a:t>c)</a:t>
            </a:r>
            <a:endParaRPr lang="en-US" dirty="0" smtClean="0"/>
          </a:p>
        </p:txBody>
      </p:sp>
      <p:cxnSp>
        <p:nvCxnSpPr>
          <p:cNvPr id="148" name="Straight Connector 147"/>
          <p:cNvCxnSpPr/>
          <p:nvPr/>
        </p:nvCxnSpPr>
        <p:spPr>
          <a:xfrm>
            <a:off x="10324954" y="2732408"/>
            <a:ext cx="0" cy="3578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10036020" y="3095016"/>
            <a:ext cx="490487" cy="646331"/>
          </a:xfrm>
          <a:prstGeom prst="rect">
            <a:avLst/>
          </a:prstGeom>
          <a:noFill/>
        </p:spPr>
        <p:txBody>
          <a:bodyPr wrap="square" rtlCol="0">
            <a:spAutoFit/>
          </a:bodyPr>
          <a:lstStyle/>
          <a:p>
            <a:r>
              <a:rPr lang="pt-BR" i="1" dirty="0" smtClean="0"/>
              <a:t>¬</a:t>
            </a:r>
            <a:r>
              <a:rPr lang="en-US" dirty="0" smtClean="0"/>
              <a:t>a</a:t>
            </a:r>
          </a:p>
          <a:p>
            <a:r>
              <a:rPr lang="pt-BR" i="1" dirty="0" smtClean="0"/>
              <a:t>¬</a:t>
            </a:r>
            <a:r>
              <a:rPr lang="en-US" dirty="0" smtClean="0"/>
              <a:t>c</a:t>
            </a:r>
          </a:p>
        </p:txBody>
      </p:sp>
      <p:cxnSp>
        <p:nvCxnSpPr>
          <p:cNvPr id="150" name="Straight Connector 149"/>
          <p:cNvCxnSpPr/>
          <p:nvPr/>
        </p:nvCxnSpPr>
        <p:spPr>
          <a:xfrm flipH="1">
            <a:off x="9828556" y="3655763"/>
            <a:ext cx="460129" cy="22872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10254732" y="3717281"/>
            <a:ext cx="657817" cy="21156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9720324" y="3856507"/>
            <a:ext cx="289779" cy="369332"/>
          </a:xfrm>
          <a:prstGeom prst="rect">
            <a:avLst/>
          </a:prstGeom>
          <a:noFill/>
        </p:spPr>
        <p:txBody>
          <a:bodyPr wrap="square" rtlCol="0">
            <a:spAutoFit/>
          </a:bodyPr>
          <a:lstStyle/>
          <a:p>
            <a:r>
              <a:rPr lang="en-US" dirty="0" smtClean="0"/>
              <a:t>a</a:t>
            </a:r>
          </a:p>
        </p:txBody>
      </p:sp>
      <p:sp>
        <p:nvSpPr>
          <p:cNvPr id="153" name="TextBox 152"/>
          <p:cNvSpPr txBox="1"/>
          <p:nvPr/>
        </p:nvSpPr>
        <p:spPr>
          <a:xfrm>
            <a:off x="10825663" y="3824252"/>
            <a:ext cx="289779" cy="369332"/>
          </a:xfrm>
          <a:prstGeom prst="rect">
            <a:avLst/>
          </a:prstGeom>
          <a:noFill/>
        </p:spPr>
        <p:txBody>
          <a:bodyPr wrap="square" rtlCol="0">
            <a:spAutoFit/>
          </a:bodyPr>
          <a:lstStyle/>
          <a:p>
            <a:r>
              <a:rPr lang="en-US" dirty="0"/>
              <a:t>b</a:t>
            </a:r>
            <a:endParaRPr lang="en-US" dirty="0" smtClean="0"/>
          </a:p>
        </p:txBody>
      </p:sp>
      <p:cxnSp>
        <p:nvCxnSpPr>
          <p:cNvPr id="154" name="Straight Connector 153"/>
          <p:cNvCxnSpPr/>
          <p:nvPr/>
        </p:nvCxnSpPr>
        <p:spPr>
          <a:xfrm flipH="1">
            <a:off x="9703732" y="4086059"/>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a:off x="9708691" y="4101790"/>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56" name="Straight Connector 155"/>
          <p:cNvCxnSpPr/>
          <p:nvPr/>
        </p:nvCxnSpPr>
        <p:spPr>
          <a:xfrm flipH="1">
            <a:off x="10430214" y="4129612"/>
            <a:ext cx="480237" cy="60544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10895989" y="4193585"/>
            <a:ext cx="482004" cy="66143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0176395" y="4727004"/>
            <a:ext cx="490487" cy="369332"/>
          </a:xfrm>
          <a:prstGeom prst="rect">
            <a:avLst/>
          </a:prstGeom>
          <a:noFill/>
        </p:spPr>
        <p:txBody>
          <a:bodyPr wrap="square" rtlCol="0">
            <a:spAutoFit/>
          </a:bodyPr>
          <a:lstStyle/>
          <a:p>
            <a:r>
              <a:rPr lang="pt-BR" i="1" dirty="0" smtClean="0"/>
              <a:t>¬</a:t>
            </a:r>
            <a:r>
              <a:rPr lang="en-US" dirty="0"/>
              <a:t>b</a:t>
            </a:r>
            <a:endParaRPr lang="en-US" dirty="0" smtClean="0"/>
          </a:p>
        </p:txBody>
      </p:sp>
      <p:sp>
        <p:nvSpPr>
          <p:cNvPr id="159" name="TextBox 158"/>
          <p:cNvSpPr txBox="1"/>
          <p:nvPr/>
        </p:nvSpPr>
        <p:spPr>
          <a:xfrm>
            <a:off x="11270505" y="4783158"/>
            <a:ext cx="289779" cy="369332"/>
          </a:xfrm>
          <a:prstGeom prst="rect">
            <a:avLst/>
          </a:prstGeom>
          <a:noFill/>
        </p:spPr>
        <p:txBody>
          <a:bodyPr wrap="square" rtlCol="0">
            <a:spAutoFit/>
          </a:bodyPr>
          <a:lstStyle/>
          <a:p>
            <a:r>
              <a:rPr lang="en-US" dirty="0" smtClean="0"/>
              <a:t>c</a:t>
            </a:r>
          </a:p>
        </p:txBody>
      </p:sp>
      <p:cxnSp>
        <p:nvCxnSpPr>
          <p:cNvPr id="162" name="Straight Connector 161"/>
          <p:cNvCxnSpPr/>
          <p:nvPr/>
        </p:nvCxnSpPr>
        <p:spPr>
          <a:xfrm flipH="1">
            <a:off x="10292721" y="4988346"/>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a:off x="10297680" y="5004077"/>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164" name="Straight Connector 163"/>
          <p:cNvCxnSpPr/>
          <p:nvPr/>
        </p:nvCxnSpPr>
        <p:spPr>
          <a:xfrm flipH="1">
            <a:off x="11256250" y="5046705"/>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a:off x="11261209" y="5062436"/>
            <a:ext cx="368238" cy="20411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5880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inVertical)">
                                      <p:cBhvr>
                                        <p:cTn id="10" dur="500"/>
                                        <p:tgtEl>
                                          <p:spTgt spid="52"/>
                                        </p:tgtEl>
                                      </p:cBhvr>
                                    </p:animEffect>
                                  </p:childTnLst>
                                </p:cTn>
                              </p:par>
                              <p:par>
                                <p:cTn id="11" presetID="16" presetClass="entr" presetSubtype="21"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inVertical)">
                                      <p:cBhvr>
                                        <p:cTn id="13" dur="500"/>
                                        <p:tgtEl>
                                          <p:spTgt spid="2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arn(inVertical)">
                                      <p:cBhvr>
                                        <p:cTn id="22" dur="500"/>
                                        <p:tgtEl>
                                          <p:spTgt spid="3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par>
                                <p:cTn id="26" presetID="16" presetClass="entr" presetSubtype="21"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arn(inVertical)">
                                      <p:cBhvr>
                                        <p:cTn id="28" dur="500"/>
                                        <p:tgtEl>
                                          <p:spTgt spid="3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barn(inVertical)">
                                      <p:cBhvr>
                                        <p:cTn id="31" dur="500"/>
                                        <p:tgtEl>
                                          <p:spTgt spid="39"/>
                                        </p:tgtEl>
                                      </p:cBhvr>
                                    </p:animEffect>
                                  </p:childTnLst>
                                </p:cTn>
                              </p:par>
                              <p:par>
                                <p:cTn id="32" presetID="16" presetClass="entr" presetSubtype="21"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arn(inVertical)">
                                      <p:cBhvr>
                                        <p:cTn id="34" dur="500"/>
                                        <p:tgtEl>
                                          <p:spTgt spid="48"/>
                                        </p:tgtEl>
                                      </p:cBhvr>
                                    </p:animEffect>
                                  </p:childTnLst>
                                </p:cTn>
                              </p:par>
                              <p:par>
                                <p:cTn id="35" presetID="16" presetClass="entr" presetSubtype="21"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arn(inVertical)">
                                      <p:cBhvr>
                                        <p:cTn id="37" dur="500"/>
                                        <p:tgtEl>
                                          <p:spTgt spid="4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barn(inVertical)">
                                      <p:cBhvr>
                                        <p:cTn id="40" dur="500"/>
                                        <p:tgtEl>
                                          <p:spTgt spid="57"/>
                                        </p:tgtEl>
                                      </p:cBhvr>
                                    </p:animEffect>
                                  </p:childTnLst>
                                </p:cTn>
                              </p:par>
                              <p:par>
                                <p:cTn id="41" presetID="16" presetClass="entr" presetSubtype="21"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barn(inVertical)">
                                      <p:cBhvr>
                                        <p:cTn id="43" dur="500"/>
                                        <p:tgtEl>
                                          <p:spTgt spid="59"/>
                                        </p:tgtEl>
                                      </p:cBhvr>
                                    </p:animEffect>
                                  </p:childTnLst>
                                </p:cTn>
                              </p:par>
                              <p:par>
                                <p:cTn id="44" presetID="16" presetClass="entr" presetSubtype="2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barn(inVertical)">
                                      <p:cBhvr>
                                        <p:cTn id="46" dur="500"/>
                                        <p:tgtEl>
                                          <p:spTgt spid="58"/>
                                        </p:tgtEl>
                                      </p:cBhvr>
                                    </p:animEffect>
                                  </p:childTnLst>
                                </p:cTn>
                              </p:par>
                              <p:par>
                                <p:cTn id="47" presetID="16" presetClass="entr" presetSubtype="21"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barn(inVertical)">
                                      <p:cBhvr>
                                        <p:cTn id="49" dur="500"/>
                                        <p:tgtEl>
                                          <p:spTgt spid="62"/>
                                        </p:tgtEl>
                                      </p:cBhvr>
                                    </p:animEffect>
                                  </p:childTnLst>
                                </p:cTn>
                              </p:par>
                              <p:par>
                                <p:cTn id="50" presetID="16" presetClass="entr" presetSubtype="21"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arn(inVertical)">
                                      <p:cBhvr>
                                        <p:cTn id="52" dur="500"/>
                                        <p:tgtEl>
                                          <p:spTgt spid="6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barn(inVertical)">
                                      <p:cBhvr>
                                        <p:cTn id="55" dur="500"/>
                                        <p:tgtEl>
                                          <p:spTgt spid="6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barn(inVertical)">
                                      <p:cBhvr>
                                        <p:cTn id="58" dur="500"/>
                                        <p:tgtEl>
                                          <p:spTgt spid="65"/>
                                        </p:tgtEl>
                                      </p:cBhvr>
                                    </p:animEffect>
                                  </p:childTnLst>
                                </p:cTn>
                              </p:par>
                              <p:par>
                                <p:cTn id="59" presetID="16" presetClass="entr" presetSubtype="21"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barn(inVertical)">
                                      <p:cBhvr>
                                        <p:cTn id="61" dur="500"/>
                                        <p:tgtEl>
                                          <p:spTgt spid="67"/>
                                        </p:tgtEl>
                                      </p:cBhvr>
                                    </p:animEffect>
                                  </p:childTnLst>
                                </p:cTn>
                              </p:par>
                              <p:par>
                                <p:cTn id="62" presetID="16" presetClass="entr" presetSubtype="21"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barn(inVertical)">
                                      <p:cBhvr>
                                        <p:cTn id="64" dur="500"/>
                                        <p:tgtEl>
                                          <p:spTgt spid="66"/>
                                        </p:tgtEl>
                                      </p:cBhvr>
                                    </p:animEffect>
                                  </p:childTnLst>
                                </p:cTn>
                              </p:par>
                              <p:par>
                                <p:cTn id="65" presetID="16" presetClass="entr" presetSubtype="21"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barn(inVertical)">
                                      <p:cBhvr>
                                        <p:cTn id="67" dur="500"/>
                                        <p:tgtEl>
                                          <p:spTgt spid="69"/>
                                        </p:tgtEl>
                                      </p:cBhvr>
                                    </p:animEffect>
                                  </p:childTnLst>
                                </p:cTn>
                              </p:par>
                              <p:par>
                                <p:cTn id="68" presetID="16" presetClass="entr" presetSubtype="21"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arn(inVertical)">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barn(inVertical)">
                                      <p:cBhvr>
                                        <p:cTn id="75" dur="500"/>
                                        <p:tgtEl>
                                          <p:spTgt spid="95"/>
                                        </p:tgtEl>
                                      </p:cBhvr>
                                    </p:animEffect>
                                  </p:childTnLst>
                                </p:cTn>
                              </p:par>
                              <p:par>
                                <p:cTn id="76" presetID="16" presetClass="entr" presetSubtype="21"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barn(inVertical)">
                                      <p:cBhvr>
                                        <p:cTn id="78" dur="500"/>
                                        <p:tgtEl>
                                          <p:spTgt spid="98"/>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00"/>
                                        </p:tgtEl>
                                        <p:attrNameLst>
                                          <p:attrName>style.visibility</p:attrName>
                                        </p:attrNameLst>
                                      </p:cBhvr>
                                      <p:to>
                                        <p:strVal val="visible"/>
                                      </p:to>
                                    </p:set>
                                    <p:animEffect transition="in" filter="barn(inVertical)">
                                      <p:cBhvr>
                                        <p:cTn id="81" dur="500"/>
                                        <p:tgtEl>
                                          <p:spTgt spid="100"/>
                                        </p:tgtEl>
                                      </p:cBhvr>
                                    </p:animEffect>
                                  </p:childTnLst>
                                </p:cTn>
                              </p:par>
                              <p:par>
                                <p:cTn id="82" presetID="16" presetClass="entr" presetSubtype="21" fill="hold"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barn(inVertical)">
                                      <p:cBhvr>
                                        <p:cTn id="84" dur="500"/>
                                        <p:tgtEl>
                                          <p:spTgt spid="103"/>
                                        </p:tgtEl>
                                      </p:cBhvr>
                                    </p:animEffect>
                                  </p:childTnLst>
                                </p:cTn>
                              </p:par>
                              <p:par>
                                <p:cTn id="85" presetID="16" presetClass="entr" presetSubtype="21" fill="hold"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barn(inVertical)">
                                      <p:cBhvr>
                                        <p:cTn id="87" dur="500"/>
                                        <p:tgtEl>
                                          <p:spTgt spid="106"/>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08"/>
                                        </p:tgtEl>
                                        <p:attrNameLst>
                                          <p:attrName>style.visibility</p:attrName>
                                        </p:attrNameLst>
                                      </p:cBhvr>
                                      <p:to>
                                        <p:strVal val="visible"/>
                                      </p:to>
                                    </p:set>
                                    <p:animEffect transition="in" filter="barn(inVertical)">
                                      <p:cBhvr>
                                        <p:cTn id="90" dur="500"/>
                                        <p:tgtEl>
                                          <p:spTgt spid="108"/>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animEffect transition="in" filter="barn(inVertical)">
                                      <p:cBhvr>
                                        <p:cTn id="93" dur="500"/>
                                        <p:tgtEl>
                                          <p:spTgt spid="109"/>
                                        </p:tgtEl>
                                      </p:cBhvr>
                                    </p:animEffect>
                                  </p:childTnLst>
                                </p:cTn>
                              </p:par>
                              <p:par>
                                <p:cTn id="94" presetID="16" presetClass="entr" presetSubtype="21" fill="hold" nodeType="withEffect">
                                  <p:stCondLst>
                                    <p:cond delay="0"/>
                                  </p:stCondLst>
                                  <p:childTnLst>
                                    <p:set>
                                      <p:cBhvr>
                                        <p:cTn id="95" dur="1" fill="hold">
                                          <p:stCondLst>
                                            <p:cond delay="0"/>
                                          </p:stCondLst>
                                        </p:cTn>
                                        <p:tgtEl>
                                          <p:spTgt spid="110"/>
                                        </p:tgtEl>
                                        <p:attrNameLst>
                                          <p:attrName>style.visibility</p:attrName>
                                        </p:attrNameLst>
                                      </p:cBhvr>
                                      <p:to>
                                        <p:strVal val="visible"/>
                                      </p:to>
                                    </p:set>
                                    <p:animEffect transition="in" filter="barn(inVertical)">
                                      <p:cBhvr>
                                        <p:cTn id="96" dur="500"/>
                                        <p:tgtEl>
                                          <p:spTgt spid="110"/>
                                        </p:tgtEl>
                                      </p:cBhvr>
                                    </p:animEffect>
                                  </p:childTnLst>
                                </p:cTn>
                              </p:par>
                              <p:par>
                                <p:cTn id="97" presetID="16" presetClass="entr" presetSubtype="21" fill="hold" nodeType="withEffect">
                                  <p:stCondLst>
                                    <p:cond delay="0"/>
                                  </p:stCondLst>
                                  <p:childTnLst>
                                    <p:set>
                                      <p:cBhvr>
                                        <p:cTn id="98" dur="1" fill="hold">
                                          <p:stCondLst>
                                            <p:cond delay="0"/>
                                          </p:stCondLst>
                                        </p:cTn>
                                        <p:tgtEl>
                                          <p:spTgt spid="111"/>
                                        </p:tgtEl>
                                        <p:attrNameLst>
                                          <p:attrName>style.visibility</p:attrName>
                                        </p:attrNameLst>
                                      </p:cBhvr>
                                      <p:to>
                                        <p:strVal val="visible"/>
                                      </p:to>
                                    </p:set>
                                    <p:animEffect transition="in" filter="barn(inVertical)">
                                      <p:cBhvr>
                                        <p:cTn id="99" dur="500"/>
                                        <p:tgtEl>
                                          <p:spTgt spid="111"/>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112"/>
                                        </p:tgtEl>
                                        <p:attrNameLst>
                                          <p:attrName>style.visibility</p:attrName>
                                        </p:attrNameLst>
                                      </p:cBhvr>
                                      <p:to>
                                        <p:strVal val="visible"/>
                                      </p:to>
                                    </p:set>
                                    <p:animEffect transition="in" filter="barn(inVertical)">
                                      <p:cBhvr>
                                        <p:cTn id="102" dur="500"/>
                                        <p:tgtEl>
                                          <p:spTgt spid="112"/>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113"/>
                                        </p:tgtEl>
                                        <p:attrNameLst>
                                          <p:attrName>style.visibility</p:attrName>
                                        </p:attrNameLst>
                                      </p:cBhvr>
                                      <p:to>
                                        <p:strVal val="visible"/>
                                      </p:to>
                                    </p:set>
                                    <p:animEffect transition="in" filter="barn(inVertical)">
                                      <p:cBhvr>
                                        <p:cTn id="105" dur="500"/>
                                        <p:tgtEl>
                                          <p:spTgt spid="113"/>
                                        </p:tgtEl>
                                      </p:cBhvr>
                                    </p:animEffect>
                                  </p:childTnLst>
                                </p:cTn>
                              </p:par>
                              <p:par>
                                <p:cTn id="106" presetID="16" presetClass="entr" presetSubtype="21" fill="hold" nodeType="withEffect">
                                  <p:stCondLst>
                                    <p:cond delay="0"/>
                                  </p:stCondLst>
                                  <p:childTnLst>
                                    <p:set>
                                      <p:cBhvr>
                                        <p:cTn id="107" dur="1" fill="hold">
                                          <p:stCondLst>
                                            <p:cond delay="0"/>
                                          </p:stCondLst>
                                        </p:cTn>
                                        <p:tgtEl>
                                          <p:spTgt spid="116"/>
                                        </p:tgtEl>
                                        <p:attrNameLst>
                                          <p:attrName>style.visibility</p:attrName>
                                        </p:attrNameLst>
                                      </p:cBhvr>
                                      <p:to>
                                        <p:strVal val="visible"/>
                                      </p:to>
                                    </p:set>
                                    <p:animEffect transition="in" filter="barn(inVertical)">
                                      <p:cBhvr>
                                        <p:cTn id="108" dur="500"/>
                                        <p:tgtEl>
                                          <p:spTgt spid="116"/>
                                        </p:tgtEl>
                                      </p:cBhvr>
                                    </p:animEffect>
                                  </p:childTnLst>
                                </p:cTn>
                              </p:par>
                              <p:par>
                                <p:cTn id="109" presetID="16" presetClass="entr" presetSubtype="21" fill="hold" nodeType="with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barn(inVertical)">
                                      <p:cBhvr>
                                        <p:cTn id="111" dur="500"/>
                                        <p:tgtEl>
                                          <p:spTgt spid="117"/>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118"/>
                                        </p:tgtEl>
                                        <p:attrNameLst>
                                          <p:attrName>style.visibility</p:attrName>
                                        </p:attrNameLst>
                                      </p:cBhvr>
                                      <p:to>
                                        <p:strVal val="visible"/>
                                      </p:to>
                                    </p:set>
                                    <p:animEffect transition="in" filter="barn(inVertical)">
                                      <p:cBhvr>
                                        <p:cTn id="114" dur="500"/>
                                        <p:tgtEl>
                                          <p:spTgt spid="118"/>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119"/>
                                        </p:tgtEl>
                                        <p:attrNameLst>
                                          <p:attrName>style.visibility</p:attrName>
                                        </p:attrNameLst>
                                      </p:cBhvr>
                                      <p:to>
                                        <p:strVal val="visible"/>
                                      </p:to>
                                    </p:set>
                                    <p:animEffect transition="in" filter="barn(inVertical)">
                                      <p:cBhvr>
                                        <p:cTn id="117" dur="500"/>
                                        <p:tgtEl>
                                          <p:spTgt spid="119"/>
                                        </p:tgtEl>
                                      </p:cBhvr>
                                    </p:animEffect>
                                  </p:childTnLst>
                                </p:cTn>
                              </p:par>
                              <p:par>
                                <p:cTn id="118" presetID="16" presetClass="entr" presetSubtype="21" fill="hold" nodeType="withEffect">
                                  <p:stCondLst>
                                    <p:cond delay="0"/>
                                  </p:stCondLst>
                                  <p:childTnLst>
                                    <p:set>
                                      <p:cBhvr>
                                        <p:cTn id="119" dur="1" fill="hold">
                                          <p:stCondLst>
                                            <p:cond delay="0"/>
                                          </p:stCondLst>
                                        </p:cTn>
                                        <p:tgtEl>
                                          <p:spTgt spid="124"/>
                                        </p:tgtEl>
                                        <p:attrNameLst>
                                          <p:attrName>style.visibility</p:attrName>
                                        </p:attrNameLst>
                                      </p:cBhvr>
                                      <p:to>
                                        <p:strVal val="visible"/>
                                      </p:to>
                                    </p:set>
                                    <p:animEffect transition="in" filter="barn(inVertical)">
                                      <p:cBhvr>
                                        <p:cTn id="120" dur="500"/>
                                        <p:tgtEl>
                                          <p:spTgt spid="124"/>
                                        </p:tgtEl>
                                      </p:cBhvr>
                                    </p:animEffect>
                                  </p:childTnLst>
                                </p:cTn>
                              </p:par>
                              <p:par>
                                <p:cTn id="121" presetID="16" presetClass="entr" presetSubtype="21" fill="hold" nodeType="withEffect">
                                  <p:stCondLst>
                                    <p:cond delay="0"/>
                                  </p:stCondLst>
                                  <p:childTnLst>
                                    <p:set>
                                      <p:cBhvr>
                                        <p:cTn id="122" dur="1" fill="hold">
                                          <p:stCondLst>
                                            <p:cond delay="0"/>
                                          </p:stCondLst>
                                        </p:cTn>
                                        <p:tgtEl>
                                          <p:spTgt spid="123"/>
                                        </p:tgtEl>
                                        <p:attrNameLst>
                                          <p:attrName>style.visibility</p:attrName>
                                        </p:attrNameLst>
                                      </p:cBhvr>
                                      <p:to>
                                        <p:strVal val="visible"/>
                                      </p:to>
                                    </p:set>
                                    <p:animEffect transition="in" filter="barn(inVertical)">
                                      <p:cBhvr>
                                        <p:cTn id="123" dur="500"/>
                                        <p:tgtEl>
                                          <p:spTgt spid="123"/>
                                        </p:tgtEl>
                                      </p:cBhvr>
                                    </p:animEffect>
                                  </p:childTnLst>
                                </p:cTn>
                              </p:par>
                              <p:par>
                                <p:cTn id="124" presetID="16" presetClass="entr" presetSubtype="21" fill="hold"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barn(inVertical)">
                                      <p:cBhvr>
                                        <p:cTn id="126" dur="500"/>
                                        <p:tgtEl>
                                          <p:spTgt spid="129"/>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130"/>
                                        </p:tgtEl>
                                        <p:attrNameLst>
                                          <p:attrName>style.visibility</p:attrName>
                                        </p:attrNameLst>
                                      </p:cBhvr>
                                      <p:to>
                                        <p:strVal val="visible"/>
                                      </p:to>
                                    </p:set>
                                    <p:animEffect transition="in" filter="barn(inVertical)">
                                      <p:cBhvr>
                                        <p:cTn id="129" dur="500"/>
                                        <p:tgtEl>
                                          <p:spTgt spid="130"/>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131"/>
                                        </p:tgtEl>
                                        <p:attrNameLst>
                                          <p:attrName>style.visibility</p:attrName>
                                        </p:attrNameLst>
                                      </p:cBhvr>
                                      <p:to>
                                        <p:strVal val="visible"/>
                                      </p:to>
                                    </p:set>
                                    <p:animEffect transition="in" filter="barn(inVertical)">
                                      <p:cBhvr>
                                        <p:cTn id="132" dur="500"/>
                                        <p:tgtEl>
                                          <p:spTgt spid="131"/>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132"/>
                                        </p:tgtEl>
                                        <p:attrNameLst>
                                          <p:attrName>style.visibility</p:attrName>
                                        </p:attrNameLst>
                                      </p:cBhvr>
                                      <p:to>
                                        <p:strVal val="visible"/>
                                      </p:to>
                                    </p:set>
                                    <p:animEffect transition="in" filter="barn(inVertical)">
                                      <p:cBhvr>
                                        <p:cTn id="135" dur="500"/>
                                        <p:tgtEl>
                                          <p:spTgt spid="132"/>
                                        </p:tgtEl>
                                      </p:cBhvr>
                                    </p:animEffect>
                                  </p:childTnLst>
                                </p:cTn>
                              </p:par>
                              <p:par>
                                <p:cTn id="136" presetID="16" presetClass="entr" presetSubtype="21" fill="hold" nodeType="withEffect">
                                  <p:stCondLst>
                                    <p:cond delay="0"/>
                                  </p:stCondLst>
                                  <p:childTnLst>
                                    <p:set>
                                      <p:cBhvr>
                                        <p:cTn id="137" dur="1" fill="hold">
                                          <p:stCondLst>
                                            <p:cond delay="0"/>
                                          </p:stCondLst>
                                        </p:cTn>
                                        <p:tgtEl>
                                          <p:spTgt spid="133"/>
                                        </p:tgtEl>
                                        <p:attrNameLst>
                                          <p:attrName>style.visibility</p:attrName>
                                        </p:attrNameLst>
                                      </p:cBhvr>
                                      <p:to>
                                        <p:strVal val="visible"/>
                                      </p:to>
                                    </p:set>
                                    <p:animEffect transition="in" filter="barn(inVertical)">
                                      <p:cBhvr>
                                        <p:cTn id="138" dur="500"/>
                                        <p:tgtEl>
                                          <p:spTgt spid="133"/>
                                        </p:tgtEl>
                                      </p:cBhvr>
                                    </p:animEffect>
                                  </p:childTnLst>
                                </p:cTn>
                              </p:par>
                              <p:par>
                                <p:cTn id="139" presetID="16" presetClass="entr" presetSubtype="21" fill="hold" nodeType="withEffect">
                                  <p:stCondLst>
                                    <p:cond delay="0"/>
                                  </p:stCondLst>
                                  <p:childTnLst>
                                    <p:set>
                                      <p:cBhvr>
                                        <p:cTn id="140" dur="1" fill="hold">
                                          <p:stCondLst>
                                            <p:cond delay="0"/>
                                          </p:stCondLst>
                                        </p:cTn>
                                        <p:tgtEl>
                                          <p:spTgt spid="134"/>
                                        </p:tgtEl>
                                        <p:attrNameLst>
                                          <p:attrName>style.visibility</p:attrName>
                                        </p:attrNameLst>
                                      </p:cBhvr>
                                      <p:to>
                                        <p:strVal val="visible"/>
                                      </p:to>
                                    </p:set>
                                    <p:animEffect transition="in" filter="barn(inVertical)">
                                      <p:cBhvr>
                                        <p:cTn id="141" dur="500"/>
                                        <p:tgtEl>
                                          <p:spTgt spid="134"/>
                                        </p:tgtEl>
                                      </p:cBhvr>
                                    </p:animEffect>
                                  </p:childTnLst>
                                </p:cTn>
                              </p:par>
                              <p:par>
                                <p:cTn id="142" presetID="16" presetClass="entr" presetSubtype="21" fill="hold" nodeType="withEffect">
                                  <p:stCondLst>
                                    <p:cond delay="0"/>
                                  </p:stCondLst>
                                  <p:childTnLst>
                                    <p:set>
                                      <p:cBhvr>
                                        <p:cTn id="143" dur="1" fill="hold">
                                          <p:stCondLst>
                                            <p:cond delay="0"/>
                                          </p:stCondLst>
                                        </p:cTn>
                                        <p:tgtEl>
                                          <p:spTgt spid="136"/>
                                        </p:tgtEl>
                                        <p:attrNameLst>
                                          <p:attrName>style.visibility</p:attrName>
                                        </p:attrNameLst>
                                      </p:cBhvr>
                                      <p:to>
                                        <p:strVal val="visible"/>
                                      </p:to>
                                    </p:set>
                                    <p:animEffect transition="in" filter="barn(inVertical)">
                                      <p:cBhvr>
                                        <p:cTn id="144" dur="500"/>
                                        <p:tgtEl>
                                          <p:spTgt spid="136"/>
                                        </p:tgtEl>
                                      </p:cBhvr>
                                    </p:animEffect>
                                  </p:childTnLst>
                                </p:cTn>
                              </p:par>
                              <p:par>
                                <p:cTn id="145" presetID="16" presetClass="entr" presetSubtype="21" fill="hold" nodeType="withEffect">
                                  <p:stCondLst>
                                    <p:cond delay="0"/>
                                  </p:stCondLst>
                                  <p:childTnLst>
                                    <p:set>
                                      <p:cBhvr>
                                        <p:cTn id="146" dur="1" fill="hold">
                                          <p:stCondLst>
                                            <p:cond delay="0"/>
                                          </p:stCondLst>
                                        </p:cTn>
                                        <p:tgtEl>
                                          <p:spTgt spid="135"/>
                                        </p:tgtEl>
                                        <p:attrNameLst>
                                          <p:attrName>style.visibility</p:attrName>
                                        </p:attrNameLst>
                                      </p:cBhvr>
                                      <p:to>
                                        <p:strVal val="visible"/>
                                      </p:to>
                                    </p:set>
                                    <p:animEffect transition="in" filter="barn(inVertical)">
                                      <p:cBhvr>
                                        <p:cTn id="147" dur="500"/>
                                        <p:tgtEl>
                                          <p:spTgt spid="135"/>
                                        </p:tgtEl>
                                      </p:cBhvr>
                                    </p:animEffect>
                                  </p:childTnLst>
                                </p:cTn>
                              </p:par>
                              <p:par>
                                <p:cTn id="148" presetID="16" presetClass="entr" presetSubtype="21" fill="hold" nodeType="withEffect">
                                  <p:stCondLst>
                                    <p:cond delay="0"/>
                                  </p:stCondLst>
                                  <p:childTnLst>
                                    <p:set>
                                      <p:cBhvr>
                                        <p:cTn id="149" dur="1" fill="hold">
                                          <p:stCondLst>
                                            <p:cond delay="0"/>
                                          </p:stCondLst>
                                        </p:cTn>
                                        <p:tgtEl>
                                          <p:spTgt spid="138"/>
                                        </p:tgtEl>
                                        <p:attrNameLst>
                                          <p:attrName>style.visibility</p:attrName>
                                        </p:attrNameLst>
                                      </p:cBhvr>
                                      <p:to>
                                        <p:strVal val="visible"/>
                                      </p:to>
                                    </p:set>
                                    <p:animEffect transition="in" filter="barn(inVertical)">
                                      <p:cBhvr>
                                        <p:cTn id="150" dur="500"/>
                                        <p:tgtEl>
                                          <p:spTgt spid="138"/>
                                        </p:tgtEl>
                                      </p:cBhvr>
                                    </p:animEffect>
                                  </p:childTnLst>
                                </p:cTn>
                              </p:par>
                              <p:par>
                                <p:cTn id="151" presetID="16" presetClass="entr" presetSubtype="21" fill="hold" nodeType="withEffect">
                                  <p:stCondLst>
                                    <p:cond delay="0"/>
                                  </p:stCondLst>
                                  <p:childTnLst>
                                    <p:set>
                                      <p:cBhvr>
                                        <p:cTn id="152" dur="1" fill="hold">
                                          <p:stCondLst>
                                            <p:cond delay="0"/>
                                          </p:stCondLst>
                                        </p:cTn>
                                        <p:tgtEl>
                                          <p:spTgt spid="137"/>
                                        </p:tgtEl>
                                        <p:attrNameLst>
                                          <p:attrName>style.visibility</p:attrName>
                                        </p:attrNameLst>
                                      </p:cBhvr>
                                      <p:to>
                                        <p:strVal val="visible"/>
                                      </p:to>
                                    </p:set>
                                    <p:animEffect transition="in" filter="barn(inVertical)">
                                      <p:cBhvr>
                                        <p:cTn id="153" dur="500"/>
                                        <p:tgtEl>
                                          <p:spTgt spid="137"/>
                                        </p:tgtEl>
                                      </p:cBhvr>
                                    </p:animEffect>
                                  </p:childTnLst>
                                </p:cTn>
                              </p:par>
                              <p:par>
                                <p:cTn id="154" presetID="16" presetClass="entr" presetSubtype="21" fill="hold" nodeType="withEffect">
                                  <p:stCondLst>
                                    <p:cond delay="0"/>
                                  </p:stCondLst>
                                  <p:childTnLst>
                                    <p:set>
                                      <p:cBhvr>
                                        <p:cTn id="155" dur="1" fill="hold">
                                          <p:stCondLst>
                                            <p:cond delay="0"/>
                                          </p:stCondLst>
                                        </p:cTn>
                                        <p:tgtEl>
                                          <p:spTgt spid="140"/>
                                        </p:tgtEl>
                                        <p:attrNameLst>
                                          <p:attrName>style.visibility</p:attrName>
                                        </p:attrNameLst>
                                      </p:cBhvr>
                                      <p:to>
                                        <p:strVal val="visible"/>
                                      </p:to>
                                    </p:set>
                                    <p:animEffect transition="in" filter="barn(inVertical)">
                                      <p:cBhvr>
                                        <p:cTn id="156" dur="500"/>
                                        <p:tgtEl>
                                          <p:spTgt spid="140"/>
                                        </p:tgtEl>
                                      </p:cBhvr>
                                    </p:animEffect>
                                  </p:childTnLst>
                                </p:cTn>
                              </p:par>
                              <p:par>
                                <p:cTn id="157" presetID="16" presetClass="entr" presetSubtype="21" fill="hold" nodeType="withEffect">
                                  <p:stCondLst>
                                    <p:cond delay="0"/>
                                  </p:stCondLst>
                                  <p:childTnLst>
                                    <p:set>
                                      <p:cBhvr>
                                        <p:cTn id="158" dur="1" fill="hold">
                                          <p:stCondLst>
                                            <p:cond delay="0"/>
                                          </p:stCondLst>
                                        </p:cTn>
                                        <p:tgtEl>
                                          <p:spTgt spid="139"/>
                                        </p:tgtEl>
                                        <p:attrNameLst>
                                          <p:attrName>style.visibility</p:attrName>
                                        </p:attrNameLst>
                                      </p:cBhvr>
                                      <p:to>
                                        <p:strVal val="visible"/>
                                      </p:to>
                                    </p:set>
                                    <p:animEffect transition="in" filter="barn(inVertical)">
                                      <p:cBhvr>
                                        <p:cTn id="159" dur="500"/>
                                        <p:tgtEl>
                                          <p:spTgt spid="139"/>
                                        </p:tgtEl>
                                      </p:cBhvr>
                                    </p:animEffect>
                                  </p:childTnLst>
                                </p:cTn>
                              </p:par>
                            </p:childTnLst>
                          </p:cTn>
                        </p:par>
                      </p:childTnLst>
                    </p:cTn>
                  </p:par>
                  <p:par>
                    <p:cTn id="160" fill="hold">
                      <p:stCondLst>
                        <p:cond delay="indefinite"/>
                      </p:stCondLst>
                      <p:childTnLst>
                        <p:par>
                          <p:cTn id="161" fill="hold">
                            <p:stCondLst>
                              <p:cond delay="0"/>
                            </p:stCondLst>
                            <p:childTnLst>
                              <p:par>
                                <p:cTn id="162" presetID="16" presetClass="entr" presetSubtype="21" fill="hold" grpId="0" nodeType="clickEffect">
                                  <p:stCondLst>
                                    <p:cond delay="0"/>
                                  </p:stCondLst>
                                  <p:childTnLst>
                                    <p:set>
                                      <p:cBhvr>
                                        <p:cTn id="163" dur="1" fill="hold">
                                          <p:stCondLst>
                                            <p:cond delay="0"/>
                                          </p:stCondLst>
                                        </p:cTn>
                                        <p:tgtEl>
                                          <p:spTgt spid="141"/>
                                        </p:tgtEl>
                                        <p:attrNameLst>
                                          <p:attrName>style.visibility</p:attrName>
                                        </p:attrNameLst>
                                      </p:cBhvr>
                                      <p:to>
                                        <p:strVal val="visible"/>
                                      </p:to>
                                    </p:set>
                                    <p:animEffect transition="in" filter="barn(inVertical)">
                                      <p:cBhvr>
                                        <p:cTn id="164" dur="500"/>
                                        <p:tgtEl>
                                          <p:spTgt spid="141"/>
                                        </p:tgtEl>
                                      </p:cBhvr>
                                    </p:animEffect>
                                  </p:childTnLst>
                                </p:cTn>
                              </p:par>
                              <p:par>
                                <p:cTn id="165" presetID="16" presetClass="entr" presetSubtype="21" fill="hold" nodeType="withEffect">
                                  <p:stCondLst>
                                    <p:cond delay="0"/>
                                  </p:stCondLst>
                                  <p:childTnLst>
                                    <p:set>
                                      <p:cBhvr>
                                        <p:cTn id="166" dur="1" fill="hold">
                                          <p:stCondLst>
                                            <p:cond delay="0"/>
                                          </p:stCondLst>
                                        </p:cTn>
                                        <p:tgtEl>
                                          <p:spTgt spid="142"/>
                                        </p:tgtEl>
                                        <p:attrNameLst>
                                          <p:attrName>style.visibility</p:attrName>
                                        </p:attrNameLst>
                                      </p:cBhvr>
                                      <p:to>
                                        <p:strVal val="visible"/>
                                      </p:to>
                                    </p:set>
                                    <p:animEffect transition="in" filter="barn(inVertical)">
                                      <p:cBhvr>
                                        <p:cTn id="167" dur="500"/>
                                        <p:tgtEl>
                                          <p:spTgt spid="142"/>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143"/>
                                        </p:tgtEl>
                                        <p:attrNameLst>
                                          <p:attrName>style.visibility</p:attrName>
                                        </p:attrNameLst>
                                      </p:cBhvr>
                                      <p:to>
                                        <p:strVal val="visible"/>
                                      </p:to>
                                    </p:set>
                                    <p:animEffect transition="in" filter="barn(inVertical)">
                                      <p:cBhvr>
                                        <p:cTn id="170" dur="500"/>
                                        <p:tgtEl>
                                          <p:spTgt spid="143"/>
                                        </p:tgtEl>
                                      </p:cBhvr>
                                    </p:animEffect>
                                  </p:childTnLst>
                                </p:cTn>
                              </p:par>
                              <p:par>
                                <p:cTn id="171" presetID="16" presetClass="entr" presetSubtype="21" fill="hold" nodeType="withEffect">
                                  <p:stCondLst>
                                    <p:cond delay="0"/>
                                  </p:stCondLst>
                                  <p:childTnLst>
                                    <p:set>
                                      <p:cBhvr>
                                        <p:cTn id="172" dur="1" fill="hold">
                                          <p:stCondLst>
                                            <p:cond delay="0"/>
                                          </p:stCondLst>
                                        </p:cTn>
                                        <p:tgtEl>
                                          <p:spTgt spid="148"/>
                                        </p:tgtEl>
                                        <p:attrNameLst>
                                          <p:attrName>style.visibility</p:attrName>
                                        </p:attrNameLst>
                                      </p:cBhvr>
                                      <p:to>
                                        <p:strVal val="visible"/>
                                      </p:to>
                                    </p:set>
                                    <p:animEffect transition="in" filter="barn(inVertical)">
                                      <p:cBhvr>
                                        <p:cTn id="173" dur="500"/>
                                        <p:tgtEl>
                                          <p:spTgt spid="148"/>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149"/>
                                        </p:tgtEl>
                                        <p:attrNameLst>
                                          <p:attrName>style.visibility</p:attrName>
                                        </p:attrNameLst>
                                      </p:cBhvr>
                                      <p:to>
                                        <p:strVal val="visible"/>
                                      </p:to>
                                    </p:set>
                                    <p:animEffect transition="in" filter="barn(inVertical)">
                                      <p:cBhvr>
                                        <p:cTn id="176" dur="500"/>
                                        <p:tgtEl>
                                          <p:spTgt spid="149"/>
                                        </p:tgtEl>
                                      </p:cBhvr>
                                    </p:animEffect>
                                  </p:childTnLst>
                                </p:cTn>
                              </p:par>
                              <p:par>
                                <p:cTn id="177" presetID="16" presetClass="entr" presetSubtype="21" fill="hold" nodeType="withEffect">
                                  <p:stCondLst>
                                    <p:cond delay="0"/>
                                  </p:stCondLst>
                                  <p:childTnLst>
                                    <p:set>
                                      <p:cBhvr>
                                        <p:cTn id="178" dur="1" fill="hold">
                                          <p:stCondLst>
                                            <p:cond delay="0"/>
                                          </p:stCondLst>
                                        </p:cTn>
                                        <p:tgtEl>
                                          <p:spTgt spid="150"/>
                                        </p:tgtEl>
                                        <p:attrNameLst>
                                          <p:attrName>style.visibility</p:attrName>
                                        </p:attrNameLst>
                                      </p:cBhvr>
                                      <p:to>
                                        <p:strVal val="visible"/>
                                      </p:to>
                                    </p:set>
                                    <p:animEffect transition="in" filter="barn(inVertical)">
                                      <p:cBhvr>
                                        <p:cTn id="179" dur="500"/>
                                        <p:tgtEl>
                                          <p:spTgt spid="150"/>
                                        </p:tgtEl>
                                      </p:cBhvr>
                                    </p:animEffect>
                                  </p:childTnLst>
                                </p:cTn>
                              </p:par>
                              <p:par>
                                <p:cTn id="180" presetID="16" presetClass="entr" presetSubtype="21" fill="hold" nodeType="withEffect">
                                  <p:stCondLst>
                                    <p:cond delay="0"/>
                                  </p:stCondLst>
                                  <p:childTnLst>
                                    <p:set>
                                      <p:cBhvr>
                                        <p:cTn id="181" dur="1" fill="hold">
                                          <p:stCondLst>
                                            <p:cond delay="0"/>
                                          </p:stCondLst>
                                        </p:cTn>
                                        <p:tgtEl>
                                          <p:spTgt spid="151"/>
                                        </p:tgtEl>
                                        <p:attrNameLst>
                                          <p:attrName>style.visibility</p:attrName>
                                        </p:attrNameLst>
                                      </p:cBhvr>
                                      <p:to>
                                        <p:strVal val="visible"/>
                                      </p:to>
                                    </p:set>
                                    <p:animEffect transition="in" filter="barn(inVertical)">
                                      <p:cBhvr>
                                        <p:cTn id="182" dur="500"/>
                                        <p:tgtEl>
                                          <p:spTgt spid="151"/>
                                        </p:tgtEl>
                                      </p:cBhvr>
                                    </p:animEffect>
                                  </p:childTnLst>
                                </p:cTn>
                              </p:par>
                              <p:par>
                                <p:cTn id="183" presetID="16" presetClass="entr" presetSubtype="21" fill="hold" grpId="0" nodeType="withEffect">
                                  <p:stCondLst>
                                    <p:cond delay="0"/>
                                  </p:stCondLst>
                                  <p:childTnLst>
                                    <p:set>
                                      <p:cBhvr>
                                        <p:cTn id="184" dur="1" fill="hold">
                                          <p:stCondLst>
                                            <p:cond delay="0"/>
                                          </p:stCondLst>
                                        </p:cTn>
                                        <p:tgtEl>
                                          <p:spTgt spid="152"/>
                                        </p:tgtEl>
                                        <p:attrNameLst>
                                          <p:attrName>style.visibility</p:attrName>
                                        </p:attrNameLst>
                                      </p:cBhvr>
                                      <p:to>
                                        <p:strVal val="visible"/>
                                      </p:to>
                                    </p:set>
                                    <p:animEffect transition="in" filter="barn(inVertical)">
                                      <p:cBhvr>
                                        <p:cTn id="185" dur="500"/>
                                        <p:tgtEl>
                                          <p:spTgt spid="152"/>
                                        </p:tgtEl>
                                      </p:cBhvr>
                                    </p:animEffect>
                                  </p:childTnLst>
                                </p:cTn>
                              </p:par>
                              <p:par>
                                <p:cTn id="186" presetID="16" presetClass="entr" presetSubtype="21" fill="hold" grpId="0" nodeType="withEffect">
                                  <p:stCondLst>
                                    <p:cond delay="0"/>
                                  </p:stCondLst>
                                  <p:childTnLst>
                                    <p:set>
                                      <p:cBhvr>
                                        <p:cTn id="187" dur="1" fill="hold">
                                          <p:stCondLst>
                                            <p:cond delay="0"/>
                                          </p:stCondLst>
                                        </p:cTn>
                                        <p:tgtEl>
                                          <p:spTgt spid="153"/>
                                        </p:tgtEl>
                                        <p:attrNameLst>
                                          <p:attrName>style.visibility</p:attrName>
                                        </p:attrNameLst>
                                      </p:cBhvr>
                                      <p:to>
                                        <p:strVal val="visible"/>
                                      </p:to>
                                    </p:set>
                                    <p:animEffect transition="in" filter="barn(inVertical)">
                                      <p:cBhvr>
                                        <p:cTn id="188" dur="500"/>
                                        <p:tgtEl>
                                          <p:spTgt spid="153"/>
                                        </p:tgtEl>
                                      </p:cBhvr>
                                    </p:animEffect>
                                  </p:childTnLst>
                                </p:cTn>
                              </p:par>
                              <p:par>
                                <p:cTn id="189" presetID="16" presetClass="entr" presetSubtype="21" fill="hold" nodeType="withEffect">
                                  <p:stCondLst>
                                    <p:cond delay="0"/>
                                  </p:stCondLst>
                                  <p:childTnLst>
                                    <p:set>
                                      <p:cBhvr>
                                        <p:cTn id="190" dur="1" fill="hold">
                                          <p:stCondLst>
                                            <p:cond delay="0"/>
                                          </p:stCondLst>
                                        </p:cTn>
                                        <p:tgtEl>
                                          <p:spTgt spid="155"/>
                                        </p:tgtEl>
                                        <p:attrNameLst>
                                          <p:attrName>style.visibility</p:attrName>
                                        </p:attrNameLst>
                                      </p:cBhvr>
                                      <p:to>
                                        <p:strVal val="visible"/>
                                      </p:to>
                                    </p:set>
                                    <p:animEffect transition="in" filter="barn(inVertical)">
                                      <p:cBhvr>
                                        <p:cTn id="191" dur="500"/>
                                        <p:tgtEl>
                                          <p:spTgt spid="155"/>
                                        </p:tgtEl>
                                      </p:cBhvr>
                                    </p:animEffect>
                                  </p:childTnLst>
                                </p:cTn>
                              </p:par>
                              <p:par>
                                <p:cTn id="192" presetID="16" presetClass="entr" presetSubtype="21" fill="hold" nodeType="withEffect">
                                  <p:stCondLst>
                                    <p:cond delay="0"/>
                                  </p:stCondLst>
                                  <p:childTnLst>
                                    <p:set>
                                      <p:cBhvr>
                                        <p:cTn id="193" dur="1" fill="hold">
                                          <p:stCondLst>
                                            <p:cond delay="0"/>
                                          </p:stCondLst>
                                        </p:cTn>
                                        <p:tgtEl>
                                          <p:spTgt spid="154"/>
                                        </p:tgtEl>
                                        <p:attrNameLst>
                                          <p:attrName>style.visibility</p:attrName>
                                        </p:attrNameLst>
                                      </p:cBhvr>
                                      <p:to>
                                        <p:strVal val="visible"/>
                                      </p:to>
                                    </p:set>
                                    <p:animEffect transition="in" filter="barn(inVertical)">
                                      <p:cBhvr>
                                        <p:cTn id="194" dur="500"/>
                                        <p:tgtEl>
                                          <p:spTgt spid="154"/>
                                        </p:tgtEl>
                                      </p:cBhvr>
                                    </p:animEffect>
                                  </p:childTnLst>
                                </p:cTn>
                              </p:par>
                              <p:par>
                                <p:cTn id="195" presetID="16" presetClass="entr" presetSubtype="21" fill="hold" nodeType="withEffect">
                                  <p:stCondLst>
                                    <p:cond delay="0"/>
                                  </p:stCondLst>
                                  <p:childTnLst>
                                    <p:set>
                                      <p:cBhvr>
                                        <p:cTn id="196" dur="1" fill="hold">
                                          <p:stCondLst>
                                            <p:cond delay="0"/>
                                          </p:stCondLst>
                                        </p:cTn>
                                        <p:tgtEl>
                                          <p:spTgt spid="156"/>
                                        </p:tgtEl>
                                        <p:attrNameLst>
                                          <p:attrName>style.visibility</p:attrName>
                                        </p:attrNameLst>
                                      </p:cBhvr>
                                      <p:to>
                                        <p:strVal val="visible"/>
                                      </p:to>
                                    </p:set>
                                    <p:animEffect transition="in" filter="barn(inVertical)">
                                      <p:cBhvr>
                                        <p:cTn id="197" dur="500"/>
                                        <p:tgtEl>
                                          <p:spTgt spid="156"/>
                                        </p:tgtEl>
                                      </p:cBhvr>
                                    </p:animEffect>
                                  </p:childTnLst>
                                </p:cTn>
                              </p:par>
                              <p:par>
                                <p:cTn id="198" presetID="16" presetClass="entr" presetSubtype="21" fill="hold" nodeType="withEffect">
                                  <p:stCondLst>
                                    <p:cond delay="0"/>
                                  </p:stCondLst>
                                  <p:childTnLst>
                                    <p:set>
                                      <p:cBhvr>
                                        <p:cTn id="199" dur="1" fill="hold">
                                          <p:stCondLst>
                                            <p:cond delay="0"/>
                                          </p:stCondLst>
                                        </p:cTn>
                                        <p:tgtEl>
                                          <p:spTgt spid="157"/>
                                        </p:tgtEl>
                                        <p:attrNameLst>
                                          <p:attrName>style.visibility</p:attrName>
                                        </p:attrNameLst>
                                      </p:cBhvr>
                                      <p:to>
                                        <p:strVal val="visible"/>
                                      </p:to>
                                    </p:set>
                                    <p:animEffect transition="in" filter="barn(inVertical)">
                                      <p:cBhvr>
                                        <p:cTn id="200" dur="500"/>
                                        <p:tgtEl>
                                          <p:spTgt spid="157"/>
                                        </p:tgtEl>
                                      </p:cBhvr>
                                    </p:animEffect>
                                  </p:childTnLst>
                                </p:cTn>
                              </p:par>
                              <p:par>
                                <p:cTn id="201" presetID="16" presetClass="entr" presetSubtype="21" fill="hold" grpId="0" nodeType="withEffect">
                                  <p:stCondLst>
                                    <p:cond delay="0"/>
                                  </p:stCondLst>
                                  <p:childTnLst>
                                    <p:set>
                                      <p:cBhvr>
                                        <p:cTn id="202" dur="1" fill="hold">
                                          <p:stCondLst>
                                            <p:cond delay="0"/>
                                          </p:stCondLst>
                                        </p:cTn>
                                        <p:tgtEl>
                                          <p:spTgt spid="158"/>
                                        </p:tgtEl>
                                        <p:attrNameLst>
                                          <p:attrName>style.visibility</p:attrName>
                                        </p:attrNameLst>
                                      </p:cBhvr>
                                      <p:to>
                                        <p:strVal val="visible"/>
                                      </p:to>
                                    </p:set>
                                    <p:animEffect transition="in" filter="barn(inVertical)">
                                      <p:cBhvr>
                                        <p:cTn id="203" dur="500"/>
                                        <p:tgtEl>
                                          <p:spTgt spid="158"/>
                                        </p:tgtEl>
                                      </p:cBhvr>
                                    </p:animEffect>
                                  </p:childTnLst>
                                </p:cTn>
                              </p:par>
                              <p:par>
                                <p:cTn id="204" presetID="16" presetClass="entr" presetSubtype="21" fill="hold" grpId="0" nodeType="withEffect">
                                  <p:stCondLst>
                                    <p:cond delay="0"/>
                                  </p:stCondLst>
                                  <p:childTnLst>
                                    <p:set>
                                      <p:cBhvr>
                                        <p:cTn id="205" dur="1" fill="hold">
                                          <p:stCondLst>
                                            <p:cond delay="0"/>
                                          </p:stCondLst>
                                        </p:cTn>
                                        <p:tgtEl>
                                          <p:spTgt spid="159"/>
                                        </p:tgtEl>
                                        <p:attrNameLst>
                                          <p:attrName>style.visibility</p:attrName>
                                        </p:attrNameLst>
                                      </p:cBhvr>
                                      <p:to>
                                        <p:strVal val="visible"/>
                                      </p:to>
                                    </p:set>
                                    <p:animEffect transition="in" filter="barn(inVertical)">
                                      <p:cBhvr>
                                        <p:cTn id="206" dur="500"/>
                                        <p:tgtEl>
                                          <p:spTgt spid="159"/>
                                        </p:tgtEl>
                                      </p:cBhvr>
                                    </p:animEffect>
                                  </p:childTnLst>
                                </p:cTn>
                              </p:par>
                              <p:par>
                                <p:cTn id="207" presetID="16" presetClass="entr" presetSubtype="21" fill="hold" nodeType="withEffect">
                                  <p:stCondLst>
                                    <p:cond delay="0"/>
                                  </p:stCondLst>
                                  <p:childTnLst>
                                    <p:set>
                                      <p:cBhvr>
                                        <p:cTn id="208" dur="1" fill="hold">
                                          <p:stCondLst>
                                            <p:cond delay="0"/>
                                          </p:stCondLst>
                                        </p:cTn>
                                        <p:tgtEl>
                                          <p:spTgt spid="163"/>
                                        </p:tgtEl>
                                        <p:attrNameLst>
                                          <p:attrName>style.visibility</p:attrName>
                                        </p:attrNameLst>
                                      </p:cBhvr>
                                      <p:to>
                                        <p:strVal val="visible"/>
                                      </p:to>
                                    </p:set>
                                    <p:animEffect transition="in" filter="barn(inVertical)">
                                      <p:cBhvr>
                                        <p:cTn id="209" dur="500"/>
                                        <p:tgtEl>
                                          <p:spTgt spid="163"/>
                                        </p:tgtEl>
                                      </p:cBhvr>
                                    </p:animEffect>
                                  </p:childTnLst>
                                </p:cTn>
                              </p:par>
                              <p:par>
                                <p:cTn id="210" presetID="16" presetClass="entr" presetSubtype="21" fill="hold" nodeType="withEffect">
                                  <p:stCondLst>
                                    <p:cond delay="0"/>
                                  </p:stCondLst>
                                  <p:childTnLst>
                                    <p:set>
                                      <p:cBhvr>
                                        <p:cTn id="211" dur="1" fill="hold">
                                          <p:stCondLst>
                                            <p:cond delay="0"/>
                                          </p:stCondLst>
                                        </p:cTn>
                                        <p:tgtEl>
                                          <p:spTgt spid="162"/>
                                        </p:tgtEl>
                                        <p:attrNameLst>
                                          <p:attrName>style.visibility</p:attrName>
                                        </p:attrNameLst>
                                      </p:cBhvr>
                                      <p:to>
                                        <p:strVal val="visible"/>
                                      </p:to>
                                    </p:set>
                                    <p:animEffect transition="in" filter="barn(inVertical)">
                                      <p:cBhvr>
                                        <p:cTn id="212" dur="500"/>
                                        <p:tgtEl>
                                          <p:spTgt spid="162"/>
                                        </p:tgtEl>
                                      </p:cBhvr>
                                    </p:animEffect>
                                  </p:childTnLst>
                                </p:cTn>
                              </p:par>
                              <p:par>
                                <p:cTn id="213" presetID="16" presetClass="entr" presetSubtype="21" fill="hold" nodeType="withEffect">
                                  <p:stCondLst>
                                    <p:cond delay="0"/>
                                  </p:stCondLst>
                                  <p:childTnLst>
                                    <p:set>
                                      <p:cBhvr>
                                        <p:cTn id="214" dur="1" fill="hold">
                                          <p:stCondLst>
                                            <p:cond delay="0"/>
                                          </p:stCondLst>
                                        </p:cTn>
                                        <p:tgtEl>
                                          <p:spTgt spid="165"/>
                                        </p:tgtEl>
                                        <p:attrNameLst>
                                          <p:attrName>style.visibility</p:attrName>
                                        </p:attrNameLst>
                                      </p:cBhvr>
                                      <p:to>
                                        <p:strVal val="visible"/>
                                      </p:to>
                                    </p:set>
                                    <p:animEffect transition="in" filter="barn(inVertical)">
                                      <p:cBhvr>
                                        <p:cTn id="215" dur="500"/>
                                        <p:tgtEl>
                                          <p:spTgt spid="165"/>
                                        </p:tgtEl>
                                      </p:cBhvr>
                                    </p:animEffect>
                                  </p:childTnLst>
                                </p:cTn>
                              </p:par>
                              <p:par>
                                <p:cTn id="216" presetID="16" presetClass="entr" presetSubtype="21" fill="hold" nodeType="withEffect">
                                  <p:stCondLst>
                                    <p:cond delay="0"/>
                                  </p:stCondLst>
                                  <p:childTnLst>
                                    <p:set>
                                      <p:cBhvr>
                                        <p:cTn id="217" dur="1" fill="hold">
                                          <p:stCondLst>
                                            <p:cond delay="0"/>
                                          </p:stCondLst>
                                        </p:cTn>
                                        <p:tgtEl>
                                          <p:spTgt spid="164"/>
                                        </p:tgtEl>
                                        <p:attrNameLst>
                                          <p:attrName>style.visibility</p:attrName>
                                        </p:attrNameLst>
                                      </p:cBhvr>
                                      <p:to>
                                        <p:strVal val="visible"/>
                                      </p:to>
                                    </p:set>
                                    <p:animEffect transition="in" filter="barn(inVertical)">
                                      <p:cBhvr>
                                        <p:cTn id="21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9" grpId="0"/>
      <p:bldP spid="35" grpId="0"/>
      <p:bldP spid="36" grpId="0"/>
      <p:bldP spid="39" grpId="0"/>
      <p:bldP spid="57" grpId="0"/>
      <p:bldP spid="64" grpId="0"/>
      <p:bldP spid="65" grpId="0"/>
      <p:bldP spid="95" grpId="0"/>
      <p:bldP spid="100" grpId="0"/>
      <p:bldP spid="108" grpId="0"/>
      <p:bldP spid="109" grpId="0"/>
      <p:bldP spid="112" grpId="0"/>
      <p:bldP spid="113" grpId="0"/>
      <p:bldP spid="118" grpId="0"/>
      <p:bldP spid="119" grpId="0"/>
      <p:bldP spid="130" grpId="0"/>
      <p:bldP spid="131" grpId="0"/>
      <p:bldP spid="132" grpId="0"/>
      <p:bldP spid="141" grpId="0"/>
      <p:bldP spid="143" grpId="0"/>
      <p:bldP spid="149" grpId="0"/>
      <p:bldP spid="152" grpId="0"/>
      <p:bldP spid="153" grpId="0"/>
      <p:bldP spid="158" grpId="0"/>
      <p:bldP spid="1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411105"/>
            <a:ext cx="8534400" cy="897466"/>
          </a:xfrm>
        </p:spPr>
        <p:txBody>
          <a:bodyPr/>
          <a:lstStyle/>
          <a:p>
            <a:r>
              <a:rPr lang="en-US" u="sng" dirty="0">
                <a:solidFill>
                  <a:srgbClr val="FFC000"/>
                </a:solidFill>
              </a:rPr>
              <a:t>semantic tableaux</a:t>
            </a:r>
            <a:r>
              <a:rPr lang="en-US" b="1" u="sng" dirty="0" smtClean="0">
                <a:solidFill>
                  <a:srgbClr val="FFC000"/>
                </a:solidFill>
              </a:rPr>
              <a:t>:</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36</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475117" y="1230933"/>
                <a:ext cx="7677509" cy="5724644"/>
              </a:xfrm>
              <a:prstGeom prst="rect">
                <a:avLst/>
              </a:prstGeom>
              <a:noFill/>
            </p:spPr>
            <p:txBody>
              <a:bodyPr wrap="square" rtlCol="0">
                <a:spAutoFit/>
              </a:bodyPr>
              <a:lstStyle/>
              <a:p>
                <a:r>
                  <a:rPr lang="en-US" dirty="0" smtClean="0"/>
                  <a:t>To prove the argument:</a:t>
                </a:r>
              </a:p>
              <a:p>
                <a:r>
                  <a:rPr lang="en-US" dirty="0"/>
                  <a:t>	</a:t>
                </a:r>
                <a:r>
                  <a:rPr lang="en-US" dirty="0" smtClean="0"/>
                  <a:t>				P</a:t>
                </a:r>
                <a:r>
                  <a:rPr lang="en-US" baseline="-25000" dirty="0" smtClean="0"/>
                  <a:t>1</a:t>
                </a:r>
                <a:r>
                  <a:rPr lang="en-US" dirty="0" smtClean="0"/>
                  <a:t> </a:t>
                </a:r>
              </a:p>
              <a:p>
                <a:r>
                  <a:rPr lang="en-US" dirty="0"/>
                  <a:t>	</a:t>
                </a:r>
                <a:r>
                  <a:rPr lang="en-US" dirty="0" smtClean="0"/>
                  <a:t>				P</a:t>
                </a:r>
                <a:r>
                  <a:rPr lang="en-US" baseline="-25000" dirty="0" smtClean="0"/>
                  <a:t>2</a:t>
                </a:r>
              </a:p>
              <a:p>
                <a:r>
                  <a:rPr lang="en-US" baseline="-25000" dirty="0"/>
                  <a:t>	</a:t>
                </a:r>
                <a:r>
                  <a:rPr lang="en-US" baseline="-25000" dirty="0" smtClean="0"/>
                  <a:t>				</a:t>
                </a:r>
                <a:r>
                  <a:rPr lang="en-US" dirty="0" smtClean="0"/>
                  <a:t>P</a:t>
                </a:r>
                <a:r>
                  <a:rPr lang="en-US" baseline="-25000" dirty="0" smtClean="0"/>
                  <a:t>3</a:t>
                </a:r>
              </a:p>
              <a:p>
                <a:r>
                  <a:rPr lang="en-US" baseline="-25000" dirty="0"/>
                  <a:t>	</a:t>
                </a:r>
                <a:r>
                  <a:rPr lang="en-US" baseline="-25000" dirty="0" smtClean="0"/>
                  <a:t>				</a:t>
                </a:r>
                <a:r>
                  <a:rPr lang="en-US" dirty="0" smtClean="0"/>
                  <a:t>.</a:t>
                </a:r>
              </a:p>
              <a:p>
                <a:r>
                  <a:rPr lang="en-US" dirty="0"/>
                  <a:t>	</a:t>
                </a:r>
                <a:r>
                  <a:rPr lang="en-US" dirty="0" smtClean="0"/>
                  <a:t>				.</a:t>
                </a:r>
              </a:p>
              <a:p>
                <a:r>
                  <a:rPr lang="en-US" dirty="0"/>
                  <a:t>	</a:t>
                </a:r>
                <a:r>
                  <a:rPr lang="en-US" dirty="0" smtClean="0"/>
                  <a:t>				</a:t>
                </a:r>
                <a:r>
                  <a:rPr lang="en-US" dirty="0" err="1" smtClean="0"/>
                  <a:t>P</a:t>
                </a:r>
                <a:r>
                  <a:rPr lang="en-US" baseline="-25000" dirty="0" err="1" smtClean="0"/>
                  <a:t>n</a:t>
                </a:r>
                <a:endParaRPr lang="en-US" baseline="-25000" dirty="0" smtClean="0"/>
              </a:p>
              <a:p>
                <a:endParaRPr lang="en-US" baseline="-25000" dirty="0"/>
              </a:p>
              <a:p>
                <a:r>
                  <a:rPr lang="en-US" baseline="-25000" dirty="0" smtClean="0"/>
                  <a:t>					</a:t>
                </a:r>
                <a:r>
                  <a:rPr lang="en-US" b="1" dirty="0"/>
                  <a:t> ∴ </a:t>
                </a:r>
                <a:r>
                  <a:rPr lang="en-US" dirty="0" smtClean="0"/>
                  <a:t>Q</a:t>
                </a:r>
              </a:p>
              <a:p>
                <a:endParaRPr lang="en-US" baseline="-25000" dirty="0"/>
              </a:p>
              <a:p>
                <a:pPr marL="285750" indent="-285750">
                  <a:buFont typeface="Arial" panose="020B0604020202020204" pitchFamily="34" charset="0"/>
                  <a:buChar char="•"/>
                </a:pPr>
                <a:r>
                  <a:rPr lang="en-US" dirty="0" smtClean="0"/>
                  <a:t>To prove the above argument we show that the set of premises along with negated conclusion is Unstisfiable i.e. we show semantic Tableau is Contradiction.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r>
                  <a:rPr lang="en-US" dirty="0" smtClean="0"/>
                  <a:t>={P</a:t>
                </a:r>
                <a:r>
                  <a:rPr lang="en-US" baseline="-25000" dirty="0" smtClean="0"/>
                  <a:t>1 </a:t>
                </a:r>
                <a:r>
                  <a:rPr lang="en-US" dirty="0" smtClean="0"/>
                  <a:t>, P</a:t>
                </a:r>
                <a:r>
                  <a:rPr lang="en-US" baseline="-25000" dirty="0" smtClean="0"/>
                  <a:t>2 </a:t>
                </a:r>
                <a:r>
                  <a:rPr lang="en-US" dirty="0" smtClean="0"/>
                  <a:t>, P</a:t>
                </a:r>
                <a:r>
                  <a:rPr lang="en-US" baseline="-25000" dirty="0" smtClean="0"/>
                  <a:t>3 </a:t>
                </a:r>
                <a:r>
                  <a:rPr lang="en-US" dirty="0" smtClean="0"/>
                  <a:t>, …… </a:t>
                </a:r>
                <a:r>
                  <a:rPr lang="en-US" dirty="0" err="1" smtClean="0"/>
                  <a:t>P</a:t>
                </a:r>
                <a:r>
                  <a:rPr lang="en-US" baseline="-25000" dirty="0" err="1" smtClean="0"/>
                  <a:t>n</a:t>
                </a:r>
                <a:r>
                  <a:rPr lang="en-US" dirty="0" smtClean="0"/>
                  <a:t> , </a:t>
                </a:r>
                <a:r>
                  <a:rPr lang="pt-BR" i="1" dirty="0" smtClean="0"/>
                  <a:t>¬Q }</a:t>
                </a:r>
              </a:p>
              <a:p>
                <a:pPr marL="285750" indent="-285750">
                  <a:buFont typeface="Arial" panose="020B0604020202020204" pitchFamily="34" charset="0"/>
                  <a:buChar char="•"/>
                </a:pPr>
                <a:r>
                  <a:rPr lang="pt-BR" i="1" dirty="0" smtClean="0"/>
                  <a:t>If  T(</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is closed then the argument is valid else if T(</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is open the argument is invalid</a:t>
                </a:r>
              </a:p>
              <a:p>
                <a:r>
                  <a:rPr lang="en-US" baseline="-25000" dirty="0"/>
                  <a:t>	</a:t>
                </a:r>
                <a:r>
                  <a:rPr lang="en-US" baseline="-25000" dirty="0" smtClean="0"/>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475117" y="1230933"/>
                <a:ext cx="7677509" cy="5724644"/>
              </a:xfrm>
              <a:prstGeom prst="rect">
                <a:avLst/>
              </a:prstGeom>
              <a:blipFill>
                <a:blip r:embed="rId2"/>
                <a:stretch>
                  <a:fillRect l="-715" t="-639"/>
                </a:stretch>
              </a:blipFill>
            </p:spPr>
            <p:txBody>
              <a:bodyPr/>
              <a:lstStyle/>
              <a:p>
                <a:r>
                  <a:rPr lang="en-US">
                    <a:noFill/>
                  </a:rPr>
                  <a:t> </a:t>
                </a:r>
              </a:p>
            </p:txBody>
          </p:sp>
        </mc:Fallback>
      </mc:AlternateContent>
      <p:cxnSp>
        <p:nvCxnSpPr>
          <p:cNvPr id="10" name="Straight Connector 9"/>
          <p:cNvCxnSpPr/>
          <p:nvPr/>
        </p:nvCxnSpPr>
        <p:spPr>
          <a:xfrm>
            <a:off x="3122762" y="3286664"/>
            <a:ext cx="17339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37827" y="2245576"/>
            <a:ext cx="5426015" cy="369332"/>
          </a:xfrm>
          <a:prstGeom prst="rect">
            <a:avLst/>
          </a:prstGeom>
          <a:noFill/>
        </p:spPr>
        <p:txBody>
          <a:bodyPr wrap="square" rtlCol="0">
            <a:spAutoFit/>
          </a:bodyPr>
          <a:lstStyle/>
          <a:p>
            <a:r>
              <a:rPr lang="en-US" dirty="0" smtClean="0"/>
              <a:t>[(P</a:t>
            </a:r>
            <a:r>
              <a:rPr lang="en-US" baseline="-25000" dirty="0" smtClean="0"/>
              <a:t>1</a:t>
            </a:r>
            <a:r>
              <a:rPr lang="en-US" dirty="0"/>
              <a:t> </a:t>
            </a:r>
            <a:r>
              <a:rPr lang="en-US" dirty="0" smtClean="0"/>
              <a:t>^ P</a:t>
            </a:r>
            <a:r>
              <a:rPr lang="en-US" baseline="-25000" dirty="0" smtClean="0"/>
              <a:t>2</a:t>
            </a:r>
            <a:r>
              <a:rPr lang="en-US" dirty="0" smtClean="0"/>
              <a:t> , ……. ^</a:t>
            </a:r>
            <a:r>
              <a:rPr lang="en-US" dirty="0" err="1" smtClean="0"/>
              <a:t>P</a:t>
            </a:r>
            <a:r>
              <a:rPr lang="en-US" baseline="-25000" dirty="0" err="1" smtClean="0"/>
              <a:t>n</a:t>
            </a:r>
            <a:r>
              <a:rPr lang="en-US" baseline="-25000" dirty="0" smtClean="0"/>
              <a:t> </a:t>
            </a:r>
            <a:r>
              <a:rPr lang="en-US" dirty="0" smtClean="0"/>
              <a:t>)</a:t>
            </a:r>
            <a:r>
              <a:rPr lang="en-US" dirty="0" smtClean="0">
                <a:sym typeface="Wingdings" panose="05000000000000000000" pitchFamily="2" charset="2"/>
              </a:rPr>
              <a:t></a:t>
            </a:r>
            <a:r>
              <a:rPr lang="en-US" dirty="0" smtClean="0"/>
              <a:t>Q] is Tautology.</a:t>
            </a:r>
            <a:endParaRPr lang="en-US" dirty="0"/>
          </a:p>
        </p:txBody>
      </p:sp>
      <p:sp>
        <p:nvSpPr>
          <p:cNvPr id="83" name="TextBox 82"/>
          <p:cNvSpPr txBox="1"/>
          <p:nvPr/>
        </p:nvSpPr>
        <p:spPr>
          <a:xfrm>
            <a:off x="3367176" y="4593002"/>
            <a:ext cx="3180273" cy="923330"/>
          </a:xfrm>
          <a:prstGeom prst="rect">
            <a:avLst/>
          </a:prstGeom>
          <a:noFill/>
        </p:spPr>
        <p:txBody>
          <a:bodyPr wrap="square" rtlCol="0">
            <a:spAutoFit/>
          </a:bodyPr>
          <a:lstStyle/>
          <a:p>
            <a:r>
              <a:rPr lang="en-US" dirty="0" smtClean="0"/>
              <a:t>=   [(P</a:t>
            </a:r>
            <a:r>
              <a:rPr lang="en-US" baseline="-25000" dirty="0" smtClean="0"/>
              <a:t>1</a:t>
            </a:r>
            <a:r>
              <a:rPr lang="en-US" dirty="0"/>
              <a:t> </a:t>
            </a:r>
            <a:r>
              <a:rPr lang="en-US" dirty="0" smtClean="0"/>
              <a:t>^ P</a:t>
            </a:r>
            <a:r>
              <a:rPr lang="en-US" baseline="-25000" dirty="0" smtClean="0"/>
              <a:t>2</a:t>
            </a:r>
            <a:r>
              <a:rPr lang="en-US" dirty="0" smtClean="0"/>
              <a:t> , ……. ^ </a:t>
            </a:r>
            <a:r>
              <a:rPr lang="en-US" dirty="0" err="1" smtClean="0"/>
              <a:t>P</a:t>
            </a:r>
            <a:r>
              <a:rPr lang="en-US" baseline="-25000" dirty="0" err="1" smtClean="0"/>
              <a:t>n</a:t>
            </a:r>
            <a:r>
              <a:rPr lang="en-US" baseline="-25000" dirty="0" smtClean="0"/>
              <a:t> </a:t>
            </a:r>
            <a:r>
              <a:rPr lang="en-US" dirty="0" smtClean="0"/>
              <a:t>)</a:t>
            </a:r>
            <a:r>
              <a:rPr lang="en-US" dirty="0" smtClean="0">
                <a:sym typeface="Wingdings" panose="05000000000000000000" pitchFamily="2" charset="2"/>
              </a:rPr>
              <a:t></a:t>
            </a:r>
            <a:r>
              <a:rPr lang="en-US" dirty="0" smtClean="0"/>
              <a:t>Q]</a:t>
            </a:r>
          </a:p>
          <a:p>
            <a:r>
              <a:rPr lang="en-US" dirty="0" smtClean="0"/>
              <a:t>= ¬[(</a:t>
            </a:r>
            <a:r>
              <a:rPr lang="en-US" dirty="0"/>
              <a:t>P</a:t>
            </a:r>
            <a:r>
              <a:rPr lang="en-US" baseline="-25000" dirty="0"/>
              <a:t>1</a:t>
            </a:r>
            <a:r>
              <a:rPr lang="en-US" dirty="0"/>
              <a:t> ^ P</a:t>
            </a:r>
            <a:r>
              <a:rPr lang="en-US" baseline="-25000" dirty="0"/>
              <a:t>2</a:t>
            </a:r>
            <a:r>
              <a:rPr lang="en-US" dirty="0"/>
              <a:t> , ……. </a:t>
            </a:r>
            <a:r>
              <a:rPr lang="en-US" dirty="0" smtClean="0"/>
              <a:t>^ </a:t>
            </a:r>
            <a:r>
              <a:rPr lang="en-US" dirty="0" err="1" smtClean="0"/>
              <a:t>P</a:t>
            </a:r>
            <a:r>
              <a:rPr lang="en-US" baseline="-25000" dirty="0" err="1" smtClean="0"/>
              <a:t>n</a:t>
            </a:r>
            <a:r>
              <a:rPr lang="en-US" baseline="-25000" dirty="0" smtClean="0"/>
              <a:t> </a:t>
            </a:r>
            <a:r>
              <a:rPr lang="en-US" dirty="0"/>
              <a:t>)</a:t>
            </a:r>
            <a:r>
              <a:rPr lang="en-US" dirty="0">
                <a:sym typeface="Wingdings" panose="05000000000000000000" pitchFamily="2" charset="2"/>
              </a:rPr>
              <a:t></a:t>
            </a:r>
            <a:r>
              <a:rPr lang="en-US" dirty="0"/>
              <a:t>Q</a:t>
            </a:r>
            <a:r>
              <a:rPr lang="en-US" dirty="0" smtClean="0"/>
              <a:t>]</a:t>
            </a:r>
          </a:p>
          <a:p>
            <a:r>
              <a:rPr lang="en-US" dirty="0" smtClean="0"/>
              <a:t>=   [</a:t>
            </a:r>
            <a:r>
              <a:rPr lang="en-US" dirty="0"/>
              <a:t>P</a:t>
            </a:r>
            <a:r>
              <a:rPr lang="en-US" baseline="-25000" dirty="0"/>
              <a:t>1</a:t>
            </a:r>
            <a:r>
              <a:rPr lang="en-US" dirty="0"/>
              <a:t> ^ P</a:t>
            </a:r>
            <a:r>
              <a:rPr lang="en-US" baseline="-25000" dirty="0"/>
              <a:t>2</a:t>
            </a:r>
            <a:r>
              <a:rPr lang="en-US" dirty="0"/>
              <a:t> , </a:t>
            </a:r>
            <a:r>
              <a:rPr lang="en-US" dirty="0" smtClean="0"/>
              <a:t>…….. ^  </a:t>
            </a:r>
            <a:r>
              <a:rPr lang="en-US" dirty="0" err="1" smtClean="0"/>
              <a:t>P</a:t>
            </a:r>
            <a:r>
              <a:rPr lang="en-US" baseline="-25000" dirty="0" err="1" smtClean="0"/>
              <a:t>n</a:t>
            </a:r>
            <a:r>
              <a:rPr lang="en-US" baseline="-25000" dirty="0" smtClean="0"/>
              <a:t> </a:t>
            </a:r>
            <a:r>
              <a:rPr lang="en-US" dirty="0" smtClean="0"/>
              <a:t>^ </a:t>
            </a:r>
            <a:r>
              <a:rPr lang="en-US" dirty="0"/>
              <a:t>¬</a:t>
            </a:r>
            <a:r>
              <a:rPr lang="en-US" dirty="0" smtClean="0"/>
              <a:t>Q]</a:t>
            </a:r>
          </a:p>
        </p:txBody>
      </p:sp>
    </p:spTree>
    <p:extLst>
      <p:ext uri="{BB962C8B-B14F-4D97-AF65-F5344CB8AC3E}">
        <p14:creationId xmlns:p14="http://schemas.microsoft.com/office/powerpoint/2010/main" val="373680796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37</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905772" y="447198"/>
                <a:ext cx="4451231" cy="2862322"/>
              </a:xfrm>
              <a:prstGeom prst="rect">
                <a:avLst/>
              </a:prstGeom>
              <a:noFill/>
            </p:spPr>
            <p:txBody>
              <a:bodyPr wrap="square" rtlCol="0">
                <a:spAutoFit/>
              </a:bodyPr>
              <a:lstStyle/>
              <a:p>
                <a:r>
                  <a:rPr lang="en-US" dirty="0" smtClean="0"/>
                  <a:t>Check if the following argument is valid or not.</a:t>
                </a:r>
              </a:p>
              <a:p>
                <a:r>
                  <a:rPr lang="en-US" dirty="0"/>
                  <a:t> 	</a:t>
                </a:r>
                <a:r>
                  <a:rPr lang="en-US" dirty="0" smtClean="0"/>
                  <a:t>  (C ^ ¬G)</a:t>
                </a:r>
                <a:r>
                  <a:rPr lang="en-US" dirty="0" smtClean="0">
                    <a:sym typeface="Wingdings" panose="05000000000000000000" pitchFamily="2" charset="2"/>
                  </a:rPr>
                  <a:t>P</a:t>
                </a:r>
              </a:p>
              <a:p>
                <a:r>
                  <a:rPr lang="en-US" dirty="0">
                    <a:sym typeface="Wingdings" panose="05000000000000000000" pitchFamily="2" charset="2"/>
                  </a:rPr>
                  <a:t>	</a:t>
                </a:r>
                <a:r>
                  <a:rPr lang="en-US" dirty="0" smtClean="0">
                    <a:sym typeface="Wingdings" panose="05000000000000000000" pitchFamily="2" charset="2"/>
                  </a:rPr>
                  <a:t>  GF</a:t>
                </a:r>
              </a:p>
              <a:p>
                <a:r>
                  <a:rPr lang="en-US" dirty="0">
                    <a:sym typeface="Wingdings" panose="05000000000000000000" pitchFamily="2" charset="2"/>
                  </a:rPr>
                  <a:t>	</a:t>
                </a:r>
                <a:r>
                  <a:rPr lang="en-US" dirty="0"/>
                  <a:t> </a:t>
                </a:r>
                <a:r>
                  <a:rPr lang="en-US" dirty="0" smtClean="0"/>
                  <a:t>¬F ^ ¬P</a:t>
                </a:r>
              </a:p>
              <a:p>
                <a:r>
                  <a:rPr lang="en-US" dirty="0" smtClean="0"/>
                  <a:t>	 </a:t>
                </a:r>
                <a:r>
                  <a:rPr lang="en-US" b="1" dirty="0"/>
                  <a:t>∴</a:t>
                </a:r>
                <a:r>
                  <a:rPr lang="en-US" dirty="0" smtClean="0"/>
                  <a:t> ¬C</a:t>
                </a:r>
              </a:p>
              <a:p>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smtClean="0"/>
                  <a:t>= {</a:t>
                </a:r>
                <a:r>
                  <a:rPr lang="en-US" dirty="0"/>
                  <a:t>(C ^ ¬G)</a:t>
                </a:r>
                <a:r>
                  <a:rPr lang="en-US" dirty="0">
                    <a:sym typeface="Wingdings" panose="05000000000000000000" pitchFamily="2" charset="2"/>
                  </a:rPr>
                  <a:t></a:t>
                </a:r>
                <a:r>
                  <a:rPr lang="en-US" dirty="0" smtClean="0">
                    <a:sym typeface="Wingdings" panose="05000000000000000000" pitchFamily="2" charset="2"/>
                  </a:rPr>
                  <a:t>P , </a:t>
                </a:r>
                <a:r>
                  <a:rPr lang="en-US" dirty="0">
                    <a:sym typeface="Wingdings" panose="05000000000000000000" pitchFamily="2" charset="2"/>
                  </a:rPr>
                  <a:t>G</a:t>
                </a:r>
                <a:r>
                  <a:rPr lang="en-US" dirty="0" smtClean="0">
                    <a:sym typeface="Wingdings" panose="05000000000000000000" pitchFamily="2" charset="2"/>
                  </a:rPr>
                  <a:t>F , </a:t>
                </a:r>
                <a:r>
                  <a:rPr lang="en-US" dirty="0"/>
                  <a:t>¬F ^ ¬</a:t>
                </a:r>
                <a:r>
                  <a:rPr lang="en-US" dirty="0" smtClean="0"/>
                  <a:t>P , ¬(¬C) }</a:t>
                </a:r>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05772" y="447198"/>
                <a:ext cx="4451231" cy="2862322"/>
              </a:xfrm>
              <a:prstGeom prst="rect">
                <a:avLst/>
              </a:prstGeom>
              <a:blipFill>
                <a:blip r:embed="rId2"/>
                <a:stretch>
                  <a:fillRect l="-1233" t="-1064"/>
                </a:stretch>
              </a:blipFill>
            </p:spPr>
            <p:txBody>
              <a:bodyPr/>
              <a:lstStyle/>
              <a:p>
                <a:r>
                  <a:rPr lang="en-US">
                    <a:noFill/>
                  </a:rPr>
                  <a:t> </a:t>
                </a:r>
              </a:p>
            </p:txBody>
          </p:sp>
        </mc:Fallback>
      </mc:AlternateContent>
      <p:cxnSp>
        <p:nvCxnSpPr>
          <p:cNvPr id="7" name="Straight Connector 6"/>
          <p:cNvCxnSpPr/>
          <p:nvPr/>
        </p:nvCxnSpPr>
        <p:spPr>
          <a:xfrm>
            <a:off x="1366455" y="1771458"/>
            <a:ext cx="1363579"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107501" y="247106"/>
                <a:ext cx="4261450" cy="369332"/>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dirty="0"/>
                  <a:t>= {(C ^ ¬G)</a:t>
                </a:r>
                <a:r>
                  <a:rPr lang="en-US" dirty="0">
                    <a:sym typeface="Wingdings" panose="05000000000000000000" pitchFamily="2" charset="2"/>
                  </a:rPr>
                  <a:t>P , GF , </a:t>
                </a:r>
                <a:r>
                  <a:rPr lang="en-US" dirty="0"/>
                  <a:t>¬F ^ ¬P , ¬(¬C)</a:t>
                </a:r>
                <a:r>
                  <a:rPr lang="en-US" dirty="0" smtClean="0"/>
                  <a:t> </a:t>
                </a:r>
                <a:r>
                  <a:rPr lang="en-US"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6107501" y="247106"/>
                <a:ext cx="4261450" cy="369332"/>
              </a:xfrm>
              <a:prstGeom prst="rect">
                <a:avLst/>
              </a:prstGeom>
              <a:blipFill>
                <a:blip r:embed="rId3"/>
                <a:stretch>
                  <a:fillRect t="-10000" r="-143" b="-26667"/>
                </a:stretch>
              </a:blipFill>
            </p:spPr>
            <p:txBody>
              <a:bodyPr/>
              <a:lstStyle/>
              <a:p>
                <a:r>
                  <a:rPr lang="en-US">
                    <a:noFill/>
                  </a:rPr>
                  <a:t> </a:t>
                </a:r>
              </a:p>
            </p:txBody>
          </p:sp>
        </mc:Fallback>
      </mc:AlternateContent>
      <p:cxnSp>
        <p:nvCxnSpPr>
          <p:cNvPr id="10" name="Straight Connector 9"/>
          <p:cNvCxnSpPr>
            <a:stCxn id="8" idx="2"/>
          </p:cNvCxnSpPr>
          <p:nvPr/>
        </p:nvCxnSpPr>
        <p:spPr>
          <a:xfrm>
            <a:off x="8238226" y="616438"/>
            <a:ext cx="17253" cy="421151"/>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7591244" y="985770"/>
            <a:ext cx="1483745" cy="1200329"/>
          </a:xfrm>
          <a:prstGeom prst="rect">
            <a:avLst/>
          </a:prstGeom>
          <a:noFill/>
        </p:spPr>
        <p:txBody>
          <a:bodyPr wrap="square" rtlCol="0">
            <a:spAutoFit/>
          </a:bodyPr>
          <a:lstStyle/>
          <a:p>
            <a:r>
              <a:rPr lang="en-US" dirty="0" smtClean="0"/>
              <a:t>(C </a:t>
            </a:r>
            <a:r>
              <a:rPr lang="en-US" dirty="0"/>
              <a:t>^ ¬G)</a:t>
            </a:r>
            <a:r>
              <a:rPr lang="en-US" dirty="0">
                <a:sym typeface="Wingdings" panose="05000000000000000000" pitchFamily="2" charset="2"/>
              </a:rPr>
              <a:t></a:t>
            </a:r>
            <a:r>
              <a:rPr lang="en-US" dirty="0" smtClean="0">
                <a:sym typeface="Wingdings" panose="05000000000000000000" pitchFamily="2" charset="2"/>
              </a:rPr>
              <a:t>P</a:t>
            </a:r>
          </a:p>
          <a:p>
            <a:r>
              <a:rPr lang="en-US" dirty="0" smtClean="0">
                <a:sym typeface="Wingdings" panose="05000000000000000000" pitchFamily="2" charset="2"/>
              </a:rPr>
              <a:t>    G</a:t>
            </a:r>
            <a:r>
              <a:rPr lang="en-US" dirty="0">
                <a:sym typeface="Wingdings" panose="05000000000000000000" pitchFamily="2" charset="2"/>
              </a:rPr>
              <a:t>F </a:t>
            </a:r>
            <a:endParaRPr lang="en-US" dirty="0" smtClean="0">
              <a:sym typeface="Wingdings" panose="05000000000000000000" pitchFamily="2" charset="2"/>
            </a:endParaRPr>
          </a:p>
          <a:p>
            <a:r>
              <a:rPr lang="en-US" dirty="0" smtClean="0"/>
              <a:t>  ¬</a:t>
            </a:r>
            <a:r>
              <a:rPr lang="en-US" dirty="0"/>
              <a:t>F ^ ¬P </a:t>
            </a:r>
            <a:endParaRPr lang="en-US" dirty="0" smtClean="0"/>
          </a:p>
          <a:p>
            <a:r>
              <a:rPr lang="en-US" dirty="0" smtClean="0"/>
              <a:t>    </a:t>
            </a:r>
            <a:r>
              <a:rPr lang="en-US" dirty="0"/>
              <a:t> </a:t>
            </a:r>
            <a:r>
              <a:rPr lang="en-US" dirty="0" smtClean="0"/>
              <a:t>  C </a:t>
            </a:r>
            <a:endParaRPr lang="en-US" dirty="0"/>
          </a:p>
        </p:txBody>
      </p:sp>
      <p:cxnSp>
        <p:nvCxnSpPr>
          <p:cNvPr id="12" name="Straight Connector 11"/>
          <p:cNvCxnSpPr/>
          <p:nvPr/>
        </p:nvCxnSpPr>
        <p:spPr>
          <a:xfrm>
            <a:off x="8238225" y="2141035"/>
            <a:ext cx="11593" cy="282988"/>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7980152" y="2426093"/>
            <a:ext cx="550653" cy="369332"/>
          </a:xfrm>
          <a:prstGeom prst="rect">
            <a:avLst/>
          </a:prstGeom>
          <a:noFill/>
        </p:spPr>
        <p:txBody>
          <a:bodyPr wrap="square" rtlCol="0">
            <a:spAutoFit/>
          </a:bodyPr>
          <a:lstStyle/>
          <a:p>
            <a:r>
              <a:rPr lang="en-US" dirty="0"/>
              <a:t>¬F</a:t>
            </a:r>
            <a:endParaRPr lang="en-US" dirty="0" smtClean="0"/>
          </a:p>
        </p:txBody>
      </p:sp>
      <p:sp>
        <p:nvSpPr>
          <p:cNvPr id="14" name="TextBox 13"/>
          <p:cNvSpPr txBox="1"/>
          <p:nvPr/>
        </p:nvSpPr>
        <p:spPr>
          <a:xfrm>
            <a:off x="7997403" y="2695642"/>
            <a:ext cx="550653" cy="369332"/>
          </a:xfrm>
          <a:prstGeom prst="rect">
            <a:avLst/>
          </a:prstGeom>
          <a:noFill/>
        </p:spPr>
        <p:txBody>
          <a:bodyPr wrap="square" rtlCol="0">
            <a:spAutoFit/>
          </a:bodyPr>
          <a:lstStyle/>
          <a:p>
            <a:r>
              <a:rPr lang="en-US" dirty="0" smtClean="0"/>
              <a:t>¬P</a:t>
            </a:r>
          </a:p>
        </p:txBody>
      </p:sp>
      <p:cxnSp>
        <p:nvCxnSpPr>
          <p:cNvPr id="15" name="Straight Connector 14"/>
          <p:cNvCxnSpPr/>
          <p:nvPr/>
        </p:nvCxnSpPr>
        <p:spPr>
          <a:xfrm>
            <a:off x="8259778" y="3003607"/>
            <a:ext cx="12951" cy="316138"/>
          </a:xfrm>
          <a:prstGeom prst="line">
            <a:avLst/>
          </a:prstGeom>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8059948" y="3271557"/>
            <a:ext cx="550653" cy="369332"/>
          </a:xfrm>
          <a:prstGeom prst="rect">
            <a:avLst/>
          </a:prstGeom>
          <a:noFill/>
        </p:spPr>
        <p:txBody>
          <a:bodyPr wrap="square" rtlCol="0">
            <a:spAutoFit/>
          </a:bodyPr>
          <a:lstStyle/>
          <a:p>
            <a:r>
              <a:rPr lang="en-US" dirty="0"/>
              <a:t>C</a:t>
            </a:r>
            <a:endParaRPr lang="en-US" dirty="0" smtClean="0"/>
          </a:p>
        </p:txBody>
      </p:sp>
      <p:cxnSp>
        <p:nvCxnSpPr>
          <p:cNvPr id="20" name="Straight Connector 19"/>
          <p:cNvCxnSpPr/>
          <p:nvPr/>
        </p:nvCxnSpPr>
        <p:spPr>
          <a:xfrm flipH="1">
            <a:off x="7246189" y="3574517"/>
            <a:ext cx="992036" cy="340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H="1" flipV="1">
            <a:off x="8187906" y="3608965"/>
            <a:ext cx="1279585" cy="337881"/>
          </a:xfrm>
          <a:prstGeom prst="line">
            <a:avLst/>
          </a:prstGeom>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6704161" y="3928123"/>
            <a:ext cx="1483745" cy="369332"/>
          </a:xfrm>
          <a:prstGeom prst="rect">
            <a:avLst/>
          </a:prstGeom>
          <a:noFill/>
        </p:spPr>
        <p:txBody>
          <a:bodyPr wrap="square" rtlCol="0">
            <a:spAutoFit/>
          </a:bodyPr>
          <a:lstStyle/>
          <a:p>
            <a:r>
              <a:rPr lang="en-US" dirty="0"/>
              <a:t>¬</a:t>
            </a:r>
            <a:r>
              <a:rPr lang="en-US" dirty="0" smtClean="0"/>
              <a:t>(C </a:t>
            </a:r>
            <a:r>
              <a:rPr lang="en-US" dirty="0"/>
              <a:t>^ ¬</a:t>
            </a:r>
            <a:r>
              <a:rPr lang="en-US" dirty="0" smtClean="0"/>
              <a:t>G</a:t>
            </a:r>
            <a:r>
              <a:rPr lang="en-US" dirty="0"/>
              <a:t>)</a:t>
            </a:r>
            <a:r>
              <a:rPr lang="en-US" dirty="0" smtClean="0"/>
              <a:t> </a:t>
            </a:r>
            <a:endParaRPr lang="en-US" dirty="0"/>
          </a:p>
        </p:txBody>
      </p:sp>
      <p:sp>
        <p:nvSpPr>
          <p:cNvPr id="26" name="TextBox 25"/>
          <p:cNvSpPr txBox="1"/>
          <p:nvPr/>
        </p:nvSpPr>
        <p:spPr>
          <a:xfrm>
            <a:off x="9351752" y="3914922"/>
            <a:ext cx="487394" cy="369332"/>
          </a:xfrm>
          <a:prstGeom prst="rect">
            <a:avLst/>
          </a:prstGeom>
          <a:noFill/>
        </p:spPr>
        <p:txBody>
          <a:bodyPr wrap="square" rtlCol="0">
            <a:spAutoFit/>
          </a:bodyPr>
          <a:lstStyle/>
          <a:p>
            <a:r>
              <a:rPr lang="en-US" dirty="0"/>
              <a:t>P</a:t>
            </a:r>
            <a:r>
              <a:rPr lang="en-US" dirty="0" smtClean="0"/>
              <a:t> </a:t>
            </a:r>
            <a:endParaRPr lang="en-US" dirty="0"/>
          </a:p>
        </p:txBody>
      </p:sp>
      <p:cxnSp>
        <p:nvCxnSpPr>
          <p:cNvPr id="27" name="Straight Connector 26"/>
          <p:cNvCxnSpPr/>
          <p:nvPr/>
        </p:nvCxnSpPr>
        <p:spPr>
          <a:xfrm flipH="1">
            <a:off x="9351752" y="4166468"/>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9358853" y="4200174"/>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H="1">
            <a:off x="6208143" y="4252330"/>
            <a:ext cx="992036" cy="340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H="1" flipV="1">
            <a:off x="7149860" y="4286778"/>
            <a:ext cx="1279585" cy="337881"/>
          </a:xfrm>
          <a:prstGeom prst="line">
            <a:avLst/>
          </a:prstGeom>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5961930" y="4592735"/>
            <a:ext cx="492426" cy="369332"/>
          </a:xfrm>
          <a:prstGeom prst="rect">
            <a:avLst/>
          </a:prstGeom>
          <a:noFill/>
        </p:spPr>
        <p:txBody>
          <a:bodyPr wrap="square" rtlCol="0">
            <a:spAutoFit/>
          </a:bodyPr>
          <a:lstStyle/>
          <a:p>
            <a:r>
              <a:rPr lang="en-US" dirty="0" smtClean="0"/>
              <a:t>¬C  </a:t>
            </a:r>
            <a:endParaRPr lang="en-US" dirty="0"/>
          </a:p>
        </p:txBody>
      </p:sp>
      <p:sp>
        <p:nvSpPr>
          <p:cNvPr id="32" name="TextBox 31"/>
          <p:cNvSpPr txBox="1"/>
          <p:nvPr/>
        </p:nvSpPr>
        <p:spPr>
          <a:xfrm>
            <a:off x="8213605" y="4592735"/>
            <a:ext cx="492426" cy="369332"/>
          </a:xfrm>
          <a:prstGeom prst="rect">
            <a:avLst/>
          </a:prstGeom>
          <a:noFill/>
        </p:spPr>
        <p:txBody>
          <a:bodyPr wrap="square" rtlCol="0">
            <a:spAutoFit/>
          </a:bodyPr>
          <a:lstStyle/>
          <a:p>
            <a:r>
              <a:rPr lang="en-US" dirty="0" smtClean="0"/>
              <a:t>G  </a:t>
            </a:r>
            <a:endParaRPr lang="en-US" dirty="0"/>
          </a:p>
        </p:txBody>
      </p:sp>
      <p:cxnSp>
        <p:nvCxnSpPr>
          <p:cNvPr id="33" name="Straight Connector 32"/>
          <p:cNvCxnSpPr/>
          <p:nvPr/>
        </p:nvCxnSpPr>
        <p:spPr>
          <a:xfrm flipH="1">
            <a:off x="6100400" y="4826306"/>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6107501" y="4860012"/>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flipH="1">
            <a:off x="7441183" y="4915057"/>
            <a:ext cx="992036" cy="340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flipH="1" flipV="1">
            <a:off x="8382900" y="4949505"/>
            <a:ext cx="1279585" cy="337881"/>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7194970" y="5255462"/>
            <a:ext cx="492426" cy="369332"/>
          </a:xfrm>
          <a:prstGeom prst="rect">
            <a:avLst/>
          </a:prstGeom>
          <a:noFill/>
        </p:spPr>
        <p:txBody>
          <a:bodyPr wrap="square" rtlCol="0">
            <a:spAutoFit/>
          </a:bodyPr>
          <a:lstStyle/>
          <a:p>
            <a:r>
              <a:rPr lang="en-US" dirty="0" smtClean="0"/>
              <a:t>¬G  </a:t>
            </a:r>
            <a:endParaRPr lang="en-US" dirty="0"/>
          </a:p>
        </p:txBody>
      </p:sp>
      <p:sp>
        <p:nvSpPr>
          <p:cNvPr id="38" name="TextBox 37"/>
          <p:cNvSpPr txBox="1"/>
          <p:nvPr/>
        </p:nvSpPr>
        <p:spPr>
          <a:xfrm>
            <a:off x="9446645" y="5255462"/>
            <a:ext cx="492426" cy="369332"/>
          </a:xfrm>
          <a:prstGeom prst="rect">
            <a:avLst/>
          </a:prstGeom>
          <a:noFill/>
        </p:spPr>
        <p:txBody>
          <a:bodyPr wrap="square" rtlCol="0">
            <a:spAutoFit/>
          </a:bodyPr>
          <a:lstStyle/>
          <a:p>
            <a:r>
              <a:rPr lang="en-US" dirty="0"/>
              <a:t>F</a:t>
            </a:r>
            <a:r>
              <a:rPr lang="en-US" dirty="0" smtClean="0"/>
              <a:t>  </a:t>
            </a:r>
            <a:endParaRPr lang="en-US" dirty="0"/>
          </a:p>
        </p:txBody>
      </p:sp>
      <p:cxnSp>
        <p:nvCxnSpPr>
          <p:cNvPr id="39" name="Straight Connector 38"/>
          <p:cNvCxnSpPr/>
          <p:nvPr/>
        </p:nvCxnSpPr>
        <p:spPr>
          <a:xfrm flipH="1">
            <a:off x="9460390" y="5510214"/>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9467491" y="5543920"/>
            <a:ext cx="368238" cy="20411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7355601" y="5544078"/>
            <a:ext cx="281150" cy="235572"/>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7362702" y="5577784"/>
            <a:ext cx="368238" cy="204110"/>
          </a:xfrm>
          <a:prstGeom prst="line">
            <a:avLst/>
          </a:prstGeom>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6037052" y="6135463"/>
            <a:ext cx="5581291" cy="646331"/>
          </a:xfrm>
          <a:prstGeom prst="rect">
            <a:avLst/>
          </a:prstGeom>
          <a:noFill/>
        </p:spPr>
        <p:txBody>
          <a:bodyPr wrap="square" rtlCol="0">
            <a:spAutoFit/>
          </a:bodyPr>
          <a:lstStyle/>
          <a:p>
            <a:r>
              <a:rPr lang="en-US" dirty="0" smtClean="0"/>
              <a:t>The obtained Tableau is </a:t>
            </a:r>
            <a:r>
              <a:rPr lang="en-US" dirty="0" err="1" smtClean="0"/>
              <a:t>contradictory.Hence</a:t>
            </a:r>
            <a:r>
              <a:rPr lang="en-US" dirty="0" smtClean="0"/>
              <a:t> the argument is valid</a:t>
            </a:r>
            <a:endParaRPr lang="en-US" dirty="0"/>
          </a:p>
        </p:txBody>
      </p:sp>
    </p:spTree>
    <p:extLst>
      <p:ext uri="{BB962C8B-B14F-4D97-AF65-F5344CB8AC3E}">
        <p14:creationId xmlns:p14="http://schemas.microsoft.com/office/powerpoint/2010/main" val="178569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inVertical)">
                                      <p:cBhvr>
                                        <p:cTn id="13" dur="500"/>
                                        <p:tgtEl>
                                          <p:spTgt spid="34"/>
                                        </p:tgtEl>
                                      </p:cBhvr>
                                    </p:animEffect>
                                  </p:childTnLst>
                                </p:cTn>
                              </p:par>
                              <p:par>
                                <p:cTn id="14" presetID="16" presetClass="entr" presetSubtype="21"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par>
                                <p:cTn id="17" presetID="16" presetClass="entr" presetSubtype="21"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arn(inVertical)">
                                      <p:cBhvr>
                                        <p:cTn id="19" dur="500"/>
                                        <p:tgtEl>
                                          <p:spTgt spid="40"/>
                                        </p:tgtEl>
                                      </p:cBhvr>
                                    </p:animEffect>
                                  </p:childTnLst>
                                </p:cTn>
                              </p:par>
                              <p:par>
                                <p:cTn id="20" presetID="16" presetClass="entr" presetSubtype="21"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inVertical)">
                                      <p:cBhvr>
                                        <p:cTn id="22" dur="500"/>
                                        <p:tgtEl>
                                          <p:spTgt spid="39"/>
                                        </p:tgtEl>
                                      </p:cBhvr>
                                    </p:animEffect>
                                  </p:childTnLst>
                                </p:cTn>
                              </p:par>
                              <p:par>
                                <p:cTn id="23" presetID="16" presetClass="entr" presetSubtype="21"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arn(inVertical)">
                                      <p:cBhvr>
                                        <p:cTn id="25" dur="500"/>
                                        <p:tgtEl>
                                          <p:spTgt spid="42"/>
                                        </p:tgtEl>
                                      </p:cBhvr>
                                    </p:animEffect>
                                  </p:childTnLst>
                                </p:cTn>
                              </p:par>
                              <p:par>
                                <p:cTn id="26" presetID="16" presetClass="entr" presetSubtype="21"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inVertical)">
                                      <p:cBhvr>
                                        <p:cTn id="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sp>
        <p:nvSpPr>
          <p:cNvPr id="5" name="TextBox 4"/>
          <p:cNvSpPr txBox="1"/>
          <p:nvPr/>
        </p:nvSpPr>
        <p:spPr>
          <a:xfrm>
            <a:off x="1180608" y="138499"/>
            <a:ext cx="4622800" cy="1200329"/>
          </a:xfrm>
          <a:prstGeom prst="rect">
            <a:avLst/>
          </a:prstGeom>
          <a:noFill/>
        </p:spPr>
        <p:txBody>
          <a:bodyPr wrap="square" rtlCol="0">
            <a:spAutoFit/>
          </a:bodyPr>
          <a:lstStyle/>
          <a:p>
            <a:r>
              <a:rPr lang="en-US" dirty="0" err="1" smtClean="0"/>
              <a:t>i</a:t>
            </a:r>
            <a:r>
              <a:rPr lang="en-US" dirty="0" smtClean="0"/>
              <a:t>)</a:t>
            </a:r>
            <a:r>
              <a:rPr lang="en-US" dirty="0" err="1" smtClean="0"/>
              <a:t>p</a:t>
            </a:r>
            <a:r>
              <a:rPr lang="en-US" dirty="0" err="1" smtClean="0">
                <a:sym typeface="Wingdings" panose="05000000000000000000" pitchFamily="2" charset="2"/>
              </a:rPr>
              <a:t>q</a:t>
            </a:r>
            <a:endParaRPr lang="en-US" dirty="0" smtClean="0"/>
          </a:p>
          <a:p>
            <a:r>
              <a:rPr lang="en-US" dirty="0" smtClean="0"/>
              <a:t>ii) q </a:t>
            </a:r>
            <a:r>
              <a:rPr lang="en-US" dirty="0" smtClean="0">
                <a:sym typeface="Wingdings" panose="05000000000000000000" pitchFamily="2" charset="2"/>
              </a:rPr>
              <a:t>r</a:t>
            </a:r>
          </a:p>
          <a:p>
            <a:r>
              <a:rPr lang="en-US" dirty="0" smtClean="0">
                <a:sym typeface="Wingdings" panose="05000000000000000000" pitchFamily="2" charset="2"/>
              </a:rPr>
              <a:t>iii)</a:t>
            </a:r>
            <a:r>
              <a:rPr lang="en-US" dirty="0" smtClean="0"/>
              <a:t> ¬r</a:t>
            </a:r>
            <a:endParaRPr lang="en-US" dirty="0">
              <a:sym typeface="Wingdings" panose="05000000000000000000" pitchFamily="2" charset="2"/>
            </a:endParaRPr>
          </a:p>
          <a:p>
            <a:r>
              <a:rPr lang="en-US" b="1" dirty="0" smtClean="0"/>
              <a:t>∴</a:t>
            </a:r>
            <a:r>
              <a:rPr lang="en-US" dirty="0" smtClean="0"/>
              <a:t> ¬p</a:t>
            </a:r>
            <a:endParaRPr lang="en-US" dirty="0" smtClean="0">
              <a:sym typeface="Wingdings" panose="05000000000000000000" pitchFamily="2" charset="2"/>
            </a:endParaRPr>
          </a:p>
        </p:txBody>
      </p:sp>
      <p:sp>
        <p:nvSpPr>
          <p:cNvPr id="6" name="TextBox 5"/>
          <p:cNvSpPr txBox="1"/>
          <p:nvPr/>
        </p:nvSpPr>
        <p:spPr>
          <a:xfrm>
            <a:off x="8610601" y="0"/>
            <a:ext cx="4622800" cy="1477328"/>
          </a:xfrm>
          <a:prstGeom prst="rect">
            <a:avLst/>
          </a:prstGeom>
          <a:noFill/>
        </p:spPr>
        <p:txBody>
          <a:bodyPr wrap="square" rtlCol="0">
            <a:spAutoFit/>
          </a:bodyPr>
          <a:lstStyle/>
          <a:p>
            <a:r>
              <a:rPr lang="en-US" dirty="0" smtClean="0"/>
              <a:t>Hypothesis:    </a:t>
            </a:r>
            <a:r>
              <a:rPr lang="en-US" dirty="0" err="1" smtClean="0"/>
              <a:t>i</a:t>
            </a:r>
            <a:r>
              <a:rPr lang="en-US" dirty="0" smtClean="0"/>
              <a:t>) ¬</a:t>
            </a:r>
            <a:r>
              <a:rPr lang="en-US" dirty="0" err="1" smtClean="0"/>
              <a:t>p^q</a:t>
            </a:r>
            <a:endParaRPr lang="en-US" dirty="0" smtClean="0"/>
          </a:p>
          <a:p>
            <a:r>
              <a:rPr lang="en-US" dirty="0" smtClean="0"/>
              <a:t>		      ii)r </a:t>
            </a:r>
            <a:r>
              <a:rPr lang="en-US" dirty="0" smtClean="0">
                <a:sym typeface="Wingdings" panose="05000000000000000000" pitchFamily="2" charset="2"/>
              </a:rPr>
              <a:t>p</a:t>
            </a: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¬r</a:t>
            </a:r>
            <a:r>
              <a:rPr lang="en-US" dirty="0" smtClean="0">
                <a:sym typeface="Wingdings" panose="05000000000000000000" pitchFamily="2" charset="2"/>
              </a:rPr>
              <a:t>s</a:t>
            </a:r>
          </a:p>
          <a:p>
            <a:r>
              <a:rPr lang="en-US" dirty="0">
                <a:sym typeface="Wingdings" panose="05000000000000000000" pitchFamily="2" charset="2"/>
              </a:rPr>
              <a:t>	</a:t>
            </a:r>
            <a:r>
              <a:rPr lang="en-US" dirty="0" smtClean="0">
                <a:sym typeface="Wingdings" panose="05000000000000000000" pitchFamily="2" charset="2"/>
              </a:rPr>
              <a:t>	      iv)st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t</a:t>
            </a:r>
            <a:endParaRPr lang="en-US" dirty="0" smtClean="0">
              <a:sym typeface="Wingdings" panose="05000000000000000000" pitchFamily="2" charset="2"/>
            </a:endParaRPr>
          </a:p>
        </p:txBody>
      </p:sp>
      <p:sp>
        <p:nvSpPr>
          <p:cNvPr id="7" name="TextBox 6"/>
          <p:cNvSpPr txBox="1"/>
          <p:nvPr/>
        </p:nvSpPr>
        <p:spPr>
          <a:xfrm>
            <a:off x="3838880" y="138499"/>
            <a:ext cx="4622800" cy="1200329"/>
          </a:xfrm>
          <a:prstGeom prst="rect">
            <a:avLst/>
          </a:prstGeom>
          <a:noFill/>
        </p:spPr>
        <p:txBody>
          <a:bodyPr wrap="square" rtlCol="0">
            <a:spAutoFit/>
          </a:bodyPr>
          <a:lstStyle/>
          <a:p>
            <a:r>
              <a:rPr lang="en-US" dirty="0" smtClean="0"/>
              <a:t>Hypothesis:    i) (¬p </a:t>
            </a:r>
            <a:r>
              <a:rPr lang="en-US" dirty="0"/>
              <a:t>∨ </a:t>
            </a:r>
            <a:r>
              <a:rPr lang="en-US" dirty="0" smtClean="0"/>
              <a:t>¬q) </a:t>
            </a:r>
            <a:r>
              <a:rPr lang="en-US" dirty="0"/>
              <a:t>→ </a:t>
            </a:r>
            <a:r>
              <a:rPr lang="en-US" dirty="0" smtClean="0"/>
              <a:t>(r </a:t>
            </a:r>
            <a:r>
              <a:rPr lang="en-US" dirty="0"/>
              <a:t>∧ </a:t>
            </a:r>
            <a:r>
              <a:rPr lang="en-US" dirty="0" smtClean="0"/>
              <a:t>s)</a:t>
            </a:r>
          </a:p>
          <a:p>
            <a:r>
              <a:rPr lang="en-US" dirty="0"/>
              <a:t>	</a:t>
            </a:r>
            <a:r>
              <a:rPr lang="en-US" dirty="0" smtClean="0"/>
              <a:t>	      ii)</a:t>
            </a:r>
            <a:r>
              <a:rPr lang="en-US" dirty="0"/>
              <a:t> r</a:t>
            </a:r>
            <a:r>
              <a:rPr lang="en-US" dirty="0" smtClean="0">
                <a:sym typeface="Wingdings" panose="05000000000000000000" pitchFamily="2" charset="2"/>
              </a:rPr>
              <a:t></a:t>
            </a:r>
            <a:r>
              <a:rPr lang="en-US" dirty="0">
                <a:sym typeface="Wingdings" panose="05000000000000000000" pitchFamily="2" charset="2"/>
              </a:rPr>
              <a:t>t</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¬t</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a:t>
            </a:r>
            <a:r>
              <a:rPr lang="en-US" dirty="0"/>
              <a:t>p</a:t>
            </a:r>
            <a:endParaRPr lang="en-US" dirty="0" smtClean="0">
              <a:sym typeface="Wingdings" panose="05000000000000000000" pitchFamily="2" charset="2"/>
            </a:endParaRPr>
          </a:p>
        </p:txBody>
      </p:sp>
      <p:sp>
        <p:nvSpPr>
          <p:cNvPr id="8" name="TextBox 7"/>
          <p:cNvSpPr txBox="1"/>
          <p:nvPr/>
        </p:nvSpPr>
        <p:spPr>
          <a:xfrm>
            <a:off x="1180608" y="5420487"/>
            <a:ext cx="4622800" cy="1200329"/>
          </a:xfrm>
          <a:prstGeom prst="rect">
            <a:avLst/>
          </a:prstGeom>
          <a:noFill/>
        </p:spPr>
        <p:txBody>
          <a:bodyPr wrap="square" rtlCol="0">
            <a:spAutoFit/>
          </a:bodyPr>
          <a:lstStyle/>
          <a:p>
            <a:r>
              <a:rPr lang="en-US" dirty="0" smtClean="0"/>
              <a:t>Hypothesis: i)    p</a:t>
            </a:r>
            <a:r>
              <a:rPr lang="en-US" dirty="0" smtClean="0">
                <a:sym typeface="Wingdings" panose="05000000000000000000" pitchFamily="2" charset="2"/>
              </a:rPr>
              <a:t></a:t>
            </a:r>
            <a:r>
              <a:rPr lang="en-US" dirty="0" smtClean="0"/>
              <a:t>q</a:t>
            </a:r>
          </a:p>
          <a:p>
            <a:r>
              <a:rPr lang="en-US" dirty="0"/>
              <a:t>	</a:t>
            </a:r>
            <a:r>
              <a:rPr lang="en-US" dirty="0" smtClean="0"/>
              <a:t>	      ii)</a:t>
            </a:r>
            <a:r>
              <a:rPr lang="en-US" dirty="0"/>
              <a:t> </a:t>
            </a:r>
            <a:r>
              <a:rPr lang="en-US" dirty="0" smtClean="0"/>
              <a:t>¬p</a:t>
            </a:r>
            <a:r>
              <a:rPr lang="en-US" dirty="0" smtClean="0">
                <a:sym typeface="Wingdings" panose="05000000000000000000" pitchFamily="2" charset="2"/>
              </a:rPr>
              <a:t></a:t>
            </a:r>
            <a:r>
              <a:rPr lang="en-US" dirty="0">
                <a:sym typeface="Wingdings" panose="05000000000000000000" pitchFamily="2" charset="2"/>
              </a:rPr>
              <a:t>r</a:t>
            </a:r>
            <a:endParaRPr lang="en-US" dirty="0" smtClean="0">
              <a:sym typeface="Wingdings" panose="05000000000000000000" pitchFamily="2" charset="2"/>
            </a:endParaRPr>
          </a:p>
          <a:p>
            <a:r>
              <a:rPr lang="en-US" dirty="0">
                <a:sym typeface="Wingdings" panose="05000000000000000000" pitchFamily="2" charset="2"/>
              </a:rPr>
              <a:t>	</a:t>
            </a:r>
            <a:r>
              <a:rPr lang="en-US" dirty="0" smtClean="0">
                <a:sym typeface="Wingdings" panose="05000000000000000000" pitchFamily="2" charset="2"/>
              </a:rPr>
              <a:t>	</a:t>
            </a:r>
            <a:r>
              <a:rPr lang="en-US" dirty="0">
                <a:sym typeface="Wingdings" panose="05000000000000000000" pitchFamily="2" charset="2"/>
              </a:rPr>
              <a:t> </a:t>
            </a:r>
            <a:r>
              <a:rPr lang="en-US" dirty="0" smtClean="0">
                <a:sym typeface="Wingdings" panose="05000000000000000000" pitchFamily="2" charset="2"/>
              </a:rPr>
              <a:t>     iii)</a:t>
            </a:r>
            <a:r>
              <a:rPr lang="en-US" dirty="0" smtClean="0"/>
              <a:t>  </a:t>
            </a:r>
            <a:r>
              <a:rPr lang="en-US" dirty="0"/>
              <a:t> </a:t>
            </a:r>
            <a:r>
              <a:rPr lang="en-US" dirty="0" smtClean="0"/>
              <a:t>r</a:t>
            </a:r>
            <a:r>
              <a:rPr lang="en-US" dirty="0" smtClean="0">
                <a:sym typeface="Wingdings" panose="05000000000000000000" pitchFamily="2" charset="2"/>
              </a:rPr>
              <a:t>s</a:t>
            </a:r>
            <a:endParaRPr lang="en-US" dirty="0">
              <a:sym typeface="Wingdings" panose="05000000000000000000" pitchFamily="2" charset="2"/>
            </a:endParaRPr>
          </a:p>
          <a:p>
            <a:r>
              <a:rPr lang="en-US" dirty="0" smtClean="0">
                <a:sym typeface="Wingdings" panose="05000000000000000000" pitchFamily="2" charset="2"/>
              </a:rPr>
              <a:t>Conclusion:    </a:t>
            </a:r>
            <a:r>
              <a:rPr lang="en-US" b="1" dirty="0" smtClean="0"/>
              <a:t>∴</a:t>
            </a:r>
            <a:r>
              <a:rPr lang="en-US" dirty="0" smtClean="0"/>
              <a:t> ¬q</a:t>
            </a:r>
            <a:r>
              <a:rPr lang="en-US" dirty="0" smtClean="0">
                <a:sym typeface="Wingdings" panose="05000000000000000000" pitchFamily="2" charset="2"/>
              </a:rPr>
              <a:t>s</a:t>
            </a:r>
          </a:p>
        </p:txBody>
      </p:sp>
    </p:spTree>
    <p:extLst>
      <p:ext uri="{BB962C8B-B14F-4D97-AF65-F5344CB8AC3E}">
        <p14:creationId xmlns:p14="http://schemas.microsoft.com/office/powerpoint/2010/main" val="20190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barn(inVertical)">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barn(inVertical)">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barn(inVertical)">
                                      <p:cBhvr>
                                        <p:cTn id="52" dur="500"/>
                                        <p:tgtEl>
                                          <p:spTgt spid="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barn(inVertical)">
                                      <p:cBhvr>
                                        <p:cTn id="57" dur="500"/>
                                        <p:tgtEl>
                                          <p:spTgt spid="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
                                            <p:txEl>
                                              <p:pRg st="2" end="2"/>
                                            </p:txEl>
                                          </p:spTgt>
                                        </p:tgtEl>
                                        <p:attrNameLst>
                                          <p:attrName>style.visibility</p:attrName>
                                        </p:attrNameLst>
                                      </p:cBhvr>
                                      <p:to>
                                        <p:strVal val="visible"/>
                                      </p:to>
                                    </p:set>
                                    <p:animEffect transition="in" filter="barn(inVertical)">
                                      <p:cBhvr>
                                        <p:cTn id="62" dur="500"/>
                                        <p:tgtEl>
                                          <p:spTgt spid="7">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animEffect transition="in" filter="barn(inVertical)">
                                      <p:cBhvr>
                                        <p:cTn id="67" dur="500"/>
                                        <p:tgtEl>
                                          <p:spTgt spid="7">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8">
                                            <p:txEl>
                                              <p:pRg st="0" end="0"/>
                                            </p:txEl>
                                          </p:spTgt>
                                        </p:tgtEl>
                                        <p:attrNameLst>
                                          <p:attrName>style.visibility</p:attrName>
                                        </p:attrNameLst>
                                      </p:cBhvr>
                                      <p:to>
                                        <p:strVal val="visible"/>
                                      </p:to>
                                    </p:set>
                                    <p:animEffect transition="in" filter="barn(inVertical)">
                                      <p:cBhvr>
                                        <p:cTn id="72" dur="500"/>
                                        <p:tgtEl>
                                          <p:spTgt spid="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8">
                                            <p:txEl>
                                              <p:pRg st="1" end="1"/>
                                            </p:txEl>
                                          </p:spTgt>
                                        </p:tgtEl>
                                        <p:attrNameLst>
                                          <p:attrName>style.visibility</p:attrName>
                                        </p:attrNameLst>
                                      </p:cBhvr>
                                      <p:to>
                                        <p:strVal val="visible"/>
                                      </p:to>
                                    </p:set>
                                    <p:animEffect transition="in" filter="barn(inVertical)">
                                      <p:cBhvr>
                                        <p:cTn id="77" dur="500"/>
                                        <p:tgtEl>
                                          <p:spTgt spid="8">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8">
                                            <p:txEl>
                                              <p:pRg st="2" end="2"/>
                                            </p:txEl>
                                          </p:spTgt>
                                        </p:tgtEl>
                                        <p:attrNameLst>
                                          <p:attrName>style.visibility</p:attrName>
                                        </p:attrNameLst>
                                      </p:cBhvr>
                                      <p:to>
                                        <p:strVal val="visible"/>
                                      </p:to>
                                    </p:set>
                                    <p:animEffect transition="in" filter="barn(inVertical)">
                                      <p:cBhvr>
                                        <p:cTn id="82" dur="500"/>
                                        <p:tgtEl>
                                          <p:spTgt spid="8">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8">
                                            <p:txEl>
                                              <p:pRg st="3" end="3"/>
                                            </p:txEl>
                                          </p:spTgt>
                                        </p:tgtEl>
                                        <p:attrNameLst>
                                          <p:attrName>style.visibility</p:attrName>
                                        </p:attrNameLst>
                                      </p:cBhvr>
                                      <p:to>
                                        <p:strVal val="visible"/>
                                      </p:to>
                                    </p:set>
                                    <p:animEffect transition="in" filter="barn(inVertical)">
                                      <p:cBhvr>
                                        <p:cTn id="8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397773"/>
            <a:ext cx="8534400" cy="897466"/>
          </a:xfrm>
        </p:spPr>
        <p:txBody>
          <a:bodyPr/>
          <a:lstStyle/>
          <a:p>
            <a:r>
              <a:rPr lang="en-US" b="1" u="sng" dirty="0" smtClean="0">
                <a:solidFill>
                  <a:srgbClr val="FFC000"/>
                </a:solidFill>
              </a:rPr>
              <a:t>RULES OF INFERENCE:</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TextBox 4"/>
          <p:cNvSpPr txBox="1"/>
          <p:nvPr/>
        </p:nvSpPr>
        <p:spPr>
          <a:xfrm>
            <a:off x="751945" y="1142999"/>
            <a:ext cx="11186055" cy="4407938"/>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2400" dirty="0" smtClean="0"/>
              <a:t>If an argument consists of 10 different proposition variable then 2</a:t>
            </a:r>
            <a:r>
              <a:rPr lang="en-US" sz="2400" baseline="30000" dirty="0" smtClean="0"/>
              <a:t>10</a:t>
            </a:r>
            <a:r>
              <a:rPr lang="en-US" sz="2400" dirty="0" smtClean="0"/>
              <a:t>=1024 combination are needed for Truth Table which is a tedious approach.</a:t>
            </a:r>
          </a:p>
          <a:p>
            <a:pPr marL="285750" indent="-285750" algn="just">
              <a:lnSpc>
                <a:spcPct val="200000"/>
              </a:lnSpc>
              <a:buFont typeface="Wingdings" panose="05000000000000000000" pitchFamily="2" charset="2"/>
              <a:buChar char="Ø"/>
            </a:pPr>
            <a:r>
              <a:rPr lang="en-US" sz="2400" dirty="0" smtClean="0"/>
              <a:t>Instead we can first establish the validity of some relatively simple arguments forms, called Rules of Inference.</a:t>
            </a:r>
          </a:p>
          <a:p>
            <a:pPr marL="285750" indent="-285750" algn="just">
              <a:lnSpc>
                <a:spcPct val="200000"/>
              </a:lnSpc>
              <a:buFont typeface="Wingdings" panose="05000000000000000000" pitchFamily="2" charset="2"/>
              <a:buChar char="Ø"/>
            </a:pPr>
            <a:r>
              <a:rPr lang="en-US" sz="2400" dirty="0" smtClean="0"/>
              <a:t>These rules then can be used to construct more complicated valid arguments.</a:t>
            </a:r>
          </a:p>
        </p:txBody>
      </p:sp>
    </p:spTree>
    <p:extLst>
      <p:ext uri="{BB962C8B-B14F-4D97-AF65-F5344CB8AC3E}">
        <p14:creationId xmlns:p14="http://schemas.microsoft.com/office/powerpoint/2010/main" val="29017800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1. MODUS PONENS: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p:cNvSpPr txBox="1"/>
          <p:nvPr/>
        </p:nvSpPr>
        <p:spPr>
          <a:xfrm>
            <a:off x="915846" y="1111031"/>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 and P</a:t>
            </a:r>
            <a:r>
              <a:rPr lang="en-US" dirty="0" smtClean="0">
                <a:sym typeface="Wingdings" panose="05000000000000000000" pitchFamily="2" charset="2"/>
              </a:rPr>
              <a:t>Q is TRUE then, we can infer Q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a:t>
            </a:r>
            <a:r>
              <a:rPr lang="en-US" dirty="0">
                <a:sym typeface="Wingdings" panose="05000000000000000000" pitchFamily="2" charset="2"/>
              </a:rPr>
              <a:t>P</a:t>
            </a:r>
            <a:r>
              <a:rPr lang="en-US" dirty="0" smtClean="0">
                <a:sym typeface="Wingdings" panose="05000000000000000000" pitchFamily="2" charset="2"/>
              </a:rPr>
              <a:t>Q))Q is TAUTOLOGY</a:t>
            </a:r>
            <a:endParaRPr lang="en-US" dirty="0" smtClean="0"/>
          </a:p>
        </p:txBody>
      </p:sp>
      <p:sp>
        <p:nvSpPr>
          <p:cNvPr id="3" name="TextBox 2"/>
          <p:cNvSpPr txBox="1"/>
          <p:nvPr/>
        </p:nvSpPr>
        <p:spPr>
          <a:xfrm>
            <a:off x="3036390" y="2709585"/>
            <a:ext cx="6079328" cy="1477328"/>
          </a:xfrm>
          <a:prstGeom prst="rect">
            <a:avLst/>
          </a:prstGeom>
          <a:noFill/>
        </p:spPr>
        <p:txBody>
          <a:bodyPr wrap="square" rtlCol="0">
            <a:spAutoFit/>
          </a:bodyPr>
          <a:lstStyle/>
          <a:p>
            <a:r>
              <a:rPr lang="en-US" b="1" dirty="0" smtClean="0"/>
              <a:t>                                       </a:t>
            </a:r>
            <a:r>
              <a:rPr lang="en-US" b="1" dirty="0"/>
              <a:t>p → </a:t>
            </a:r>
            <a:r>
              <a:rPr lang="en-US" b="1" dirty="0" smtClean="0"/>
              <a:t>q</a:t>
            </a:r>
          </a:p>
          <a:p>
            <a:r>
              <a:rPr lang="en-US" b="1" dirty="0"/>
              <a:t>	</a:t>
            </a:r>
            <a:r>
              <a:rPr lang="en-US" b="1" dirty="0" smtClean="0"/>
              <a:t>			          p</a:t>
            </a:r>
          </a:p>
          <a:p>
            <a:r>
              <a:rPr lang="en-US" b="1" dirty="0"/>
              <a:t>	</a:t>
            </a:r>
            <a:r>
              <a:rPr lang="en-US" b="1" dirty="0" smtClean="0"/>
              <a:t>				 </a:t>
            </a:r>
            <a:r>
              <a:rPr lang="en-US" b="1" dirty="0"/>
              <a:t>∴ </a:t>
            </a:r>
            <a:r>
              <a:rPr lang="en-US" b="1" dirty="0" smtClean="0"/>
              <a:t>q</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4273256185"/>
              </p:ext>
            </p:extLst>
          </p:nvPr>
        </p:nvGraphicFramePr>
        <p:xfrm>
          <a:off x="3721526" y="4186913"/>
          <a:ext cx="5347060" cy="2547904"/>
        </p:xfrm>
        <a:graphic>
          <a:graphicData uri="http://schemas.openxmlformats.org/drawingml/2006/table">
            <a:tbl>
              <a:tblPr firstRow="1" bandRow="1">
                <a:tableStyleId>{7DF18680-E054-41AD-8BC1-D1AEF772440D}</a:tableStyleId>
              </a:tblPr>
              <a:tblGrid>
                <a:gridCol w="650152">
                  <a:extLst>
                    <a:ext uri="{9D8B030D-6E8A-4147-A177-3AD203B41FA5}">
                      <a16:colId xmlns:a16="http://schemas.microsoft.com/office/drawing/2014/main" val="20000"/>
                    </a:ext>
                  </a:extLst>
                </a:gridCol>
                <a:gridCol w="613919">
                  <a:extLst>
                    <a:ext uri="{9D8B030D-6E8A-4147-A177-3AD203B41FA5}">
                      <a16:colId xmlns:a16="http://schemas.microsoft.com/office/drawing/2014/main" val="20001"/>
                    </a:ext>
                  </a:extLst>
                </a:gridCol>
                <a:gridCol w="917259">
                  <a:extLst>
                    <a:ext uri="{9D8B030D-6E8A-4147-A177-3AD203B41FA5}">
                      <a16:colId xmlns:a16="http://schemas.microsoft.com/office/drawing/2014/main" val="20002"/>
                    </a:ext>
                  </a:extLst>
                </a:gridCol>
                <a:gridCol w="1289796">
                  <a:extLst>
                    <a:ext uri="{9D8B030D-6E8A-4147-A177-3AD203B41FA5}">
                      <a16:colId xmlns:a16="http://schemas.microsoft.com/office/drawing/2014/main" val="20003"/>
                    </a:ext>
                  </a:extLst>
                </a:gridCol>
                <a:gridCol w="1875934">
                  <a:extLst>
                    <a:ext uri="{9D8B030D-6E8A-4147-A177-3AD203B41FA5}">
                      <a16:colId xmlns:a16="http://schemas.microsoft.com/office/drawing/2014/main" val="20004"/>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sym typeface="Wingdings" panose="05000000000000000000" pitchFamily="2" charset="2"/>
                        </a:rPr>
                        <a:t>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sym typeface="Wingdings" panose="05000000000000000000" pitchFamily="2" charset="2"/>
                        </a:rPr>
                        <a:t>p)q</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60157" y="3355942"/>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3595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57" y="440888"/>
            <a:ext cx="8534400" cy="897466"/>
          </a:xfrm>
        </p:spPr>
        <p:txBody>
          <a:bodyPr/>
          <a:lstStyle/>
          <a:p>
            <a:r>
              <a:rPr lang="en-US" b="1" u="sng" dirty="0" smtClean="0">
                <a:solidFill>
                  <a:srgbClr val="FFC000"/>
                </a:solidFill>
              </a:rPr>
              <a:t>2. MODUS TOLLENS: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p:cNvSpPr txBox="1"/>
          <p:nvPr/>
        </p:nvSpPr>
        <p:spPr>
          <a:xfrm>
            <a:off x="751945" y="1142999"/>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a:t>
            </a:r>
            <a:r>
              <a:rPr lang="en-US" dirty="0" smtClean="0">
                <a:sym typeface="Wingdings" panose="05000000000000000000" pitchFamily="2" charset="2"/>
              </a:rPr>
              <a:t>Q  and </a:t>
            </a:r>
            <a:r>
              <a:rPr lang="en-US" dirty="0" smtClean="0"/>
              <a:t>¬Q</a:t>
            </a:r>
            <a:r>
              <a:rPr lang="en-US" dirty="0" smtClean="0">
                <a:sym typeface="Wingdings" panose="05000000000000000000" pitchFamily="2" charset="2"/>
              </a:rPr>
              <a:t> is TRUE then, we can infer </a:t>
            </a:r>
            <a:r>
              <a:rPr lang="en-US" dirty="0" smtClean="0"/>
              <a:t>¬</a:t>
            </a:r>
            <a:r>
              <a:rPr lang="en-US" dirty="0">
                <a:sym typeface="Wingdings" panose="05000000000000000000" pitchFamily="2" charset="2"/>
              </a:rPr>
              <a:t>P</a:t>
            </a:r>
            <a:r>
              <a:rPr lang="en-US" dirty="0" smtClean="0">
                <a:sym typeface="Wingdings" panose="05000000000000000000" pitchFamily="2" charset="2"/>
              </a:rPr>
              <a:t>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a:t>
            </a:r>
            <a:r>
              <a:rPr lang="en-US" dirty="0" smtClean="0"/>
              <a:t>¬q</a:t>
            </a:r>
            <a:r>
              <a:rPr lang="en-US" dirty="0" smtClean="0">
                <a:sym typeface="Wingdings" panose="05000000000000000000" pitchFamily="2" charset="2"/>
              </a:rPr>
              <a:t>^(</a:t>
            </a:r>
            <a:r>
              <a:rPr lang="en-US" dirty="0">
                <a:sym typeface="Wingdings" panose="05000000000000000000" pitchFamily="2" charset="2"/>
              </a:rPr>
              <a:t>P</a:t>
            </a:r>
            <a:r>
              <a:rPr lang="en-US" dirty="0" smtClean="0">
                <a:sym typeface="Wingdings" panose="05000000000000000000" pitchFamily="2" charset="2"/>
              </a:rPr>
              <a:t>Q))</a:t>
            </a:r>
            <a:r>
              <a:rPr lang="en-US" dirty="0" smtClean="0"/>
              <a:t>¬</a:t>
            </a:r>
            <a:r>
              <a:rPr lang="en-US" dirty="0"/>
              <a:t>P</a:t>
            </a:r>
            <a:r>
              <a:rPr lang="en-US" dirty="0" smtClean="0">
                <a:sym typeface="Wingdings" panose="05000000000000000000" pitchFamily="2" charset="2"/>
              </a:rPr>
              <a:t> is TAUTOLOGY</a:t>
            </a:r>
            <a:endParaRPr lang="en-US" dirty="0" smtClean="0"/>
          </a:p>
        </p:txBody>
      </p:sp>
      <p:sp>
        <p:nvSpPr>
          <p:cNvPr id="3" name="TextBox 2"/>
          <p:cNvSpPr txBox="1"/>
          <p:nvPr/>
        </p:nvSpPr>
        <p:spPr>
          <a:xfrm>
            <a:off x="3036390" y="2709585"/>
            <a:ext cx="6079328" cy="1477328"/>
          </a:xfrm>
          <a:prstGeom prst="rect">
            <a:avLst/>
          </a:prstGeom>
          <a:noFill/>
        </p:spPr>
        <p:txBody>
          <a:bodyPr wrap="square" rtlCol="0">
            <a:spAutoFit/>
          </a:bodyPr>
          <a:lstStyle/>
          <a:p>
            <a:r>
              <a:rPr lang="en-US" b="1" dirty="0" smtClean="0"/>
              <a:t>                                       </a:t>
            </a:r>
            <a:r>
              <a:rPr lang="en-US" b="1" dirty="0"/>
              <a:t>p → </a:t>
            </a:r>
            <a:r>
              <a:rPr lang="en-US" b="1" dirty="0" smtClean="0"/>
              <a:t>q</a:t>
            </a:r>
          </a:p>
          <a:p>
            <a:r>
              <a:rPr lang="en-US" b="1" dirty="0"/>
              <a:t>	</a:t>
            </a:r>
            <a:r>
              <a:rPr lang="en-US" b="1" dirty="0" smtClean="0"/>
              <a:t>			          ¬q</a:t>
            </a:r>
          </a:p>
          <a:p>
            <a:r>
              <a:rPr lang="en-US" b="1" dirty="0"/>
              <a:t>	</a:t>
            </a:r>
            <a:r>
              <a:rPr lang="en-US" b="1" dirty="0" smtClean="0"/>
              <a:t>				 </a:t>
            </a:r>
            <a:r>
              <a:rPr lang="en-US" b="1" dirty="0"/>
              <a:t>∴ </a:t>
            </a:r>
            <a:r>
              <a:rPr lang="en-US" b="1" dirty="0" smtClean="0"/>
              <a:t>¬p</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2398280416"/>
              </p:ext>
            </p:extLst>
          </p:nvPr>
        </p:nvGraphicFramePr>
        <p:xfrm>
          <a:off x="2007757" y="4188325"/>
          <a:ext cx="8344783"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876693">
                  <a:extLst>
                    <a:ext uri="{9D8B030D-6E8A-4147-A177-3AD203B41FA5}">
                      <a16:colId xmlns:a16="http://schemas.microsoft.com/office/drawing/2014/main" val="20003"/>
                    </a:ext>
                  </a:extLst>
                </a:gridCol>
                <a:gridCol w="1199113">
                  <a:extLst>
                    <a:ext uri="{9D8B030D-6E8A-4147-A177-3AD203B41FA5}">
                      <a16:colId xmlns:a16="http://schemas.microsoft.com/office/drawing/2014/main" val="20004"/>
                    </a:ext>
                  </a:extLst>
                </a:gridCol>
                <a:gridCol w="1545996">
                  <a:extLst>
                    <a:ext uri="{9D8B030D-6E8A-4147-A177-3AD203B41FA5}">
                      <a16:colId xmlns:a16="http://schemas.microsoft.com/office/drawing/2014/main" val="20005"/>
                    </a:ext>
                  </a:extLst>
                </a:gridCol>
                <a:gridCol w="2253006">
                  <a:extLst>
                    <a:ext uri="{9D8B030D-6E8A-4147-A177-3AD203B41FA5}">
                      <a16:colId xmlns:a16="http://schemas.microsoft.com/office/drawing/2014/main" val="20006"/>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t>¬</a:t>
                      </a:r>
                      <a:r>
                        <a:rPr lang="en-US" dirty="0" smtClean="0">
                          <a:sym typeface="Wingdings" panose="05000000000000000000" pitchFamily="2" charset="2"/>
                        </a:rPr>
                        <a:t>q</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 ^</a:t>
                      </a:r>
                      <a:r>
                        <a:rPr lang="en-US" dirty="0" smtClean="0"/>
                        <a:t>¬</a:t>
                      </a:r>
                      <a:r>
                        <a:rPr lang="en-US" dirty="0" smtClean="0">
                          <a:sym typeface="Wingdings" panose="05000000000000000000" pitchFamily="2" charset="2"/>
                        </a:rPr>
                        <a:t>q)</a:t>
                      </a:r>
                      <a:r>
                        <a:rPr lang="en-US" dirty="0" smtClean="0"/>
                        <a:t>¬p</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60157" y="3355942"/>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6521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59" y="396965"/>
            <a:ext cx="8534400" cy="897466"/>
          </a:xfrm>
        </p:spPr>
        <p:txBody>
          <a:bodyPr>
            <a:normAutofit/>
          </a:bodyPr>
          <a:lstStyle/>
          <a:p>
            <a:r>
              <a:rPr lang="en-US" b="1" u="sng" dirty="0">
                <a:solidFill>
                  <a:srgbClr val="FFC000"/>
                </a:solidFill>
              </a:rPr>
              <a:t>3</a:t>
            </a:r>
            <a:r>
              <a:rPr lang="en-US" b="1" u="sng" dirty="0" smtClean="0">
                <a:solidFill>
                  <a:srgbClr val="FFC000"/>
                </a:solidFill>
              </a:rPr>
              <a:t>. HYPOTHETICAL SYLLOGISM: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TextBox 4"/>
          <p:cNvSpPr txBox="1"/>
          <p:nvPr/>
        </p:nvSpPr>
        <p:spPr>
          <a:xfrm>
            <a:off x="855462" y="1131317"/>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a:t>
            </a:r>
            <a:r>
              <a:rPr lang="en-US" dirty="0" smtClean="0">
                <a:sym typeface="Wingdings" panose="05000000000000000000" pitchFamily="2" charset="2"/>
              </a:rPr>
              <a:t>Q  and </a:t>
            </a:r>
            <a:r>
              <a:rPr lang="en-US" dirty="0" smtClean="0"/>
              <a:t>Q</a:t>
            </a:r>
            <a:r>
              <a:rPr lang="en-US" dirty="0" smtClean="0">
                <a:sym typeface="Wingdings" panose="05000000000000000000" pitchFamily="2" charset="2"/>
              </a:rPr>
              <a:t>R is TRUE then, we can infer PR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((PQ)^(</a:t>
            </a:r>
            <a:r>
              <a:rPr lang="en-US" dirty="0">
                <a:sym typeface="Wingdings" panose="05000000000000000000" pitchFamily="2" charset="2"/>
              </a:rPr>
              <a:t>Q</a:t>
            </a:r>
            <a:r>
              <a:rPr lang="en-US" dirty="0" smtClean="0">
                <a:sym typeface="Wingdings" panose="05000000000000000000" pitchFamily="2" charset="2"/>
              </a:rPr>
              <a:t></a:t>
            </a:r>
            <a:r>
              <a:rPr lang="en-US" dirty="0">
                <a:sym typeface="Wingdings" panose="05000000000000000000" pitchFamily="2" charset="2"/>
              </a:rPr>
              <a:t>R</a:t>
            </a:r>
            <a:r>
              <a:rPr lang="en-US" dirty="0" smtClean="0">
                <a:sym typeface="Wingdings" panose="05000000000000000000" pitchFamily="2" charset="2"/>
              </a:rPr>
              <a:t>))(PR) is TAUTOLOGY</a:t>
            </a:r>
            <a:endParaRPr lang="en-US" dirty="0" smtClean="0"/>
          </a:p>
        </p:txBody>
      </p:sp>
      <p:sp>
        <p:nvSpPr>
          <p:cNvPr id="3" name="TextBox 2"/>
          <p:cNvSpPr txBox="1"/>
          <p:nvPr/>
        </p:nvSpPr>
        <p:spPr>
          <a:xfrm>
            <a:off x="-1101977" y="2343328"/>
            <a:ext cx="6079328" cy="1477328"/>
          </a:xfrm>
          <a:prstGeom prst="rect">
            <a:avLst/>
          </a:prstGeom>
          <a:noFill/>
        </p:spPr>
        <p:txBody>
          <a:bodyPr wrap="square" rtlCol="0">
            <a:spAutoFit/>
          </a:bodyPr>
          <a:lstStyle/>
          <a:p>
            <a:r>
              <a:rPr lang="en-US" b="1" dirty="0" smtClean="0"/>
              <a:t>                                       p</a:t>
            </a:r>
            <a:r>
              <a:rPr lang="en-US" b="1" dirty="0" smtClean="0">
                <a:sym typeface="Wingdings" panose="05000000000000000000" pitchFamily="2" charset="2"/>
              </a:rPr>
              <a:t></a:t>
            </a:r>
            <a:r>
              <a:rPr lang="en-US" b="1" dirty="0" smtClean="0"/>
              <a:t>q</a:t>
            </a:r>
          </a:p>
          <a:p>
            <a:r>
              <a:rPr lang="en-US" b="1" dirty="0"/>
              <a:t>	</a:t>
            </a:r>
            <a:r>
              <a:rPr lang="en-US" b="1" dirty="0" smtClean="0"/>
              <a:t>			          q</a:t>
            </a:r>
            <a:r>
              <a:rPr lang="en-US" b="1" dirty="0" smtClean="0">
                <a:sym typeface="Wingdings" panose="05000000000000000000" pitchFamily="2" charset="2"/>
              </a:rPr>
              <a:t>r</a:t>
            </a:r>
            <a:r>
              <a:rPr lang="en-US" b="1" dirty="0" smtClean="0"/>
              <a:t> </a:t>
            </a:r>
          </a:p>
          <a:p>
            <a:r>
              <a:rPr lang="en-US" b="1" dirty="0"/>
              <a:t>	</a:t>
            </a:r>
            <a:r>
              <a:rPr lang="en-US" b="1" dirty="0" smtClean="0"/>
              <a:t>				 </a:t>
            </a:r>
            <a:r>
              <a:rPr lang="en-US" b="1" dirty="0"/>
              <a:t>∴ </a:t>
            </a:r>
            <a:r>
              <a:rPr lang="en-US" b="1" dirty="0" smtClean="0"/>
              <a:t>p</a:t>
            </a:r>
            <a:r>
              <a:rPr lang="en-US" b="1" dirty="0" smtClean="0">
                <a:sym typeface="Wingdings" panose="05000000000000000000" pitchFamily="2" charset="2"/>
              </a:rPr>
              <a:t>r</a:t>
            </a:r>
            <a:endParaRPr lang="en-US" b="1" dirty="0" smtClean="0"/>
          </a:p>
          <a:p>
            <a:endParaRPr lang="en-US" b="1" dirty="0"/>
          </a:p>
          <a:p>
            <a:r>
              <a:rPr lang="en-US" b="1" dirty="0"/>
              <a:t>	</a:t>
            </a:r>
            <a:r>
              <a:rPr lang="en-US" b="1" dirty="0" smtClean="0"/>
              <a:t>	        </a:t>
            </a:r>
            <a:endParaRPr lang="en-US" b="1" u="sng" dirty="0" smtClean="0"/>
          </a:p>
        </p:txBody>
      </p:sp>
      <p:graphicFrame>
        <p:nvGraphicFramePr>
          <p:cNvPr id="9" name="Table 8"/>
          <p:cNvGraphicFramePr>
            <a:graphicFrameLocks noGrp="1"/>
          </p:cNvGraphicFramePr>
          <p:nvPr>
            <p:extLst>
              <p:ext uri="{D42A27DB-BD31-4B8C-83A1-F6EECF244321}">
                <p14:modId xmlns:p14="http://schemas.microsoft.com/office/powerpoint/2010/main" val="1200257916"/>
              </p:ext>
            </p:extLst>
          </p:nvPr>
        </p:nvGraphicFramePr>
        <p:xfrm>
          <a:off x="3355789" y="2466710"/>
          <a:ext cx="8587972" cy="4154328"/>
        </p:xfrm>
        <a:graphic>
          <a:graphicData uri="http://schemas.openxmlformats.org/drawingml/2006/table">
            <a:tbl>
              <a:tblPr firstRow="1" bandRow="1">
                <a:tableStyleId>{7DF18680-E054-41AD-8BC1-D1AEF772440D}</a:tableStyleId>
              </a:tblPr>
              <a:tblGrid>
                <a:gridCol w="581919">
                  <a:extLst>
                    <a:ext uri="{9D8B030D-6E8A-4147-A177-3AD203B41FA5}">
                      <a16:colId xmlns:a16="http://schemas.microsoft.com/office/drawing/2014/main" val="20000"/>
                    </a:ext>
                  </a:extLst>
                </a:gridCol>
                <a:gridCol w="563873">
                  <a:extLst>
                    <a:ext uri="{9D8B030D-6E8A-4147-A177-3AD203B41FA5}">
                      <a16:colId xmlns:a16="http://schemas.microsoft.com/office/drawing/2014/main" val="20001"/>
                    </a:ext>
                  </a:extLst>
                </a:gridCol>
                <a:gridCol w="572824">
                  <a:extLst>
                    <a:ext uri="{9D8B030D-6E8A-4147-A177-3AD203B41FA5}">
                      <a16:colId xmlns:a16="http://schemas.microsoft.com/office/drawing/2014/main" val="20002"/>
                    </a:ext>
                  </a:extLst>
                </a:gridCol>
                <a:gridCol w="877136">
                  <a:extLst>
                    <a:ext uri="{9D8B030D-6E8A-4147-A177-3AD203B41FA5}">
                      <a16:colId xmlns:a16="http://schemas.microsoft.com/office/drawing/2014/main" val="20003"/>
                    </a:ext>
                  </a:extLst>
                </a:gridCol>
                <a:gridCol w="805533">
                  <a:extLst>
                    <a:ext uri="{9D8B030D-6E8A-4147-A177-3AD203B41FA5}">
                      <a16:colId xmlns:a16="http://schemas.microsoft.com/office/drawing/2014/main" val="20004"/>
                    </a:ext>
                  </a:extLst>
                </a:gridCol>
                <a:gridCol w="671278">
                  <a:extLst>
                    <a:ext uri="{9D8B030D-6E8A-4147-A177-3AD203B41FA5}">
                      <a16:colId xmlns:a16="http://schemas.microsoft.com/office/drawing/2014/main" val="20005"/>
                    </a:ext>
                  </a:extLst>
                </a:gridCol>
                <a:gridCol w="1682670">
                  <a:extLst>
                    <a:ext uri="{9D8B030D-6E8A-4147-A177-3AD203B41FA5}">
                      <a16:colId xmlns:a16="http://schemas.microsoft.com/office/drawing/2014/main" val="20006"/>
                    </a:ext>
                  </a:extLst>
                </a:gridCol>
                <a:gridCol w="2832739">
                  <a:extLst>
                    <a:ext uri="{9D8B030D-6E8A-4147-A177-3AD203B41FA5}">
                      <a16:colId xmlns:a16="http://schemas.microsoft.com/office/drawing/2014/main" val="20007"/>
                    </a:ext>
                  </a:extLst>
                </a:gridCol>
              </a:tblGrid>
              <a:tr h="58952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r</a:t>
                      </a:r>
                      <a:endParaRPr lang="en-US" dirty="0"/>
                    </a:p>
                  </a:txBody>
                  <a:tcPr/>
                </a:tc>
                <a:tc>
                  <a:txBody>
                    <a:bodyPr/>
                    <a:lstStyle/>
                    <a:p>
                      <a:r>
                        <a:rPr lang="en-US" dirty="0" smtClean="0">
                          <a:sym typeface="Wingdings" panose="05000000000000000000" pitchFamily="2" charset="2"/>
                        </a:rPr>
                        <a:t>pq</a:t>
                      </a:r>
                      <a:endParaRPr lang="en-US" dirty="0"/>
                    </a:p>
                  </a:txBody>
                  <a:tcPr/>
                </a:tc>
                <a:tc>
                  <a:txBody>
                    <a:bodyPr/>
                    <a:lstStyle/>
                    <a:p>
                      <a:r>
                        <a:rPr lang="en-US" dirty="0" smtClean="0"/>
                        <a:t>q</a:t>
                      </a:r>
                      <a:r>
                        <a:rPr lang="en-US" dirty="0" smtClean="0">
                          <a:sym typeface="Wingdings" panose="05000000000000000000" pitchFamily="2" charset="2"/>
                        </a:rPr>
                        <a:t>r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t>
                      </a:r>
                      <a:r>
                        <a:rPr lang="en-US" dirty="0" smtClean="0">
                          <a:sym typeface="Wingdings" panose="05000000000000000000" pitchFamily="2" charset="2"/>
                        </a:rPr>
                        <a:t>r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^(qr)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dirty="0" smtClean="0">
                          <a:sym typeface="Wingdings" panose="05000000000000000000" pitchFamily="2" charset="2"/>
                        </a:rPr>
                        <a:t>pq)</a:t>
                      </a:r>
                      <a:r>
                        <a:rPr lang="en-US" baseline="0" dirty="0" smtClean="0">
                          <a:sym typeface="Wingdings" panose="05000000000000000000" pitchFamily="2" charset="2"/>
                        </a:rPr>
                        <a:t>^(qr))(pr)</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0"/>
                  </a:ext>
                </a:extLst>
              </a:tr>
              <a:tr h="439281">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39281">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39281">
                <a:tc>
                  <a:txBody>
                    <a:bodyPr/>
                    <a:lstStyle/>
                    <a:p>
                      <a:r>
                        <a:rPr lang="en-US" b="1" dirty="0" smtClean="0"/>
                        <a:t>T</a:t>
                      </a:r>
                      <a:endParaRPr lang="en-US" b="1" dirty="0"/>
                    </a:p>
                  </a:txBody>
                  <a:tcPr>
                    <a:noFill/>
                  </a:tcPr>
                </a:tc>
                <a:tc>
                  <a:txBody>
                    <a:bodyPr/>
                    <a:lstStyle/>
                    <a:p>
                      <a:r>
                        <a:rPr lang="en-US" sz="1800"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39281">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r h="439281">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5"/>
                  </a:ext>
                </a:extLst>
              </a:tr>
              <a:tr h="439281">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solidFill>
                            <a:schemeClr val="tx1"/>
                          </a:solidFill>
                        </a:rPr>
                        <a:t>F</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6"/>
                  </a:ext>
                </a:extLst>
              </a:tr>
              <a:tr h="439281">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7"/>
                  </a:ext>
                </a:extLst>
              </a:tr>
              <a:tr h="439281">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8"/>
                  </a:ext>
                </a:extLst>
              </a:tr>
            </a:tbl>
          </a:graphicData>
        </a:graphic>
      </p:graphicFrame>
      <p:cxnSp>
        <p:nvCxnSpPr>
          <p:cNvPr id="6" name="Straight Connector 5"/>
          <p:cNvCxnSpPr/>
          <p:nvPr/>
        </p:nvCxnSpPr>
        <p:spPr>
          <a:xfrm>
            <a:off x="1121790" y="2989685"/>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8592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496" y="440888"/>
            <a:ext cx="8534400" cy="897466"/>
          </a:xfrm>
        </p:spPr>
        <p:txBody>
          <a:bodyPr/>
          <a:lstStyle/>
          <a:p>
            <a:r>
              <a:rPr lang="en-US" b="1" u="sng" dirty="0">
                <a:solidFill>
                  <a:srgbClr val="FFC000"/>
                </a:solidFill>
              </a:rPr>
              <a:t>4</a:t>
            </a:r>
            <a:r>
              <a:rPr lang="en-US" b="1" u="sng" dirty="0" smtClean="0">
                <a:solidFill>
                  <a:srgbClr val="FFC000"/>
                </a:solidFill>
              </a:rPr>
              <a:t>. DISJUNCTIVE SYLLOGISM: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898594" y="1153675"/>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Pv</a:t>
            </a:r>
            <a:r>
              <a:rPr lang="en-US" dirty="0" smtClean="0">
                <a:sym typeface="Wingdings" panose="05000000000000000000" pitchFamily="2" charset="2"/>
              </a:rPr>
              <a:t>Q  and </a:t>
            </a:r>
            <a:r>
              <a:rPr lang="en-US" dirty="0" smtClean="0"/>
              <a:t>¬P</a:t>
            </a:r>
            <a:r>
              <a:rPr lang="en-US" dirty="0" smtClean="0">
                <a:sym typeface="Wingdings" panose="05000000000000000000" pitchFamily="2" charset="2"/>
              </a:rPr>
              <a:t> is TRUE then, we can infer Q is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a:t>
            </a:r>
            <a:r>
              <a:rPr lang="en-US" dirty="0"/>
              <a:t>¬</a:t>
            </a:r>
            <a:r>
              <a:rPr lang="en-US" dirty="0" smtClean="0"/>
              <a:t>P</a:t>
            </a:r>
            <a:r>
              <a:rPr lang="en-US" dirty="0" smtClean="0">
                <a:sym typeface="Wingdings" panose="05000000000000000000" pitchFamily="2" charset="2"/>
              </a:rPr>
              <a:t>^(PvQ))Q is TAUTOLOGY</a:t>
            </a:r>
            <a:endParaRPr lang="en-US" dirty="0" smtClean="0"/>
          </a:p>
        </p:txBody>
      </p:sp>
      <p:sp>
        <p:nvSpPr>
          <p:cNvPr id="3" name="TextBox 2"/>
          <p:cNvSpPr txBox="1"/>
          <p:nvPr/>
        </p:nvSpPr>
        <p:spPr>
          <a:xfrm>
            <a:off x="3036390" y="2709585"/>
            <a:ext cx="6079328" cy="1477328"/>
          </a:xfrm>
          <a:prstGeom prst="rect">
            <a:avLst/>
          </a:prstGeom>
          <a:noFill/>
        </p:spPr>
        <p:txBody>
          <a:bodyPr wrap="square" rtlCol="0">
            <a:spAutoFit/>
          </a:bodyPr>
          <a:lstStyle/>
          <a:p>
            <a:r>
              <a:rPr lang="en-US" b="1" dirty="0" smtClean="0"/>
              <a:t>                                       pVq</a:t>
            </a:r>
          </a:p>
          <a:p>
            <a:r>
              <a:rPr lang="en-US" b="1" dirty="0"/>
              <a:t>	</a:t>
            </a:r>
            <a:r>
              <a:rPr lang="en-US" b="1" dirty="0" smtClean="0"/>
              <a:t>			          ¬p</a:t>
            </a:r>
          </a:p>
          <a:p>
            <a:r>
              <a:rPr lang="en-US" b="1" dirty="0"/>
              <a:t>	</a:t>
            </a:r>
            <a:r>
              <a:rPr lang="en-US" b="1" dirty="0" smtClean="0"/>
              <a:t>				 </a:t>
            </a:r>
            <a:r>
              <a:rPr lang="en-US" b="1" dirty="0"/>
              <a:t>∴ q</a:t>
            </a:r>
            <a:endParaRPr lang="en-US" b="1" dirty="0" smtClean="0"/>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520281366"/>
              </p:ext>
            </p:extLst>
          </p:nvPr>
        </p:nvGraphicFramePr>
        <p:xfrm>
          <a:off x="2007757" y="4188325"/>
          <a:ext cx="7136243"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876693">
                  <a:extLst>
                    <a:ext uri="{9D8B030D-6E8A-4147-A177-3AD203B41FA5}">
                      <a16:colId xmlns:a16="http://schemas.microsoft.com/office/drawing/2014/main" val="20003"/>
                    </a:ext>
                  </a:extLst>
                </a:gridCol>
                <a:gridCol w="1348033">
                  <a:extLst>
                    <a:ext uri="{9D8B030D-6E8A-4147-A177-3AD203B41FA5}">
                      <a16:colId xmlns:a16="http://schemas.microsoft.com/office/drawing/2014/main" val="20004"/>
                    </a:ext>
                  </a:extLst>
                </a:gridCol>
                <a:gridCol w="2441542">
                  <a:extLst>
                    <a:ext uri="{9D8B030D-6E8A-4147-A177-3AD203B41FA5}">
                      <a16:colId xmlns:a16="http://schemas.microsoft.com/office/drawing/2014/main" val="20005"/>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pVq</a:t>
                      </a:r>
                      <a:endParaRPr lang="en-US" dirty="0"/>
                    </a:p>
                  </a:txBody>
                  <a:tcPr/>
                </a:tc>
                <a:tc>
                  <a:txBody>
                    <a:bodyPr/>
                    <a:lstStyle/>
                    <a:p>
                      <a:r>
                        <a:rPr lang="en-US" dirty="0" smtClean="0"/>
                        <a:t>¬p</a:t>
                      </a:r>
                      <a:endParaRPr lang="en-US" dirty="0"/>
                    </a:p>
                  </a:txBody>
                  <a:tcPr/>
                </a:tc>
                <a:tc>
                  <a:txBody>
                    <a:bodyPr/>
                    <a:lstStyle/>
                    <a:p>
                      <a:r>
                        <a:rPr lang="en-US" dirty="0" smtClean="0"/>
                        <a:t>(pVq)^¬p</a:t>
                      </a:r>
                      <a:endParaRPr lang="en-US" dirty="0"/>
                    </a:p>
                  </a:txBody>
                  <a:tcPr/>
                </a:tc>
                <a:tc>
                  <a:txBody>
                    <a:bodyPr/>
                    <a:lstStyle/>
                    <a:p>
                      <a:r>
                        <a:rPr lang="en-US" dirty="0" smtClean="0"/>
                        <a:t>((pVq)^¬p)</a:t>
                      </a:r>
                      <a:r>
                        <a:rPr lang="en-US" dirty="0" smtClean="0">
                          <a:sym typeface="Wingdings" panose="05000000000000000000" pitchFamily="2" charset="2"/>
                        </a:rPr>
                        <a:t>q</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60157" y="3355942"/>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9172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64" y="415027"/>
            <a:ext cx="8534400" cy="897466"/>
          </a:xfrm>
        </p:spPr>
        <p:txBody>
          <a:bodyPr/>
          <a:lstStyle/>
          <a:p>
            <a:r>
              <a:rPr lang="en-US" b="1" u="sng" dirty="0" smtClean="0">
                <a:solidFill>
                  <a:srgbClr val="FFC000"/>
                </a:solidFill>
              </a:rPr>
              <a:t>5. ADDITION:</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820956" y="1130717"/>
            <a:ext cx="11186055" cy="120032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It states that if  P is TRUE</a:t>
            </a:r>
            <a:r>
              <a:rPr lang="en-US" dirty="0" smtClean="0">
                <a:sym typeface="Wingdings" panose="05000000000000000000" pitchFamily="2" charset="2"/>
              </a:rPr>
              <a:t>  then, </a:t>
            </a:r>
            <a:r>
              <a:rPr lang="en-US" dirty="0" err="1" smtClean="0">
                <a:sym typeface="Wingdings" panose="05000000000000000000" pitchFamily="2" charset="2"/>
              </a:rPr>
              <a:t>PvQ</a:t>
            </a:r>
            <a:r>
              <a:rPr lang="en-US" dirty="0" smtClean="0">
                <a:sym typeface="Wingdings" panose="05000000000000000000" pitchFamily="2" charset="2"/>
              </a:rPr>
              <a:t> will be TRUE.</a:t>
            </a:r>
          </a:p>
          <a:p>
            <a:pPr marL="285750" indent="-285750">
              <a:lnSpc>
                <a:spcPct val="200000"/>
              </a:lnSpc>
              <a:buFont typeface="Wingdings" panose="05000000000000000000" pitchFamily="2" charset="2"/>
              <a:buChar char="Ø"/>
            </a:pPr>
            <a:r>
              <a:rPr lang="en-US" dirty="0" smtClean="0">
                <a:sym typeface="Wingdings" panose="05000000000000000000" pitchFamily="2" charset="2"/>
              </a:rPr>
              <a:t>That is, P(</a:t>
            </a:r>
            <a:r>
              <a:rPr lang="en-US" smtClean="0">
                <a:sym typeface="Wingdings" panose="05000000000000000000" pitchFamily="2" charset="2"/>
              </a:rPr>
              <a:t>PvQ</a:t>
            </a:r>
            <a:r>
              <a:rPr lang="en-US" dirty="0" smtClean="0">
                <a:sym typeface="Wingdings" panose="05000000000000000000" pitchFamily="2" charset="2"/>
              </a:rPr>
              <a:t>) is TAUTOLOGY</a:t>
            </a:r>
            <a:endParaRPr lang="en-US" dirty="0" smtClean="0"/>
          </a:p>
        </p:txBody>
      </p:sp>
      <p:sp>
        <p:nvSpPr>
          <p:cNvPr id="3" name="TextBox 2"/>
          <p:cNvSpPr txBox="1"/>
          <p:nvPr/>
        </p:nvSpPr>
        <p:spPr>
          <a:xfrm>
            <a:off x="3036390" y="2709585"/>
            <a:ext cx="6079328" cy="1200329"/>
          </a:xfrm>
          <a:prstGeom prst="rect">
            <a:avLst/>
          </a:prstGeom>
          <a:noFill/>
        </p:spPr>
        <p:txBody>
          <a:bodyPr wrap="square" rtlCol="0">
            <a:spAutoFit/>
          </a:bodyPr>
          <a:lstStyle/>
          <a:p>
            <a:r>
              <a:rPr lang="en-US" b="1" dirty="0" smtClean="0"/>
              <a:t>                                        p</a:t>
            </a:r>
          </a:p>
          <a:p>
            <a:r>
              <a:rPr lang="en-US" b="1" dirty="0"/>
              <a:t>	</a:t>
            </a:r>
            <a:r>
              <a:rPr lang="en-US" b="1" dirty="0" smtClean="0"/>
              <a:t>				 </a:t>
            </a:r>
            <a:r>
              <a:rPr lang="en-US" b="1" dirty="0"/>
              <a:t>∴ </a:t>
            </a:r>
            <a:r>
              <a:rPr lang="en-US" b="1" dirty="0" smtClean="0"/>
              <a:t>pVq</a:t>
            </a:r>
          </a:p>
          <a:p>
            <a:endParaRPr lang="en-US" b="1" dirty="0"/>
          </a:p>
          <a:p>
            <a:r>
              <a:rPr lang="en-US" b="1" dirty="0"/>
              <a:t>	</a:t>
            </a:r>
            <a:r>
              <a:rPr lang="en-US" b="1" dirty="0" smtClean="0"/>
              <a:t>	           </a:t>
            </a:r>
            <a:r>
              <a:rPr lang="en-US" b="1" u="sng" dirty="0" smtClean="0"/>
              <a:t>Proof By Truth Table:</a:t>
            </a:r>
          </a:p>
        </p:txBody>
      </p:sp>
      <p:graphicFrame>
        <p:nvGraphicFramePr>
          <p:cNvPr id="9" name="Table 8"/>
          <p:cNvGraphicFramePr>
            <a:graphicFrameLocks noGrp="1"/>
          </p:cNvGraphicFramePr>
          <p:nvPr>
            <p:extLst>
              <p:ext uri="{D42A27DB-BD31-4B8C-83A1-F6EECF244321}">
                <p14:modId xmlns:p14="http://schemas.microsoft.com/office/powerpoint/2010/main" val="3904632980"/>
              </p:ext>
            </p:extLst>
          </p:nvPr>
        </p:nvGraphicFramePr>
        <p:xfrm>
          <a:off x="3977959" y="4056350"/>
          <a:ext cx="3818008" cy="2384780"/>
        </p:xfrm>
        <a:graphic>
          <a:graphicData uri="http://schemas.openxmlformats.org/drawingml/2006/table">
            <a:tbl>
              <a:tblPr firstRow="1" bandRow="1">
                <a:tableStyleId>{7DF18680-E054-41AD-8BC1-D1AEF772440D}</a:tableStyleId>
              </a:tblPr>
              <a:tblGrid>
                <a:gridCol w="612895">
                  <a:extLst>
                    <a:ext uri="{9D8B030D-6E8A-4147-A177-3AD203B41FA5}">
                      <a16:colId xmlns:a16="http://schemas.microsoft.com/office/drawing/2014/main" val="20000"/>
                    </a:ext>
                  </a:extLst>
                </a:gridCol>
                <a:gridCol w="933253">
                  <a:extLst>
                    <a:ext uri="{9D8B030D-6E8A-4147-A177-3AD203B41FA5}">
                      <a16:colId xmlns:a16="http://schemas.microsoft.com/office/drawing/2014/main" val="20001"/>
                    </a:ext>
                  </a:extLst>
                </a:gridCol>
                <a:gridCol w="923827">
                  <a:extLst>
                    <a:ext uri="{9D8B030D-6E8A-4147-A177-3AD203B41FA5}">
                      <a16:colId xmlns:a16="http://schemas.microsoft.com/office/drawing/2014/main" val="20002"/>
                    </a:ext>
                  </a:extLst>
                </a:gridCol>
                <a:gridCol w="1348033">
                  <a:extLst>
                    <a:ext uri="{9D8B030D-6E8A-4147-A177-3AD203B41FA5}">
                      <a16:colId xmlns:a16="http://schemas.microsoft.com/office/drawing/2014/main" val="20003"/>
                    </a:ext>
                  </a:extLst>
                </a:gridCol>
              </a:tblGrid>
              <a:tr h="476956">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sym typeface="Wingdings" panose="05000000000000000000" pitchFamily="2" charset="2"/>
                        </a:rPr>
                        <a:t>pVq</a:t>
                      </a:r>
                      <a:endParaRPr lang="en-US" dirty="0"/>
                    </a:p>
                  </a:txBody>
                  <a:tcPr/>
                </a:tc>
                <a:tc>
                  <a:txBody>
                    <a:bodyPr/>
                    <a:lstStyle/>
                    <a:p>
                      <a:r>
                        <a:rPr lang="en-US" dirty="0" smtClean="0"/>
                        <a:t>P</a:t>
                      </a:r>
                      <a:r>
                        <a:rPr lang="en-US" dirty="0" smtClean="0">
                          <a:sym typeface="Wingdings" panose="05000000000000000000" pitchFamily="2" charset="2"/>
                        </a:rPr>
                        <a:t></a:t>
                      </a:r>
                      <a:r>
                        <a:rPr lang="en-US" dirty="0" smtClean="0"/>
                        <a:t>(pVq)</a:t>
                      </a:r>
                      <a:endParaRPr lang="en-US" dirty="0"/>
                    </a:p>
                  </a:txBody>
                  <a:tcPr/>
                </a:tc>
                <a:extLst>
                  <a:ext uri="{0D108BD9-81ED-4DB2-BD59-A6C34878D82A}">
                    <a16:rowId xmlns:a16="http://schemas.microsoft.com/office/drawing/2014/main" val="10000"/>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t>T</a:t>
                      </a:r>
                      <a:endParaRPr lang="en-US" b="1" dirty="0"/>
                    </a:p>
                  </a:txBody>
                  <a:tcPr>
                    <a:solidFill>
                      <a:srgbClr val="00B050"/>
                    </a:solidFill>
                  </a:tcPr>
                </a:tc>
                <a:extLst>
                  <a:ext uri="{0D108BD9-81ED-4DB2-BD59-A6C34878D82A}">
                    <a16:rowId xmlns:a16="http://schemas.microsoft.com/office/drawing/2014/main" val="10001"/>
                  </a:ext>
                </a:extLst>
              </a:tr>
              <a:tr h="476956">
                <a:tc>
                  <a:txBody>
                    <a:bodyPr/>
                    <a:lstStyle/>
                    <a:p>
                      <a:r>
                        <a:rPr lang="en-US" b="1" dirty="0" smtClean="0"/>
                        <a:t>T</a:t>
                      </a:r>
                      <a:endParaRPr lang="en-US" b="1" dirty="0"/>
                    </a:p>
                  </a:txBody>
                  <a:tcPr>
                    <a:solidFill>
                      <a:srgbClr val="00B050"/>
                    </a:solidFill>
                  </a:tcPr>
                </a:tc>
                <a:tc>
                  <a:txBody>
                    <a:bodyPr/>
                    <a:lstStyle/>
                    <a:p>
                      <a:r>
                        <a:rPr lang="en-US" b="1" dirty="0" smtClean="0"/>
                        <a:t>F</a:t>
                      </a:r>
                      <a:endParaRPr lang="en-US" b="1" dirty="0"/>
                    </a:p>
                  </a:txBody>
                  <a:tcPr>
                    <a:noFill/>
                  </a:tcPr>
                </a:tc>
                <a:tc>
                  <a:txBody>
                    <a:bodyPr/>
                    <a:lstStyle/>
                    <a:p>
                      <a:r>
                        <a:rPr lang="en-US" b="1" dirty="0" smtClean="0"/>
                        <a:t>T</a:t>
                      </a:r>
                      <a:endParaRPr lang="en-US" b="1" dirty="0"/>
                    </a:p>
                  </a:txBody>
                  <a:tcPr>
                    <a:solidFill>
                      <a:srgbClr val="00B050"/>
                    </a:solidFill>
                  </a:tcPr>
                </a:tc>
                <a:tc>
                  <a:txBody>
                    <a:bodyPr/>
                    <a:lstStyle/>
                    <a:p>
                      <a:r>
                        <a:rPr lang="en-US" b="1" dirty="0" smtClean="0">
                          <a:solidFill>
                            <a:schemeClr val="tx1"/>
                          </a:solidFill>
                        </a:rPr>
                        <a:t>T</a:t>
                      </a:r>
                      <a:endParaRPr lang="en-US" b="1" dirty="0">
                        <a:solidFill>
                          <a:schemeClr val="tx1"/>
                        </a:solidFill>
                      </a:endParaRPr>
                    </a:p>
                  </a:txBody>
                  <a:tcPr>
                    <a:solidFill>
                      <a:srgbClr val="00B050"/>
                    </a:solidFill>
                  </a:tcPr>
                </a:tc>
                <a:extLst>
                  <a:ext uri="{0D108BD9-81ED-4DB2-BD59-A6C34878D82A}">
                    <a16:rowId xmlns:a16="http://schemas.microsoft.com/office/drawing/2014/main" val="10002"/>
                  </a:ext>
                </a:extLst>
              </a:tr>
              <a:tr h="476956">
                <a:tc>
                  <a:txBody>
                    <a:bodyPr/>
                    <a:lstStyle/>
                    <a:p>
                      <a:r>
                        <a:rPr lang="en-US" b="1" dirty="0" smtClean="0"/>
                        <a:t>F</a:t>
                      </a:r>
                      <a:endParaRPr lang="en-US" b="1" dirty="0"/>
                    </a:p>
                  </a:txBody>
                  <a:tcPr>
                    <a:noFill/>
                  </a:tcPr>
                </a:tc>
                <a:tc>
                  <a:txBody>
                    <a:bodyPr/>
                    <a:lstStyle/>
                    <a:p>
                      <a:r>
                        <a:rPr lang="en-US" sz="1800" b="1" dirty="0" smtClean="0"/>
                        <a:t>T</a:t>
                      </a:r>
                      <a:endParaRPr lang="en-US" b="1" dirty="0"/>
                    </a:p>
                  </a:txBody>
                  <a:tcPr>
                    <a:noFill/>
                  </a:tcPr>
                </a:tc>
                <a:tc>
                  <a:txBody>
                    <a:bodyPr/>
                    <a:lstStyle/>
                    <a:p>
                      <a:r>
                        <a:rPr lang="en-US" b="1" dirty="0" smtClean="0"/>
                        <a:t>T</a:t>
                      </a:r>
                      <a:endParaRPr lang="en-US" b="1" dirty="0"/>
                    </a:p>
                  </a:txBody>
                  <a:tcPr>
                    <a:noFill/>
                  </a:tcPr>
                </a:tc>
                <a:tc>
                  <a:txBody>
                    <a:bodyPr/>
                    <a:lstStyle/>
                    <a:p>
                      <a:r>
                        <a:rPr lang="en-US" b="1" dirty="0" smtClean="0">
                          <a:solidFill>
                            <a:schemeClr val="tx1"/>
                          </a:solidFill>
                        </a:rPr>
                        <a:t>T</a:t>
                      </a:r>
                      <a:endParaRPr lang="en-US" b="1" dirty="0">
                        <a:solidFill>
                          <a:schemeClr val="tx1"/>
                        </a:solidFill>
                      </a:endParaRPr>
                    </a:p>
                  </a:txBody>
                  <a:tcPr>
                    <a:solidFill>
                      <a:srgbClr val="00B050"/>
                    </a:solidFill>
                  </a:tcPr>
                </a:tc>
                <a:extLst>
                  <a:ext uri="{0D108BD9-81ED-4DB2-BD59-A6C34878D82A}">
                    <a16:rowId xmlns:a16="http://schemas.microsoft.com/office/drawing/2014/main" val="10003"/>
                  </a:ext>
                </a:extLst>
              </a:tr>
              <a:tr h="476956">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t>F</a:t>
                      </a:r>
                      <a:endParaRPr lang="en-US" b="1" dirty="0"/>
                    </a:p>
                  </a:txBody>
                  <a:tcPr>
                    <a:noFill/>
                  </a:tcPr>
                </a:tc>
                <a:tc>
                  <a:txBody>
                    <a:bodyPr/>
                    <a:lstStyle/>
                    <a:p>
                      <a:r>
                        <a:rPr lang="en-US" b="1" dirty="0" smtClean="0">
                          <a:solidFill>
                            <a:schemeClr val="tx1"/>
                          </a:solidFill>
                        </a:rPr>
                        <a:t>T</a:t>
                      </a:r>
                      <a:endParaRPr lang="en-US" b="1" dirty="0">
                        <a:solidFill>
                          <a:schemeClr val="tx1"/>
                        </a:solidFill>
                      </a:endParaRPr>
                    </a:p>
                  </a:txBody>
                  <a:tcPr>
                    <a:solidFill>
                      <a:srgbClr val="00B050"/>
                    </a:solidFill>
                  </a:tcPr>
                </a:tc>
                <a:extLst>
                  <a:ext uri="{0D108BD9-81ED-4DB2-BD59-A6C34878D82A}">
                    <a16:rowId xmlns:a16="http://schemas.microsoft.com/office/drawing/2014/main" val="10004"/>
                  </a:ext>
                </a:extLst>
              </a:tr>
            </a:tbl>
          </a:graphicData>
        </a:graphic>
      </p:graphicFrame>
      <p:cxnSp>
        <p:nvCxnSpPr>
          <p:cNvPr id="6" name="Straight Connector 5"/>
          <p:cNvCxnSpPr/>
          <p:nvPr/>
        </p:nvCxnSpPr>
        <p:spPr>
          <a:xfrm>
            <a:off x="5297864" y="3073137"/>
            <a:ext cx="14140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7418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1363</TotalTime>
  <Words>3297</Words>
  <Application>Microsoft Office PowerPoint</Application>
  <PresentationFormat>Widescreen</PresentationFormat>
  <Paragraphs>1186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Algerian</vt:lpstr>
      <vt:lpstr>Aparajita</vt:lpstr>
      <vt:lpstr>Arial</vt:lpstr>
      <vt:lpstr>Calibri</vt:lpstr>
      <vt:lpstr>Cambria Math</vt:lpstr>
      <vt:lpstr>Gill Sans MT</vt:lpstr>
      <vt:lpstr>Impact</vt:lpstr>
      <vt:lpstr>Times New Roman</vt:lpstr>
      <vt:lpstr>Wingdings</vt:lpstr>
      <vt:lpstr>Wingdings 3</vt:lpstr>
      <vt:lpstr>Badge</vt:lpstr>
      <vt:lpstr>PowerPoint Presentation</vt:lpstr>
      <vt:lpstr>PowerPoint Presentation</vt:lpstr>
      <vt:lpstr>ARGUMENT:</vt:lpstr>
      <vt:lpstr>RULES OF INFERENCE:</vt:lpstr>
      <vt:lpstr>1. MODUS PONENS:</vt:lpstr>
      <vt:lpstr>2. MODUS TOLLENS:</vt:lpstr>
      <vt:lpstr>3. HYPOTHETICAL SYLLOGISM:</vt:lpstr>
      <vt:lpstr>4. DISJUNCTIVE SYLLOGISM:</vt:lpstr>
      <vt:lpstr>5. ADDITION:</vt:lpstr>
      <vt:lpstr>6. SIMPLIFICATION:</vt:lpstr>
      <vt:lpstr>7. CONJUNCTION:</vt:lpstr>
      <vt:lpstr>8. RESOLUTION:</vt:lpstr>
      <vt:lpstr>RULES OF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PROOF BY RESOLUTION:</vt:lpstr>
      <vt:lpstr>CONVERTING TO CAUSAL FORM:</vt:lpstr>
      <vt:lpstr>PowerPoint Presentation</vt:lpstr>
      <vt:lpstr>PowerPoint Presentation</vt:lpstr>
      <vt:lpstr>PowerPoint Presentation</vt:lpstr>
      <vt:lpstr>PowerPoint Presentation</vt:lpstr>
      <vt:lpstr>PowerPoint Presentation</vt:lpstr>
      <vt:lpstr>PowerPoint Presentation</vt:lpstr>
      <vt:lpstr>semantic tableaux:</vt:lpstr>
      <vt:lpstr>semantic tableaux:</vt:lpstr>
      <vt:lpstr>semantic tableaux:</vt:lpstr>
      <vt:lpstr>PowerPoint Presentation</vt:lpstr>
      <vt:lpstr>semantic tableaux:</vt:lpstr>
      <vt:lpstr>semantic tableaux: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280</cp:revision>
  <dcterms:created xsi:type="dcterms:W3CDTF">2020-09-07T16:36:41Z</dcterms:created>
  <dcterms:modified xsi:type="dcterms:W3CDTF">2020-10-15T06:55:43Z</dcterms:modified>
</cp:coreProperties>
</file>