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28"/>
  </p:notesMasterIdLst>
  <p:sldIdLst>
    <p:sldId id="257" r:id="rId2"/>
    <p:sldId id="256" r:id="rId3"/>
    <p:sldId id="258" r:id="rId4"/>
    <p:sldId id="281" r:id="rId5"/>
    <p:sldId id="282" r:id="rId6"/>
    <p:sldId id="305" r:id="rId7"/>
    <p:sldId id="306" r:id="rId8"/>
    <p:sldId id="307" r:id="rId9"/>
    <p:sldId id="308" r:id="rId10"/>
    <p:sldId id="309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2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0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93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67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655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7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494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3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05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894" y="428362"/>
            <a:ext cx="9228817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1. UNIVERSAL QUANTIFICATION(</a:t>
            </a:r>
            <a:r>
              <a:rPr lang="en-US" sz="4400" u="sng" dirty="0">
                <a:solidFill>
                  <a:srgbClr val="FFC000"/>
                </a:solidFill>
              </a:rPr>
              <a:t>∀</a:t>
            </a:r>
            <a:r>
              <a:rPr lang="en-US" b="1" u="sng" dirty="0" smtClean="0">
                <a:solidFill>
                  <a:srgbClr val="FFC000"/>
                </a:solidFill>
              </a:rPr>
              <a:t>):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894" y="1414731"/>
            <a:ext cx="9316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Example:</a:t>
            </a:r>
          </a:p>
          <a:p>
            <a:endParaRPr lang="en-US" dirty="0" smtClean="0"/>
          </a:p>
          <a:p>
            <a:r>
              <a:rPr lang="en-US" b="1" dirty="0" smtClean="0"/>
              <a:t>Q.2) </a:t>
            </a:r>
            <a:r>
              <a:rPr lang="en-US" b="1" i="1" dirty="0" smtClean="0"/>
              <a:t>“Every men are Mortal”</a:t>
            </a:r>
          </a:p>
          <a:p>
            <a:r>
              <a:rPr lang="en-US" dirty="0"/>
              <a:t>	</a:t>
            </a:r>
            <a:r>
              <a:rPr lang="en-US" dirty="0" smtClean="0"/>
              <a:t>let,</a:t>
            </a:r>
          </a:p>
          <a:p>
            <a:r>
              <a:rPr lang="en-US" dirty="0"/>
              <a:t>	</a:t>
            </a:r>
            <a:r>
              <a:rPr lang="en-US" dirty="0" smtClean="0"/>
              <a:t>	M(x): “x is mortal”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000" dirty="0" smtClean="0"/>
              <a:t>=</a:t>
            </a:r>
            <a:r>
              <a:rPr lang="en-US" sz="2000" dirty="0"/>
              <a:t>∀</a:t>
            </a:r>
            <a:r>
              <a:rPr lang="en-US" sz="2000" baseline="-25000" dirty="0" err="1" smtClean="0"/>
              <a:t>x</a:t>
            </a:r>
            <a:r>
              <a:rPr lang="en-US" sz="2000" dirty="0" err="1"/>
              <a:t>M</a:t>
            </a:r>
            <a:r>
              <a:rPr lang="en-US" sz="2000" dirty="0" smtClean="0"/>
              <a:t>(x)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Q.3) </a:t>
            </a:r>
            <a:r>
              <a:rPr lang="en-US" sz="2000" dirty="0" smtClean="0"/>
              <a:t>“x+1&gt;x”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let,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P(x): “x+1&gt;x”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=</a:t>
            </a:r>
            <a:r>
              <a:rPr lang="en-US" sz="2000" dirty="0"/>
              <a:t>∀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P(x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733610" y="1927235"/>
            <a:ext cx="1062948" cy="9961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80565" y="2180052"/>
            <a:ext cx="63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baseline="-25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28125" y="2877515"/>
            <a:ext cx="35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906427" y="1544144"/>
            <a:ext cx="116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MEN</a:t>
            </a:r>
            <a:endParaRPr lang="en-US" sz="2000" u="sng" dirty="0"/>
          </a:p>
        </p:txBody>
      </p:sp>
      <p:sp>
        <p:nvSpPr>
          <p:cNvPr id="16" name="Oval 15"/>
          <p:cNvSpPr/>
          <p:nvPr/>
        </p:nvSpPr>
        <p:spPr>
          <a:xfrm>
            <a:off x="6179308" y="4163089"/>
            <a:ext cx="1062948" cy="9961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26263" y="4415906"/>
            <a:ext cx="63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baseline="-25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273823" y="5113369"/>
            <a:ext cx="35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59362" y="3810776"/>
            <a:ext cx="209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+ve integers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4134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  <p:bldP spid="18" grpId="0"/>
      <p:bldP spid="16" grpId="0" animBg="1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158" y="398631"/>
            <a:ext cx="9228817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1. UNIVERSAL QUANTIFICATION(</a:t>
            </a:r>
            <a:r>
              <a:rPr lang="en-US" sz="4400" u="sng" dirty="0">
                <a:solidFill>
                  <a:srgbClr val="FFC000"/>
                </a:solidFill>
              </a:rPr>
              <a:t>∀</a:t>
            </a:r>
            <a:r>
              <a:rPr lang="en-US" b="1" u="sng" dirty="0" smtClean="0">
                <a:solidFill>
                  <a:srgbClr val="FFC000"/>
                </a:solidFill>
              </a:rPr>
              <a:t>):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158" y="1388853"/>
            <a:ext cx="93863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Q.4) Let Q(x) be the statement “x&lt;5”. What is the truth value of Quantification, </a:t>
            </a:r>
            <a:r>
              <a:rPr lang="en-US" b="1" dirty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Q(X), where domain of discourse is all real numbers.</a:t>
            </a:r>
          </a:p>
          <a:p>
            <a:r>
              <a:rPr lang="en-US" dirty="0"/>
              <a:t>	</a:t>
            </a:r>
            <a:r>
              <a:rPr lang="en-US" u="sng" dirty="0" smtClean="0"/>
              <a:t>Solution</a:t>
            </a:r>
          </a:p>
          <a:p>
            <a:r>
              <a:rPr lang="en-US" dirty="0" smtClean="0"/>
              <a:t>	Q(x) is not True for every real number.</a:t>
            </a:r>
          </a:p>
          <a:p>
            <a:r>
              <a:rPr lang="en-US" dirty="0"/>
              <a:t>	</a:t>
            </a:r>
            <a:r>
              <a:rPr lang="en-US" dirty="0" smtClean="0"/>
              <a:t>for instance,</a:t>
            </a:r>
          </a:p>
          <a:p>
            <a:r>
              <a:rPr lang="en-US" dirty="0"/>
              <a:t>	</a:t>
            </a:r>
            <a:r>
              <a:rPr lang="en-US" dirty="0" smtClean="0"/>
              <a:t>Q(6)=“6&lt;5” is FALSE.</a:t>
            </a:r>
          </a:p>
          <a:p>
            <a:r>
              <a:rPr lang="en-US" dirty="0"/>
              <a:t>	</a:t>
            </a:r>
            <a:r>
              <a:rPr lang="en-US" dirty="0" smtClean="0"/>
              <a:t>Thus , </a:t>
            </a:r>
            <a:r>
              <a:rPr lang="en-US" dirty="0"/>
              <a:t>∀</a:t>
            </a:r>
            <a:r>
              <a:rPr lang="en-US" baseline="-25000" dirty="0" smtClean="0"/>
              <a:t>x</a:t>
            </a:r>
            <a:r>
              <a:rPr lang="en-US" dirty="0" smtClean="0"/>
              <a:t>Q(x) is FALSE.</a:t>
            </a:r>
          </a:p>
          <a:p>
            <a:endParaRPr lang="en-US" dirty="0"/>
          </a:p>
          <a:p>
            <a:r>
              <a:rPr lang="en-US" b="1" u="sng" dirty="0" smtClean="0"/>
              <a:t>COUNTER EXAMPLE: </a:t>
            </a:r>
            <a:r>
              <a:rPr lang="en-US" b="1" dirty="0" smtClean="0"/>
              <a:t> </a:t>
            </a:r>
            <a:r>
              <a:rPr lang="en-US" dirty="0" smtClean="0"/>
              <a:t>An Element for which P(x) is False is called Counter Example </a:t>
            </a:r>
          </a:p>
          <a:p>
            <a:r>
              <a:rPr lang="en-US" dirty="0" smtClean="0"/>
              <a:t>					of </a:t>
            </a:r>
            <a:r>
              <a:rPr lang="en-US" dirty="0"/>
              <a:t>∀</a:t>
            </a:r>
            <a:r>
              <a:rPr lang="en-US" baseline="-25000" dirty="0" smtClean="0"/>
              <a:t>x</a:t>
            </a:r>
            <a:r>
              <a:rPr lang="en-US" dirty="0" smtClean="0"/>
              <a:t>P(x).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Q.5</a:t>
            </a:r>
            <a:r>
              <a:rPr lang="en-US" b="1" dirty="0"/>
              <a:t>) What is the truth value of </a:t>
            </a:r>
            <a:r>
              <a:rPr lang="en-US" b="1" dirty="0" smtClean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P(x</a:t>
            </a:r>
            <a:r>
              <a:rPr lang="en-US" b="1" dirty="0"/>
              <a:t>), where </a:t>
            </a:r>
            <a:r>
              <a:rPr lang="en-US" b="1" dirty="0" smtClean="0"/>
              <a:t>P(x</a:t>
            </a:r>
            <a:r>
              <a:rPr lang="en-US" b="1" dirty="0"/>
              <a:t>) is the statement </a:t>
            </a:r>
            <a:r>
              <a:rPr lang="en-US" b="1" dirty="0" smtClean="0"/>
              <a:t>“X</a:t>
            </a:r>
            <a:r>
              <a:rPr lang="en-US" b="1" baseline="30000" dirty="0" smtClean="0"/>
              <a:t>2</a:t>
            </a:r>
            <a:r>
              <a:rPr lang="en-US" b="1" dirty="0" smtClean="0"/>
              <a:t> </a:t>
            </a:r>
            <a:r>
              <a:rPr lang="en-US" b="1" dirty="0"/>
              <a:t>&lt; 10” and the domain consists of the positive integers not exceeding </a:t>
            </a:r>
            <a:r>
              <a:rPr lang="en-US" b="1" dirty="0" smtClean="0"/>
              <a:t>4.</a:t>
            </a:r>
          </a:p>
          <a:p>
            <a:r>
              <a:rPr lang="en-US" dirty="0" smtClean="0"/>
              <a:t> 	</a:t>
            </a:r>
            <a:r>
              <a:rPr lang="en-US" u="sng" dirty="0" smtClean="0"/>
              <a:t>Solution</a:t>
            </a:r>
            <a:r>
              <a:rPr lang="en-US" u="sng" dirty="0"/>
              <a:t>:</a:t>
            </a:r>
            <a:r>
              <a:rPr lang="en-US" dirty="0"/>
              <a:t> The statement ∀</a:t>
            </a:r>
            <a:r>
              <a:rPr lang="en-US" baseline="-25000" dirty="0" smtClean="0"/>
              <a:t>x</a:t>
            </a:r>
            <a:r>
              <a:rPr lang="en-US" dirty="0" smtClean="0"/>
              <a:t>P(x</a:t>
            </a:r>
            <a:r>
              <a:rPr lang="en-US" dirty="0"/>
              <a:t>) is the same as the </a:t>
            </a:r>
            <a:r>
              <a:rPr lang="en-US" dirty="0" smtClean="0"/>
              <a:t>conjunction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P (1) ∧ P (2) ∧ P (3) ∧ P (4), because the domain consists of the integers 1, 2, 3, </a:t>
            </a:r>
            <a:r>
              <a:rPr lang="en-US" dirty="0" smtClean="0"/>
              <a:t>	and </a:t>
            </a:r>
            <a:r>
              <a:rPr lang="en-US" dirty="0"/>
              <a:t>4</a:t>
            </a:r>
            <a:r>
              <a:rPr lang="en-US" dirty="0" smtClean="0"/>
              <a:t>.</a:t>
            </a:r>
          </a:p>
          <a:p>
            <a:r>
              <a:rPr lang="en-US" dirty="0" smtClean="0"/>
              <a:t> 	Because </a:t>
            </a:r>
            <a:r>
              <a:rPr lang="en-US" dirty="0"/>
              <a:t>P (4), which is the statement “42 &lt; 10,” is false, it follows that ∀</a:t>
            </a:r>
            <a:r>
              <a:rPr lang="en-US" baseline="-25000" dirty="0" smtClean="0"/>
              <a:t>x</a:t>
            </a:r>
            <a:r>
              <a:rPr lang="en-US" dirty="0" smtClean="0"/>
              <a:t>P(x</a:t>
            </a:r>
            <a:r>
              <a:rPr lang="en-US" dirty="0"/>
              <a:t>) is </a:t>
            </a:r>
            <a:r>
              <a:rPr lang="en-US" dirty="0" smtClean="0"/>
              <a:t>	false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4736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638" y="370551"/>
            <a:ext cx="9729150" cy="897466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2</a:t>
            </a:r>
            <a:r>
              <a:rPr lang="en-US" b="1" u="sng" dirty="0" smtClean="0">
                <a:solidFill>
                  <a:srgbClr val="FFC000"/>
                </a:solidFill>
              </a:rPr>
              <a:t>. EXISTENTIAN QUANTIFICATION(</a:t>
            </a:r>
            <a:r>
              <a:rPr lang="en-US" sz="4400" u="sng" dirty="0">
                <a:solidFill>
                  <a:srgbClr val="FFC000"/>
                </a:solidFill>
              </a:rPr>
              <a:t>∃</a:t>
            </a:r>
            <a:r>
              <a:rPr lang="en-US" b="1" u="sng" dirty="0" smtClean="0">
                <a:solidFill>
                  <a:srgbClr val="FFC000"/>
                </a:solidFill>
              </a:rPr>
              <a:t>):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388" y="1323101"/>
            <a:ext cx="10153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	</a:t>
            </a:r>
            <a:r>
              <a:rPr lang="en-US" sz="2400" dirty="0" smtClean="0"/>
              <a:t>“some lion drinks milk”</a:t>
            </a:r>
          </a:p>
          <a:p>
            <a:endParaRPr lang="en-US" sz="2400" dirty="0"/>
          </a:p>
          <a:p>
            <a:r>
              <a:rPr lang="en-US" sz="2000" dirty="0" smtClean="0"/>
              <a:t>Above statement is Equivalent to: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Drinks milk.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V		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Drinks </a:t>
            </a:r>
            <a:r>
              <a:rPr lang="en-US" sz="2000" dirty="0" smtClean="0"/>
              <a:t>milk.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V		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X</a:t>
            </a:r>
            <a:r>
              <a:rPr lang="en-US" sz="2000" baseline="-25000" dirty="0"/>
              <a:t>3</a:t>
            </a:r>
            <a:r>
              <a:rPr lang="en-US" sz="2000" dirty="0" smtClean="0"/>
              <a:t> </a:t>
            </a:r>
            <a:r>
              <a:rPr lang="en-US" sz="2000" dirty="0"/>
              <a:t>Drinks </a:t>
            </a:r>
            <a:r>
              <a:rPr lang="en-US" sz="2000" dirty="0" smtClean="0"/>
              <a:t>milk.					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8622111" y="1544316"/>
            <a:ext cx="1798598" cy="189781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86345" y="1889184"/>
            <a:ext cx="63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</a:p>
          <a:p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</a:p>
          <a:p>
            <a:r>
              <a:rPr lang="en-US" sz="2400" dirty="0" smtClean="0"/>
              <a:t>X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696382" y="3352110"/>
            <a:ext cx="40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9130040" y="1174984"/>
            <a:ext cx="11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LION</a:t>
            </a:r>
            <a:endParaRPr lang="en-US" u="sng" dirty="0"/>
          </a:p>
        </p:txBody>
      </p:sp>
      <p:sp>
        <p:nvSpPr>
          <p:cNvPr id="10" name="Striped Right Arrow 9"/>
          <p:cNvSpPr/>
          <p:nvPr/>
        </p:nvSpPr>
        <p:spPr>
          <a:xfrm>
            <a:off x="3819350" y="2872783"/>
            <a:ext cx="1828800" cy="5693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61939" y="2489348"/>
            <a:ext cx="1173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Milk(X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	V</a:t>
            </a:r>
          </a:p>
          <a:p>
            <a:r>
              <a:rPr lang="en-US" dirty="0"/>
              <a:t>Milk(X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/>
              <a:t>	V</a:t>
            </a:r>
            <a:endParaRPr lang="en-US" dirty="0" smtClean="0"/>
          </a:p>
          <a:p>
            <a:r>
              <a:rPr lang="en-US" dirty="0"/>
              <a:t>Milk(X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1863" y="4221972"/>
            <a:ext cx="89100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			</a:t>
            </a:r>
            <a:r>
              <a:rPr lang="en-US" sz="5400" dirty="0"/>
              <a:t>	</a:t>
            </a:r>
            <a:r>
              <a:rPr lang="en-US" sz="5400" dirty="0" smtClean="0"/>
              <a:t>    ∃</a:t>
            </a:r>
            <a:r>
              <a:rPr lang="en-US" sz="5400" baseline="-25000" dirty="0" smtClean="0"/>
              <a:t>x </a:t>
            </a:r>
            <a:r>
              <a:rPr lang="en-US" sz="5400" dirty="0" smtClean="0"/>
              <a:t>Milk(X)</a:t>
            </a:r>
          </a:p>
          <a:p>
            <a:r>
              <a:rPr lang="en-US" sz="2800" dirty="0" smtClean="0"/>
              <a:t>=There exist an x in the domain such that Milk(X)</a:t>
            </a:r>
          </a:p>
          <a:p>
            <a:r>
              <a:rPr lang="en-US" sz="2800" dirty="0" smtClean="0"/>
              <a:t>=There is at least one x such that Milk(x)</a:t>
            </a:r>
          </a:p>
          <a:p>
            <a:r>
              <a:rPr lang="en-US" sz="2800" dirty="0" smtClean="0"/>
              <a:t>=for some x, Milk(x)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8209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12" grpId="0"/>
      <p:bldP spid="10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907" y="399366"/>
            <a:ext cx="9979316" cy="897466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2. EXISTENTIAN QUANTIFICATION(</a:t>
            </a:r>
            <a:r>
              <a:rPr lang="en-US" sz="4400" u="sng" dirty="0">
                <a:solidFill>
                  <a:srgbClr val="FFC000"/>
                </a:solidFill>
              </a:rPr>
              <a:t>∃</a:t>
            </a:r>
            <a:r>
              <a:rPr lang="en-US" b="1" u="sng" dirty="0">
                <a:solidFill>
                  <a:srgbClr val="FFC000"/>
                </a:solidFill>
              </a:rPr>
              <a:t>):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894" y="1414731"/>
            <a:ext cx="9316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Example:</a:t>
            </a:r>
          </a:p>
          <a:p>
            <a:endParaRPr lang="en-US" dirty="0" smtClean="0"/>
          </a:p>
          <a:p>
            <a:r>
              <a:rPr lang="en-US" b="1" dirty="0" smtClean="0"/>
              <a:t>Q.1) </a:t>
            </a:r>
            <a:r>
              <a:rPr lang="en-US" b="1" i="1" dirty="0" smtClean="0"/>
              <a:t>“Some people are Bad”</a:t>
            </a:r>
          </a:p>
          <a:p>
            <a:r>
              <a:rPr lang="en-US" dirty="0"/>
              <a:t>	</a:t>
            </a:r>
            <a:r>
              <a:rPr lang="en-US" dirty="0" smtClean="0"/>
              <a:t>let,</a:t>
            </a:r>
          </a:p>
          <a:p>
            <a:r>
              <a:rPr lang="en-US" dirty="0"/>
              <a:t>	</a:t>
            </a:r>
            <a:r>
              <a:rPr lang="en-US" dirty="0" smtClean="0"/>
              <a:t>	B(x): “x is Bad”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000" dirty="0"/>
              <a:t>=</a:t>
            </a:r>
            <a:r>
              <a:rPr lang="en-US" sz="2000" dirty="0" smtClean="0"/>
              <a:t>∃</a:t>
            </a:r>
            <a:r>
              <a:rPr lang="en-US" sz="2000" baseline="-25000" dirty="0" err="1" smtClean="0"/>
              <a:t>x</a:t>
            </a:r>
            <a:r>
              <a:rPr lang="en-US" sz="2000" dirty="0" err="1"/>
              <a:t>B</a:t>
            </a:r>
            <a:r>
              <a:rPr lang="en-US" sz="2000" dirty="0" smtClean="0"/>
              <a:t>(x)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Q.2) </a:t>
            </a:r>
            <a:r>
              <a:rPr lang="en-US" sz="2000" b="1" i="1" dirty="0" smtClean="0"/>
              <a:t>“Some dogs are big”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let,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D(x): “x is Big”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=</a:t>
            </a:r>
            <a:r>
              <a:rPr lang="en-US" sz="2000" dirty="0"/>
              <a:t>∃</a:t>
            </a:r>
            <a:r>
              <a:rPr lang="en-US" sz="2000" baseline="-25000" dirty="0" smtClean="0"/>
              <a:t>x</a:t>
            </a:r>
            <a:r>
              <a:rPr lang="en-US" sz="2000" dirty="0"/>
              <a:t>D</a:t>
            </a:r>
            <a:r>
              <a:rPr lang="en-US" sz="2000" dirty="0" smtClean="0"/>
              <a:t>(x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733610" y="1927235"/>
            <a:ext cx="1062948" cy="9961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80565" y="2180052"/>
            <a:ext cx="63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baseline="-25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28125" y="2877515"/>
            <a:ext cx="35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906427" y="1544144"/>
            <a:ext cx="116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People</a:t>
            </a:r>
            <a:endParaRPr lang="en-US" sz="2000" u="sng" dirty="0"/>
          </a:p>
        </p:txBody>
      </p:sp>
      <p:sp>
        <p:nvSpPr>
          <p:cNvPr id="16" name="Oval 15"/>
          <p:cNvSpPr/>
          <p:nvPr/>
        </p:nvSpPr>
        <p:spPr>
          <a:xfrm>
            <a:off x="6179308" y="4163089"/>
            <a:ext cx="1062948" cy="9961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26263" y="4415906"/>
            <a:ext cx="63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baseline="-25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273823" y="5113369"/>
            <a:ext cx="35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6195688" y="3779998"/>
            <a:ext cx="209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DOGS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444774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  <p:bldP spid="18" grpId="0"/>
      <p:bldP spid="16" grpId="0" animBg="1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253" y="484038"/>
            <a:ext cx="9979316" cy="897466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2. EXISTENTIAN QUANTIFICATION(</a:t>
            </a:r>
            <a:r>
              <a:rPr lang="en-US" sz="4400" u="sng" dirty="0">
                <a:solidFill>
                  <a:srgbClr val="FFC000"/>
                </a:solidFill>
              </a:rPr>
              <a:t>∃</a:t>
            </a:r>
            <a:r>
              <a:rPr lang="en-US" b="1" u="sng" dirty="0">
                <a:solidFill>
                  <a:srgbClr val="FFC000"/>
                </a:solidFill>
              </a:rPr>
              <a:t>):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168" y="1528153"/>
            <a:ext cx="96098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Q.1) Let P (x) denote the statement “x &gt; 3.” What is the truth value of the quantification </a:t>
            </a:r>
            <a:r>
              <a:rPr lang="en-US" sz="2000" b="1" dirty="0" smtClean="0"/>
              <a:t>∃</a:t>
            </a:r>
            <a:r>
              <a:rPr lang="en-US" sz="2000" b="1" baseline="-25000" dirty="0"/>
              <a:t>x</a:t>
            </a:r>
            <a:r>
              <a:rPr lang="en-US" sz="2000" b="1" dirty="0" smtClean="0"/>
              <a:t>P(x</a:t>
            </a:r>
            <a:r>
              <a:rPr lang="en-US" sz="2000" b="1" dirty="0"/>
              <a:t>), where the domain consists of all real </a:t>
            </a:r>
            <a:r>
              <a:rPr lang="en-US" sz="2000" b="1" dirty="0" smtClean="0"/>
              <a:t>numbers.</a:t>
            </a:r>
          </a:p>
          <a:p>
            <a:r>
              <a:rPr lang="en-US" sz="2000" u="sng" dirty="0" smtClean="0"/>
              <a:t>Solution:</a:t>
            </a:r>
          </a:p>
          <a:p>
            <a:r>
              <a:rPr lang="en-US" sz="2000" dirty="0" smtClean="0"/>
              <a:t>	Because </a:t>
            </a:r>
            <a:r>
              <a:rPr lang="en-US" sz="2000" dirty="0"/>
              <a:t>“x &gt; 3” is sometimes true—for instance, when x = 4—the existential </a:t>
            </a:r>
            <a:r>
              <a:rPr lang="en-US" sz="2000" dirty="0" smtClean="0"/>
              <a:t>	quantification </a:t>
            </a:r>
            <a:r>
              <a:rPr lang="en-US" sz="2000" dirty="0"/>
              <a:t>of P (x), which is ∃</a:t>
            </a:r>
            <a:r>
              <a:rPr lang="en-US" sz="2000" baseline="-25000" dirty="0" err="1"/>
              <a:t>x</a:t>
            </a:r>
            <a:r>
              <a:rPr lang="en-US" sz="2000" dirty="0" err="1"/>
              <a:t>P</a:t>
            </a:r>
            <a:r>
              <a:rPr lang="en-US" sz="2000" dirty="0"/>
              <a:t> (x), is </a:t>
            </a:r>
            <a:r>
              <a:rPr lang="en-US" sz="2000" dirty="0" smtClean="0"/>
              <a:t>true.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Q.2) </a:t>
            </a:r>
            <a:r>
              <a:rPr lang="en-US" sz="2000" b="1" dirty="0"/>
              <a:t>What is the truth value of </a:t>
            </a:r>
            <a:r>
              <a:rPr lang="en-US" sz="2000" b="1" dirty="0" smtClean="0"/>
              <a:t>∃</a:t>
            </a:r>
            <a:r>
              <a:rPr lang="en-US" sz="2000" b="1" baseline="-25000" dirty="0" smtClean="0"/>
              <a:t>x</a:t>
            </a:r>
            <a:r>
              <a:rPr lang="en-US" sz="2000" b="1" dirty="0" smtClean="0"/>
              <a:t>P(x</a:t>
            </a:r>
            <a:r>
              <a:rPr lang="en-US" sz="2000" b="1" dirty="0"/>
              <a:t>), where </a:t>
            </a:r>
            <a:r>
              <a:rPr lang="en-US" sz="2000" b="1" dirty="0" smtClean="0"/>
              <a:t>P(x</a:t>
            </a:r>
            <a:r>
              <a:rPr lang="en-US" sz="2000" b="1" dirty="0"/>
              <a:t>) is the statement “x</a:t>
            </a:r>
            <a:r>
              <a:rPr lang="en-US" sz="2000" b="1" baseline="30000" dirty="0"/>
              <a:t>2</a:t>
            </a:r>
            <a:r>
              <a:rPr lang="en-US" sz="2000" b="1" dirty="0"/>
              <a:t> &gt; 10” and the universe of discourse consists of the positive integers not exceeding 4? </a:t>
            </a:r>
            <a:endParaRPr lang="en-US" sz="2000" b="1" dirty="0" smtClean="0"/>
          </a:p>
          <a:p>
            <a:r>
              <a:rPr lang="en-US" sz="2000" u="sng" dirty="0" smtClean="0"/>
              <a:t>Solution</a:t>
            </a:r>
            <a:r>
              <a:rPr lang="en-US" sz="2000" u="sng" dirty="0"/>
              <a:t>: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Because </a:t>
            </a:r>
            <a:r>
              <a:rPr lang="en-US" sz="2000" dirty="0"/>
              <a:t>the domain is {1, 2, 3, 4}, the proposition ∃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P(x</a:t>
            </a:r>
            <a:r>
              <a:rPr lang="en-US" sz="2000" dirty="0"/>
              <a:t>) is the same as the </a:t>
            </a:r>
            <a:r>
              <a:rPr lang="en-US" sz="2000" dirty="0" smtClean="0"/>
              <a:t>	disjunction </a:t>
            </a:r>
            <a:r>
              <a:rPr lang="en-US" sz="2000" dirty="0"/>
              <a:t>P (1) ∨ P (2) ∨ P (3) ∨ P (4). Because P (4), which is the statement </a:t>
            </a:r>
            <a:r>
              <a:rPr lang="en-US" sz="2000" dirty="0" smtClean="0"/>
              <a:t>“</a:t>
            </a:r>
            <a:r>
              <a:rPr lang="en-US" sz="2000" dirty="0"/>
              <a:t>42 </a:t>
            </a:r>
            <a:r>
              <a:rPr lang="en-US" sz="2000" dirty="0" smtClean="0"/>
              <a:t>	&gt; </a:t>
            </a:r>
            <a:r>
              <a:rPr lang="en-US" sz="2000" dirty="0"/>
              <a:t>10,” is true, it follows that ∃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P(x</a:t>
            </a:r>
            <a:r>
              <a:rPr lang="en-US" sz="2000" dirty="0"/>
              <a:t>) is true.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098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33166"/>
              </p:ext>
            </p:extLst>
          </p:nvPr>
        </p:nvGraphicFramePr>
        <p:xfrm>
          <a:off x="1789662" y="1583264"/>
          <a:ext cx="8414589" cy="375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39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Statement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When True?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When False?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7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∀</a:t>
                      </a:r>
                      <a:r>
                        <a:rPr lang="en-US" b="1" baseline="-25000" dirty="0" smtClean="0"/>
                        <a:t>x</a:t>
                      </a:r>
                      <a:r>
                        <a:rPr lang="en-US" b="1" dirty="0" smtClean="0"/>
                        <a:t>P(x)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P(x) is true for every x.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There is an x for which </a:t>
                      </a:r>
                    </a:p>
                    <a:p>
                      <a:pPr algn="ctr"/>
                      <a:r>
                        <a:rPr lang="en-US" b="1" dirty="0" smtClean="0"/>
                        <a:t>P(x) is false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7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∃</a:t>
                      </a:r>
                      <a:r>
                        <a:rPr lang="en-US" b="1" baseline="-25000" dirty="0" smtClean="0"/>
                        <a:t>x</a:t>
                      </a:r>
                      <a:r>
                        <a:rPr lang="en-US" b="1" dirty="0" smtClean="0"/>
                        <a:t>P(x)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There is an x for which </a:t>
                      </a:r>
                    </a:p>
                    <a:p>
                      <a:pPr algn="ctr"/>
                      <a:r>
                        <a:rPr lang="en-US" b="1" dirty="0" smtClean="0"/>
                        <a:t>P(x) is true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P(x) is false for every x.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22" y="406400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FREE &amp; BOUND VARIABLES: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3026" y="1303866"/>
            <a:ext cx="9429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variable is assigned a value or it is quantified it is called bound variable. If the variable is not bounded then it is called free variable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occurrence of a variable that is not bound by a quantifier or set equal to a particular value is said to be free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/>
              <a:t>1.</a:t>
            </a:r>
            <a:r>
              <a:rPr lang="en-US" dirty="0" smtClean="0"/>
              <a:t>P(x, y</a:t>
            </a:r>
            <a:r>
              <a:rPr lang="en-US" dirty="0"/>
              <a:t>) has two free variables x and y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b="1" dirty="0" smtClean="0"/>
              <a:t>2.</a:t>
            </a:r>
            <a:r>
              <a:rPr lang="en-US" dirty="0" smtClean="0"/>
              <a:t>P(2</a:t>
            </a:r>
            <a:r>
              <a:rPr lang="en-US" dirty="0"/>
              <a:t>, y) has one bound variable 2 and one free variable y.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/>
              <a:t>3</a:t>
            </a:r>
            <a:r>
              <a:rPr lang="en-US" b="1" dirty="0" smtClean="0"/>
              <a:t>.</a:t>
            </a:r>
            <a:r>
              <a:rPr lang="en-US" dirty="0" smtClean="0"/>
              <a:t>∀</a:t>
            </a:r>
            <a:r>
              <a:rPr lang="en-US" dirty="0"/>
              <a:t>x P(x) has a bound variable x.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/>
              <a:t>4</a:t>
            </a:r>
            <a:r>
              <a:rPr lang="en-US" b="1" dirty="0" smtClean="0"/>
              <a:t>.</a:t>
            </a:r>
            <a:r>
              <a:rPr lang="en-US" dirty="0" smtClean="0"/>
              <a:t>∀</a:t>
            </a:r>
            <a:r>
              <a:rPr lang="en-US" dirty="0"/>
              <a:t>x P(x</a:t>
            </a:r>
            <a:r>
              <a:rPr lang="en-US" dirty="0" smtClean="0"/>
              <a:t>, y</a:t>
            </a:r>
            <a:r>
              <a:rPr lang="en-US" dirty="0"/>
              <a:t>) has one bound variable x and one free variable y.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Expression </a:t>
            </a:r>
            <a:r>
              <a:rPr lang="en-US" dirty="0"/>
              <a:t>with no free variable is a proposition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Expression </a:t>
            </a:r>
            <a:r>
              <a:rPr lang="en-US" dirty="0"/>
              <a:t>with at least one free variable is a predicate only.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6704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684" y="333655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NEGATING QUANTIFICATIONS: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292" y="1330822"/>
            <a:ext cx="10794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Negating Universal Quantification:</a:t>
            </a:r>
          </a:p>
          <a:p>
            <a:r>
              <a:rPr lang="en-US" dirty="0" smtClean="0"/>
              <a:t>			</a:t>
            </a:r>
            <a:r>
              <a:rPr lang="en-US" b="1" dirty="0" smtClean="0"/>
              <a:t>¬[∀</a:t>
            </a:r>
            <a:r>
              <a:rPr lang="en-US" b="1" baseline="-25000" dirty="0"/>
              <a:t>x</a:t>
            </a:r>
            <a:r>
              <a:rPr lang="en-US" b="1" dirty="0"/>
              <a:t>P(x</a:t>
            </a:r>
            <a:r>
              <a:rPr lang="en-US" b="1" dirty="0" smtClean="0"/>
              <a:t>)] </a:t>
            </a:r>
          </a:p>
          <a:p>
            <a:r>
              <a:rPr lang="en-US" b="1" dirty="0" smtClean="0"/>
              <a:t>		</a:t>
            </a:r>
            <a:r>
              <a:rPr lang="en-US" dirty="0" smtClean="0"/>
              <a:t>a) Negate the Proposition Function[¬P(x)]</a:t>
            </a:r>
          </a:p>
          <a:p>
            <a:r>
              <a:rPr lang="en-US" dirty="0"/>
              <a:t>	</a:t>
            </a:r>
            <a:r>
              <a:rPr lang="en-US" dirty="0" smtClean="0"/>
              <a:t>	b) Change to Existential Quantification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 smtClean="0"/>
              <a:t>					</a:t>
            </a:r>
            <a:r>
              <a:rPr lang="en-US" b="1" dirty="0"/>
              <a:t> </a:t>
            </a:r>
            <a:r>
              <a:rPr lang="en-US" b="1" dirty="0" smtClean="0"/>
              <a:t>¬[∀</a:t>
            </a:r>
            <a:r>
              <a:rPr lang="en-US" b="1" baseline="-25000" dirty="0"/>
              <a:t>x</a:t>
            </a:r>
            <a:r>
              <a:rPr lang="en-US" b="1" dirty="0"/>
              <a:t>P(x</a:t>
            </a:r>
            <a:r>
              <a:rPr lang="en-US" b="1" dirty="0" smtClean="0"/>
              <a:t>)] </a:t>
            </a:r>
            <a:r>
              <a:rPr lang="en-US" dirty="0"/>
              <a:t>= </a:t>
            </a:r>
            <a:r>
              <a:rPr lang="en-US" b="1" dirty="0" smtClean="0"/>
              <a:t>∃</a:t>
            </a:r>
            <a:r>
              <a:rPr lang="en-US" b="1" baseline="-25000" dirty="0"/>
              <a:t>x</a:t>
            </a:r>
            <a:r>
              <a:rPr lang="en-US" b="1" dirty="0" smtClean="0"/>
              <a:t>¬[ P(x)]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2. Negating Existential Quantification: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/>
              <a:t> </a:t>
            </a:r>
            <a:r>
              <a:rPr lang="en-US" b="1" dirty="0" smtClean="0"/>
              <a:t>¬[∃</a:t>
            </a:r>
            <a:r>
              <a:rPr lang="en-US" b="1" baseline="-25000" dirty="0" smtClean="0"/>
              <a:t>x</a:t>
            </a:r>
            <a:r>
              <a:rPr lang="en-US" b="1" dirty="0" smtClean="0"/>
              <a:t>P(x)]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a) Negate the Proposition Function[¬P(x)]</a:t>
            </a:r>
          </a:p>
          <a:p>
            <a:r>
              <a:rPr lang="en-US" dirty="0" smtClean="0"/>
              <a:t>		b) Change to Universal Quantification</a:t>
            </a:r>
          </a:p>
          <a:p>
            <a:endParaRPr lang="en-US" dirty="0"/>
          </a:p>
          <a:p>
            <a:r>
              <a:rPr lang="en-US" dirty="0" smtClean="0"/>
              <a:t>					</a:t>
            </a:r>
            <a:r>
              <a:rPr lang="en-US" b="1" dirty="0"/>
              <a:t> ¬[∃</a:t>
            </a:r>
            <a:r>
              <a:rPr lang="en-US" b="1" baseline="-25000" dirty="0"/>
              <a:t>x</a:t>
            </a:r>
            <a:r>
              <a:rPr lang="en-US" b="1" dirty="0"/>
              <a:t>P(x</a:t>
            </a:r>
            <a:r>
              <a:rPr lang="en-US" b="1" dirty="0" smtClean="0"/>
              <a:t>)]=</a:t>
            </a:r>
            <a:r>
              <a:rPr lang="en-US" b="1" dirty="0"/>
              <a:t> </a:t>
            </a:r>
            <a:r>
              <a:rPr lang="en-US" b="1" dirty="0" smtClean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[¬P(x</a:t>
            </a:r>
            <a:r>
              <a:rPr lang="en-US" b="1" dirty="0"/>
              <a:t>)]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971800" y="2578975"/>
            <a:ext cx="3014134" cy="71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4783890"/>
            <a:ext cx="3014134" cy="71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79262" y="3592980"/>
            <a:ext cx="3014134" cy="71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00996" y="3657849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De-Morgan’s Law For 	Quantifiers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019798" y="2810933"/>
            <a:ext cx="1625600" cy="24722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 animBg="1"/>
      <p:bldP spid="8" grpId="0" animBg="1"/>
      <p:bldP spid="7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1788" y="479966"/>
            <a:ext cx="99358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Negate The Following :</a:t>
            </a:r>
          </a:p>
          <a:p>
            <a:pPr marL="342900" indent="-342900">
              <a:buAutoNum type="arabicPeriod"/>
            </a:pPr>
            <a:r>
              <a:rPr lang="en-US" sz="2100" b="1" i="1" dirty="0" smtClean="0"/>
              <a:t>“Every student in BEIT has Taken Data mining</a:t>
            </a:r>
            <a:r>
              <a:rPr lang="en-US" sz="2100" dirty="0" smtClean="0"/>
              <a:t>” [ Domain: All BEIT student ]</a:t>
            </a:r>
          </a:p>
          <a:p>
            <a:r>
              <a:rPr lang="en-US" sz="2100" dirty="0"/>
              <a:t>	</a:t>
            </a:r>
            <a:r>
              <a:rPr lang="en-US" sz="2100" u="sng" dirty="0" smtClean="0"/>
              <a:t>Solution</a:t>
            </a:r>
          </a:p>
          <a:p>
            <a:r>
              <a:rPr lang="en-US" sz="2100" dirty="0" smtClean="0"/>
              <a:t>		let, p(x): “x has taken Data Mining”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		=∀</a:t>
            </a:r>
            <a:r>
              <a:rPr lang="en-US" sz="2100" baseline="-25000" dirty="0"/>
              <a:t>x</a:t>
            </a:r>
            <a:r>
              <a:rPr lang="en-US" sz="2100" dirty="0"/>
              <a:t>P(x</a:t>
            </a:r>
            <a:r>
              <a:rPr lang="en-US" sz="2100" dirty="0" smtClean="0"/>
              <a:t>)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	Negation: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			=</a:t>
            </a:r>
            <a:r>
              <a:rPr lang="en-US" sz="2100" b="1" dirty="0" smtClean="0"/>
              <a:t> </a:t>
            </a:r>
            <a:r>
              <a:rPr lang="en-US" sz="2100" b="1" dirty="0"/>
              <a:t>¬[∀</a:t>
            </a:r>
            <a:r>
              <a:rPr lang="en-US" sz="2100" b="1" baseline="-25000" dirty="0"/>
              <a:t>x</a:t>
            </a:r>
            <a:r>
              <a:rPr lang="en-US" sz="2100" b="1" dirty="0"/>
              <a:t>P(x</a:t>
            </a:r>
            <a:r>
              <a:rPr lang="en-US" sz="2100" b="1" dirty="0" smtClean="0"/>
              <a:t>)]</a:t>
            </a:r>
          </a:p>
          <a:p>
            <a:r>
              <a:rPr lang="en-US" sz="2100" b="1" dirty="0"/>
              <a:t>	</a:t>
            </a:r>
            <a:r>
              <a:rPr lang="en-US" sz="2100" b="1" dirty="0" smtClean="0"/>
              <a:t>			=∃</a:t>
            </a:r>
            <a:r>
              <a:rPr lang="en-US" sz="2100" b="1" baseline="-25000" dirty="0"/>
              <a:t>x</a:t>
            </a:r>
            <a:r>
              <a:rPr lang="en-US" sz="2100" b="1" dirty="0"/>
              <a:t>¬[ P(x</a:t>
            </a:r>
            <a:r>
              <a:rPr lang="en-US" sz="2100" b="1" dirty="0" smtClean="0"/>
              <a:t>)]</a:t>
            </a:r>
          </a:p>
          <a:p>
            <a:r>
              <a:rPr lang="en-US" sz="2100" b="1" dirty="0"/>
              <a:t>	</a:t>
            </a:r>
            <a:r>
              <a:rPr lang="en-US" sz="2100" dirty="0" smtClean="0"/>
              <a:t>“There is a student in BEIT who has not taken Data Mining”</a:t>
            </a:r>
          </a:p>
          <a:p>
            <a:endParaRPr lang="en-US" sz="2100" dirty="0"/>
          </a:p>
          <a:p>
            <a:r>
              <a:rPr lang="en-US" sz="2100" dirty="0" smtClean="0"/>
              <a:t>2.	“</a:t>
            </a:r>
            <a:r>
              <a:rPr lang="en-US" sz="2100" b="1" i="1" dirty="0" smtClean="0"/>
              <a:t>There is a student in class who has long hair”</a:t>
            </a:r>
            <a:r>
              <a:rPr lang="en-US" sz="2100" dirty="0" smtClean="0"/>
              <a:t> </a:t>
            </a:r>
            <a:r>
              <a:rPr lang="en-US" sz="2100" dirty="0"/>
              <a:t>[ Domain: All BEIT </a:t>
            </a:r>
            <a:r>
              <a:rPr lang="en-US" sz="2100" dirty="0" smtClean="0"/>
              <a:t>student]</a:t>
            </a:r>
            <a:endParaRPr lang="en-US" sz="2100" dirty="0"/>
          </a:p>
          <a:p>
            <a:r>
              <a:rPr lang="en-US" sz="2100" dirty="0"/>
              <a:t>	</a:t>
            </a:r>
            <a:r>
              <a:rPr lang="en-US" sz="2100" dirty="0" smtClean="0"/>
              <a:t>  </a:t>
            </a:r>
            <a:r>
              <a:rPr lang="en-US" sz="2100" u="sng" dirty="0" smtClean="0"/>
              <a:t>Solution</a:t>
            </a:r>
            <a:endParaRPr lang="en-US" sz="2100" u="sng" dirty="0"/>
          </a:p>
          <a:p>
            <a:r>
              <a:rPr lang="en-US" sz="2100" dirty="0"/>
              <a:t>		let, p(x): “x has </a:t>
            </a:r>
            <a:r>
              <a:rPr lang="en-US" sz="2100" dirty="0" smtClean="0"/>
              <a:t>long hair”</a:t>
            </a:r>
            <a:endParaRPr lang="en-US" sz="2100" dirty="0"/>
          </a:p>
          <a:p>
            <a:r>
              <a:rPr lang="en-US" sz="2100" dirty="0"/>
              <a:t>			</a:t>
            </a:r>
            <a:r>
              <a:rPr lang="en-US" sz="2100" dirty="0" smtClean="0"/>
              <a:t>=</a:t>
            </a:r>
            <a:r>
              <a:rPr lang="en-US" sz="2100" b="1" dirty="0"/>
              <a:t> ∃</a:t>
            </a:r>
            <a:r>
              <a:rPr lang="en-US" sz="2100" b="1" baseline="-25000" dirty="0"/>
              <a:t>x </a:t>
            </a:r>
            <a:r>
              <a:rPr lang="en-US" sz="2100" dirty="0" smtClean="0"/>
              <a:t>P(x</a:t>
            </a:r>
            <a:r>
              <a:rPr lang="en-US" sz="2100" dirty="0"/>
              <a:t>)</a:t>
            </a:r>
          </a:p>
          <a:p>
            <a:r>
              <a:rPr lang="en-US" sz="2100" dirty="0"/>
              <a:t>		Negation:</a:t>
            </a:r>
          </a:p>
          <a:p>
            <a:r>
              <a:rPr lang="en-US" sz="2100" dirty="0"/>
              <a:t>				=</a:t>
            </a:r>
            <a:r>
              <a:rPr lang="en-US" sz="2100" b="1" dirty="0"/>
              <a:t> </a:t>
            </a:r>
            <a:r>
              <a:rPr lang="en-US" sz="2100" b="1" dirty="0" smtClean="0"/>
              <a:t>¬[</a:t>
            </a:r>
            <a:r>
              <a:rPr lang="en-US" sz="2100" b="1" dirty="0"/>
              <a:t>∃</a:t>
            </a:r>
            <a:r>
              <a:rPr lang="en-US" sz="2100" b="1" baseline="-25000" dirty="0"/>
              <a:t>x </a:t>
            </a:r>
            <a:r>
              <a:rPr lang="en-US" sz="2100" dirty="0"/>
              <a:t>P(x)</a:t>
            </a:r>
            <a:r>
              <a:rPr lang="en-US" sz="2100" b="1" dirty="0" smtClean="0"/>
              <a:t>]</a:t>
            </a:r>
            <a:endParaRPr lang="en-US" sz="2100" b="1" dirty="0"/>
          </a:p>
          <a:p>
            <a:r>
              <a:rPr lang="en-US" sz="2100" b="1" dirty="0"/>
              <a:t>				</a:t>
            </a:r>
            <a:r>
              <a:rPr lang="en-US" sz="2100" b="1" dirty="0" smtClean="0"/>
              <a:t>=</a:t>
            </a:r>
            <a:r>
              <a:rPr lang="en-US" sz="2100" b="1" dirty="0"/>
              <a:t>∀</a:t>
            </a:r>
            <a:r>
              <a:rPr lang="en-US" sz="2100" b="1" baseline="-25000" dirty="0"/>
              <a:t>x</a:t>
            </a:r>
            <a:r>
              <a:rPr lang="en-US" sz="2100" b="1" dirty="0" smtClean="0"/>
              <a:t>¬[ </a:t>
            </a:r>
            <a:r>
              <a:rPr lang="en-US" sz="2100" b="1" dirty="0"/>
              <a:t>P(x)]</a:t>
            </a:r>
          </a:p>
          <a:p>
            <a:r>
              <a:rPr lang="en-US" sz="2100" b="1" dirty="0"/>
              <a:t>	</a:t>
            </a:r>
            <a:r>
              <a:rPr lang="en-US" sz="2100" dirty="0" smtClean="0"/>
              <a:t>“All student in the class do not have long hair”</a:t>
            </a:r>
            <a:endParaRPr lang="en-US" sz="2100" dirty="0"/>
          </a:p>
          <a:p>
            <a:endParaRPr lang="en-US" sz="2100" dirty="0" smtClean="0"/>
          </a:p>
          <a:p>
            <a:r>
              <a:rPr lang="en-US" sz="2100" dirty="0"/>
              <a:t>	</a:t>
            </a:r>
            <a:r>
              <a:rPr lang="en-US" sz="2100" dirty="0" smtClean="0"/>
              <a:t>			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9000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3963" y="505223"/>
            <a:ext cx="99358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What </a:t>
            </a:r>
            <a:r>
              <a:rPr lang="en-US" sz="2400" dirty="0"/>
              <a:t>are the negations of the </a:t>
            </a:r>
            <a:r>
              <a:rPr lang="en-US" sz="2400" dirty="0" smtClean="0"/>
              <a:t>statements:</a:t>
            </a:r>
          </a:p>
          <a:p>
            <a:pPr marL="342900" indent="-342900">
              <a:buAutoNum type="alphaLcParenR"/>
            </a:pPr>
            <a:r>
              <a:rPr lang="en-US" sz="2400" b="1" dirty="0" smtClean="0"/>
              <a:t>∀</a:t>
            </a:r>
            <a:r>
              <a:rPr lang="en-US" sz="2400" b="1" baseline="-25000" dirty="0"/>
              <a:t>x</a:t>
            </a:r>
            <a:r>
              <a:rPr lang="en-US" sz="2400" b="1" dirty="0"/>
              <a:t>(x</a:t>
            </a:r>
            <a:r>
              <a:rPr lang="en-US" sz="2400" b="1" baseline="30000" dirty="0"/>
              <a:t>2</a:t>
            </a:r>
            <a:r>
              <a:rPr lang="en-US" sz="2400" b="1" dirty="0"/>
              <a:t> &gt; x</a:t>
            </a:r>
            <a:r>
              <a:rPr lang="en-US" sz="2400" b="1" dirty="0" smtClean="0"/>
              <a:t>)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Solution: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The </a:t>
            </a:r>
            <a:r>
              <a:rPr lang="en-US" sz="2400" dirty="0"/>
              <a:t>negation of ∀</a:t>
            </a:r>
            <a:r>
              <a:rPr lang="en-US" sz="2400" baseline="-25000" dirty="0"/>
              <a:t>x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&gt; x) </a:t>
            </a:r>
            <a:r>
              <a:rPr lang="en-US" sz="2400" dirty="0" smtClean="0"/>
              <a:t>is,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		¬</a:t>
            </a:r>
            <a:r>
              <a:rPr lang="en-US" sz="2400" dirty="0"/>
              <a:t>∀</a:t>
            </a:r>
            <a:r>
              <a:rPr lang="en-US" sz="2400" baseline="-25000" dirty="0"/>
              <a:t>x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&gt; x), which is equivalent </a:t>
            </a:r>
            <a:r>
              <a:rPr lang="en-US" sz="2400" dirty="0" smtClean="0"/>
              <a:t>to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 </a:t>
            </a:r>
            <a:r>
              <a:rPr lang="en-US" sz="2400" dirty="0"/>
              <a:t>∃</a:t>
            </a:r>
            <a:r>
              <a:rPr lang="en-US" sz="2400" baseline="-25000" dirty="0"/>
              <a:t>x</a:t>
            </a:r>
            <a:r>
              <a:rPr lang="en-US" sz="2400" dirty="0"/>
              <a:t>¬(x</a:t>
            </a:r>
            <a:r>
              <a:rPr lang="en-US" sz="2400" baseline="30000" dirty="0"/>
              <a:t>2</a:t>
            </a:r>
            <a:r>
              <a:rPr lang="en-US" sz="2400" dirty="0"/>
              <a:t> &gt; x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  This </a:t>
            </a:r>
            <a:r>
              <a:rPr lang="en-US" sz="2400" dirty="0"/>
              <a:t>can be rewritten as ∃</a:t>
            </a:r>
            <a:r>
              <a:rPr lang="en-US" sz="2400" baseline="-25000" dirty="0"/>
              <a:t>x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≤ x).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b) </a:t>
            </a:r>
            <a:r>
              <a:rPr lang="en-US" sz="2400" b="1" dirty="0"/>
              <a:t>∃</a:t>
            </a:r>
            <a:r>
              <a:rPr lang="en-US" sz="2400" b="1" baseline="-25000" dirty="0"/>
              <a:t>x</a:t>
            </a:r>
            <a:r>
              <a:rPr lang="en-US" sz="2400" b="1" dirty="0"/>
              <a:t>(x</a:t>
            </a:r>
            <a:r>
              <a:rPr lang="en-US" sz="2400" b="1" baseline="30000" dirty="0"/>
              <a:t>2</a:t>
            </a:r>
            <a:r>
              <a:rPr lang="en-US" sz="2400" b="1" dirty="0"/>
              <a:t> = 2)</a:t>
            </a:r>
          </a:p>
          <a:p>
            <a:r>
              <a:rPr lang="en-US" sz="2400" dirty="0" smtClean="0"/>
              <a:t>Solution: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The </a:t>
            </a:r>
            <a:r>
              <a:rPr lang="en-US" sz="2400" dirty="0"/>
              <a:t>negation of ∃</a:t>
            </a:r>
            <a:r>
              <a:rPr lang="en-US" sz="2400" baseline="-25000" dirty="0"/>
              <a:t>x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dirty="0" smtClean="0"/>
              <a:t>2)is,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¬</a:t>
            </a:r>
            <a:r>
              <a:rPr lang="en-US" sz="2400" dirty="0"/>
              <a:t>∃</a:t>
            </a:r>
            <a:r>
              <a:rPr lang="en-US" sz="2400" baseline="-25000" dirty="0"/>
              <a:t>x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= 2), which is equivalent to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 ∀</a:t>
            </a:r>
            <a:r>
              <a:rPr lang="en-US" sz="2400" baseline="-25000" dirty="0"/>
              <a:t>x</a:t>
            </a:r>
            <a:r>
              <a:rPr lang="en-US" sz="2400" dirty="0"/>
              <a:t>¬(x</a:t>
            </a:r>
            <a:r>
              <a:rPr lang="en-US" sz="2400" baseline="30000" dirty="0"/>
              <a:t>2</a:t>
            </a:r>
            <a:r>
              <a:rPr lang="en-US" sz="2400" dirty="0"/>
              <a:t> = 2).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This </a:t>
            </a:r>
            <a:r>
              <a:rPr lang="en-US" sz="2400" dirty="0"/>
              <a:t>can be rewritten as ∀</a:t>
            </a:r>
            <a:r>
              <a:rPr lang="en-US" sz="2400" baseline="-25000" dirty="0"/>
              <a:t>x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!= </a:t>
            </a:r>
            <a:r>
              <a:rPr lang="en-US" sz="2400" dirty="0"/>
              <a:t>2). 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359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60175" y="2044462"/>
            <a:ext cx="7827035" cy="4813538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lgerian" panose="04020705040A02060702" pitchFamily="82" charset="0"/>
              </a:rPr>
              <a:t>Predicate logic</a:t>
            </a: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1.Quantfiers</a:t>
            </a: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2.Types of Quantifiers</a:t>
            </a: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3.Negating Quantifiers</a:t>
            </a:r>
          </a:p>
          <a:p>
            <a:pPr algn="l">
              <a:lnSpc>
                <a:spcPct val="150000"/>
              </a:lnSpc>
            </a:pPr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4</a:t>
            </a:r>
            <a:r>
              <a:rPr lang="en-US" sz="36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.Translation From English</a:t>
            </a:r>
          </a:p>
          <a:p>
            <a:pPr algn="l">
              <a:lnSpc>
                <a:spcPct val="150000"/>
              </a:lnSpc>
            </a:pPr>
            <a:endParaRPr lang="en-US" sz="3600" dirty="0" smtClean="0">
              <a:latin typeface="Algerian" panose="04020705040A02060702" pitchFamily="82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397" y="384202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5546" y="1470581"/>
            <a:ext cx="104826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Express </a:t>
            </a:r>
            <a:r>
              <a:rPr lang="en-US" dirty="0"/>
              <a:t>the statement </a:t>
            </a:r>
            <a:r>
              <a:rPr lang="en-US" i="1" dirty="0"/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student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has studied calculus</a:t>
            </a:r>
            <a:r>
              <a:rPr lang="en-US" i="1" dirty="0"/>
              <a:t>”</a:t>
            </a:r>
            <a:r>
              <a:rPr lang="en-US" dirty="0"/>
              <a:t> using predicates and quantifiers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u="sng" dirty="0"/>
              <a:t>Solution: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introduce a variable x so that our statement becomes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student x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BEIT,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studied calculus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Now, let C(x): 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studied calculus</a:t>
            </a:r>
            <a:r>
              <a:rPr lang="en-US" dirty="0" smtClean="0"/>
              <a:t>.”</a:t>
            </a:r>
          </a:p>
          <a:p>
            <a:r>
              <a:rPr lang="en-US" dirty="0"/>
              <a:t>	 </a:t>
            </a:r>
            <a:r>
              <a:rPr lang="en-US" dirty="0" smtClean="0"/>
              <a:t>  Domain: BEIT </a:t>
            </a:r>
          </a:p>
          <a:p>
            <a:r>
              <a:rPr lang="en-US" b="1" dirty="0" smtClean="0"/>
              <a:t>		=</a:t>
            </a:r>
            <a:r>
              <a:rPr lang="en-US" b="1" dirty="0"/>
              <a:t>∀</a:t>
            </a:r>
            <a:r>
              <a:rPr lang="en-US" b="1" baseline="-25000" dirty="0"/>
              <a:t>x</a:t>
            </a:r>
            <a:r>
              <a:rPr lang="en-US" b="1" dirty="0"/>
              <a:t>C(x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Domain: All people</a:t>
            </a:r>
          </a:p>
          <a:p>
            <a:r>
              <a:rPr lang="en-US" dirty="0" smtClean="0"/>
              <a:t>Our statement becomes: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 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person x is a student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BEIT,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x has studied calculus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r>
              <a:rPr lang="en-US" dirty="0"/>
              <a:t>Now, let </a:t>
            </a:r>
            <a:r>
              <a:rPr lang="en-US" dirty="0" smtClean="0"/>
              <a:t>S(x)  : </a:t>
            </a:r>
            <a:r>
              <a:rPr lang="en-US" dirty="0"/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student in BEIT</a:t>
            </a:r>
            <a:r>
              <a:rPr lang="en-US" dirty="0" smtClean="0"/>
              <a:t>.”</a:t>
            </a:r>
          </a:p>
          <a:p>
            <a:r>
              <a:rPr lang="en-US" dirty="0"/>
              <a:t>	</a:t>
            </a:r>
            <a:r>
              <a:rPr lang="en-US" dirty="0" smtClean="0"/>
              <a:t>	 C(x) :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studied calculus</a:t>
            </a:r>
            <a:r>
              <a:rPr lang="en-US" dirty="0" smtClean="0"/>
              <a:t>”</a:t>
            </a:r>
          </a:p>
          <a:p>
            <a:r>
              <a:rPr lang="en-US" dirty="0"/>
              <a:t>	=</a:t>
            </a:r>
            <a:r>
              <a:rPr lang="en-US" b="1" dirty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[S(x</a:t>
            </a:r>
            <a:r>
              <a:rPr lang="en-US" b="1" dirty="0"/>
              <a:t>) → C(x</a:t>
            </a:r>
            <a:r>
              <a:rPr lang="en-US" b="1" dirty="0" smtClean="0"/>
              <a:t>)]</a:t>
            </a:r>
          </a:p>
        </p:txBody>
      </p:sp>
      <p:sp>
        <p:nvSpPr>
          <p:cNvPr id="6" name="Oval 5"/>
          <p:cNvSpPr/>
          <p:nvPr/>
        </p:nvSpPr>
        <p:spPr>
          <a:xfrm>
            <a:off x="5966776" y="2745873"/>
            <a:ext cx="1171627" cy="12362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41602" y="4006392"/>
            <a:ext cx="214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42068" y="4030656"/>
            <a:ext cx="333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BEIT 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49738" y="3179334"/>
            <a:ext cx="4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941054" y="5018650"/>
            <a:ext cx="1981200" cy="110739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54891" y="4690610"/>
            <a:ext cx="14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people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09955" y="5387982"/>
            <a:ext cx="788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BEIT(X)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9241045" y="5207183"/>
            <a:ext cx="1422605" cy="76394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/>
      <p:bldP spid="9" grpId="0" animBg="1"/>
      <p:bldP spid="10" grpId="0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627" y="346518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5851" y="12195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Domain: All people</a:t>
            </a:r>
          </a:p>
          <a:p>
            <a:r>
              <a:rPr lang="en-US" dirty="0"/>
              <a:t>Our statement becomes: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 every person x, if person x is a student in BEIT, then x has studied calculus.”</a:t>
            </a:r>
          </a:p>
          <a:p>
            <a:r>
              <a:rPr lang="en-US" dirty="0"/>
              <a:t>Now, let S(x)  :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a student in BEIT</a:t>
            </a:r>
            <a:r>
              <a:rPr lang="en-US" dirty="0"/>
              <a:t>.”</a:t>
            </a:r>
          </a:p>
          <a:p>
            <a:r>
              <a:rPr lang="en-US" dirty="0"/>
              <a:t>		 C(x) :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studied calculus</a:t>
            </a:r>
            <a:r>
              <a:rPr lang="en-US" dirty="0"/>
              <a:t>”</a:t>
            </a:r>
          </a:p>
          <a:p>
            <a:r>
              <a:rPr lang="en-US" dirty="0"/>
              <a:t>	=</a:t>
            </a:r>
            <a:r>
              <a:rPr lang="en-US" b="1" dirty="0"/>
              <a:t>∀</a:t>
            </a:r>
            <a:r>
              <a:rPr lang="en-US" b="1" baseline="-25000" dirty="0"/>
              <a:t>x</a:t>
            </a:r>
            <a:r>
              <a:rPr lang="en-US" b="1" dirty="0"/>
              <a:t>[S(x) → C(x)]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2277533" y="3250863"/>
            <a:ext cx="381000" cy="66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3666" y="3920067"/>
            <a:ext cx="11218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Q(x, Calculus) : 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x has studied Calculus”</a:t>
            </a:r>
          </a:p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 smtClean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[S(x</a:t>
            </a:r>
            <a:r>
              <a:rPr lang="en-US" b="1" dirty="0"/>
              <a:t>) → Q(x, </a:t>
            </a:r>
            <a:r>
              <a:rPr lang="en-US" b="1" dirty="0" smtClean="0"/>
              <a:t>Calculus)]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Caution! </a:t>
            </a:r>
            <a:r>
              <a:rPr lang="en-US" dirty="0"/>
              <a:t>Our statement cannot be expressed as </a:t>
            </a:r>
            <a:r>
              <a:rPr lang="en-US" b="1" dirty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[S(x</a:t>
            </a:r>
            <a:r>
              <a:rPr lang="en-US" b="1" dirty="0"/>
              <a:t>) ∧ C(x</a:t>
            </a:r>
            <a:r>
              <a:rPr lang="en-US" b="1" dirty="0" smtClean="0"/>
              <a:t>)]</a:t>
            </a:r>
            <a:r>
              <a:rPr lang="en-US" dirty="0" smtClean="0"/>
              <a:t> </a:t>
            </a:r>
            <a:r>
              <a:rPr lang="en-US" dirty="0"/>
              <a:t>because this statement says that all people are students in this class and have studied calculus!]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04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24" y="303980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24" y="1010245"/>
            <a:ext cx="1048260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Express </a:t>
            </a:r>
            <a:r>
              <a:rPr lang="en-US" dirty="0"/>
              <a:t>the statement </a:t>
            </a:r>
            <a:r>
              <a:rPr lang="en-US" i="1" dirty="0" smtClean="0"/>
              <a:t>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student in this class has visited  Jhapa</a:t>
            </a:r>
            <a:r>
              <a:rPr lang="en-US" i="1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using predicates and quantifiers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u="sng" dirty="0"/>
              <a:t>Solution: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introduce a variable x so that our statement becomes </a:t>
            </a:r>
            <a:r>
              <a:rPr lang="en-US" dirty="0" smtClean="0"/>
              <a:t>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 is a student x in this class that has visited Jhapa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Now, let p(x): 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visited  Jhapa</a:t>
            </a:r>
            <a:r>
              <a:rPr lang="en-US" dirty="0" smtClean="0"/>
              <a:t>”</a:t>
            </a:r>
          </a:p>
          <a:p>
            <a:r>
              <a:rPr lang="en-US" dirty="0"/>
              <a:t>	 </a:t>
            </a:r>
            <a:r>
              <a:rPr lang="en-US" dirty="0" smtClean="0"/>
              <a:t>  Domain: BEIT </a:t>
            </a:r>
          </a:p>
          <a:p>
            <a:r>
              <a:rPr lang="en-US" b="1" dirty="0" smtClean="0"/>
              <a:t>		=</a:t>
            </a:r>
            <a:r>
              <a:rPr lang="en-US" dirty="0"/>
              <a:t> ∃ </a:t>
            </a:r>
            <a:r>
              <a:rPr lang="en-US" b="1" baseline="-25000" dirty="0" smtClean="0"/>
              <a:t>x</a:t>
            </a:r>
            <a:r>
              <a:rPr lang="en-US" b="1" dirty="0" smtClean="0"/>
              <a:t>p(x)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Domain: All people</a:t>
            </a:r>
          </a:p>
          <a:p>
            <a:r>
              <a:rPr lang="en-US" dirty="0" smtClean="0"/>
              <a:t>Our statement becomes: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is a person x, if person x is in this class, then x has studied calculus.”</a:t>
            </a:r>
          </a:p>
          <a:p>
            <a:r>
              <a:rPr lang="en-US" dirty="0" smtClean="0"/>
              <a:t>Now</a:t>
            </a:r>
            <a:r>
              <a:rPr lang="en-US" dirty="0"/>
              <a:t>, let </a:t>
            </a:r>
            <a:r>
              <a:rPr lang="en-US" dirty="0" smtClean="0"/>
              <a:t>S(x)  : </a:t>
            </a:r>
            <a:r>
              <a:rPr lang="en-US" dirty="0"/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student in BEIT</a:t>
            </a:r>
            <a:r>
              <a:rPr lang="en-US" dirty="0" smtClean="0"/>
              <a:t>.”</a:t>
            </a:r>
          </a:p>
          <a:p>
            <a:r>
              <a:rPr lang="en-US" dirty="0"/>
              <a:t>	</a:t>
            </a:r>
            <a:r>
              <a:rPr lang="en-US" dirty="0" smtClean="0"/>
              <a:t>	 p(x) :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visited  Jhapa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=</a:t>
            </a:r>
            <a:r>
              <a:rPr lang="en-US" dirty="0"/>
              <a:t> ∃ </a:t>
            </a:r>
            <a:r>
              <a:rPr lang="en-US" b="1" baseline="-25000" dirty="0" smtClean="0"/>
              <a:t>x</a:t>
            </a:r>
            <a:r>
              <a:rPr lang="en-US" b="1" dirty="0" smtClean="0"/>
              <a:t>[S(x</a:t>
            </a:r>
            <a:r>
              <a:rPr lang="en-US" b="1" dirty="0"/>
              <a:t>) </a:t>
            </a:r>
            <a:r>
              <a:rPr lang="en-US" b="1" dirty="0" smtClean="0"/>
              <a:t>^ p(x)]</a:t>
            </a:r>
          </a:p>
          <a:p>
            <a:endParaRPr lang="en-US" sz="1400" dirty="0" smtClean="0"/>
          </a:p>
          <a:p>
            <a:r>
              <a:rPr lang="en-US" dirty="0" smtClean="0"/>
              <a:t>Caution</a:t>
            </a:r>
            <a:r>
              <a:rPr lang="en-US" dirty="0"/>
              <a:t>! Our statement cannot be expressed as ∃</a:t>
            </a:r>
            <a:r>
              <a:rPr lang="en-US" baseline="-25000" dirty="0"/>
              <a:t>x</a:t>
            </a:r>
            <a:r>
              <a:rPr lang="en-US" dirty="0"/>
              <a:t>(S(x) → M(x)), which is true when there is someone not in the class because, in that case, for such a person x, S(x) → M(x) becomes either F → T or F → F, both of which are true</a:t>
            </a:r>
            <a:r>
              <a:rPr lang="en-US" dirty="0" smtClean="0"/>
              <a:t>.</a:t>
            </a:r>
            <a:endParaRPr lang="en-US" b="1" dirty="0" smtClean="0"/>
          </a:p>
        </p:txBody>
      </p:sp>
      <p:sp>
        <p:nvSpPr>
          <p:cNvPr id="6" name="Oval 5"/>
          <p:cNvSpPr/>
          <p:nvPr/>
        </p:nvSpPr>
        <p:spPr>
          <a:xfrm>
            <a:off x="6005442" y="2745872"/>
            <a:ext cx="1171627" cy="12362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41602" y="4006392"/>
            <a:ext cx="214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71070" y="3936978"/>
            <a:ext cx="333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BEIT 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49738" y="3179334"/>
            <a:ext cx="4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035640" y="4634350"/>
            <a:ext cx="1981200" cy="110739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49477" y="4306310"/>
            <a:ext cx="14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people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90191" y="5050966"/>
            <a:ext cx="788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BEIT(X)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9335631" y="4822883"/>
            <a:ext cx="1422605" cy="76394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6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/>
      <p:bldP spid="9" grpId="0" animBg="1"/>
      <p:bldP spid="10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374" y="319178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374" y="1115175"/>
            <a:ext cx="104826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Express </a:t>
            </a:r>
            <a:r>
              <a:rPr lang="en-US" dirty="0"/>
              <a:t>the statement </a:t>
            </a:r>
            <a:r>
              <a:rPr lang="en-US" i="1" dirty="0" smtClean="0"/>
              <a:t>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Student in this class has visited Jhapa or Kathmandu</a:t>
            </a:r>
            <a:r>
              <a:rPr lang="en-US" i="1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using predicates and quantifiers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u="sng" dirty="0"/>
              <a:t>Solution: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Now, let  k(x): 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has visited Kathmandu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		 J(x): 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has visited Jhapa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	   Domain: BEIT </a:t>
            </a:r>
          </a:p>
          <a:p>
            <a:r>
              <a:rPr lang="en-US" b="1" dirty="0" smtClean="0"/>
              <a:t>		=</a:t>
            </a:r>
            <a:r>
              <a:rPr lang="en-US" dirty="0"/>
              <a:t> </a:t>
            </a:r>
            <a:r>
              <a:rPr lang="en-US" b="1" dirty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[k(x) V j(x)]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Domain: All people</a:t>
            </a:r>
          </a:p>
          <a:p>
            <a:r>
              <a:rPr lang="en-US" dirty="0" smtClean="0"/>
              <a:t>Our statement becomes: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“for all person x, if person x is in this class, then x has visited Jhapa or Kathmandu.”</a:t>
            </a:r>
          </a:p>
          <a:p>
            <a:r>
              <a:rPr lang="en-US" dirty="0" smtClean="0"/>
              <a:t>Now</a:t>
            </a:r>
            <a:r>
              <a:rPr lang="en-US" dirty="0"/>
              <a:t>, let </a:t>
            </a:r>
            <a:r>
              <a:rPr lang="en-US" dirty="0" smtClean="0"/>
              <a:t>S(x)  : </a:t>
            </a:r>
            <a:r>
              <a:rPr lang="en-US" dirty="0"/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student in BEIT</a:t>
            </a:r>
            <a:r>
              <a:rPr lang="en-US" dirty="0" smtClean="0"/>
              <a:t>.”</a:t>
            </a:r>
          </a:p>
          <a:p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k(x):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visited Kathmandu</a:t>
            </a:r>
            <a:r>
              <a:rPr lang="en-US" dirty="0"/>
              <a:t>”</a:t>
            </a:r>
          </a:p>
          <a:p>
            <a:r>
              <a:rPr lang="en-US" dirty="0"/>
              <a:t>		 J(x):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visited Jhapa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b="1" dirty="0"/>
              <a:t>∀</a:t>
            </a:r>
            <a:r>
              <a:rPr lang="en-US" b="1" baseline="-25000" dirty="0"/>
              <a:t>x </a:t>
            </a:r>
            <a:r>
              <a:rPr lang="en-US" b="1" dirty="0" smtClean="0"/>
              <a:t>[S(x)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(k(x) V  </a:t>
            </a:r>
            <a:r>
              <a:rPr lang="en-US" b="1" dirty="0"/>
              <a:t>j</a:t>
            </a:r>
            <a:r>
              <a:rPr lang="en-US" b="1" dirty="0" smtClean="0"/>
              <a:t>(x))]</a:t>
            </a:r>
          </a:p>
          <a:p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41602" y="4006392"/>
            <a:ext cx="214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2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001" y="320136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6012" y="1181124"/>
            <a:ext cx="104826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these statement:</a:t>
            </a:r>
          </a:p>
          <a:p>
            <a:r>
              <a:rPr lang="en-US" dirty="0" smtClean="0"/>
              <a:t>•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professor are ignorant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ignorant people are vain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professor are ignorant </a:t>
            </a:r>
            <a:endParaRPr lang="en-US" dirty="0" smtClean="0"/>
          </a:p>
          <a:p>
            <a:r>
              <a:rPr lang="en-US" dirty="0" smtClean="0"/>
              <a:t>Let , P(x</a:t>
            </a:r>
            <a:r>
              <a:rPr lang="en-US" dirty="0"/>
              <a:t>):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a Professor </a:t>
            </a:r>
            <a:r>
              <a:rPr lang="en-US" dirty="0" smtClean="0"/>
              <a:t>, </a:t>
            </a:r>
            <a:r>
              <a:rPr lang="en-US" dirty="0"/>
              <a:t>I(x):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is ignorant</a:t>
            </a:r>
            <a:r>
              <a:rPr lang="en-US" dirty="0"/>
              <a:t> ,</a:t>
            </a:r>
            <a:r>
              <a:rPr lang="en-US" dirty="0" smtClean="0"/>
              <a:t>V(x</a:t>
            </a:r>
            <a:r>
              <a:rPr lang="en-US" dirty="0"/>
              <a:t>):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vain</a:t>
            </a:r>
          </a:p>
          <a:p>
            <a:r>
              <a:rPr lang="en-US" dirty="0" smtClean="0"/>
              <a:t>Express above statement using quantifiers where domain consist of all people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 smtClean="0"/>
              <a:t>No professor are ignorant</a:t>
            </a:r>
          </a:p>
          <a:p>
            <a:r>
              <a:rPr lang="en-US" dirty="0"/>
              <a:t>	</a:t>
            </a:r>
            <a:r>
              <a:rPr lang="en-US" b="1" dirty="0"/>
              <a:t> ∀</a:t>
            </a:r>
            <a:r>
              <a:rPr lang="en-US" b="1" baseline="-25000" dirty="0" smtClean="0"/>
              <a:t>x</a:t>
            </a:r>
            <a:r>
              <a:rPr lang="en-US" b="1" dirty="0" smtClean="0"/>
              <a:t>[p(x)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/>
              <a:t> </a:t>
            </a:r>
            <a:r>
              <a:rPr lang="en-US" b="1" dirty="0" smtClean="0"/>
              <a:t>¬q(x)]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b) All ignorant people are vain</a:t>
            </a:r>
          </a:p>
          <a:p>
            <a:r>
              <a:rPr lang="en-US" dirty="0"/>
              <a:t>	</a:t>
            </a:r>
            <a:r>
              <a:rPr lang="en-US" b="1" dirty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[q(x)</a:t>
            </a:r>
            <a:r>
              <a:rPr lang="en-US" b="1" dirty="0" smtClean="0">
                <a:sym typeface="Wingdings" panose="05000000000000000000" pitchFamily="2" charset="2"/>
              </a:rPr>
              <a:t>r(x)]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c) Some professor are ignorant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/>
              <a:t>∃ </a:t>
            </a:r>
            <a:r>
              <a:rPr lang="en-US" b="1" baseline="-25000" dirty="0" smtClean="0"/>
              <a:t>x</a:t>
            </a:r>
            <a:r>
              <a:rPr lang="en-US" b="1" dirty="0" smtClean="0"/>
              <a:t>[p(x) ^ q(x)]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41602" y="4006392"/>
            <a:ext cx="214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13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001" y="320136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6012" y="1181124"/>
            <a:ext cx="10482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Q. </a:t>
            </a:r>
            <a:r>
              <a:rPr lang="en-US" dirty="0"/>
              <a:t>Let P (x) be the statement “x can speak Russian”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Q(x) be the statement “x knows the computer language C++.” </a:t>
            </a:r>
            <a:endParaRPr lang="en-US" dirty="0" smtClean="0"/>
          </a:p>
          <a:p>
            <a:r>
              <a:rPr lang="en-US" dirty="0" smtClean="0"/>
              <a:t>Express </a:t>
            </a:r>
            <a:r>
              <a:rPr lang="en-US" dirty="0"/>
              <a:t>each of these sentences in terms of P (x), Q(x), quantifiers, and logical connectives. The domain for quantifiers consists of all students at your school.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smtClean="0"/>
              <a:t>There </a:t>
            </a:r>
            <a:r>
              <a:rPr lang="en-US" dirty="0"/>
              <a:t>is a student at your school who can speak Russian and who knows C</a:t>
            </a:r>
            <a:r>
              <a:rPr lang="en-US" dirty="0" smtClean="0"/>
              <a:t>++.</a:t>
            </a:r>
          </a:p>
          <a:p>
            <a:r>
              <a:rPr lang="en-US" dirty="0"/>
              <a:t>      </a:t>
            </a:r>
            <a:r>
              <a:rPr lang="en-US" b="1" dirty="0" smtClean="0"/>
              <a:t>=∃</a:t>
            </a:r>
            <a:r>
              <a:rPr lang="en-US" b="1" baseline="-25000" dirty="0" smtClean="0"/>
              <a:t>x </a:t>
            </a:r>
            <a:r>
              <a:rPr lang="en-US" b="1" dirty="0" smtClean="0"/>
              <a:t>(</a:t>
            </a:r>
            <a:r>
              <a:rPr lang="en-US" b="1" dirty="0"/>
              <a:t>P(x) /\ Q(x)).  </a:t>
            </a:r>
            <a:endParaRPr lang="en-US" b="1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342900" indent="-342900">
              <a:buAutoNum type="alphaLcParenR"/>
            </a:pPr>
            <a:r>
              <a:rPr lang="en-US" dirty="0" smtClean="0"/>
              <a:t>There </a:t>
            </a:r>
            <a:r>
              <a:rPr lang="en-US" dirty="0"/>
              <a:t>is a student at your school who can speak Russian but who doesn’t know C++.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/>
              <a:t>=</a:t>
            </a:r>
            <a:r>
              <a:rPr lang="en-US" b="1" dirty="0"/>
              <a:t> ∃</a:t>
            </a:r>
            <a:r>
              <a:rPr lang="en-US" b="1" baseline="-25000" dirty="0"/>
              <a:t>x </a:t>
            </a:r>
            <a:r>
              <a:rPr lang="en-US" b="1" dirty="0" smtClean="0"/>
              <a:t>(P(x</a:t>
            </a:r>
            <a:r>
              <a:rPr lang="en-US" b="1" dirty="0"/>
              <a:t>) /\ ¬ </a:t>
            </a:r>
            <a:r>
              <a:rPr lang="en-US" b="1" dirty="0" smtClean="0"/>
              <a:t>Q(x))</a:t>
            </a:r>
          </a:p>
          <a:p>
            <a:endParaRPr lang="en-US" b="1" dirty="0" smtClean="0"/>
          </a:p>
          <a:p>
            <a:pPr marL="342900" indent="-342900">
              <a:buAutoNum type="alphaLcParenR"/>
            </a:pPr>
            <a:r>
              <a:rPr lang="en-US" dirty="0" smtClean="0"/>
              <a:t>Every </a:t>
            </a:r>
            <a:r>
              <a:rPr lang="en-US" dirty="0"/>
              <a:t>student at your school either can speak Russian or knows C</a:t>
            </a:r>
            <a:r>
              <a:rPr lang="en-US" dirty="0" smtClean="0"/>
              <a:t>++.</a:t>
            </a:r>
          </a:p>
          <a:p>
            <a:r>
              <a:rPr lang="en-US" dirty="0"/>
              <a:t>	</a:t>
            </a:r>
            <a:r>
              <a:rPr lang="en-US" b="1" dirty="0"/>
              <a:t>= ∀</a:t>
            </a:r>
            <a:r>
              <a:rPr lang="en-US" b="1" baseline="-25000" dirty="0"/>
              <a:t>x </a:t>
            </a:r>
            <a:r>
              <a:rPr lang="en-US" b="1" dirty="0" smtClean="0"/>
              <a:t>(</a:t>
            </a:r>
            <a:r>
              <a:rPr lang="en-US" b="1" dirty="0"/>
              <a:t>P(x) V Q(x</a:t>
            </a:r>
            <a:r>
              <a:rPr lang="en-US" b="1" dirty="0" smtClean="0"/>
              <a:t>))</a:t>
            </a:r>
          </a:p>
          <a:p>
            <a:endParaRPr lang="en-US" b="1" dirty="0" smtClean="0"/>
          </a:p>
          <a:p>
            <a:pPr marL="342900" indent="-342900">
              <a:buAutoNum type="alphaLcParenR"/>
            </a:pPr>
            <a:r>
              <a:rPr lang="en-US" dirty="0" smtClean="0"/>
              <a:t>No </a:t>
            </a:r>
            <a:r>
              <a:rPr lang="en-US" dirty="0"/>
              <a:t>student at your school can speak Russian or knows C</a:t>
            </a:r>
            <a:r>
              <a:rPr lang="en-US" dirty="0" smtClean="0"/>
              <a:t>++.</a:t>
            </a:r>
            <a:endParaRPr lang="en-US" dirty="0"/>
          </a:p>
          <a:p>
            <a:r>
              <a:rPr lang="en-US" dirty="0" smtClean="0"/>
              <a:t>	=</a:t>
            </a:r>
            <a:r>
              <a:rPr lang="en-US" b="1" dirty="0"/>
              <a:t> ∀</a:t>
            </a:r>
            <a:r>
              <a:rPr lang="en-US" b="1" baseline="-25000" dirty="0"/>
              <a:t>x </a:t>
            </a:r>
            <a:r>
              <a:rPr lang="en-US" b="1" dirty="0" smtClean="0"/>
              <a:t> [</a:t>
            </a:r>
            <a:r>
              <a:rPr lang="en-US" b="1" dirty="0"/>
              <a:t>¬ </a:t>
            </a:r>
            <a:r>
              <a:rPr lang="en-US" b="1" dirty="0" smtClean="0"/>
              <a:t>P(x</a:t>
            </a:r>
            <a:r>
              <a:rPr lang="en-US" b="1" dirty="0"/>
              <a:t>) </a:t>
            </a:r>
            <a:r>
              <a:rPr lang="en-US" b="1" dirty="0" smtClean="0"/>
              <a:t>^ </a:t>
            </a:r>
            <a:r>
              <a:rPr lang="en-US" b="1" dirty="0"/>
              <a:t>¬ </a:t>
            </a:r>
            <a:r>
              <a:rPr lang="en-US" b="1" dirty="0" smtClean="0"/>
              <a:t>Q(x)]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41602" y="4006392"/>
            <a:ext cx="214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14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001" y="320136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6012" y="1181124"/>
            <a:ext cx="104826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No one is sleeping.</a:t>
            </a:r>
          </a:p>
          <a:p>
            <a:r>
              <a:rPr lang="en-US" dirty="0"/>
              <a:t>	</a:t>
            </a:r>
            <a:r>
              <a:rPr lang="en-US" dirty="0" smtClean="0"/>
              <a:t>Negation of above: There is some who is sleeping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b="1" dirty="0"/>
              <a:t> </a:t>
            </a:r>
            <a:r>
              <a:rPr lang="en-US" b="1" dirty="0" smtClean="0"/>
              <a:t>=∃</a:t>
            </a:r>
            <a:r>
              <a:rPr lang="en-US" b="1" baseline="-25000" dirty="0" smtClean="0"/>
              <a:t>x</a:t>
            </a:r>
            <a:r>
              <a:rPr lang="en-US" b="1" dirty="0" smtClean="0"/>
              <a:t>[Person(x) ^ sleeping(x)]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Now , negate the predicate:</a:t>
            </a:r>
          </a:p>
          <a:p>
            <a:r>
              <a:rPr lang="en-US" dirty="0"/>
              <a:t>	</a:t>
            </a:r>
            <a:r>
              <a:rPr lang="en-US" dirty="0" smtClean="0"/>
              <a:t>				=</a:t>
            </a:r>
            <a:r>
              <a:rPr lang="en-US" b="1" dirty="0" smtClean="0"/>
              <a:t>¬</a:t>
            </a:r>
            <a:r>
              <a:rPr lang="en-US" b="1" dirty="0"/>
              <a:t>∃</a:t>
            </a:r>
            <a:r>
              <a:rPr lang="en-US" b="1" baseline="-25000" dirty="0" smtClean="0"/>
              <a:t>x</a:t>
            </a:r>
            <a:r>
              <a:rPr lang="en-US" b="1" dirty="0"/>
              <a:t>[Person(x) ^ sleeping(x</a:t>
            </a:r>
            <a:r>
              <a:rPr lang="en-US" b="1" dirty="0" smtClean="0"/>
              <a:t>)]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Not everyone is sleeping.</a:t>
            </a:r>
          </a:p>
          <a:p>
            <a:r>
              <a:rPr lang="en-US" dirty="0"/>
              <a:t>	 Negation of above: </a:t>
            </a:r>
            <a:r>
              <a:rPr lang="en-US" dirty="0" smtClean="0"/>
              <a:t>Everyone </a:t>
            </a:r>
            <a:r>
              <a:rPr lang="en-US" dirty="0"/>
              <a:t>is </a:t>
            </a:r>
            <a:r>
              <a:rPr lang="en-US" dirty="0" smtClean="0"/>
              <a:t>sleeping.</a:t>
            </a:r>
          </a:p>
          <a:p>
            <a:r>
              <a:rPr lang="en-US" dirty="0"/>
              <a:t>	</a:t>
            </a:r>
            <a:r>
              <a:rPr lang="en-US" dirty="0" smtClean="0"/>
              <a:t>				=</a:t>
            </a:r>
            <a:r>
              <a:rPr lang="en-US" b="1" dirty="0"/>
              <a:t> ∀</a:t>
            </a:r>
            <a:r>
              <a:rPr lang="en-US" b="1" baseline="-25000" dirty="0"/>
              <a:t>x </a:t>
            </a:r>
            <a:r>
              <a:rPr lang="en-US" b="1" dirty="0" smtClean="0"/>
              <a:t>[Person(x)</a:t>
            </a:r>
            <a:r>
              <a:rPr lang="en-US" b="1" dirty="0" smtClean="0">
                <a:sym typeface="Wingdings" panose="05000000000000000000" pitchFamily="2" charset="2"/>
              </a:rPr>
              <a:t>Sleeping(x)]</a:t>
            </a:r>
          </a:p>
          <a:p>
            <a:r>
              <a:rPr lang="en-US" b="1" dirty="0">
                <a:sym typeface="Wingdings" panose="05000000000000000000" pitchFamily="2" charset="2"/>
              </a:rPr>
              <a:t>	</a:t>
            </a:r>
            <a:r>
              <a:rPr lang="en-US" dirty="0"/>
              <a:t>Now , negate the predicate:</a:t>
            </a:r>
          </a:p>
          <a:p>
            <a:r>
              <a:rPr lang="en-US" dirty="0" smtClean="0"/>
              <a:t>					=</a:t>
            </a:r>
            <a:r>
              <a:rPr lang="en-US" b="1" dirty="0" smtClean="0"/>
              <a:t>¬</a:t>
            </a:r>
            <a:r>
              <a:rPr lang="en-US" b="1" dirty="0"/>
              <a:t>∀</a:t>
            </a:r>
            <a:r>
              <a:rPr lang="en-US" b="1" baseline="-25000" dirty="0"/>
              <a:t>x </a:t>
            </a:r>
            <a:r>
              <a:rPr lang="en-US" b="1" dirty="0"/>
              <a:t>[Person(x)</a:t>
            </a:r>
            <a:r>
              <a:rPr lang="en-US" b="1" dirty="0">
                <a:sym typeface="Wingdings" panose="05000000000000000000" pitchFamily="2" charset="2"/>
              </a:rPr>
              <a:t>Sleeping(x</a:t>
            </a:r>
            <a:r>
              <a:rPr lang="en-US" b="1" dirty="0" smtClean="0">
                <a:sym typeface="Wingdings" panose="05000000000000000000" pitchFamily="2" charset="2"/>
              </a:rPr>
              <a:t>)]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3.</a:t>
            </a:r>
            <a:r>
              <a:rPr lang="en-US" dirty="0"/>
              <a:t> No one in this class is wearing </a:t>
            </a:r>
            <a:r>
              <a:rPr lang="en-US" dirty="0" smtClean="0"/>
              <a:t>glass </a:t>
            </a:r>
            <a:r>
              <a:rPr lang="en-US" dirty="0"/>
              <a:t>and a </a:t>
            </a:r>
            <a:r>
              <a:rPr lang="en-US" dirty="0" smtClean="0"/>
              <a:t>cap. </a:t>
            </a:r>
          </a:p>
          <a:p>
            <a:r>
              <a:rPr lang="en-US" dirty="0"/>
              <a:t>	</a:t>
            </a:r>
            <a:r>
              <a:rPr lang="en-US" dirty="0" smtClean="0"/>
              <a:t>Negation of above statement: There is some one in this class who is </a:t>
            </a:r>
            <a:r>
              <a:rPr lang="en-US" dirty="0"/>
              <a:t>wearing glass and a </a:t>
            </a:r>
            <a:r>
              <a:rPr lang="en-US" dirty="0" smtClean="0"/>
              <a:t>cap.</a:t>
            </a:r>
          </a:p>
          <a:p>
            <a:r>
              <a:rPr lang="en-US" dirty="0" smtClean="0"/>
              <a:t>					=</a:t>
            </a:r>
            <a:r>
              <a:rPr lang="en-US" b="1" dirty="0" smtClean="0"/>
              <a:t>∃</a:t>
            </a:r>
            <a:r>
              <a:rPr lang="en-US" b="1" baseline="-25000" dirty="0" smtClean="0"/>
              <a:t>x</a:t>
            </a:r>
            <a:r>
              <a:rPr lang="en-US" b="1" dirty="0" smtClean="0"/>
              <a:t>[Glass(x) ∧ Cap(x)]</a:t>
            </a:r>
          </a:p>
          <a:p>
            <a:r>
              <a:rPr lang="en-US" b="1" dirty="0"/>
              <a:t>	</a:t>
            </a:r>
            <a:r>
              <a:rPr lang="en-US" dirty="0" smtClean="0"/>
              <a:t>Now, negate the predicate: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				</a:t>
            </a:r>
            <a:r>
              <a:rPr lang="en-US" dirty="0" smtClean="0"/>
              <a:t>=¬</a:t>
            </a:r>
            <a:r>
              <a:rPr lang="en-US" b="1" dirty="0" smtClean="0"/>
              <a:t>∃</a:t>
            </a:r>
            <a:r>
              <a:rPr lang="en-US" b="1" baseline="-25000" dirty="0"/>
              <a:t>x</a:t>
            </a:r>
            <a:r>
              <a:rPr lang="en-US" b="1" dirty="0"/>
              <a:t>[Glass(x) ∧ Cap(x</a:t>
            </a:r>
            <a:r>
              <a:rPr lang="en-US" b="1" dirty="0" smtClean="0"/>
              <a:t>)]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41602" y="4006392"/>
            <a:ext cx="214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1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Limitation of </a:t>
            </a:r>
            <a:r>
              <a:rPr lang="en-US" b="1" u="sng" dirty="0">
                <a:solidFill>
                  <a:srgbClr val="FFC000"/>
                </a:solidFill>
              </a:rPr>
              <a:t>P</a:t>
            </a:r>
            <a:r>
              <a:rPr lang="en-US" b="1" u="sng" dirty="0" smtClean="0">
                <a:solidFill>
                  <a:srgbClr val="FFC000"/>
                </a:solidFill>
              </a:rPr>
              <a:t>ropositional Logic: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48239" y="2258848"/>
            <a:ext cx="2885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following :</a:t>
            </a:r>
          </a:p>
          <a:p>
            <a:r>
              <a:rPr lang="en-US" dirty="0"/>
              <a:t>	</a:t>
            </a:r>
            <a:r>
              <a:rPr lang="en-US" dirty="0" smtClean="0"/>
              <a:t>p:   “All men are mortal”</a:t>
            </a:r>
          </a:p>
          <a:p>
            <a:r>
              <a:rPr lang="en-US" dirty="0"/>
              <a:t>	</a:t>
            </a:r>
            <a:r>
              <a:rPr lang="en-US" dirty="0" smtClean="0"/>
              <a:t>q:   “Ram is man”</a:t>
            </a:r>
          </a:p>
          <a:p>
            <a:r>
              <a:rPr lang="en-US" dirty="0" smtClean="0"/>
              <a:t>        r:     </a:t>
            </a:r>
            <a:r>
              <a:rPr lang="en-US" b="1" dirty="0" smtClean="0"/>
              <a:t>∴  </a:t>
            </a:r>
            <a:r>
              <a:rPr lang="en-US" dirty="0" smtClean="0"/>
              <a:t>“Ram is mortal”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rule of propositional logic will allow us to conclude the truth of ‘r’.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Therefore, We need more powerful type of logic called First order Logic or</a:t>
            </a:r>
          </a:p>
          <a:p>
            <a:r>
              <a:rPr lang="en-US" dirty="0" smtClean="0"/>
              <a:t>     PREDICATE LOGIC.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understand predicate Logic we need to understand:</a:t>
            </a:r>
          </a:p>
          <a:p>
            <a:r>
              <a:rPr lang="en-US" dirty="0"/>
              <a:t>	</a:t>
            </a:r>
            <a:r>
              <a:rPr lang="en-US" dirty="0" smtClean="0"/>
              <a:t>a) Subject</a:t>
            </a:r>
          </a:p>
          <a:p>
            <a:r>
              <a:rPr lang="en-US" dirty="0"/>
              <a:t>	</a:t>
            </a:r>
            <a:r>
              <a:rPr lang="en-US" dirty="0" smtClean="0"/>
              <a:t>b) Predicates</a:t>
            </a:r>
          </a:p>
          <a:p>
            <a:r>
              <a:rPr lang="en-US" dirty="0"/>
              <a:t>	</a:t>
            </a:r>
            <a:r>
              <a:rPr lang="en-US" dirty="0" smtClean="0"/>
              <a:t>c) Quantifiers</a:t>
            </a:r>
          </a:p>
          <a:p>
            <a:r>
              <a:rPr lang="en-US" dirty="0"/>
              <a:t>	</a:t>
            </a:r>
            <a:r>
              <a:rPr lang="en-US" dirty="0" smtClean="0"/>
              <a:t>d</a:t>
            </a:r>
            <a:r>
              <a:rPr lang="en-US" dirty="0"/>
              <a:t>) </a:t>
            </a:r>
            <a:r>
              <a:rPr lang="en-US" dirty="0" smtClean="0"/>
              <a:t>Domain(Universe </a:t>
            </a:r>
            <a:r>
              <a:rPr lang="en-US" dirty="0"/>
              <a:t>of </a:t>
            </a:r>
            <a:r>
              <a:rPr lang="en-US" dirty="0" smtClean="0"/>
              <a:t>Discourse0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" y="1198883"/>
            <a:ext cx="10761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an statement:</a:t>
            </a:r>
          </a:p>
          <a:p>
            <a:r>
              <a:rPr lang="en-US" dirty="0"/>
              <a:t>	</a:t>
            </a:r>
            <a:r>
              <a:rPr lang="en-US" sz="3600" b="1" dirty="0" smtClean="0"/>
              <a:t>                      “Jose   is    Tall”</a:t>
            </a:r>
            <a:endParaRPr lang="en-US" sz="3600" b="1" dirty="0"/>
          </a:p>
        </p:txBody>
      </p:sp>
      <p:sp>
        <p:nvSpPr>
          <p:cNvPr id="7" name="Bent Arrow 6"/>
          <p:cNvSpPr/>
          <p:nvPr/>
        </p:nvSpPr>
        <p:spPr>
          <a:xfrm flipH="1" flipV="1">
            <a:off x="4024914" y="2396715"/>
            <a:ext cx="635000" cy="9427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6597900" y="2293562"/>
            <a:ext cx="547561" cy="9088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429525" y="1759949"/>
            <a:ext cx="321732" cy="9681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506632" y="1686843"/>
            <a:ext cx="321732" cy="9681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09332" y="2884676"/>
            <a:ext cx="151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Subject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242680" y="2850503"/>
            <a:ext cx="189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Predicate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4097" y="3045542"/>
            <a:ext cx="180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Tall(Jose)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73664" y="3934543"/>
            <a:ext cx="10837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Subject: “</a:t>
            </a:r>
            <a:r>
              <a:rPr lang="en-US" sz="2400" dirty="0"/>
              <a:t>The </a:t>
            </a:r>
            <a:r>
              <a:rPr lang="en-US" sz="2400" b="1" dirty="0"/>
              <a:t>subject</a:t>
            </a:r>
            <a:r>
              <a:rPr lang="en-US" sz="2400" dirty="0"/>
              <a:t> is what (or whom) the sentence is about</a:t>
            </a:r>
            <a:r>
              <a:rPr lang="en-US" sz="24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Predicate: “</a:t>
            </a:r>
            <a:r>
              <a:rPr lang="en-US" sz="2400" b="1" dirty="0" smtClean="0"/>
              <a:t>Predicate </a:t>
            </a:r>
            <a:r>
              <a:rPr lang="en-US" sz="2400" dirty="0" smtClean="0"/>
              <a:t>refers to a property that the subject of a 						   statement can have”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780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2" grpId="0" animBg="1"/>
      <p:bldP spid="10" grpId="0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493" y="869622"/>
            <a:ext cx="111860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Consider an statement: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   							“X is greater than 3”     (x&gt;3)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Subject: Variable “x”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Predicate: Greater than 3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 can denote “x&gt;3” as: P(x)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statement P(x) becomes a proposition once the value has been assigned to the subject.</a:t>
            </a:r>
          </a:p>
          <a:p>
            <a:pPr>
              <a:lnSpc>
                <a:spcPct val="200000"/>
              </a:lnSpc>
            </a:pPr>
            <a:r>
              <a:rPr lang="en-US" u="sng" dirty="0" smtClean="0"/>
              <a:t>Example: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P(5): “5 is greater than 3”(TRUE)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P(2): “2 is greater than 3”(FALSE)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9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57578" y="196612"/>
            <a:ext cx="102092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</a:rPr>
              <a:t>Q.1) Let Q(x) denotes the statement : “The word “x” contains the letter ‘a’   ”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What are the Truth value of  Q(ankit), Q(Logic), Q(nothing) ?</a:t>
            </a:r>
          </a:p>
          <a:p>
            <a:r>
              <a:rPr lang="en-US" sz="2200" u="sng" dirty="0" smtClean="0"/>
              <a:t>Solution</a:t>
            </a:r>
          </a:p>
          <a:p>
            <a:r>
              <a:rPr lang="en-US" sz="2200" dirty="0" smtClean="0"/>
              <a:t>Q(x): “ The word “x” contains the letter ‘a’  ”</a:t>
            </a:r>
          </a:p>
          <a:p>
            <a:endParaRPr lang="en-US" sz="2200" dirty="0"/>
          </a:p>
          <a:p>
            <a:r>
              <a:rPr lang="en-US" sz="2200" dirty="0" smtClean="0"/>
              <a:t>Q(ankit): “”The word “ankit” contains the letter ‘a’ “            (TRUE)</a:t>
            </a:r>
          </a:p>
          <a:p>
            <a:r>
              <a:rPr lang="en-US" sz="2200" dirty="0" smtClean="0"/>
              <a:t>Q(Logic): </a:t>
            </a:r>
            <a:r>
              <a:rPr lang="en-US" sz="2200" dirty="0"/>
              <a:t>“”The word </a:t>
            </a:r>
            <a:r>
              <a:rPr lang="en-US" sz="2200" dirty="0" smtClean="0"/>
              <a:t>“Logic” </a:t>
            </a:r>
            <a:r>
              <a:rPr lang="en-US" sz="2200" dirty="0"/>
              <a:t>contains the letter ‘a’ “ </a:t>
            </a:r>
            <a:r>
              <a:rPr lang="en-US" sz="2200" dirty="0" smtClean="0"/>
              <a:t>         (FALSE)</a:t>
            </a:r>
          </a:p>
          <a:p>
            <a:r>
              <a:rPr lang="en-US" sz="2200" dirty="0" smtClean="0"/>
              <a:t>Q(nothing): </a:t>
            </a:r>
            <a:r>
              <a:rPr lang="en-US" sz="2200" dirty="0"/>
              <a:t>“”The word </a:t>
            </a:r>
            <a:r>
              <a:rPr lang="en-US" sz="2200" dirty="0" smtClean="0"/>
              <a:t>“nothing” </a:t>
            </a:r>
            <a:r>
              <a:rPr lang="en-US" sz="2200" dirty="0"/>
              <a:t>contains the letter ‘a’ “  </a:t>
            </a:r>
            <a:r>
              <a:rPr lang="en-US" sz="2200" dirty="0" smtClean="0"/>
              <a:t>(FALSE)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b="1" dirty="0" smtClean="0">
                <a:solidFill>
                  <a:schemeClr val="accent2"/>
                </a:solidFill>
              </a:rPr>
              <a:t>Q.2) </a:t>
            </a:r>
            <a:r>
              <a:rPr lang="en-US" sz="2200" dirty="0" smtClean="0">
                <a:solidFill>
                  <a:schemeClr val="accent2"/>
                </a:solidFill>
              </a:rPr>
              <a:t>Let C(x, y) denotes the statement: “x is the capital of y”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What are the truth value of C(Kathmandu, Nepal), C(</a:t>
            </a:r>
            <a:r>
              <a:rPr lang="en-US" sz="2200" dirty="0">
                <a:solidFill>
                  <a:schemeClr val="accent2"/>
                </a:solidFill>
              </a:rPr>
              <a:t>T</a:t>
            </a:r>
            <a:r>
              <a:rPr lang="en-US" sz="2200" dirty="0" smtClean="0">
                <a:solidFill>
                  <a:schemeClr val="accent2"/>
                </a:solidFill>
              </a:rPr>
              <a:t>exas, America) ?</a:t>
            </a:r>
          </a:p>
          <a:p>
            <a:r>
              <a:rPr lang="en-US" sz="2200" u="sng" dirty="0" smtClean="0"/>
              <a:t>Solution</a:t>
            </a:r>
          </a:p>
          <a:p>
            <a:r>
              <a:rPr lang="en-US" sz="2200" dirty="0" smtClean="0"/>
              <a:t>C(x, y): “</a:t>
            </a:r>
            <a:r>
              <a:rPr lang="en-US" sz="2200" dirty="0"/>
              <a:t>x is the capital of y</a:t>
            </a:r>
            <a:r>
              <a:rPr lang="en-US" sz="2200" dirty="0" smtClean="0"/>
              <a:t>” 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/>
              <a:t>C</a:t>
            </a:r>
            <a:r>
              <a:rPr lang="en-US" sz="2200" dirty="0" smtClean="0"/>
              <a:t>(Kathmandu, Nepal) : “Kathmandu is capital of Nepal”    (TRUE)</a:t>
            </a:r>
          </a:p>
          <a:p>
            <a:r>
              <a:rPr lang="en-US" sz="2200" dirty="0" smtClean="0"/>
              <a:t>C(Texas, America)        :  “Texas is capital of America”          (FALSE) 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2961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7764" y="948690"/>
            <a:ext cx="98038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Following:</a:t>
            </a:r>
            <a:br>
              <a:rPr lang="en-US" dirty="0" smtClean="0"/>
            </a:br>
            <a:r>
              <a:rPr lang="en-US" dirty="0" smtClean="0"/>
              <a:t> 				P(x): “x is greater than 10”     </a:t>
            </a:r>
          </a:p>
          <a:p>
            <a:r>
              <a:rPr lang="en-US" dirty="0" smtClean="0"/>
              <a:t>Domain: All positive natural numbers.</a:t>
            </a:r>
          </a:p>
          <a:p>
            <a:endParaRPr lang="en-US" dirty="0"/>
          </a:p>
          <a:p>
            <a:r>
              <a:rPr lang="en-US" dirty="0" smtClean="0"/>
              <a:t>Can we say the above statement is true for all values of x?</a:t>
            </a:r>
          </a:p>
          <a:p>
            <a:r>
              <a:rPr lang="en-US" dirty="0" smtClean="0"/>
              <a:t>=No, because for x=1,2,3,4,5,6,7,8,9,10 above statement becomes FALSE.</a:t>
            </a:r>
          </a:p>
          <a:p>
            <a:r>
              <a:rPr lang="en-US" dirty="0" smtClean="0"/>
              <a:t>So, We can say above statement as : </a:t>
            </a:r>
            <a:r>
              <a:rPr lang="en-US" b="1" dirty="0" smtClean="0">
                <a:solidFill>
                  <a:schemeClr val="accent1"/>
                </a:solidFill>
              </a:rPr>
              <a:t>For some x, P(x) is TRUE.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Consider The following:</a:t>
            </a:r>
          </a:p>
          <a:p>
            <a:r>
              <a:rPr lang="en-US" dirty="0"/>
              <a:t>	</a:t>
            </a:r>
            <a:r>
              <a:rPr lang="en-US" dirty="0" smtClean="0"/>
              <a:t>		   Q(x):  “x&lt;x+1”</a:t>
            </a:r>
          </a:p>
          <a:p>
            <a:r>
              <a:rPr lang="en-US" dirty="0" smtClean="0"/>
              <a:t>Domain : All positive natural numbers.</a:t>
            </a:r>
          </a:p>
          <a:p>
            <a:r>
              <a:rPr lang="en-US" dirty="0" smtClean="0"/>
              <a:t>Can we say that Q(x) is TRUE For all values of x within our domain?</a:t>
            </a:r>
          </a:p>
          <a:p>
            <a:r>
              <a:rPr lang="en-US" dirty="0" smtClean="0"/>
              <a:t>=Yes</a:t>
            </a:r>
          </a:p>
          <a:p>
            <a:r>
              <a:rPr lang="en-US" dirty="0" smtClean="0"/>
              <a:t>So, we can say above statement as: </a:t>
            </a:r>
            <a:r>
              <a:rPr lang="en-US" b="1" dirty="0" smtClean="0">
                <a:solidFill>
                  <a:schemeClr val="accent1"/>
                </a:solidFill>
              </a:rPr>
              <a:t>For all x, Q(x) is TRUE.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/>
              <a:t>In </a:t>
            </a:r>
            <a:r>
              <a:rPr lang="en-US" b="1" dirty="0"/>
              <a:t>predicate logic</a:t>
            </a:r>
            <a:r>
              <a:rPr lang="en-US" dirty="0"/>
              <a:t>, </a:t>
            </a:r>
            <a:r>
              <a:rPr lang="en-US" b="1" dirty="0"/>
              <a:t>predicates</a:t>
            </a:r>
            <a:r>
              <a:rPr lang="en-US" dirty="0"/>
              <a:t> are used alongside </a:t>
            </a:r>
            <a:r>
              <a:rPr lang="en-US" b="1" dirty="0"/>
              <a:t>quantifiers</a:t>
            </a:r>
            <a:r>
              <a:rPr lang="en-US" dirty="0"/>
              <a:t> to express the extent to which a </a:t>
            </a:r>
            <a:r>
              <a:rPr lang="en-US" b="1" dirty="0"/>
              <a:t>predicate</a:t>
            </a:r>
            <a:r>
              <a:rPr lang="en-US" dirty="0"/>
              <a:t> is true over a range of elements. Using </a:t>
            </a:r>
            <a:r>
              <a:rPr lang="en-US" b="1" dirty="0"/>
              <a:t>quantifiers</a:t>
            </a:r>
            <a:r>
              <a:rPr lang="en-US" dirty="0"/>
              <a:t> to create such propositions is called </a:t>
            </a:r>
            <a:r>
              <a:rPr lang="en-US" dirty="0" smtClean="0"/>
              <a:t>quantification.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151298" y="2777706"/>
            <a:ext cx="20530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204385" y="2777706"/>
            <a:ext cx="0" cy="21824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45857" y="4960189"/>
            <a:ext cx="24585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9221638" y="3614468"/>
            <a:ext cx="621102" cy="241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859992" y="3614468"/>
            <a:ext cx="161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25" y="396510"/>
            <a:ext cx="9228817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1. UNIVERSAL QUANTIFICATION(</a:t>
            </a:r>
            <a:r>
              <a:rPr lang="en-US" sz="4400" u="sng" dirty="0">
                <a:solidFill>
                  <a:srgbClr val="FFC000"/>
                </a:solidFill>
              </a:rPr>
              <a:t>∀</a:t>
            </a:r>
            <a:r>
              <a:rPr lang="en-US" b="1" u="sng" dirty="0" smtClean="0">
                <a:solidFill>
                  <a:srgbClr val="FFC000"/>
                </a:solidFill>
              </a:rPr>
              <a:t>):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388" y="1323101"/>
            <a:ext cx="10153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	</a:t>
            </a:r>
            <a:r>
              <a:rPr lang="en-US" sz="2400" dirty="0" smtClean="0"/>
              <a:t>“Every cat drinks milk”</a:t>
            </a:r>
          </a:p>
          <a:p>
            <a:endParaRPr lang="en-US" sz="2400" dirty="0"/>
          </a:p>
          <a:p>
            <a:r>
              <a:rPr lang="en-US" sz="2000" dirty="0" smtClean="0"/>
              <a:t>Above statement is Equivalent to: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Drinks milk.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^		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Drinks </a:t>
            </a:r>
            <a:r>
              <a:rPr lang="en-US" sz="2000" dirty="0" smtClean="0"/>
              <a:t>milk.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^		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X</a:t>
            </a:r>
            <a:r>
              <a:rPr lang="en-US" sz="2000" baseline="-25000" dirty="0"/>
              <a:t>3</a:t>
            </a:r>
            <a:r>
              <a:rPr lang="en-US" sz="2000" dirty="0" smtClean="0"/>
              <a:t> </a:t>
            </a:r>
            <a:r>
              <a:rPr lang="en-US" sz="2000" dirty="0"/>
              <a:t>Drinks </a:t>
            </a:r>
            <a:r>
              <a:rPr lang="en-US" sz="2000" dirty="0" smtClean="0"/>
              <a:t>milk.					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8622111" y="1544316"/>
            <a:ext cx="1798598" cy="189781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86345" y="1889184"/>
            <a:ext cx="63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</a:p>
          <a:p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</a:p>
          <a:p>
            <a:r>
              <a:rPr lang="en-US" sz="2400" dirty="0" smtClean="0"/>
              <a:t>X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082951" y="3442127"/>
            <a:ext cx="40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9130040" y="1174984"/>
            <a:ext cx="11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CATS</a:t>
            </a:r>
            <a:endParaRPr lang="en-US" u="sng" dirty="0"/>
          </a:p>
        </p:txBody>
      </p:sp>
      <p:sp>
        <p:nvSpPr>
          <p:cNvPr id="10" name="Striped Right Arrow 9"/>
          <p:cNvSpPr/>
          <p:nvPr/>
        </p:nvSpPr>
        <p:spPr>
          <a:xfrm>
            <a:off x="3819350" y="2872783"/>
            <a:ext cx="1828800" cy="5693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61939" y="2489348"/>
            <a:ext cx="1173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Milk(X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	^</a:t>
            </a:r>
          </a:p>
          <a:p>
            <a:r>
              <a:rPr lang="en-US" dirty="0"/>
              <a:t>Milk(X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^</a:t>
            </a:r>
          </a:p>
          <a:p>
            <a:r>
              <a:rPr lang="en-US" dirty="0"/>
              <a:t>Milk(X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9281" y="4059008"/>
            <a:ext cx="65032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				∀</a:t>
            </a:r>
            <a:r>
              <a:rPr lang="en-US" sz="5400" baseline="-25000" dirty="0" smtClean="0"/>
              <a:t>x </a:t>
            </a:r>
            <a:r>
              <a:rPr lang="en-US" sz="5400" dirty="0" smtClean="0"/>
              <a:t>Milk(X)</a:t>
            </a:r>
          </a:p>
          <a:p>
            <a:r>
              <a:rPr lang="en-US" sz="2800" dirty="0" smtClean="0"/>
              <a:t>=For all X, Milk(X)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or</a:t>
            </a:r>
          </a:p>
          <a:p>
            <a:r>
              <a:rPr lang="en-US" sz="2800" dirty="0" smtClean="0"/>
              <a:t>=For ever X, Milk(X)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328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12" grpId="0"/>
      <p:bldP spid="10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894" y="390919"/>
            <a:ext cx="9228817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1. UNIVERSAL QUANTIFICATION(</a:t>
            </a:r>
            <a:r>
              <a:rPr lang="en-US" sz="4400" u="sng" dirty="0">
                <a:solidFill>
                  <a:srgbClr val="FFC000"/>
                </a:solidFill>
              </a:rPr>
              <a:t>∀</a:t>
            </a:r>
            <a:r>
              <a:rPr lang="en-US" b="1" u="sng" dirty="0" smtClean="0">
                <a:solidFill>
                  <a:srgbClr val="FFC000"/>
                </a:solidFill>
              </a:rPr>
              <a:t>):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894" y="1414731"/>
            <a:ext cx="93165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Universal Quantification of P(x) is:</a:t>
            </a:r>
          </a:p>
          <a:p>
            <a:r>
              <a:rPr lang="en-US" dirty="0" smtClean="0"/>
              <a:t>			“P(x) for all value of x in the Domain”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2400" dirty="0" smtClean="0"/>
              <a:t>=</a:t>
            </a:r>
            <a:r>
              <a:rPr lang="en-US" sz="2400" dirty="0"/>
              <a:t> </a:t>
            </a:r>
            <a:r>
              <a:rPr lang="en-US" sz="2400" dirty="0" smtClean="0"/>
              <a:t>∀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P(x)</a:t>
            </a:r>
          </a:p>
          <a:p>
            <a:r>
              <a:rPr lang="en-US" dirty="0" smtClean="0"/>
              <a:t>We can also read </a:t>
            </a:r>
            <a:r>
              <a:rPr lang="en-US" dirty="0"/>
              <a:t>∀</a:t>
            </a:r>
            <a:r>
              <a:rPr lang="en-US" baseline="-25000" dirty="0"/>
              <a:t>x</a:t>
            </a:r>
            <a:r>
              <a:rPr lang="en-US" dirty="0"/>
              <a:t>P(x</a:t>
            </a:r>
            <a:r>
              <a:rPr lang="en-US" dirty="0" smtClean="0"/>
              <a:t>) as:</a:t>
            </a:r>
          </a:p>
          <a:p>
            <a:r>
              <a:rPr lang="en-US" dirty="0"/>
              <a:t>	</a:t>
            </a:r>
            <a:r>
              <a:rPr lang="en-US" dirty="0" smtClean="0"/>
              <a:t>		“For all P(x) ” or “for every x, P(x)”</a:t>
            </a:r>
          </a:p>
          <a:p>
            <a:endParaRPr lang="en-US" dirty="0"/>
          </a:p>
          <a:p>
            <a:r>
              <a:rPr lang="en-US" u="sng" dirty="0" smtClean="0"/>
              <a:t>Example:</a:t>
            </a:r>
          </a:p>
          <a:p>
            <a:endParaRPr lang="en-US" dirty="0" smtClean="0"/>
          </a:p>
          <a:p>
            <a:r>
              <a:rPr lang="en-US" b="1" dirty="0" smtClean="0"/>
              <a:t>Q.1</a:t>
            </a:r>
            <a:r>
              <a:rPr lang="en-US" b="1" i="1" dirty="0" smtClean="0"/>
              <a:t>) </a:t>
            </a:r>
            <a:r>
              <a:rPr lang="en-US" i="1" dirty="0" smtClean="0"/>
              <a:t>“</a:t>
            </a:r>
            <a:r>
              <a:rPr lang="en-US" b="1" i="1" dirty="0" smtClean="0"/>
              <a:t>All student of BEIT takes course on Discrete Mathematics</a:t>
            </a:r>
            <a:r>
              <a:rPr lang="en-US" i="1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let,</a:t>
            </a:r>
          </a:p>
          <a:p>
            <a:r>
              <a:rPr lang="en-US" dirty="0"/>
              <a:t>	</a:t>
            </a:r>
            <a:r>
              <a:rPr lang="en-US" dirty="0" smtClean="0"/>
              <a:t>	D(x): “x takes course on Discrete Mathematics”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000" dirty="0" smtClean="0"/>
              <a:t>=</a:t>
            </a:r>
            <a:r>
              <a:rPr lang="en-US" sz="2000" dirty="0"/>
              <a:t>∀</a:t>
            </a:r>
            <a:r>
              <a:rPr lang="en-US" sz="2000" baseline="-25000" dirty="0" err="1" smtClean="0"/>
              <a:t>x</a:t>
            </a:r>
            <a:r>
              <a:rPr lang="en-US" sz="2000" dirty="0" err="1" smtClean="0"/>
              <a:t>D</a:t>
            </a:r>
            <a:r>
              <a:rPr lang="en-US" sz="2000" dirty="0" smtClean="0"/>
              <a:t>(x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553942" y="4372509"/>
            <a:ext cx="1798598" cy="189781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289592" y="5061884"/>
            <a:ext cx="63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baseline="-25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900730" y="6254972"/>
            <a:ext cx="40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9132209" y="3969943"/>
            <a:ext cx="116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BEIT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932702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1493</TotalTime>
  <Words>1048</Words>
  <Application>Microsoft Office PowerPoint</Application>
  <PresentationFormat>Widescreen</PresentationFormat>
  <Paragraphs>438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Algerian</vt:lpstr>
      <vt:lpstr>Aparajita</vt:lpstr>
      <vt:lpstr>Arial</vt:lpstr>
      <vt:lpstr>Calibri</vt:lpstr>
      <vt:lpstr>Gill Sans MT</vt:lpstr>
      <vt:lpstr>Impact</vt:lpstr>
      <vt:lpstr>Times New Roman</vt:lpstr>
      <vt:lpstr>Wingdings</vt:lpstr>
      <vt:lpstr>Wingdings 3</vt:lpstr>
      <vt:lpstr>Badge</vt:lpstr>
      <vt:lpstr>PowerPoint Presentation</vt:lpstr>
      <vt:lpstr>PowerPoint Presentation</vt:lpstr>
      <vt:lpstr>Limitation of Propositional Logic:</vt:lpstr>
      <vt:lpstr>PowerPoint Presentation</vt:lpstr>
      <vt:lpstr>PowerPoint Presentation</vt:lpstr>
      <vt:lpstr>PowerPoint Presentation</vt:lpstr>
      <vt:lpstr>PowerPoint Presentation</vt:lpstr>
      <vt:lpstr>1. UNIVERSAL QUANTIFICATION(∀):</vt:lpstr>
      <vt:lpstr>1. UNIVERSAL QUANTIFICATION(∀):</vt:lpstr>
      <vt:lpstr>1. UNIVERSAL QUANTIFICATION(∀):</vt:lpstr>
      <vt:lpstr>1. UNIVERSAL QUANTIFICATION(∀):</vt:lpstr>
      <vt:lpstr>2. EXISTENTIAN QUANTIFICATION(∃):</vt:lpstr>
      <vt:lpstr>2. EXISTENTIAN QUANTIFICATION(∃):</vt:lpstr>
      <vt:lpstr>2. EXISTENTIAN QUANTIFICATION(∃):</vt:lpstr>
      <vt:lpstr>PowerPoint Presentation</vt:lpstr>
      <vt:lpstr>FREE &amp; BOUND VARIABLES:</vt:lpstr>
      <vt:lpstr>NEGATING QUANTIFICATIONS:</vt:lpstr>
      <vt:lpstr>PowerPoint Presentation</vt:lpstr>
      <vt:lpstr>PowerPoint Presentation</vt:lpstr>
      <vt:lpstr>Translating from English:</vt:lpstr>
      <vt:lpstr>Translating from English:</vt:lpstr>
      <vt:lpstr>Translating from English:</vt:lpstr>
      <vt:lpstr>Translating from English:</vt:lpstr>
      <vt:lpstr>Translating from English:</vt:lpstr>
      <vt:lpstr>Translating from English:</vt:lpstr>
      <vt:lpstr>Translating from English: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250</cp:revision>
  <dcterms:created xsi:type="dcterms:W3CDTF">2020-09-07T16:36:41Z</dcterms:created>
  <dcterms:modified xsi:type="dcterms:W3CDTF">2020-10-02T07:57:39Z</dcterms:modified>
</cp:coreProperties>
</file>