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5"/>
  </p:notesMasterIdLst>
  <p:sldIdLst>
    <p:sldId id="257" r:id="rId2"/>
    <p:sldId id="256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7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5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4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5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143" y="101624"/>
            <a:ext cx="10472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Q.4)</a:t>
            </a:r>
            <a:r>
              <a:rPr lang="en-US" sz="2400" dirty="0" smtClean="0"/>
              <a:t> </a:t>
            </a:r>
            <a:r>
              <a:rPr lang="en-US" sz="2400" dirty="0"/>
              <a:t>Show that the premises </a:t>
            </a:r>
            <a:r>
              <a:rPr lang="en-US" sz="2400" i="1" dirty="0" smtClean="0"/>
              <a:t>“All rock music is loud”, “Some rock music exist”, </a:t>
            </a:r>
            <a:r>
              <a:rPr lang="en-US" sz="2400" dirty="0" smtClean="0"/>
              <a:t>imply the conclusion </a:t>
            </a:r>
            <a:r>
              <a:rPr lang="en-US" sz="2400" i="1" dirty="0" smtClean="0"/>
              <a:t>“Some Loud music exists”</a:t>
            </a:r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(x</a:t>
            </a:r>
            <a:r>
              <a:rPr lang="en-US" sz="2400" dirty="0"/>
              <a:t>): </a:t>
            </a:r>
            <a:r>
              <a:rPr lang="en-US" sz="2400" dirty="0" smtClean="0"/>
              <a:t>“</a:t>
            </a:r>
            <a:r>
              <a:rPr lang="en-US" sz="2400" i="1" dirty="0" smtClean="0"/>
              <a:t>x </a:t>
            </a:r>
            <a:r>
              <a:rPr lang="en-US" sz="2400" i="1" dirty="0"/>
              <a:t>is in </a:t>
            </a:r>
            <a:r>
              <a:rPr lang="en-US" sz="2400" i="1" dirty="0" smtClean="0"/>
              <a:t>rock music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L(x</a:t>
            </a:r>
            <a:r>
              <a:rPr lang="en-US" sz="2400" dirty="0"/>
              <a:t>): “</a:t>
            </a:r>
            <a:r>
              <a:rPr lang="en-US" sz="2400" i="1" dirty="0"/>
              <a:t>x </a:t>
            </a:r>
            <a:r>
              <a:rPr lang="en-US" sz="2400" i="1" dirty="0" smtClean="0"/>
              <a:t>is loud music</a:t>
            </a:r>
            <a:r>
              <a:rPr lang="en-US" sz="2400" dirty="0" smtClean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4214" y="120961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/>
              <a:t>) 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[R(x)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L</a:t>
            </a:r>
            <a:r>
              <a:rPr lang="en-US" sz="2400" dirty="0" smtClean="0"/>
              <a:t>(x)]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 ii) </a:t>
            </a:r>
            <a:r>
              <a:rPr lang="en-US" sz="2400" dirty="0"/>
              <a:t>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[R(x)]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</a:t>
            </a:r>
            <a:r>
              <a:rPr lang="en-US" sz="2400" dirty="0" smtClean="0"/>
              <a:t>∴ 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[L(x)]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65943"/>
              </p:ext>
            </p:extLst>
          </p:nvPr>
        </p:nvGraphicFramePr>
        <p:xfrm>
          <a:off x="2111829" y="2808513"/>
          <a:ext cx="8469084" cy="386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542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234542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4307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    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[R(x)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L</a:t>
                      </a:r>
                      <a:r>
                        <a:rPr lang="en-US" sz="2000" dirty="0" smtClean="0"/>
                        <a:t>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2"/>
                      </a:pPr>
                      <a:r>
                        <a:rPr lang="en-US" sz="2000" dirty="0" smtClean="0"/>
                        <a:t> R(c)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L(c)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</a:t>
                      </a:r>
                      <a:r>
                        <a:rPr lang="en-US" sz="1600" baseline="0" dirty="0" smtClean="0"/>
                        <a:t> INSTANTIATION ON 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3.  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[R(x)]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GIVEN HYPOTHESIS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baseline="0" dirty="0" smtClean="0"/>
                        <a:t>  R</a:t>
                      </a:r>
                      <a:r>
                        <a:rPr lang="en-US" sz="2000" dirty="0" smtClean="0"/>
                        <a:t> (c)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 </a:t>
                      </a:r>
                      <a:r>
                        <a:rPr lang="en-US" sz="1600" baseline="0" dirty="0" smtClean="0"/>
                        <a:t>INSTANTIATION ON 3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6525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  L(c)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MODUS PONENS FROM (2) AND (4)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645340"/>
                  </a:ext>
                </a:extLst>
              </a:tr>
              <a:tr h="7439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6.   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[L(x)]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EXISTENTIAL GENERALIZATION FROM (5)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18431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8311244" y="2018898"/>
            <a:ext cx="26071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143" y="101624"/>
            <a:ext cx="10472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Q.4)</a:t>
            </a:r>
            <a:r>
              <a:rPr lang="en-US" sz="2400" dirty="0" smtClean="0"/>
              <a:t> </a:t>
            </a:r>
            <a:r>
              <a:rPr lang="en-US" sz="2400" dirty="0"/>
              <a:t>Show that the premises </a:t>
            </a:r>
            <a:r>
              <a:rPr lang="en-US" sz="2400" i="1" dirty="0" smtClean="0"/>
              <a:t>“Every computer science student works harder than somebody”, “Everyone who works harder than any other person gets less sleep than that person”, “Maria is a computer science student” </a:t>
            </a:r>
            <a:r>
              <a:rPr lang="en-US" sz="2400" dirty="0" smtClean="0"/>
              <a:t>Implies the conclusion </a:t>
            </a:r>
            <a:r>
              <a:rPr lang="en-US" sz="2400" i="1" dirty="0" smtClean="0"/>
              <a:t>“Maria gets less sleep than someone else”</a:t>
            </a:r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 smtClean="0"/>
              <a:t>C(x)     :  “</a:t>
            </a:r>
            <a:r>
              <a:rPr lang="en-US" sz="2400" i="1" dirty="0" smtClean="0"/>
              <a:t>x </a:t>
            </a:r>
            <a:r>
              <a:rPr lang="en-US" sz="2400" i="1" dirty="0"/>
              <a:t>is </a:t>
            </a:r>
            <a:r>
              <a:rPr lang="en-US" sz="2400" i="1" dirty="0" smtClean="0"/>
              <a:t>Computer science student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W(x, y) :  “</a:t>
            </a:r>
            <a:r>
              <a:rPr lang="en-US" sz="2400" i="1" dirty="0"/>
              <a:t>x </a:t>
            </a:r>
            <a:r>
              <a:rPr lang="en-US" sz="2400" i="1" dirty="0" smtClean="0"/>
              <a:t>works harder than 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S(x, y)   :  “x gets less sleep than y”</a:t>
            </a:r>
          </a:p>
          <a:p>
            <a:r>
              <a:rPr lang="en-US" sz="2400" dirty="0" smtClean="0"/>
              <a:t>C(m)    :  “Maria is a computer science student”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5086" y="4435248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/>
              <a:t>) ∀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∃</a:t>
            </a:r>
            <a:r>
              <a:rPr lang="en-US" sz="2400" baseline="-25000" dirty="0" err="1"/>
              <a:t>y</a:t>
            </a:r>
            <a:r>
              <a:rPr lang="en-US" sz="2400" dirty="0" smtClean="0"/>
              <a:t>[C(x)</a:t>
            </a:r>
            <a:r>
              <a:rPr lang="en-US" sz="2400" dirty="0" smtClean="0">
                <a:sym typeface="Wingdings" panose="05000000000000000000" pitchFamily="2" charset="2"/>
              </a:rPr>
              <a:t>W</a:t>
            </a:r>
            <a:r>
              <a:rPr lang="en-US" sz="2400" dirty="0" smtClean="0"/>
              <a:t>(x, y)]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 ii) [</a:t>
            </a:r>
            <a:r>
              <a:rPr lang="en-US" sz="2400" dirty="0" smtClean="0"/>
              <a:t>∀</a:t>
            </a:r>
            <a:r>
              <a:rPr lang="en-US" sz="2400" baseline="-25000" dirty="0"/>
              <a:t>x</a:t>
            </a:r>
            <a:r>
              <a:rPr lang="en-US" sz="2400" dirty="0" smtClean="0"/>
              <a:t>∃</a:t>
            </a:r>
            <a:r>
              <a:rPr lang="en-US" sz="2400" baseline="-25000" dirty="0" smtClean="0"/>
              <a:t>y</a:t>
            </a:r>
            <a:r>
              <a:rPr lang="en-US" sz="2400" dirty="0" smtClean="0"/>
              <a:t>W(x, y)]</a:t>
            </a:r>
            <a:r>
              <a:rPr lang="en-US" sz="2400" dirty="0" smtClean="0">
                <a:sym typeface="Wingdings" panose="05000000000000000000" pitchFamily="2" charset="2"/>
              </a:rPr>
              <a:t>S(x, y)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  iii) C(m)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</a:t>
            </a:r>
            <a:r>
              <a:rPr lang="en-US" sz="2400" dirty="0" smtClean="0"/>
              <a:t>∴ ∃</a:t>
            </a:r>
            <a:r>
              <a:rPr lang="en-US" sz="2400" baseline="-25000" dirty="0" smtClean="0"/>
              <a:t>y</a:t>
            </a:r>
            <a:r>
              <a:rPr lang="en-US" sz="2400" dirty="0" smtClean="0"/>
              <a:t>[S(m, y)]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89022" y="5589412"/>
            <a:ext cx="26071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2172" y="80962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Hypothesis:</a:t>
            </a:r>
            <a:r>
              <a:rPr lang="en-US" sz="2000" dirty="0"/>
              <a:t> 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</a:t>
            </a:r>
            <a:r>
              <a:rPr lang="en-US" sz="2000" dirty="0"/>
              <a:t>) ∀</a:t>
            </a:r>
            <a:r>
              <a:rPr lang="en-US" sz="2000" baseline="-25000" dirty="0" err="1" smtClean="0"/>
              <a:t>x</a:t>
            </a:r>
            <a:r>
              <a:rPr lang="en-US" sz="2000" dirty="0" err="1" smtClean="0"/>
              <a:t>∃</a:t>
            </a:r>
            <a:r>
              <a:rPr lang="en-US" sz="2000" baseline="-25000" dirty="0" err="1" smtClean="0"/>
              <a:t>y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[</a:t>
            </a:r>
            <a:r>
              <a:rPr lang="en-US" sz="2000" dirty="0"/>
              <a:t>C</a:t>
            </a:r>
            <a:r>
              <a:rPr lang="en-US" sz="2000" dirty="0" smtClean="0"/>
              <a:t>(x)</a:t>
            </a:r>
            <a:r>
              <a:rPr lang="en-US" sz="2000" dirty="0" smtClean="0">
                <a:sym typeface="Wingdings" panose="05000000000000000000" pitchFamily="2" charset="2"/>
              </a:rPr>
              <a:t>W</a:t>
            </a:r>
            <a:r>
              <a:rPr lang="en-US" sz="2000" dirty="0" smtClean="0"/>
              <a:t>(x, y)]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         ii) [</a:t>
            </a:r>
            <a:r>
              <a:rPr lang="en-US" sz="2000" dirty="0" smtClean="0"/>
              <a:t>∀</a:t>
            </a:r>
            <a:r>
              <a:rPr lang="en-US" sz="2000" baseline="-25000" dirty="0"/>
              <a:t>x</a:t>
            </a:r>
            <a:r>
              <a:rPr lang="en-US" sz="2000" dirty="0" smtClean="0"/>
              <a:t>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W(x, y)]</a:t>
            </a:r>
            <a:r>
              <a:rPr lang="en-US" sz="2000" dirty="0" smtClean="0">
                <a:sym typeface="Wingdings" panose="05000000000000000000" pitchFamily="2" charset="2"/>
              </a:rPr>
              <a:t>S(x, y)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	  iii) C(m)</a:t>
            </a:r>
          </a:p>
          <a:p>
            <a:r>
              <a:rPr lang="en-US" sz="2000" u="sng" dirty="0" smtClean="0">
                <a:sym typeface="Wingdings" panose="05000000000000000000" pitchFamily="2" charset="2"/>
              </a:rPr>
              <a:t>Conclusion: </a:t>
            </a:r>
            <a:r>
              <a:rPr lang="en-US" sz="2000" dirty="0" smtClean="0">
                <a:sym typeface="Wingdings" panose="05000000000000000000" pitchFamily="2" charset="2"/>
              </a:rPr>
              <a:t>           </a:t>
            </a:r>
            <a:r>
              <a:rPr lang="en-US" sz="2000" dirty="0" smtClean="0"/>
              <a:t>∴ 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[S(m, y)]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27682"/>
              </p:ext>
            </p:extLst>
          </p:nvPr>
        </p:nvGraphicFramePr>
        <p:xfrm>
          <a:off x="1899558" y="1416866"/>
          <a:ext cx="8120742" cy="489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1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060371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      </a:t>
                      </a:r>
                      <a:r>
                        <a:rPr lang="en-US" sz="2000" b="1" dirty="0" smtClean="0"/>
                        <a:t>∀</a:t>
                      </a:r>
                      <a:r>
                        <a:rPr lang="en-US" sz="2000" b="1" baseline="-25000" dirty="0" err="1" smtClean="0"/>
                        <a:t>x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∃</a:t>
                      </a:r>
                      <a:r>
                        <a:rPr lang="en-US" sz="2000" baseline="-25000" dirty="0" err="1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[C(x)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W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(x, y)]</a:t>
                      </a:r>
                      <a:endParaRPr lang="en-US" sz="2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4971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</a:t>
                      </a:r>
                      <a:r>
                        <a:rPr lang="en-US" sz="2000" dirty="0" smtClean="0"/>
                        <a:t>      </a:t>
                      </a:r>
                      <a:r>
                        <a:rPr lang="en-US" sz="2000" baseline="0" dirty="0" smtClean="0"/>
                        <a:t>    </a:t>
                      </a:r>
                      <a:r>
                        <a:rPr lang="en-US" sz="2000" b="1" dirty="0" smtClean="0"/>
                        <a:t>∃</a:t>
                      </a:r>
                      <a:r>
                        <a:rPr lang="en-US" sz="2000" b="1" baseline="-25000" dirty="0" smtClean="0"/>
                        <a:t>y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[C(m)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(m, y)]</a:t>
                      </a:r>
                      <a:endParaRPr lang="en-US" sz="2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</a:t>
                      </a:r>
                      <a:r>
                        <a:rPr lang="en-US" sz="1600" baseline="0" dirty="0" smtClean="0"/>
                        <a:t>INSTANTIATION </a:t>
                      </a:r>
                      <a:r>
                        <a:rPr lang="en-US" sz="1600" baseline="0" dirty="0" smtClean="0"/>
                        <a:t>ON 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3. 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C(m)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W</a:t>
                      </a:r>
                      <a:r>
                        <a:rPr lang="en-US" sz="2000" dirty="0" smtClean="0"/>
                        <a:t>(m, </a:t>
                      </a:r>
                      <a:r>
                        <a:rPr lang="en-US" sz="2000" dirty="0" smtClean="0"/>
                        <a:t>c)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/>
                        <a:t>INSTANTIATION ON 2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baseline="0" dirty="0" smtClean="0"/>
                        <a:t>  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sz="2000" b="1" dirty="0" smtClean="0"/>
                        <a:t>∀</a:t>
                      </a:r>
                      <a:r>
                        <a:rPr lang="en-US" sz="2000" b="1" baseline="-25000" dirty="0" smtClean="0"/>
                        <a:t>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∃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W(x, y)]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S(x,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63325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sz="2000" b="1" dirty="0" smtClean="0"/>
                        <a:t>∃</a:t>
                      </a:r>
                      <a:r>
                        <a:rPr lang="en-US" sz="2000" b="1" baseline="-25000" dirty="0" err="1" smtClean="0"/>
                        <a:t>y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(m, y)]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S(m, y)</a:t>
                      </a:r>
                      <a:endParaRPr lang="en-US" sz="2000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 </a:t>
                      </a:r>
                      <a:r>
                        <a:rPr lang="en-US" sz="1600" baseline="0" dirty="0" smtClean="0"/>
                        <a:t>INSTANTIATION </a:t>
                      </a:r>
                      <a:r>
                        <a:rPr lang="en-US" sz="1600" baseline="0" dirty="0" smtClean="0"/>
                        <a:t>ON 4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64534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6. 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baseline="0" dirty="0" smtClean="0"/>
                        <a:t>      </a:t>
                      </a:r>
                      <a:r>
                        <a:rPr lang="en-US" sz="2000" dirty="0" smtClean="0"/>
                        <a:t>W(m c)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S(m,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EXISTENTIAL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/>
                        <a:t>INSTANTIATION ON 5</a:t>
                      </a:r>
                      <a:endParaRPr lang="en-US" sz="16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184316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7"/>
                      </a:pPr>
                      <a:r>
                        <a:rPr lang="en-US" sz="2000" dirty="0" smtClean="0"/>
                        <a:t>  C(m)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S(m, c)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FROM</a:t>
                      </a:r>
                      <a:r>
                        <a:rPr lang="en-US" sz="1600" baseline="0" dirty="0" smtClean="0"/>
                        <a:t> 3 AND 6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9206123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8"/>
                      </a:pPr>
                      <a:r>
                        <a:rPr lang="en-US" sz="2000" dirty="0" smtClean="0"/>
                        <a:t>  C(m)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0696401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9"/>
                      </a:pPr>
                      <a:r>
                        <a:rPr lang="en-US" sz="2000" dirty="0" smtClean="0"/>
                        <a:t>   S(m, c)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MODUS TOLLENS ON 7 AND</a:t>
                      </a:r>
                      <a:r>
                        <a:rPr lang="en-US" sz="1600" baseline="0" dirty="0" smtClean="0"/>
                        <a:t> 8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8763206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10.    ∃</a:t>
                      </a:r>
                      <a:r>
                        <a:rPr lang="en-US" sz="2000" baseline="-25000" dirty="0" smtClean="0"/>
                        <a:t>y</a:t>
                      </a:r>
                      <a:r>
                        <a:rPr lang="en-US" sz="2000" dirty="0" smtClean="0"/>
                        <a:t>[S(m, y)]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 GENERALIZATION FROM 9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8760949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5004708" y="1017412"/>
            <a:ext cx="319223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0238" y="219950"/>
            <a:ext cx="1017684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Students who pass the course either do the homework or attend lecture;” “Bob did not attend every lecture;” “Bob passed the course.” Therefore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“</a:t>
            </a:r>
            <a:r>
              <a:rPr lang="en-US" dirty="0" smtClean="0"/>
              <a:t> </a:t>
            </a:r>
            <a:r>
              <a:rPr lang="en-US" dirty="0"/>
              <a:t>Bob must have done the homework</a:t>
            </a:r>
            <a:r>
              <a:rPr lang="en-US" dirty="0" smtClean="0"/>
              <a:t>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”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59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34208" y="1134209"/>
            <a:ext cx="13138030" cy="309489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 smtClean="0">
                <a:latin typeface="Algerian" panose="04020705040A02060702" pitchFamily="82" charset="0"/>
              </a:rPr>
              <a:t>RULEs of interference for quantified statement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Universal Instantiation: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47890"/>
            <a:ext cx="9465733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anose="05000000000000000000" pitchFamily="2" charset="2"/>
              </a:rPr>
              <a:t>P(c) is true , Where c is a particular member of the Domain,  given the Premise </a:t>
            </a:r>
            <a:r>
              <a:rPr lang="en-US" sz="2800" dirty="0" smtClean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</a:t>
            </a:r>
            <a:r>
              <a:rPr lang="en-US" sz="2800" dirty="0" smtClean="0"/>
              <a:t>p(x)]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                                      </a:t>
            </a:r>
            <a:r>
              <a:rPr lang="en-US" sz="2800" dirty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[p(x)]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</a:t>
            </a: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2800" dirty="0"/>
              <a:t> </a:t>
            </a:r>
            <a:r>
              <a:rPr lang="en-US" sz="2800" dirty="0" smtClean="0"/>
              <a:t>∴ p(c)</a:t>
            </a:r>
          </a:p>
          <a:p>
            <a:pPr>
              <a:lnSpc>
                <a:spcPct val="150000"/>
              </a:lnSpc>
            </a:pPr>
            <a:r>
              <a:rPr lang="en-US" sz="2800" b="1" u="sng" dirty="0" smtClean="0"/>
              <a:t>Example: </a:t>
            </a:r>
            <a:r>
              <a:rPr lang="en-US" sz="2800" dirty="0" smtClean="0"/>
              <a:t>We can conclude from the statement “All women are wise” that “Lisa is wise” where Lisa is a member of the domain of all women.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4935" y="3502324"/>
            <a:ext cx="3154072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621499" y="4202502"/>
            <a:ext cx="1940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2. </a:t>
            </a:r>
            <a:r>
              <a:rPr lang="en-US" b="1" u="sng" dirty="0" smtClean="0">
                <a:solidFill>
                  <a:srgbClr val="FFC000"/>
                </a:solidFill>
              </a:rPr>
              <a:t>Universal GENERALIZATION: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85598"/>
            <a:ext cx="9465733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</a:t>
            </a:r>
            <a:r>
              <a:rPr lang="en-US" sz="2800" dirty="0" smtClean="0"/>
              <a:t>p(x)] is True, given the premise that P(c) is True for all elements c in the domain.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				        </a:t>
            </a:r>
            <a:r>
              <a:rPr lang="en-US" sz="2800" dirty="0" smtClean="0"/>
              <a:t>p(c) </a:t>
            </a:r>
            <a:r>
              <a:rPr lang="en-US" sz="2000" dirty="0" smtClean="0"/>
              <a:t>for an arbitrary c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							</a:t>
            </a:r>
            <a:r>
              <a:rPr lang="en-US" sz="2800" dirty="0"/>
              <a:t> ∴ </a:t>
            </a:r>
            <a:r>
              <a:rPr lang="en-US" sz="2800" dirty="0" smtClean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[p(x)]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</a:t>
            </a: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u="sng" dirty="0" smtClean="0"/>
              <a:t>Example: </a:t>
            </a:r>
            <a:r>
              <a:rPr lang="en-US" sz="2800" dirty="0" smtClean="0"/>
              <a:t>The Domain consist of the dogs Fido, Ruby, Laika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“Fido is cute, Ruby is cute, Laika is cute”.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Therefore, all dogs in the domain are cute.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4808" y="2706224"/>
            <a:ext cx="3772458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895696" y="3322196"/>
            <a:ext cx="29025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9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b="1" dirty="0" smtClean="0">
                <a:solidFill>
                  <a:srgbClr val="FFC000"/>
                </a:solidFill>
              </a:rPr>
              <a:t>. </a:t>
            </a:r>
            <a:r>
              <a:rPr lang="en-US" dirty="0">
                <a:solidFill>
                  <a:srgbClr val="FFC000"/>
                </a:solidFill>
              </a:rPr>
              <a:t>Existential instantiation </a:t>
            </a:r>
            <a:r>
              <a:rPr lang="en-US" b="1" u="sng" dirty="0" smtClean="0">
                <a:solidFill>
                  <a:srgbClr val="FFC000"/>
                </a:solidFill>
              </a:rPr>
              <a:t>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90770"/>
            <a:ext cx="94657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There </a:t>
            </a:r>
            <a:r>
              <a:rPr lang="en-US" sz="2400" dirty="0"/>
              <a:t>is an element c in the domain for which P (c) is true if we know that ∃</a:t>
            </a:r>
            <a:r>
              <a:rPr lang="en-US" sz="2400" baseline="-25000" dirty="0"/>
              <a:t>x</a:t>
            </a:r>
            <a:r>
              <a:rPr lang="en-US" sz="2400" dirty="0"/>
              <a:t>P (x) is true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 cannot select an arbitrary value of c here, but rather it must be a c for which P (c) is true. Usually we have no knowledge of what c is, only that it exists.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	        </a:t>
            </a:r>
            <a:r>
              <a:rPr lang="en-US" sz="2400" dirty="0"/>
              <a:t>∃ </a:t>
            </a:r>
            <a:r>
              <a:rPr lang="en-US" sz="2400" baseline="-25000" dirty="0" smtClean="0"/>
              <a:t>x </a:t>
            </a:r>
            <a:r>
              <a:rPr lang="en-US" sz="2400" dirty="0"/>
              <a:t>[p(x)]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</a:t>
            </a: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r>
              <a:rPr lang="en-US" sz="2400" dirty="0"/>
              <a:t> </a:t>
            </a:r>
            <a:r>
              <a:rPr lang="en-US" sz="2400" dirty="0" smtClean="0"/>
              <a:t>∴ p(c) </a:t>
            </a:r>
            <a:r>
              <a:rPr lang="en-US" dirty="0" smtClean="0"/>
              <a:t>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for some element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u="sng" dirty="0" smtClean="0"/>
              <a:t>Example: </a:t>
            </a:r>
            <a:r>
              <a:rPr lang="en-US" sz="2400" dirty="0" smtClean="0"/>
              <a:t>“</a:t>
            </a:r>
            <a:r>
              <a:rPr lang="en-US" sz="2400" dirty="0"/>
              <a:t>There is someone who got an A in the course</a:t>
            </a:r>
            <a:r>
              <a:rPr lang="en-US" sz="24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	  </a:t>
            </a:r>
            <a:r>
              <a:rPr lang="en-US" sz="2400" dirty="0"/>
              <a:t>“Let’s call her c and say that c got an A”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49145" y="3544677"/>
            <a:ext cx="3154072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13861" y="4135707"/>
            <a:ext cx="1940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5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4. </a:t>
            </a:r>
            <a:r>
              <a:rPr lang="en-US" dirty="0">
                <a:solidFill>
                  <a:srgbClr val="FFC000"/>
                </a:solidFill>
              </a:rPr>
              <a:t>Existential generalization </a:t>
            </a:r>
            <a:r>
              <a:rPr lang="en-US" b="1" u="sng" dirty="0" smtClean="0">
                <a:solidFill>
                  <a:srgbClr val="FFC000"/>
                </a:solidFill>
              </a:rPr>
              <a:t>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90770"/>
            <a:ext cx="946573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That is, if we know one element c in the domain for which P (c) is true, then we know that ∃</a:t>
            </a:r>
            <a:r>
              <a:rPr lang="en-US" sz="2400" baseline="-25000" dirty="0"/>
              <a:t>x</a:t>
            </a:r>
            <a:r>
              <a:rPr lang="en-US" sz="2400" dirty="0"/>
              <a:t>P (x) is true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	 </a:t>
            </a:r>
            <a:r>
              <a:rPr lang="en-US" sz="2400" dirty="0" smtClean="0"/>
              <a:t>p(c) </a:t>
            </a:r>
            <a:r>
              <a:rPr lang="en-US" dirty="0" smtClean="0"/>
              <a:t>for some element 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						</a:t>
            </a:r>
            <a:r>
              <a:rPr lang="en-US" sz="2400" dirty="0"/>
              <a:t> ∴</a:t>
            </a:r>
            <a:r>
              <a:rPr lang="en-US" sz="2400" dirty="0" smtClean="0"/>
              <a:t>  ∃ </a:t>
            </a:r>
            <a:r>
              <a:rPr lang="en-US" sz="2400" baseline="-25000" dirty="0"/>
              <a:t>x </a:t>
            </a:r>
            <a:r>
              <a:rPr lang="en-US" sz="2400" dirty="0"/>
              <a:t>[p(x)]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b="1" u="sng" dirty="0" smtClean="0"/>
          </a:p>
          <a:p>
            <a:pPr>
              <a:lnSpc>
                <a:spcPct val="150000"/>
              </a:lnSpc>
            </a:pPr>
            <a:endParaRPr lang="en-US" sz="2400" b="1" u="sng" dirty="0" smtClean="0"/>
          </a:p>
          <a:p>
            <a:pPr>
              <a:lnSpc>
                <a:spcPct val="150000"/>
              </a:lnSpc>
            </a:pPr>
            <a:r>
              <a:rPr lang="en-US" sz="2400" b="1" u="sng" dirty="0" smtClean="0"/>
              <a:t>Example:  </a:t>
            </a:r>
            <a:r>
              <a:rPr lang="en-US" sz="2400" dirty="0" smtClean="0"/>
              <a:t>“</a:t>
            </a:r>
            <a:r>
              <a:rPr lang="en-US" sz="2400" dirty="0"/>
              <a:t>Michelle got an A in the class.”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	   “</a:t>
            </a:r>
            <a:r>
              <a:rPr lang="en-US" sz="2400" dirty="0"/>
              <a:t>Therefore, there is someone who got an A in the class.”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00391" y="2619775"/>
            <a:ext cx="3154072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240622" y="3191162"/>
            <a:ext cx="2873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4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0628"/>
            <a:ext cx="10472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Q.1) “All King are men”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“All men are mortal”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∴ “All Kings are mortal</a:t>
            </a:r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 smtClean="0"/>
              <a:t>K(x): “x is king”</a:t>
            </a:r>
          </a:p>
          <a:p>
            <a:r>
              <a:rPr lang="en-US" sz="2400" dirty="0" smtClean="0"/>
              <a:t>M(x): “x is man”</a:t>
            </a:r>
          </a:p>
          <a:p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(x): “x is mortal”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24001" y="1226564"/>
            <a:ext cx="3320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7285" y="1838788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) ∀</a:t>
            </a:r>
            <a:r>
              <a:rPr lang="en-US" sz="2400" baseline="-25000" dirty="0"/>
              <a:t>x</a:t>
            </a:r>
            <a:r>
              <a:rPr lang="en-US" sz="2400" dirty="0"/>
              <a:t>[K(x)</a:t>
            </a:r>
            <a:r>
              <a:rPr lang="en-US" sz="2400" dirty="0">
                <a:sym typeface="Wingdings" panose="05000000000000000000" pitchFamily="2" charset="2"/>
              </a:rPr>
              <a:t>M(x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ii) </a:t>
            </a:r>
            <a:r>
              <a:rPr lang="en-US" sz="2400" dirty="0" smtClean="0"/>
              <a:t>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[M(x</a:t>
            </a:r>
            <a:r>
              <a:rPr lang="en-US" sz="2400" dirty="0"/>
              <a:t>)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M</a:t>
            </a:r>
            <a:r>
              <a:rPr lang="en-US" sz="2400" baseline="-25000" dirty="0" smtClean="0">
                <a:sym typeface="Wingdings" panose="05000000000000000000" pitchFamily="2" charset="2"/>
              </a:rPr>
              <a:t>o</a:t>
            </a:r>
            <a:r>
              <a:rPr lang="en-US" sz="2400" dirty="0" smtClean="0">
                <a:sym typeface="Wingdings" panose="05000000000000000000" pitchFamily="2" charset="2"/>
              </a:rPr>
              <a:t>(x)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Conclusion:        </a:t>
            </a:r>
            <a:r>
              <a:rPr lang="en-US" sz="2400" dirty="0" smtClean="0"/>
              <a:t>∴</a:t>
            </a:r>
            <a:r>
              <a:rPr lang="en-US" sz="2400" dirty="0" smtClean="0">
                <a:sym typeface="Wingdings" panose="05000000000000000000" pitchFamily="2" charset="2"/>
              </a:rPr>
              <a:t>  </a:t>
            </a:r>
            <a:r>
              <a:rPr lang="en-US" sz="2400" dirty="0" smtClean="0"/>
              <a:t>∀</a:t>
            </a:r>
            <a:r>
              <a:rPr lang="en-US" sz="2400" baseline="-25000" dirty="0"/>
              <a:t>x</a:t>
            </a:r>
            <a:r>
              <a:rPr lang="en-US" sz="2400" dirty="0"/>
              <a:t>[K(x)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M</a:t>
            </a:r>
            <a:r>
              <a:rPr lang="en-US" sz="2400" baseline="-25000" dirty="0" smtClean="0">
                <a:sym typeface="Wingdings" panose="05000000000000000000" pitchFamily="2" charset="2"/>
              </a:rPr>
              <a:t>o</a:t>
            </a:r>
            <a:r>
              <a:rPr lang="en-US" sz="2400" dirty="0" smtClean="0">
                <a:sym typeface="Wingdings" panose="05000000000000000000" pitchFamily="2" charset="2"/>
              </a:rPr>
              <a:t>(x)]</a:t>
            </a: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059388" y="2808284"/>
            <a:ext cx="31024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7550"/>
              </p:ext>
            </p:extLst>
          </p:nvPr>
        </p:nvGraphicFramePr>
        <p:xfrm>
          <a:off x="2111829" y="3546948"/>
          <a:ext cx="8245928" cy="32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964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122964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462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REASONS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1.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[K(x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000" b="0" dirty="0" smtClean="0">
                          <a:sym typeface="Wingdings" panose="05000000000000000000" pitchFamily="2" charset="2"/>
                        </a:rPr>
                        <a:t>M(x)]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GIVEN HYPOTHESIS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2.      K(c)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M(c)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INSTANTIATION ON 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3.  </a:t>
                      </a:r>
                      <a:r>
                        <a:rPr lang="en-US" sz="2000" dirty="0" smtClean="0"/>
                        <a:t>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[M(x)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200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(x)]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GIVEN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4"/>
                      </a:pPr>
                      <a:r>
                        <a:rPr lang="en-US" sz="1800" dirty="0" smtClean="0"/>
                        <a:t>    M(c)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180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1800" baseline="0" dirty="0" smtClean="0">
                          <a:sym typeface="Wingdings" panose="05000000000000000000" pitchFamily="2" charset="2"/>
                        </a:rPr>
                        <a:t>(c)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INSTANTIATION ON 3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lang="en-US" sz="1800" dirty="0" smtClean="0"/>
                        <a:t>      K(c)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180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1800" baseline="0" dirty="0" smtClean="0">
                          <a:sym typeface="Wingdings" panose="05000000000000000000" pitchFamily="2" charset="2"/>
                        </a:rPr>
                        <a:t>(c)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HYPOTHETICAL</a:t>
                      </a:r>
                      <a:r>
                        <a:rPr lang="en-US" sz="1800" baseline="0" dirty="0" smtClean="0"/>
                        <a:t> SYLLOGISM ON 2 &amp; 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19512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6.   </a:t>
                      </a:r>
                      <a:r>
                        <a:rPr lang="en-US" sz="2000" dirty="0" smtClean="0"/>
                        <a:t>∀</a:t>
                      </a:r>
                      <a:r>
                        <a:rPr lang="en-US" sz="1800" baseline="-25000" dirty="0" smtClean="0"/>
                        <a:t>x</a:t>
                      </a:r>
                      <a:r>
                        <a:rPr lang="en-US" sz="1800" dirty="0" smtClean="0"/>
                        <a:t>[K(x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1800" b="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1800" b="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1800" b="0" dirty="0" smtClean="0">
                          <a:sym typeface="Wingdings" panose="05000000000000000000" pitchFamily="2" charset="2"/>
                        </a:rPr>
                        <a:t>(x)]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GENERALIZATION ON 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2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0628"/>
            <a:ext cx="10472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Q.2) Show that the </a:t>
            </a:r>
            <a:r>
              <a:rPr lang="en-US" sz="2400" dirty="0"/>
              <a:t>premises </a:t>
            </a:r>
            <a:r>
              <a:rPr lang="en-US" sz="2400" i="1" dirty="0" smtClean="0"/>
              <a:t>“</a:t>
            </a:r>
            <a:r>
              <a:rPr lang="en-US" sz="2400" i="1" dirty="0"/>
              <a:t>Everyone in this discrete mathematics class has taken a course in computer science</a:t>
            </a:r>
            <a:r>
              <a:rPr lang="en-US" sz="2400" dirty="0"/>
              <a:t>” and </a:t>
            </a:r>
            <a:r>
              <a:rPr lang="en-US" sz="2400" dirty="0" smtClean="0"/>
              <a:t>“</a:t>
            </a:r>
            <a:r>
              <a:rPr lang="en-US" sz="2400" i="1" dirty="0" err="1" smtClean="0"/>
              <a:t>Sita</a:t>
            </a:r>
            <a:r>
              <a:rPr lang="en-US" sz="2400" i="1" dirty="0" smtClean="0"/>
              <a:t> </a:t>
            </a:r>
            <a:r>
              <a:rPr lang="en-US" sz="2400" i="1" dirty="0"/>
              <a:t>is a student in this class</a:t>
            </a:r>
            <a:r>
              <a:rPr lang="en-US" sz="2400" dirty="0"/>
              <a:t>” imply the conclusion “</a:t>
            </a:r>
            <a:r>
              <a:rPr lang="en-US" sz="2400" i="1" dirty="0"/>
              <a:t>Marla has taken a course in computer science</a:t>
            </a:r>
            <a:r>
              <a:rPr lang="en-US" sz="2400" dirty="0"/>
              <a:t>.” 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(x</a:t>
            </a:r>
            <a:r>
              <a:rPr lang="en-US" sz="2400" dirty="0"/>
              <a:t>): “</a:t>
            </a:r>
            <a:r>
              <a:rPr lang="en-US" sz="2400" i="1" dirty="0"/>
              <a:t>x is in this discrete mathematics class</a:t>
            </a:r>
            <a:r>
              <a:rPr lang="en-US" sz="2400" dirty="0"/>
              <a:t>”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(x</a:t>
            </a:r>
            <a:r>
              <a:rPr lang="en-US" sz="2400" dirty="0"/>
              <a:t>): “</a:t>
            </a:r>
            <a:r>
              <a:rPr lang="en-US" sz="2400" i="1" dirty="0"/>
              <a:t>x has taken a course in computer science</a:t>
            </a:r>
            <a:r>
              <a:rPr lang="en-US" sz="2400" i="1" dirty="0" smtClean="0"/>
              <a:t>.</a:t>
            </a:r>
            <a:r>
              <a:rPr lang="en-US" sz="2400" dirty="0" smtClean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38357" y="191488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) 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[D(x</a:t>
            </a:r>
            <a:r>
              <a:rPr lang="en-US" sz="2400" dirty="0"/>
              <a:t>)</a:t>
            </a:r>
            <a:r>
              <a:rPr lang="en-US" sz="2400" dirty="0" smtClean="0">
                <a:sym typeface="Wingdings" panose="05000000000000000000" pitchFamily="2" charset="2"/>
              </a:rPr>
              <a:t>C(x)]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ii) D(</a:t>
            </a:r>
            <a:r>
              <a:rPr lang="en-US" sz="2400" dirty="0" err="1" smtClean="0">
                <a:sym typeface="Wingdings" panose="05000000000000000000" pitchFamily="2" charset="2"/>
              </a:rPr>
              <a:t>sita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   </a:t>
            </a:r>
            <a:r>
              <a:rPr lang="en-US" sz="2400" dirty="0" smtClean="0"/>
              <a:t>∴  C(</a:t>
            </a:r>
            <a:r>
              <a:rPr lang="en-US" sz="2400" dirty="0" err="1" smtClean="0"/>
              <a:t>sita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86131"/>
              </p:ext>
            </p:extLst>
          </p:nvPr>
        </p:nvGraphicFramePr>
        <p:xfrm>
          <a:off x="1812471" y="3561627"/>
          <a:ext cx="8496300" cy="29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5973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REASONS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1. ∀</a:t>
                      </a:r>
                      <a:r>
                        <a:rPr lang="en-US" sz="2400" baseline="-25000" dirty="0" smtClean="0"/>
                        <a:t>x</a:t>
                      </a:r>
                      <a:r>
                        <a:rPr lang="en-US" sz="2400" dirty="0" smtClean="0"/>
                        <a:t>[D(x)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C(x)]</a:t>
                      </a:r>
                      <a:endParaRPr lang="en-US" sz="2000" b="0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GIVEN HYPOTHESIS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2"/>
                      </a:pPr>
                      <a:r>
                        <a:rPr lang="en-US" sz="2400" dirty="0" smtClean="0"/>
                        <a:t>D(</a:t>
                      </a:r>
                      <a:r>
                        <a:rPr lang="en-US" sz="2400" dirty="0" err="1" smtClean="0"/>
                        <a:t>sita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C(</a:t>
                      </a:r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sita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INSTANTIATION ON 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3"/>
                      </a:pPr>
                      <a:r>
                        <a:rPr lang="en-US" sz="2400" baseline="0" dirty="0" smtClean="0"/>
                        <a:t>D(</a:t>
                      </a:r>
                      <a:r>
                        <a:rPr lang="en-US" sz="2400" baseline="0" dirty="0" err="1" smtClean="0"/>
                        <a:t>sita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GIVEN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4"/>
                      </a:pP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C(</a:t>
                      </a:r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sita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MODUS PONENS</a:t>
                      </a:r>
                      <a:r>
                        <a:rPr lang="en-US" sz="1800" baseline="0" dirty="0" smtClean="0"/>
                        <a:t> ON 2 &amp; 3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9176657" y="2710598"/>
            <a:ext cx="22642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143" y="101624"/>
            <a:ext cx="10472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Q.3</a:t>
            </a:r>
            <a:r>
              <a:rPr lang="en-US" sz="2000" b="1" dirty="0"/>
              <a:t>)</a:t>
            </a:r>
            <a:r>
              <a:rPr lang="en-US" sz="2000" dirty="0"/>
              <a:t> Show that the premises </a:t>
            </a:r>
            <a:r>
              <a:rPr lang="en-US" sz="2000" i="1" dirty="0"/>
              <a:t>“A student in this class has not read the book,”</a:t>
            </a:r>
            <a:r>
              <a:rPr lang="en-US" sz="2000" dirty="0"/>
              <a:t> and </a:t>
            </a:r>
            <a:r>
              <a:rPr lang="en-US" sz="2000" i="1" dirty="0"/>
              <a:t>“Everyone in this class passed the first exam”</a:t>
            </a:r>
            <a:r>
              <a:rPr lang="en-US" sz="2000" dirty="0"/>
              <a:t> imply the conclusion </a:t>
            </a:r>
            <a:r>
              <a:rPr lang="en-US" sz="2000" i="1" dirty="0"/>
              <a:t>“Someone who passed the first exam has not read the book.”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Solution:</a:t>
            </a:r>
          </a:p>
          <a:p>
            <a:r>
              <a:rPr lang="en-US" sz="2000" dirty="0" smtClean="0"/>
              <a:t>Defining variables:					</a:t>
            </a:r>
          </a:p>
          <a:p>
            <a:r>
              <a:rPr lang="en-US" sz="2000" dirty="0" smtClean="0"/>
              <a:t>C(x</a:t>
            </a:r>
            <a:r>
              <a:rPr lang="en-US" sz="2000" dirty="0"/>
              <a:t>): </a:t>
            </a:r>
            <a:r>
              <a:rPr lang="en-US" sz="2000" dirty="0" smtClean="0"/>
              <a:t>“x </a:t>
            </a:r>
            <a:r>
              <a:rPr lang="en-US" sz="2000" dirty="0"/>
              <a:t>is in this class”</a:t>
            </a:r>
            <a:endParaRPr lang="en-US" sz="2000" dirty="0" smtClean="0"/>
          </a:p>
          <a:p>
            <a:r>
              <a:rPr lang="en-US" sz="2000" dirty="0"/>
              <a:t>B</a:t>
            </a:r>
            <a:r>
              <a:rPr lang="en-US" sz="2000" dirty="0" smtClean="0"/>
              <a:t>(x</a:t>
            </a:r>
            <a:r>
              <a:rPr lang="en-US" sz="2000" dirty="0"/>
              <a:t>): “x has read the </a:t>
            </a:r>
            <a:r>
              <a:rPr lang="en-US" sz="2000" dirty="0" smtClean="0"/>
              <a:t>book”</a:t>
            </a:r>
          </a:p>
          <a:p>
            <a:r>
              <a:rPr lang="en-US" sz="2000" dirty="0"/>
              <a:t>P(x): </a:t>
            </a:r>
            <a:r>
              <a:rPr lang="en-US" sz="2000" dirty="0" smtClean="0"/>
              <a:t>“</a:t>
            </a:r>
            <a:r>
              <a:rPr lang="en-US" sz="2000" dirty="0"/>
              <a:t>x passed the first exam”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8014" y="128294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/>
              <a:t>) 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[C(x</a:t>
            </a:r>
            <a:r>
              <a:rPr lang="en-US" sz="2400" dirty="0"/>
              <a:t>) ∧ ¬B(x</a:t>
            </a:r>
            <a:r>
              <a:rPr lang="en-US" sz="2400" dirty="0" smtClean="0"/>
              <a:t>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 ii) </a:t>
            </a:r>
            <a:r>
              <a:rPr lang="en-US" sz="2400" dirty="0"/>
              <a:t>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[C(x</a:t>
            </a:r>
            <a:r>
              <a:rPr lang="en-US" sz="2400" dirty="0"/>
              <a:t>) → P (x</a:t>
            </a:r>
            <a:r>
              <a:rPr lang="en-US" sz="2400" dirty="0" smtClean="0"/>
              <a:t>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</a:t>
            </a:r>
            <a:r>
              <a:rPr lang="en-US" sz="2400" dirty="0" smtClean="0"/>
              <a:t>∴ 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[P </a:t>
            </a:r>
            <a:r>
              <a:rPr lang="en-US" sz="2400" dirty="0"/>
              <a:t>(x) ∧ ¬B(x</a:t>
            </a:r>
            <a:r>
              <a:rPr lang="en-US" sz="2400" dirty="0" smtClean="0"/>
              <a:t>)]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58375"/>
              </p:ext>
            </p:extLst>
          </p:nvPr>
        </p:nvGraphicFramePr>
        <p:xfrm>
          <a:off x="2386693" y="2612592"/>
          <a:ext cx="7418614" cy="419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307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3709307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2953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[C(x) ∧ ¬B(x)]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2"/>
                      </a:pPr>
                      <a:r>
                        <a:rPr lang="en-US" sz="2000" dirty="0" smtClean="0"/>
                        <a:t>C(a) ∧ ¬B(a)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</a:t>
                      </a:r>
                      <a:r>
                        <a:rPr lang="en-US" sz="1600" baseline="0" dirty="0" smtClean="0"/>
                        <a:t> INSTANTIATION ON 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3"/>
                      </a:pPr>
                      <a:r>
                        <a:rPr lang="en-US" sz="2000" dirty="0" smtClean="0"/>
                        <a:t>C(a) 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SIMPLIFICATION 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2000" dirty="0" smtClean="0"/>
                        <a:t>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[C(x) → P 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507946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C(a)P(a)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 INSTANTIATION FROM (4)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645340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  <a:defRPr/>
                      </a:pPr>
                      <a:r>
                        <a:rPr lang="en-US" sz="2000" baseline="0" dirty="0" smtClean="0">
                          <a:sym typeface="Wingdings" panose="05000000000000000000" pitchFamily="2" charset="2"/>
                        </a:rPr>
                        <a:t>P(a)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MODUS PONENS FROM (3) AND (5)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184316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7.  </a:t>
                      </a:r>
                      <a:r>
                        <a:rPr lang="en-US" sz="2000" dirty="0" smtClean="0"/>
                        <a:t>¬B(a)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SIMPLIFICATION 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3720906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8.   P (a) ∧ ¬B(a)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CONJUNCTION FROM (6) AND (7)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369802"/>
                  </a:ext>
                </a:extLst>
              </a:tr>
              <a:tr h="510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9.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[P (x) ∧ ¬B(x)]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EXISTENTIAL GENERALIZATION FROM (8)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21868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8420101" y="2090112"/>
            <a:ext cx="26071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1938</TotalTime>
  <Words>913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Gill Sans MT</vt:lpstr>
      <vt:lpstr>Helvetica</vt:lpstr>
      <vt:lpstr>Impact</vt:lpstr>
      <vt:lpstr>Wingdings</vt:lpstr>
      <vt:lpstr>Wingdings 3</vt:lpstr>
      <vt:lpstr>Badge</vt:lpstr>
      <vt:lpstr>PowerPoint Presentation</vt:lpstr>
      <vt:lpstr>PowerPoint Presentation</vt:lpstr>
      <vt:lpstr>1. Universal Instantiation:</vt:lpstr>
      <vt:lpstr>2. Universal GENERALIZATION:</vt:lpstr>
      <vt:lpstr>3. Existential instantiation :</vt:lpstr>
      <vt:lpstr>4. Existential generalization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331</cp:revision>
  <dcterms:created xsi:type="dcterms:W3CDTF">2020-09-07T16:36:41Z</dcterms:created>
  <dcterms:modified xsi:type="dcterms:W3CDTF">2020-10-09T07:17:55Z</dcterms:modified>
</cp:coreProperties>
</file>