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notesMasterIdLst>
    <p:notesMasterId r:id="rId29"/>
  </p:notesMasterIdLst>
  <p:sldIdLst>
    <p:sldId id="257" r:id="rId2"/>
    <p:sldId id="258" r:id="rId3"/>
    <p:sldId id="259" r:id="rId4"/>
    <p:sldId id="260" r:id="rId5"/>
    <p:sldId id="268" r:id="rId6"/>
    <p:sldId id="261" r:id="rId7"/>
    <p:sldId id="262" r:id="rId8"/>
    <p:sldId id="263" r:id="rId9"/>
    <p:sldId id="264" r:id="rId10"/>
    <p:sldId id="265" r:id="rId11"/>
    <p:sldId id="278" r:id="rId12"/>
    <p:sldId id="266" r:id="rId13"/>
    <p:sldId id="267" r:id="rId14"/>
    <p:sldId id="269" r:id="rId15"/>
    <p:sldId id="279" r:id="rId16"/>
    <p:sldId id="270" r:id="rId17"/>
    <p:sldId id="272" r:id="rId18"/>
    <p:sldId id="273" r:id="rId19"/>
    <p:sldId id="271" r:id="rId20"/>
    <p:sldId id="274" r:id="rId21"/>
    <p:sldId id="275" r:id="rId22"/>
    <p:sldId id="276" r:id="rId23"/>
    <p:sldId id="277"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4660"/>
  </p:normalViewPr>
  <p:slideViewPr>
    <p:cSldViewPr snapToGrid="0">
      <p:cViewPr varScale="1">
        <p:scale>
          <a:sx n="89" d="100"/>
          <a:sy n="89"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10/16/2020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004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02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33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30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10/16/2020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79381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46735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10/16/2020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26555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10/16/2020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47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10/16/2020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2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10/16/2020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549494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10/16/2020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543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10/16/2020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051788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lnSpc>
                <a:spcPct val="110000"/>
              </a:lnSpc>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lnSpc>
                <a:spcPct val="110000"/>
              </a:lnSpc>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p:cNvSpPr txBox="1"/>
          <p:nvPr/>
        </p:nvSpPr>
        <p:spPr>
          <a:xfrm>
            <a:off x="1173193" y="162288"/>
            <a:ext cx="9532188" cy="3170099"/>
          </a:xfrm>
          <a:prstGeom prst="rect">
            <a:avLst/>
          </a:prstGeom>
          <a:noFill/>
        </p:spPr>
        <p:txBody>
          <a:bodyPr wrap="square" rtlCol="0">
            <a:spAutoFit/>
          </a:bodyPr>
          <a:lstStyle/>
          <a:p>
            <a:r>
              <a:rPr lang="en-US" sz="2000" b="1" dirty="0" smtClean="0"/>
              <a:t>3. If </a:t>
            </a:r>
            <a:r>
              <a:rPr lang="en-US" sz="2000" b="1" dirty="0"/>
              <a:t>x is an even integer, then </a:t>
            </a:r>
            <a:r>
              <a:rPr lang="en-US" sz="2000" b="1" dirty="0" smtClean="0"/>
              <a:t>x</a:t>
            </a:r>
            <a:r>
              <a:rPr lang="en-US" sz="2000" b="1" baseline="30000" dirty="0" smtClean="0"/>
              <a:t>2</a:t>
            </a:r>
            <a:r>
              <a:rPr lang="en-US" sz="2000" b="1" dirty="0" smtClean="0"/>
              <a:t> </a:t>
            </a:r>
            <a:r>
              <a:rPr lang="en-US" sz="2000" b="1" dirty="0"/>
              <a:t>−6x+5 is odd. </a:t>
            </a:r>
            <a:endParaRPr lang="en-US" sz="2000" b="1" dirty="0" smtClean="0"/>
          </a:p>
          <a:p>
            <a:r>
              <a:rPr lang="en-US" sz="2000" dirty="0" smtClean="0"/>
              <a:t>Proof</a:t>
            </a:r>
            <a:r>
              <a:rPr lang="en-US" sz="2000" dirty="0"/>
              <a:t>. </a:t>
            </a:r>
            <a:endParaRPr lang="en-US" sz="2000" dirty="0" smtClean="0"/>
          </a:p>
          <a:p>
            <a:r>
              <a:rPr lang="en-US" sz="2000" dirty="0" smtClean="0"/>
              <a:t>Suppose </a:t>
            </a:r>
            <a:r>
              <a:rPr lang="en-US" sz="2000" dirty="0"/>
              <a:t>x is an even integer. Then x = 2a for some a ∈ Z, by definition of an even integer. </a:t>
            </a:r>
            <a:r>
              <a:rPr lang="en-US" sz="2000" dirty="0" smtClean="0"/>
              <a:t>So</a:t>
            </a:r>
          </a:p>
          <a:p>
            <a:r>
              <a:rPr lang="en-US" sz="2000" dirty="0" smtClean="0"/>
              <a:t> x</a:t>
            </a:r>
            <a:r>
              <a:rPr lang="en-US" sz="2000" baseline="30000" dirty="0" smtClean="0"/>
              <a:t>2</a:t>
            </a:r>
            <a:r>
              <a:rPr lang="en-US" sz="2000" dirty="0"/>
              <a:t>−6x+5 = (</a:t>
            </a:r>
            <a:r>
              <a:rPr lang="en-US" sz="2000" dirty="0" smtClean="0"/>
              <a:t>2a)</a:t>
            </a:r>
            <a:r>
              <a:rPr lang="en-US" sz="2000" baseline="30000" dirty="0" smtClean="0"/>
              <a:t>2</a:t>
            </a:r>
            <a:r>
              <a:rPr lang="en-US" sz="2000" dirty="0"/>
              <a:t>−6(2a)+5 </a:t>
            </a:r>
            <a:endParaRPr lang="en-US" sz="2000" dirty="0" smtClean="0"/>
          </a:p>
          <a:p>
            <a:r>
              <a:rPr lang="en-US" sz="2000" dirty="0"/>
              <a:t>	</a:t>
            </a:r>
            <a:r>
              <a:rPr lang="en-US" sz="2000" dirty="0" smtClean="0"/>
              <a:t>	  = 4a</a:t>
            </a:r>
            <a:r>
              <a:rPr lang="en-US" sz="2000" baseline="30000" dirty="0" smtClean="0"/>
              <a:t>2</a:t>
            </a:r>
            <a:r>
              <a:rPr lang="en-US" sz="2000" dirty="0"/>
              <a:t>−12a+5 </a:t>
            </a:r>
            <a:endParaRPr lang="en-US" sz="2000" dirty="0" smtClean="0"/>
          </a:p>
          <a:p>
            <a:r>
              <a:rPr lang="en-US" sz="2000" dirty="0"/>
              <a:t>	</a:t>
            </a:r>
            <a:r>
              <a:rPr lang="en-US" sz="2000" dirty="0" smtClean="0"/>
              <a:t>	  = 4a</a:t>
            </a:r>
            <a:r>
              <a:rPr lang="en-US" sz="2000" baseline="30000" dirty="0" smtClean="0"/>
              <a:t>2</a:t>
            </a:r>
            <a:r>
              <a:rPr lang="en-US" sz="2000" dirty="0"/>
              <a:t>−12a+4+1 </a:t>
            </a:r>
            <a:endParaRPr lang="en-US" sz="2000" dirty="0" smtClean="0"/>
          </a:p>
          <a:p>
            <a:r>
              <a:rPr lang="en-US" sz="2000" dirty="0"/>
              <a:t>	</a:t>
            </a:r>
            <a:r>
              <a:rPr lang="en-US" sz="2000" dirty="0" smtClean="0"/>
              <a:t>	  = 2(2a</a:t>
            </a:r>
            <a:r>
              <a:rPr lang="en-US" sz="2000" baseline="30000" dirty="0" smtClean="0"/>
              <a:t>2</a:t>
            </a:r>
            <a:r>
              <a:rPr lang="en-US" sz="2000" dirty="0"/>
              <a:t>−6a+2)+1. </a:t>
            </a:r>
            <a:endParaRPr lang="en-US" sz="2000" dirty="0" smtClean="0"/>
          </a:p>
          <a:p>
            <a:r>
              <a:rPr lang="en-US" sz="2000" dirty="0" smtClean="0"/>
              <a:t>Therefore </a:t>
            </a:r>
            <a:r>
              <a:rPr lang="en-US" sz="2000" dirty="0"/>
              <a:t>we have </a:t>
            </a:r>
            <a:r>
              <a:rPr lang="en-US" sz="2000" dirty="0" smtClean="0"/>
              <a:t>x</a:t>
            </a:r>
            <a:r>
              <a:rPr lang="en-US" sz="2000" baseline="30000" dirty="0" smtClean="0"/>
              <a:t>2</a:t>
            </a:r>
            <a:r>
              <a:rPr lang="en-US" sz="2000" dirty="0" smtClean="0"/>
              <a:t> </a:t>
            </a:r>
            <a:r>
              <a:rPr lang="en-US" sz="2000" dirty="0"/>
              <a:t>−6x+5 = 2b +1, where b = </a:t>
            </a:r>
            <a:r>
              <a:rPr lang="en-US" sz="2000" dirty="0" smtClean="0"/>
              <a:t>2a</a:t>
            </a:r>
            <a:r>
              <a:rPr lang="en-US" sz="2000" baseline="30000" dirty="0" smtClean="0"/>
              <a:t>2</a:t>
            </a:r>
            <a:r>
              <a:rPr lang="en-US" sz="2000" dirty="0" smtClean="0"/>
              <a:t> </a:t>
            </a:r>
            <a:r>
              <a:rPr lang="en-US" sz="2000" dirty="0"/>
              <a:t>−6a+2 ∈ Z. </a:t>
            </a:r>
            <a:endParaRPr lang="en-US" sz="2000" dirty="0" smtClean="0"/>
          </a:p>
          <a:p>
            <a:r>
              <a:rPr lang="en-US" sz="2000" dirty="0" smtClean="0"/>
              <a:t>Consequently x</a:t>
            </a:r>
            <a:r>
              <a:rPr lang="en-US" sz="2000" baseline="30000" dirty="0" smtClean="0"/>
              <a:t>2</a:t>
            </a:r>
            <a:r>
              <a:rPr lang="en-US" sz="2000" dirty="0" smtClean="0"/>
              <a:t> </a:t>
            </a:r>
            <a:r>
              <a:rPr lang="en-US" sz="2000" dirty="0"/>
              <a:t>−6x+5 is odd, by definition of an odd number</a:t>
            </a:r>
          </a:p>
        </p:txBody>
      </p:sp>
      <p:sp>
        <p:nvSpPr>
          <p:cNvPr id="2" name="TextBox 1"/>
          <p:cNvSpPr txBox="1"/>
          <p:nvPr/>
        </p:nvSpPr>
        <p:spPr>
          <a:xfrm>
            <a:off x="1173193" y="3459193"/>
            <a:ext cx="9877245" cy="3785652"/>
          </a:xfrm>
          <a:prstGeom prst="rect">
            <a:avLst/>
          </a:prstGeom>
          <a:noFill/>
        </p:spPr>
        <p:txBody>
          <a:bodyPr wrap="square" rtlCol="0">
            <a:spAutoFit/>
          </a:bodyPr>
          <a:lstStyle/>
          <a:p>
            <a:r>
              <a:rPr lang="en-US" sz="2000" b="1" dirty="0" smtClean="0"/>
              <a:t>4. If </a:t>
            </a:r>
            <a:r>
              <a:rPr lang="en-US" sz="2000" b="1" dirty="0"/>
              <a:t>n is any even integer, then (−1)</a:t>
            </a:r>
            <a:r>
              <a:rPr lang="en-US" sz="2000" b="1" baseline="30000" dirty="0"/>
              <a:t>n</a:t>
            </a:r>
            <a:r>
              <a:rPr lang="en-US" sz="2000" b="1" dirty="0"/>
              <a:t> = 1.</a:t>
            </a:r>
          </a:p>
          <a:p>
            <a:r>
              <a:rPr lang="en-US" sz="2000" dirty="0"/>
              <a:t>Proof:</a:t>
            </a:r>
          </a:p>
          <a:p>
            <a:r>
              <a:rPr lang="en-US" sz="2000" dirty="0"/>
              <a:t>Suppose n is even </a:t>
            </a:r>
            <a:r>
              <a:rPr lang="en-US" sz="2000" dirty="0" smtClean="0"/>
              <a:t>integer</a:t>
            </a:r>
            <a:r>
              <a:rPr lang="en-US" sz="2000" dirty="0"/>
              <a:t>. [We must show that (−1)</a:t>
            </a:r>
            <a:r>
              <a:rPr lang="en-US" sz="2000" baseline="30000" dirty="0"/>
              <a:t>n</a:t>
            </a:r>
            <a:r>
              <a:rPr lang="en-US" sz="2000" dirty="0"/>
              <a:t> = 1.]. </a:t>
            </a:r>
            <a:endParaRPr lang="en-US" sz="2000" dirty="0" smtClean="0"/>
          </a:p>
          <a:p>
            <a:r>
              <a:rPr lang="en-US" sz="2000" dirty="0" smtClean="0"/>
              <a:t>Then </a:t>
            </a:r>
            <a:r>
              <a:rPr lang="en-US" sz="2000" dirty="0"/>
              <a:t>by the definition of even numbers,</a:t>
            </a:r>
          </a:p>
          <a:p>
            <a:r>
              <a:rPr lang="en-US" sz="2000" dirty="0"/>
              <a:t>n = 2k for some integer k</a:t>
            </a:r>
          </a:p>
          <a:p>
            <a:r>
              <a:rPr lang="en-US" sz="2000" dirty="0" smtClean="0"/>
              <a:t>we </a:t>
            </a:r>
            <a:r>
              <a:rPr lang="en-US" sz="2000" dirty="0"/>
              <a:t>have</a:t>
            </a:r>
          </a:p>
          <a:p>
            <a:r>
              <a:rPr lang="en-US" sz="2000" dirty="0"/>
              <a:t>                  (−1)</a:t>
            </a:r>
            <a:r>
              <a:rPr lang="en-US" sz="2000" baseline="30000" dirty="0"/>
              <a:t>n</a:t>
            </a:r>
            <a:r>
              <a:rPr lang="en-US" sz="2000" dirty="0"/>
              <a:t> = </a:t>
            </a:r>
            <a:r>
              <a:rPr lang="en-US" sz="2000" dirty="0" smtClean="0"/>
              <a:t>(-1)</a:t>
            </a:r>
            <a:r>
              <a:rPr lang="en-US" sz="2000" baseline="30000" dirty="0" smtClean="0"/>
              <a:t>2k</a:t>
            </a:r>
            <a:endParaRPr lang="en-US" sz="2000" dirty="0"/>
          </a:p>
          <a:p>
            <a:r>
              <a:rPr lang="en-US" sz="2000" dirty="0"/>
              <a:t>                          </a:t>
            </a:r>
            <a:r>
              <a:rPr lang="en-US" sz="2000" dirty="0" smtClean="0"/>
              <a:t> = </a:t>
            </a:r>
            <a:r>
              <a:rPr lang="en-US" sz="2000" dirty="0"/>
              <a:t>((−1)</a:t>
            </a:r>
            <a:r>
              <a:rPr lang="en-US" sz="2000" baseline="30000" dirty="0"/>
              <a:t>2</a:t>
            </a:r>
            <a:r>
              <a:rPr lang="en-US" sz="2000" dirty="0"/>
              <a:t>)</a:t>
            </a:r>
            <a:r>
              <a:rPr lang="en-US" sz="2000" baseline="30000" dirty="0"/>
              <a:t>k</a:t>
            </a:r>
            <a:endParaRPr lang="en-US" sz="2000" dirty="0"/>
          </a:p>
          <a:p>
            <a:r>
              <a:rPr lang="en-US" sz="2000" dirty="0"/>
              <a:t>                            </a:t>
            </a:r>
            <a:r>
              <a:rPr lang="en-US" sz="2000" dirty="0" smtClean="0"/>
              <a:t>= </a:t>
            </a:r>
            <a:r>
              <a:rPr lang="en-US" sz="2000" dirty="0"/>
              <a:t>(1)</a:t>
            </a:r>
            <a:r>
              <a:rPr lang="en-US" sz="2000" baseline="30000" dirty="0"/>
              <a:t>k</a:t>
            </a:r>
            <a:endParaRPr lang="en-US" sz="2000" dirty="0"/>
          </a:p>
          <a:p>
            <a:r>
              <a:rPr lang="en-US" sz="2000" dirty="0"/>
              <a:t>                             </a:t>
            </a:r>
            <a:r>
              <a:rPr lang="en-US" sz="2000" dirty="0" smtClean="0"/>
              <a:t>= </a:t>
            </a:r>
            <a:r>
              <a:rPr lang="en-US" sz="2000" dirty="0"/>
              <a:t>1</a:t>
            </a:r>
          </a:p>
          <a:p>
            <a:r>
              <a:rPr lang="en-US" sz="2000" dirty="0"/>
              <a:t>This is what was to be </a:t>
            </a:r>
            <a:r>
              <a:rPr lang="en-US" sz="2000" dirty="0" smtClean="0"/>
              <a:t>shown. And </a:t>
            </a:r>
            <a:r>
              <a:rPr lang="en-US" sz="2000" dirty="0"/>
              <a:t>this completes the proof.</a:t>
            </a:r>
          </a:p>
          <a:p>
            <a:endParaRPr lang="en-US" sz="2000" dirty="0"/>
          </a:p>
        </p:txBody>
      </p:sp>
    </p:spTree>
    <p:extLst>
      <p:ext uri="{BB962C8B-B14F-4D97-AF65-F5344CB8AC3E}">
        <p14:creationId xmlns:p14="http://schemas.microsoft.com/office/powerpoint/2010/main" val="37798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arn(inVertical)">
                                      <p:cBhvr>
                                        <p:cTn id="31" dur="500"/>
                                        <p:tgtEl>
                                          <p:spTgt spid="2">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barn(inVertical)">
                                      <p:cBhvr>
                                        <p:cTn id="34" dur="500"/>
                                        <p:tgtEl>
                                          <p:spTgt spid="2">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barn(inVertical)">
                                      <p:cBhvr>
                                        <p:cTn id="3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p:cNvSpPr txBox="1"/>
          <p:nvPr/>
        </p:nvSpPr>
        <p:spPr>
          <a:xfrm>
            <a:off x="1138688" y="481465"/>
            <a:ext cx="9532188" cy="5632311"/>
          </a:xfrm>
          <a:prstGeom prst="rect">
            <a:avLst/>
          </a:prstGeom>
          <a:noFill/>
        </p:spPr>
        <p:txBody>
          <a:bodyPr wrap="square" rtlCol="0">
            <a:spAutoFit/>
          </a:bodyPr>
          <a:lstStyle/>
          <a:p>
            <a:r>
              <a:rPr lang="en-US" sz="2400" b="1" dirty="0"/>
              <a:t>5</a:t>
            </a:r>
            <a:r>
              <a:rPr lang="en-US" sz="2400" b="1" dirty="0" smtClean="0"/>
              <a:t>. </a:t>
            </a:r>
            <a:r>
              <a:rPr lang="en-US" sz="2400" b="1" dirty="0"/>
              <a:t>Let a, b and c be integers, directly prove that if a divides b and a divides c then a also divides b + c</a:t>
            </a:r>
            <a:r>
              <a:rPr lang="en-US" sz="2400" b="1" dirty="0" smtClean="0"/>
              <a:t>.</a:t>
            </a:r>
          </a:p>
          <a:p>
            <a:r>
              <a:rPr lang="en-US" sz="2400" dirty="0" smtClean="0"/>
              <a:t> </a:t>
            </a:r>
            <a:r>
              <a:rPr lang="en-US" sz="2400" u="sng" dirty="0"/>
              <a:t>Solution </a:t>
            </a:r>
            <a:endParaRPr lang="en-US" sz="2400" u="sng" dirty="0" smtClean="0"/>
          </a:p>
          <a:p>
            <a:r>
              <a:rPr lang="en-US" sz="2400" dirty="0" smtClean="0"/>
              <a:t>Let </a:t>
            </a:r>
            <a:r>
              <a:rPr lang="en-US" sz="2400" b="1" dirty="0"/>
              <a:t>a</a:t>
            </a:r>
            <a:r>
              <a:rPr lang="en-US" sz="2400" dirty="0"/>
              <a:t>, </a:t>
            </a:r>
            <a:r>
              <a:rPr lang="en-US" sz="2400" b="1" dirty="0"/>
              <a:t>b</a:t>
            </a:r>
            <a:r>
              <a:rPr lang="en-US" sz="2400" dirty="0"/>
              <a:t> and </a:t>
            </a:r>
            <a:r>
              <a:rPr lang="en-US" sz="2400" b="1" dirty="0"/>
              <a:t>c</a:t>
            </a:r>
            <a:r>
              <a:rPr lang="en-US" sz="2400" dirty="0"/>
              <a:t> be integers and assume that </a:t>
            </a:r>
            <a:r>
              <a:rPr lang="en-US" sz="2400" b="1" dirty="0"/>
              <a:t>a</a:t>
            </a:r>
            <a:r>
              <a:rPr lang="en-US" sz="2400" dirty="0"/>
              <a:t> divides </a:t>
            </a:r>
            <a:r>
              <a:rPr lang="en-US" sz="2400" b="1" dirty="0"/>
              <a:t>b</a:t>
            </a:r>
            <a:r>
              <a:rPr lang="en-US" sz="2400" dirty="0"/>
              <a:t> and </a:t>
            </a:r>
            <a:r>
              <a:rPr lang="en-US" sz="2400" b="1" dirty="0"/>
              <a:t>a</a:t>
            </a:r>
            <a:r>
              <a:rPr lang="en-US" sz="2400" dirty="0"/>
              <a:t> divides </a:t>
            </a:r>
            <a:r>
              <a:rPr lang="en-US" sz="2400" b="1" dirty="0"/>
              <a:t>c</a:t>
            </a:r>
            <a:r>
              <a:rPr lang="en-US" sz="2400" dirty="0"/>
              <a:t>. </a:t>
            </a:r>
            <a:endParaRPr lang="en-US" sz="2400" dirty="0" smtClean="0"/>
          </a:p>
          <a:p>
            <a:r>
              <a:rPr lang="en-US" sz="2400" dirty="0" smtClean="0"/>
              <a:t>Then </a:t>
            </a:r>
            <a:r>
              <a:rPr lang="en-US" sz="2400" dirty="0"/>
              <a:t>as </a:t>
            </a:r>
            <a:r>
              <a:rPr lang="en-US" sz="2400" b="1" dirty="0"/>
              <a:t>a</a:t>
            </a:r>
            <a:r>
              <a:rPr lang="en-US" sz="2400" dirty="0"/>
              <a:t> divides </a:t>
            </a:r>
            <a:r>
              <a:rPr lang="en-US" sz="2400" b="1" dirty="0"/>
              <a:t>b</a:t>
            </a:r>
            <a:r>
              <a:rPr lang="en-US" sz="2400" dirty="0"/>
              <a:t>, by definition, there is some integer </a:t>
            </a:r>
            <a:r>
              <a:rPr lang="en-US" sz="2400" b="1" dirty="0"/>
              <a:t>k</a:t>
            </a:r>
            <a:r>
              <a:rPr lang="en-US" sz="2400" dirty="0"/>
              <a:t> such that </a:t>
            </a:r>
            <a:r>
              <a:rPr lang="en-US" sz="2400" b="1" dirty="0"/>
              <a:t>b</a:t>
            </a:r>
            <a:r>
              <a:rPr lang="en-US" sz="2400" dirty="0"/>
              <a:t> = </a:t>
            </a:r>
            <a:r>
              <a:rPr lang="en-US" sz="2400" b="1" dirty="0"/>
              <a:t>ak</a:t>
            </a:r>
            <a:r>
              <a:rPr lang="en-US" sz="2400" dirty="0" smtClean="0"/>
              <a:t>.</a:t>
            </a:r>
          </a:p>
          <a:p>
            <a:r>
              <a:rPr lang="en-US" sz="2400" dirty="0" smtClean="0"/>
              <a:t> </a:t>
            </a:r>
            <a:r>
              <a:rPr lang="en-US" sz="2400" dirty="0"/>
              <a:t>Also as </a:t>
            </a:r>
            <a:r>
              <a:rPr lang="en-US" sz="2400" b="1" dirty="0"/>
              <a:t>a</a:t>
            </a:r>
            <a:r>
              <a:rPr lang="en-US" sz="2400" dirty="0"/>
              <a:t> divides </a:t>
            </a:r>
            <a:r>
              <a:rPr lang="en-US" sz="2400" b="1" dirty="0"/>
              <a:t>c</a:t>
            </a:r>
            <a:r>
              <a:rPr lang="en-US" sz="2400" dirty="0"/>
              <a:t>, by definition, there is some integer </a:t>
            </a:r>
            <a:r>
              <a:rPr lang="en-US" sz="2400" b="1" dirty="0"/>
              <a:t>l</a:t>
            </a:r>
            <a:r>
              <a:rPr lang="en-US" sz="2400" dirty="0"/>
              <a:t> such that </a:t>
            </a:r>
            <a:r>
              <a:rPr lang="en-US" sz="2400" b="1" dirty="0"/>
              <a:t>c</a:t>
            </a:r>
            <a:r>
              <a:rPr lang="en-US" sz="2400" dirty="0"/>
              <a:t> = </a:t>
            </a:r>
            <a:r>
              <a:rPr lang="en-US" sz="2400" b="1" dirty="0"/>
              <a:t>al</a:t>
            </a:r>
            <a:r>
              <a:rPr lang="en-US" sz="2400" dirty="0"/>
              <a:t>. </a:t>
            </a:r>
            <a:endParaRPr lang="en-US" sz="2400" dirty="0" smtClean="0"/>
          </a:p>
          <a:p>
            <a:endParaRPr lang="en-US" sz="2400" dirty="0" smtClean="0"/>
          </a:p>
          <a:p>
            <a:r>
              <a:rPr lang="en-US" sz="2400" dirty="0" smtClean="0"/>
              <a:t>Note </a:t>
            </a:r>
            <a:r>
              <a:rPr lang="en-US" sz="2400" dirty="0"/>
              <a:t>that we use different letters </a:t>
            </a:r>
            <a:r>
              <a:rPr lang="en-US" sz="2400" b="1" dirty="0"/>
              <a:t>k</a:t>
            </a:r>
            <a:r>
              <a:rPr lang="en-US" sz="2400" dirty="0"/>
              <a:t> and </a:t>
            </a:r>
            <a:r>
              <a:rPr lang="en-US" sz="2400" b="1" dirty="0"/>
              <a:t>l</a:t>
            </a:r>
            <a:r>
              <a:rPr lang="en-US" sz="2400" dirty="0"/>
              <a:t> to stand for the </a:t>
            </a:r>
            <a:r>
              <a:rPr lang="en-US" sz="2400" dirty="0" smtClean="0"/>
              <a:t>integers because </a:t>
            </a:r>
            <a:r>
              <a:rPr lang="en-US" sz="2400" dirty="0"/>
              <a:t>we do not know if </a:t>
            </a:r>
            <a:r>
              <a:rPr lang="en-US" sz="2400" b="1" dirty="0"/>
              <a:t>b</a:t>
            </a:r>
            <a:r>
              <a:rPr lang="en-US" sz="2400" dirty="0"/>
              <a:t> and </a:t>
            </a:r>
            <a:r>
              <a:rPr lang="en-US" sz="2400" b="1" dirty="0"/>
              <a:t>c</a:t>
            </a:r>
            <a:r>
              <a:rPr lang="en-US" sz="2400" dirty="0"/>
              <a:t> are equal or not. </a:t>
            </a:r>
            <a:endParaRPr lang="en-US" sz="2400" dirty="0" smtClean="0"/>
          </a:p>
          <a:p>
            <a:endParaRPr lang="en-US" sz="2400" dirty="0"/>
          </a:p>
          <a:p>
            <a:r>
              <a:rPr lang="en-US" sz="2400" dirty="0" smtClean="0"/>
              <a:t>So,</a:t>
            </a:r>
          </a:p>
          <a:p>
            <a:r>
              <a:rPr lang="en-US" sz="2400" dirty="0" smtClean="0"/>
              <a:t> </a:t>
            </a:r>
            <a:r>
              <a:rPr lang="en-US" sz="2400" dirty="0"/>
              <a:t>b + c = (ak) + (al) </a:t>
            </a:r>
            <a:endParaRPr lang="en-US" sz="2400" dirty="0" smtClean="0"/>
          </a:p>
          <a:p>
            <a:r>
              <a:rPr lang="en-US" sz="2400" dirty="0"/>
              <a:t>	 </a:t>
            </a:r>
            <a:r>
              <a:rPr lang="en-US" sz="2400" dirty="0" smtClean="0"/>
              <a:t>  = </a:t>
            </a:r>
            <a:r>
              <a:rPr lang="en-US" sz="2400" dirty="0"/>
              <a:t>a(k + l) since a is a common factor. </a:t>
            </a:r>
            <a:endParaRPr lang="en-US" sz="2400" dirty="0" smtClean="0"/>
          </a:p>
          <a:p>
            <a:endParaRPr lang="en-US" sz="2400" dirty="0"/>
          </a:p>
          <a:p>
            <a:r>
              <a:rPr lang="en-US" sz="2400" dirty="0" smtClean="0"/>
              <a:t>Hence </a:t>
            </a:r>
            <a:r>
              <a:rPr lang="en-US" sz="2400" dirty="0"/>
              <a:t>a divides </a:t>
            </a:r>
            <a:r>
              <a:rPr lang="en-US" sz="2400" dirty="0" smtClean="0"/>
              <a:t>(b + c) since (k + l) is an integer.</a:t>
            </a:r>
            <a:endParaRPr lang="en-US" sz="2400" dirty="0"/>
          </a:p>
        </p:txBody>
      </p:sp>
    </p:spTree>
    <p:extLst>
      <p:ext uri="{BB962C8B-B14F-4D97-AF65-F5344CB8AC3E}">
        <p14:creationId xmlns:p14="http://schemas.microsoft.com/office/powerpoint/2010/main" val="171172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inVertical)">
                                      <p:cBhvr>
                                        <p:cTn id="18" dur="500"/>
                                        <p:tgtEl>
                                          <p:spTgt spid="5">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inVertic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arn(inVertical)">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arn(inVertical)">
                                      <p:cBhvr>
                                        <p:cTn id="31" dur="500"/>
                                        <p:tgtEl>
                                          <p:spTgt spid="5">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12" end="12"/>
                                            </p:txEl>
                                          </p:spTgt>
                                        </p:tgtEl>
                                        <p:attrNameLst>
                                          <p:attrName>style.visibility</p:attrName>
                                        </p:attrNameLst>
                                      </p:cBhvr>
                                      <p:to>
                                        <p:strVal val="visible"/>
                                      </p:to>
                                    </p:set>
                                    <p:animEffect transition="in" filter="barn(inVertical)">
                                      <p:cBhvr>
                                        <p:cTn id="4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lstStyle/>
          <a:p>
            <a:r>
              <a:rPr lang="en-US" u="sng" dirty="0" smtClean="0"/>
              <a:t>1. INDIRECT PROOF:</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12</a:t>
            </a:fld>
            <a:endParaRPr lang="en-US" dirty="0"/>
          </a:p>
        </p:txBody>
      </p:sp>
      <p:sp>
        <p:nvSpPr>
          <p:cNvPr id="3" name="TextBox 2"/>
          <p:cNvSpPr txBox="1"/>
          <p:nvPr/>
        </p:nvSpPr>
        <p:spPr>
          <a:xfrm>
            <a:off x="1190446" y="1275216"/>
            <a:ext cx="9998015"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Direct proofs lead from the premises of a theorem to the conclusion. They begin with the premises, continue with a sequence of deductions, and end with the conclusion. </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However</a:t>
            </a:r>
            <a:r>
              <a:rPr lang="en-US" sz="2800" dirty="0"/>
              <a:t>, we will see that attempts at direct proofs often reach dead ends. We need other methods of proving theorems of the form ∀x(P (x) → Q(x)). Proofs of theorems of this type that are not direct proofs, that is, that do not start with the premises and end with the conclusion, are called indirect </a:t>
            </a:r>
            <a:r>
              <a:rPr lang="en-US" sz="2800" dirty="0" smtClean="0"/>
              <a:t>proofs</a:t>
            </a:r>
          </a:p>
          <a:p>
            <a:endParaRPr lang="en-US" sz="2800" dirty="0" smtClean="0"/>
          </a:p>
          <a:p>
            <a:pPr marL="1028700" lvl="1" indent="-571500">
              <a:buFont typeface="+mj-lt"/>
              <a:buAutoNum type="romanLcPeriod"/>
            </a:pPr>
            <a:r>
              <a:rPr lang="en-US" sz="2800" dirty="0" smtClean="0"/>
              <a:t>Proof by Contraposition</a:t>
            </a:r>
          </a:p>
          <a:p>
            <a:pPr marL="1028700" lvl="1" indent="-571500">
              <a:buFont typeface="+mj-lt"/>
              <a:buAutoNum type="romanLcPeriod"/>
            </a:pPr>
            <a:r>
              <a:rPr lang="en-US" sz="2800" dirty="0" smtClean="0"/>
              <a:t>Proof by Contradiction</a:t>
            </a:r>
            <a:endParaRPr lang="en-US" sz="2800" dirty="0"/>
          </a:p>
        </p:txBody>
      </p:sp>
    </p:spTree>
    <p:extLst>
      <p:ext uri="{BB962C8B-B14F-4D97-AF65-F5344CB8AC3E}">
        <p14:creationId xmlns:p14="http://schemas.microsoft.com/office/powerpoint/2010/main" val="2738280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normAutofit/>
          </a:bodyPr>
          <a:lstStyle/>
          <a:p>
            <a:r>
              <a:rPr lang="en-US" u="sng" dirty="0" smtClean="0"/>
              <a:t>1.i </a:t>
            </a:r>
            <a:r>
              <a:rPr lang="en-US" sz="5400" u="sng" dirty="0"/>
              <a:t>Proof by </a:t>
            </a:r>
            <a:r>
              <a:rPr lang="en-US" sz="5400" u="sng" dirty="0" smtClean="0"/>
              <a:t>Contraposition:</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13</a:t>
            </a:fld>
            <a:endParaRPr lang="en-US" dirty="0"/>
          </a:p>
        </p:txBody>
      </p:sp>
      <p:sp>
        <p:nvSpPr>
          <p:cNvPr id="3" name="TextBox 2"/>
          <p:cNvSpPr txBox="1"/>
          <p:nvPr/>
        </p:nvSpPr>
        <p:spPr>
          <a:xfrm>
            <a:off x="1190446" y="1275216"/>
            <a:ext cx="999801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Proofs by contraposition make use of the fact that the conditional statement p → q is equivalent to its contrapositive, ¬q → ¬p. This means that the conditional statement p → q can be proved by showing that its contrapositive, ¬q → ¬p, is </a:t>
            </a:r>
            <a:r>
              <a:rPr lang="en-US" sz="2800" dirty="0" smtClean="0"/>
              <a:t>true. </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endParaRPr lang="en-US" sz="2800" dirty="0" smtClean="0"/>
          </a:p>
          <a:p>
            <a:pPr marL="457200" indent="-457200">
              <a:buFont typeface="Arial" panose="020B0604020202020204" pitchFamily="34" charset="0"/>
              <a:buChar char="•"/>
            </a:pPr>
            <a:r>
              <a:rPr lang="en-US" sz="2800" dirty="0"/>
              <a:t>In a proof by contraposition of p → q, we take ¬q as a premise, and using axioms, definitions, and previously proven theorems, together with rules of inference, we show that ¬p must </a:t>
            </a:r>
            <a:r>
              <a:rPr lang="en-US" sz="2800" dirty="0" smtClean="0"/>
              <a:t>follow</a:t>
            </a:r>
          </a:p>
        </p:txBody>
      </p:sp>
    </p:spTree>
    <p:extLst>
      <p:ext uri="{BB962C8B-B14F-4D97-AF65-F5344CB8AC3E}">
        <p14:creationId xmlns:p14="http://schemas.microsoft.com/office/powerpoint/2010/main" val="362416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TextBox 4"/>
          <p:cNvSpPr txBox="1"/>
          <p:nvPr/>
        </p:nvSpPr>
        <p:spPr>
          <a:xfrm>
            <a:off x="1155940" y="224287"/>
            <a:ext cx="9954883" cy="7017306"/>
          </a:xfrm>
          <a:prstGeom prst="rect">
            <a:avLst/>
          </a:prstGeom>
          <a:noFill/>
        </p:spPr>
        <p:txBody>
          <a:bodyPr wrap="square" rtlCol="0">
            <a:spAutoFit/>
          </a:bodyPr>
          <a:lstStyle/>
          <a:p>
            <a:r>
              <a:rPr lang="en-US" b="1" dirty="0"/>
              <a:t>Q.1 Prove that if n is an integer and 3n + 2 is odd, then n is </a:t>
            </a:r>
            <a:r>
              <a:rPr lang="en-US" b="1" dirty="0" smtClean="0"/>
              <a:t>odd.</a:t>
            </a:r>
          </a:p>
          <a:p>
            <a:r>
              <a:rPr lang="en-US" dirty="0"/>
              <a:t>Solution: </a:t>
            </a:r>
            <a:endParaRPr lang="en-US" dirty="0" smtClean="0"/>
          </a:p>
          <a:p>
            <a:r>
              <a:rPr lang="en-US" dirty="0" smtClean="0"/>
              <a:t>We </a:t>
            </a:r>
            <a:r>
              <a:rPr lang="en-US" dirty="0"/>
              <a:t>first attempt a direct proof. </a:t>
            </a:r>
            <a:endParaRPr lang="en-US" dirty="0" smtClean="0"/>
          </a:p>
          <a:p>
            <a:r>
              <a:rPr lang="en-US" dirty="0" smtClean="0"/>
              <a:t>If 3n + 2 is odd, then n is odd.(</a:t>
            </a:r>
            <a:r>
              <a:rPr lang="en-US" dirty="0" err="1" smtClean="0"/>
              <a:t>p</a:t>
            </a:r>
            <a:r>
              <a:rPr lang="en-US" dirty="0" err="1" smtClean="0">
                <a:sym typeface="Wingdings" panose="05000000000000000000" pitchFamily="2" charset="2"/>
              </a:rPr>
              <a:t>q</a:t>
            </a:r>
            <a:r>
              <a:rPr lang="en-US" dirty="0" smtClean="0">
                <a:sym typeface="Wingdings" panose="05000000000000000000" pitchFamily="2" charset="2"/>
              </a:rPr>
              <a:t>)</a:t>
            </a:r>
            <a:endParaRPr lang="en-US" dirty="0" smtClean="0"/>
          </a:p>
          <a:p>
            <a:r>
              <a:rPr lang="en-US" dirty="0" smtClean="0"/>
              <a:t>p: “3n + 2 is odd”</a:t>
            </a:r>
          </a:p>
          <a:p>
            <a:r>
              <a:rPr lang="en-US" dirty="0" smtClean="0"/>
              <a:t>q: “n is odd”</a:t>
            </a:r>
          </a:p>
          <a:p>
            <a:r>
              <a:rPr lang="en-US" dirty="0" smtClean="0"/>
              <a:t>To </a:t>
            </a:r>
            <a:r>
              <a:rPr lang="en-US" dirty="0"/>
              <a:t>construct a direct proof, we first assume that 3n + 2 is an odd integer. </a:t>
            </a:r>
            <a:endParaRPr lang="en-US" dirty="0" smtClean="0"/>
          </a:p>
          <a:p>
            <a:r>
              <a:rPr lang="en-US" dirty="0" smtClean="0"/>
              <a:t>This </a:t>
            </a:r>
            <a:r>
              <a:rPr lang="en-US" dirty="0"/>
              <a:t>means that 3n + 2 = 2k + 1 for some integer k. </a:t>
            </a:r>
            <a:endParaRPr lang="en-US" dirty="0" smtClean="0"/>
          </a:p>
          <a:p>
            <a:r>
              <a:rPr lang="en-US" dirty="0" smtClean="0"/>
              <a:t>3n + 2 = 2k +1</a:t>
            </a:r>
          </a:p>
          <a:p>
            <a:r>
              <a:rPr lang="en-US" dirty="0" smtClean="0"/>
              <a:t>n = (2k-1)/3</a:t>
            </a:r>
          </a:p>
          <a:p>
            <a:r>
              <a:rPr lang="en-US" b="1" dirty="0" smtClean="0">
                <a:solidFill>
                  <a:srgbClr val="FF0000"/>
                </a:solidFill>
              </a:rPr>
              <a:t>DEAD END</a:t>
            </a:r>
          </a:p>
          <a:p>
            <a:r>
              <a:rPr lang="en-US" b="1" dirty="0">
                <a:solidFill>
                  <a:srgbClr val="FF0000"/>
                </a:solidFill>
              </a:rPr>
              <a:t> </a:t>
            </a:r>
            <a:r>
              <a:rPr lang="en-US" dirty="0" err="1" smtClean="0"/>
              <a:t>p</a:t>
            </a:r>
            <a:r>
              <a:rPr lang="en-US" dirty="0" err="1" smtClean="0">
                <a:sym typeface="Wingdings" panose="05000000000000000000" pitchFamily="2" charset="2"/>
              </a:rPr>
              <a:t>q</a:t>
            </a:r>
            <a:r>
              <a:rPr lang="en-US" dirty="0" smtClean="0">
                <a:sym typeface="Wingdings" panose="05000000000000000000" pitchFamily="2" charset="2"/>
              </a:rPr>
              <a:t>=</a:t>
            </a:r>
            <a:r>
              <a:rPr lang="en-US" dirty="0"/>
              <a:t> </a:t>
            </a:r>
            <a:r>
              <a:rPr lang="en-US" dirty="0" smtClean="0"/>
              <a:t>¬q</a:t>
            </a:r>
            <a:r>
              <a:rPr lang="en-US" dirty="0" smtClean="0">
                <a:sym typeface="Wingdings" panose="05000000000000000000" pitchFamily="2" charset="2"/>
              </a:rPr>
              <a:t></a:t>
            </a:r>
            <a:r>
              <a:rPr lang="en-US" dirty="0"/>
              <a:t> </a:t>
            </a:r>
            <a:r>
              <a:rPr lang="en-US" dirty="0" smtClean="0"/>
              <a:t>¬p[if n is even then 3n+2 is even]</a:t>
            </a:r>
          </a:p>
          <a:p>
            <a:r>
              <a:rPr lang="en-US" dirty="0" smtClean="0"/>
              <a:t>¬q=“n is even”</a:t>
            </a:r>
          </a:p>
          <a:p>
            <a:r>
              <a:rPr lang="en-US" dirty="0" smtClean="0"/>
              <a:t>¬p= “3n + 2 is even”</a:t>
            </a:r>
          </a:p>
          <a:p>
            <a:r>
              <a:rPr lang="en-US" dirty="0" smtClean="0"/>
              <a:t>Now , from the definition of an even integer</a:t>
            </a:r>
          </a:p>
          <a:p>
            <a:r>
              <a:rPr lang="en-US" dirty="0"/>
              <a:t>	</a:t>
            </a:r>
            <a:r>
              <a:rPr lang="en-US" dirty="0" smtClean="0"/>
              <a:t>n=2k, for some integer k</a:t>
            </a:r>
          </a:p>
          <a:p>
            <a:r>
              <a:rPr lang="en-US" dirty="0" smtClean="0"/>
              <a:t>Substituting 2k for n , We get,</a:t>
            </a:r>
          </a:p>
          <a:p>
            <a:r>
              <a:rPr lang="en-US" dirty="0"/>
              <a:t>	</a:t>
            </a:r>
            <a:r>
              <a:rPr lang="en-US" dirty="0" smtClean="0"/>
              <a:t>  3(2k) + 2</a:t>
            </a:r>
          </a:p>
          <a:p>
            <a:r>
              <a:rPr lang="en-US" dirty="0"/>
              <a:t>	</a:t>
            </a:r>
            <a:r>
              <a:rPr lang="en-US" dirty="0" smtClean="0"/>
              <a:t>=6k + 2</a:t>
            </a:r>
          </a:p>
          <a:p>
            <a:r>
              <a:rPr lang="en-US" dirty="0"/>
              <a:t>	</a:t>
            </a:r>
            <a:r>
              <a:rPr lang="en-US" dirty="0" smtClean="0"/>
              <a:t>=2(3k + 1 )</a:t>
            </a:r>
          </a:p>
          <a:p>
            <a:r>
              <a:rPr lang="en-US" dirty="0" smtClean="0"/>
              <a:t>i.e. 3n + 2 is even because it is a multiple of 2</a:t>
            </a:r>
          </a:p>
          <a:p>
            <a:r>
              <a:rPr lang="en-US" dirty="0" smtClean="0"/>
              <a:t>Therefore, 3n+2 is even.</a:t>
            </a:r>
          </a:p>
          <a:p>
            <a:endParaRPr lang="en-US" dirty="0" smtClean="0"/>
          </a:p>
          <a:p>
            <a:endParaRPr lang="en-US" b="1" dirty="0">
              <a:solidFill>
                <a:srgbClr val="FF0000"/>
              </a:solidFill>
            </a:endParaRPr>
          </a:p>
          <a:p>
            <a:endParaRPr lang="en-US" dirty="0"/>
          </a:p>
        </p:txBody>
      </p:sp>
    </p:spTree>
    <p:extLst>
      <p:ext uri="{BB962C8B-B14F-4D97-AF65-F5344CB8AC3E}">
        <p14:creationId xmlns:p14="http://schemas.microsoft.com/office/powerpoint/2010/main" val="253079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arn(inVertical)">
                                      <p:cBhvr>
                                        <p:cTn id="25" dur="500"/>
                                        <p:tgtEl>
                                          <p:spTgt spid="5">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arn(inVertical)">
                                      <p:cBhvr>
                                        <p:cTn id="28" dur="500"/>
                                        <p:tgtEl>
                                          <p:spTgt spid="5">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arn(inVertical)">
                                      <p:cBhvr>
                                        <p:cTn id="31" dur="500"/>
                                        <p:tgtEl>
                                          <p:spTgt spid="5">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arn(inVertical)">
                                      <p:cBhvr>
                                        <p:cTn id="42" dur="500"/>
                                        <p:tgtEl>
                                          <p:spTgt spid="5">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barn(inVertical)">
                                      <p:cBhvr>
                                        <p:cTn id="45" dur="500"/>
                                        <p:tgtEl>
                                          <p:spTgt spid="5">
                                            <p:txEl>
                                              <p:pRg st="12" end="12"/>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5">
                                            <p:txEl>
                                              <p:pRg st="13" end="13"/>
                                            </p:txEl>
                                          </p:spTgt>
                                        </p:tgtEl>
                                        <p:attrNameLst>
                                          <p:attrName>style.visibility</p:attrName>
                                        </p:attrNameLst>
                                      </p:cBhvr>
                                      <p:to>
                                        <p:strVal val="visible"/>
                                      </p:to>
                                    </p:set>
                                    <p:animEffect transition="in" filter="barn(inVertical)">
                                      <p:cBhvr>
                                        <p:cTn id="48" dur="500"/>
                                        <p:tgtEl>
                                          <p:spTgt spid="5">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barn(inVertical)">
                                      <p:cBhvr>
                                        <p:cTn id="53" dur="500"/>
                                        <p:tgtEl>
                                          <p:spTgt spid="5">
                                            <p:txEl>
                                              <p:pRg st="14" end="14"/>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5">
                                            <p:txEl>
                                              <p:pRg st="15" end="15"/>
                                            </p:txEl>
                                          </p:spTgt>
                                        </p:tgtEl>
                                        <p:attrNameLst>
                                          <p:attrName>style.visibility</p:attrName>
                                        </p:attrNameLst>
                                      </p:cBhvr>
                                      <p:to>
                                        <p:strVal val="visible"/>
                                      </p:to>
                                    </p:set>
                                    <p:animEffect transition="in" filter="barn(inVertical)">
                                      <p:cBhvr>
                                        <p:cTn id="56" dur="500"/>
                                        <p:tgtEl>
                                          <p:spTgt spid="5">
                                            <p:txEl>
                                              <p:pRg st="15" end="15"/>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animEffect transition="in" filter="barn(inVertical)">
                                      <p:cBhvr>
                                        <p:cTn id="59" dur="500"/>
                                        <p:tgtEl>
                                          <p:spTgt spid="5">
                                            <p:txEl>
                                              <p:pRg st="16" end="16"/>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barn(inVertical)">
                                      <p:cBhvr>
                                        <p:cTn id="62" dur="500"/>
                                        <p:tgtEl>
                                          <p:spTgt spid="5">
                                            <p:txEl>
                                              <p:pRg st="17" end="17"/>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barn(inVertical)">
                                      <p:cBhvr>
                                        <p:cTn id="65" dur="500"/>
                                        <p:tgtEl>
                                          <p:spTgt spid="5">
                                            <p:txEl>
                                              <p:pRg st="18" end="18"/>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barn(inVertical)">
                                      <p:cBhvr>
                                        <p:cTn id="68" dur="500"/>
                                        <p:tgtEl>
                                          <p:spTgt spid="5">
                                            <p:txEl>
                                              <p:pRg st="19" end="19"/>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barn(inVertical)">
                                      <p:cBhvr>
                                        <p:cTn id="71" dur="500"/>
                                        <p:tgtEl>
                                          <p:spTgt spid="5">
                                            <p:txEl>
                                              <p:pRg st="20" end="20"/>
                                            </p:txEl>
                                          </p:spTgt>
                                        </p:tgtEl>
                                      </p:cBhvr>
                                    </p:animEffect>
                                  </p:childTnLst>
                                </p:cTn>
                              </p:par>
                              <p:par>
                                <p:cTn id="72" presetID="16" presetClass="entr" presetSubtype="21" fill="hold" nodeType="withEffect">
                                  <p:stCondLst>
                                    <p:cond delay="0"/>
                                  </p:stCondLst>
                                  <p:childTnLst>
                                    <p:set>
                                      <p:cBhvr>
                                        <p:cTn id="73" dur="1" fill="hold">
                                          <p:stCondLst>
                                            <p:cond delay="0"/>
                                          </p:stCondLst>
                                        </p:cTn>
                                        <p:tgtEl>
                                          <p:spTgt spid="5">
                                            <p:txEl>
                                              <p:pRg st="21" end="21"/>
                                            </p:txEl>
                                          </p:spTgt>
                                        </p:tgtEl>
                                        <p:attrNameLst>
                                          <p:attrName>style.visibility</p:attrName>
                                        </p:attrNameLst>
                                      </p:cBhvr>
                                      <p:to>
                                        <p:strVal val="visible"/>
                                      </p:to>
                                    </p:set>
                                    <p:animEffect transition="in" filter="barn(inVertical)">
                                      <p:cBhvr>
                                        <p:cTn id="74" dur="500"/>
                                        <p:tgtEl>
                                          <p:spTgt spid="5">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TextBox 4"/>
          <p:cNvSpPr txBox="1"/>
          <p:nvPr/>
        </p:nvSpPr>
        <p:spPr>
          <a:xfrm>
            <a:off x="1155940" y="224287"/>
            <a:ext cx="9954883" cy="7109639"/>
          </a:xfrm>
          <a:prstGeom prst="rect">
            <a:avLst/>
          </a:prstGeom>
          <a:noFill/>
        </p:spPr>
        <p:txBody>
          <a:bodyPr wrap="square" rtlCol="0">
            <a:spAutoFit/>
          </a:bodyPr>
          <a:lstStyle/>
          <a:p>
            <a:r>
              <a:rPr lang="en-US" sz="2000" b="1" dirty="0"/>
              <a:t>Q.1 Prove that if </a:t>
            </a:r>
            <a:r>
              <a:rPr lang="en-US" sz="2000" b="1" dirty="0" smtClean="0"/>
              <a:t>xy is odd integer then x, y is odd.</a:t>
            </a:r>
          </a:p>
          <a:p>
            <a:r>
              <a:rPr lang="en-US" sz="2000" u="sng" dirty="0"/>
              <a:t>Solution: </a:t>
            </a:r>
            <a:endParaRPr lang="en-US" sz="2000" u="sng" dirty="0" smtClean="0"/>
          </a:p>
          <a:p>
            <a:r>
              <a:rPr lang="en-US" sz="2000" dirty="0" smtClean="0"/>
              <a:t>Above statement is in the Form:</a:t>
            </a:r>
          </a:p>
          <a:p>
            <a:r>
              <a:rPr lang="en-US" sz="2000" dirty="0" smtClean="0"/>
              <a:t>p</a:t>
            </a:r>
            <a:r>
              <a:rPr lang="en-US" sz="2000" dirty="0" smtClean="0">
                <a:sym typeface="Wingdings" panose="05000000000000000000" pitchFamily="2" charset="2"/>
              </a:rPr>
              <a:t>q</a:t>
            </a:r>
            <a:endParaRPr lang="en-US" sz="2000" dirty="0" smtClean="0"/>
          </a:p>
          <a:p>
            <a:r>
              <a:rPr lang="en-US" sz="2000" dirty="0" smtClean="0"/>
              <a:t>p:  “xy is odd”</a:t>
            </a:r>
          </a:p>
          <a:p>
            <a:r>
              <a:rPr lang="en-US" sz="2000" dirty="0" smtClean="0"/>
              <a:t>q:  “x, y </a:t>
            </a:r>
            <a:r>
              <a:rPr lang="en-US" sz="2000" dirty="0"/>
              <a:t>is odd</a:t>
            </a:r>
            <a:r>
              <a:rPr lang="en-US" sz="2000" dirty="0" smtClean="0"/>
              <a:t>”</a:t>
            </a:r>
          </a:p>
          <a:p>
            <a:r>
              <a:rPr lang="en-US" sz="2000" dirty="0" smtClean="0"/>
              <a:t>Taking Contrapositive of above statement:</a:t>
            </a:r>
          </a:p>
          <a:p>
            <a:r>
              <a:rPr lang="en-US" sz="2000" dirty="0" smtClean="0"/>
              <a:t>p</a:t>
            </a:r>
            <a:r>
              <a:rPr lang="en-US" sz="2000" dirty="0" smtClean="0">
                <a:sym typeface="Wingdings" panose="05000000000000000000" pitchFamily="2" charset="2"/>
              </a:rPr>
              <a:t>q=</a:t>
            </a:r>
            <a:r>
              <a:rPr lang="en-US" sz="2000" dirty="0"/>
              <a:t> </a:t>
            </a:r>
            <a:r>
              <a:rPr lang="en-US" sz="2000" dirty="0" smtClean="0"/>
              <a:t>¬q</a:t>
            </a:r>
            <a:r>
              <a:rPr lang="en-US" sz="2000" dirty="0" smtClean="0">
                <a:sym typeface="Wingdings" panose="05000000000000000000" pitchFamily="2" charset="2"/>
              </a:rPr>
              <a:t></a:t>
            </a:r>
            <a:r>
              <a:rPr lang="en-US" sz="2000" dirty="0"/>
              <a:t> </a:t>
            </a:r>
            <a:r>
              <a:rPr lang="en-US" sz="2000" dirty="0" smtClean="0"/>
              <a:t>¬p</a:t>
            </a:r>
          </a:p>
          <a:p>
            <a:r>
              <a:rPr lang="en-US" sz="2000" dirty="0" smtClean="0"/>
              <a:t>¬q=“x, y </a:t>
            </a:r>
            <a:r>
              <a:rPr lang="en-US" sz="2000" dirty="0"/>
              <a:t>is even </a:t>
            </a:r>
            <a:r>
              <a:rPr lang="en-US" sz="2000" dirty="0" smtClean="0"/>
              <a:t>”[Hypothesis]</a:t>
            </a:r>
          </a:p>
          <a:p>
            <a:r>
              <a:rPr lang="en-US" sz="2000" dirty="0" smtClean="0"/>
              <a:t>¬p= </a:t>
            </a:r>
            <a:r>
              <a:rPr lang="en-US" sz="2000" dirty="0"/>
              <a:t>“</a:t>
            </a:r>
            <a:r>
              <a:rPr lang="en-US" sz="2000" dirty="0" smtClean="0"/>
              <a:t>xy </a:t>
            </a:r>
            <a:r>
              <a:rPr lang="en-US" sz="2000" dirty="0"/>
              <a:t>is even</a:t>
            </a:r>
            <a:r>
              <a:rPr lang="en-US" sz="2000" dirty="0" smtClean="0"/>
              <a:t>”</a:t>
            </a:r>
          </a:p>
          <a:p>
            <a:r>
              <a:rPr lang="en-US" sz="2000" dirty="0"/>
              <a:t>if  </a:t>
            </a:r>
            <a:r>
              <a:rPr lang="en-US" sz="2000" dirty="0" smtClean="0"/>
              <a:t>x, y </a:t>
            </a:r>
            <a:r>
              <a:rPr lang="en-US" sz="2000" dirty="0"/>
              <a:t>is even then  </a:t>
            </a:r>
            <a:r>
              <a:rPr lang="en-US" sz="2000" dirty="0" smtClean="0"/>
              <a:t>xy </a:t>
            </a:r>
            <a:r>
              <a:rPr lang="en-US" sz="2000" dirty="0"/>
              <a:t>is even</a:t>
            </a:r>
            <a:endParaRPr lang="en-US" sz="2000" dirty="0" smtClean="0"/>
          </a:p>
          <a:p>
            <a:r>
              <a:rPr lang="en-US" sz="2000" dirty="0" smtClean="0"/>
              <a:t>Now , from the definition of an even integer</a:t>
            </a:r>
          </a:p>
          <a:p>
            <a:r>
              <a:rPr lang="en-US" sz="2000" dirty="0"/>
              <a:t>	x</a:t>
            </a:r>
            <a:r>
              <a:rPr lang="en-US" sz="2000" dirty="0" smtClean="0"/>
              <a:t>=2k, for some integer k</a:t>
            </a:r>
          </a:p>
          <a:p>
            <a:r>
              <a:rPr lang="en-US" sz="2000" dirty="0"/>
              <a:t>	</a:t>
            </a:r>
            <a:r>
              <a:rPr lang="en-US" sz="2000" dirty="0" smtClean="0"/>
              <a:t>y=2l, for some integer l</a:t>
            </a:r>
          </a:p>
          <a:p>
            <a:r>
              <a:rPr lang="en-US" sz="2000" dirty="0" smtClean="0"/>
              <a:t>Now,</a:t>
            </a:r>
          </a:p>
          <a:p>
            <a:r>
              <a:rPr lang="en-US" sz="2000" dirty="0"/>
              <a:t>	</a:t>
            </a:r>
            <a:r>
              <a:rPr lang="en-US" sz="2000" dirty="0" smtClean="0"/>
              <a:t> xy = 2k*2l</a:t>
            </a:r>
          </a:p>
          <a:p>
            <a:r>
              <a:rPr lang="en-US" sz="2000" dirty="0"/>
              <a:t>	 </a:t>
            </a:r>
            <a:r>
              <a:rPr lang="en-US" sz="2000" dirty="0" smtClean="0"/>
              <a:t>    = 4kl</a:t>
            </a:r>
          </a:p>
          <a:p>
            <a:r>
              <a:rPr lang="en-US" sz="2000" dirty="0"/>
              <a:t>	</a:t>
            </a:r>
            <a:r>
              <a:rPr lang="en-US" sz="2000" dirty="0" smtClean="0"/>
              <a:t>     =2(2kl )</a:t>
            </a:r>
          </a:p>
          <a:p>
            <a:r>
              <a:rPr lang="en-US" sz="2000" dirty="0" smtClean="0"/>
              <a:t>i.e. xy is even because it is a multiple of 2</a:t>
            </a:r>
          </a:p>
          <a:p>
            <a:r>
              <a:rPr lang="en-US" sz="2000" dirty="0" smtClean="0"/>
              <a:t>Therefore, xy is even.</a:t>
            </a:r>
          </a:p>
          <a:p>
            <a:endParaRPr lang="en-US" sz="2000" dirty="0" smtClean="0"/>
          </a:p>
          <a:p>
            <a:endParaRPr lang="en-US" sz="2000" b="1" dirty="0">
              <a:solidFill>
                <a:srgbClr val="FF0000"/>
              </a:solidFill>
            </a:endParaRPr>
          </a:p>
          <a:p>
            <a:endParaRPr lang="en-US" sz="2000" dirty="0"/>
          </a:p>
        </p:txBody>
      </p:sp>
    </p:spTree>
    <p:extLst>
      <p:ext uri="{BB962C8B-B14F-4D97-AF65-F5344CB8AC3E}">
        <p14:creationId xmlns:p14="http://schemas.microsoft.com/office/powerpoint/2010/main" val="57930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arn(inVertical)">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arn(inVertical)">
                                      <p:cBhvr>
                                        <p:cTn id="30" dur="500"/>
                                        <p:tgtEl>
                                          <p:spTgt spid="5">
                                            <p:txEl>
                                              <p:pRg st="7" end="7"/>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arn(inVertical)">
                                      <p:cBhvr>
                                        <p:cTn id="33" dur="500"/>
                                        <p:tgtEl>
                                          <p:spTgt spid="5">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arn(inVertical)">
                                      <p:cBhvr>
                                        <p:cTn id="36" dur="500"/>
                                        <p:tgtEl>
                                          <p:spTgt spid="5">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barn(inVertical)">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barn(inVertical)">
                                      <p:cBhvr>
                                        <p:cTn id="44" dur="500"/>
                                        <p:tgtEl>
                                          <p:spTgt spid="5">
                                            <p:txEl>
                                              <p:pRg st="11" end="11"/>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barn(inVertical)">
                                      <p:cBhvr>
                                        <p:cTn id="47" dur="500"/>
                                        <p:tgtEl>
                                          <p:spTgt spid="5">
                                            <p:txEl>
                                              <p:pRg st="12" end="12"/>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barn(inVertical)">
                                      <p:cBhvr>
                                        <p:cTn id="50" dur="500"/>
                                        <p:tgtEl>
                                          <p:spTgt spid="5">
                                            <p:txEl>
                                              <p:pRg st="13" end="13"/>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barn(inVertical)">
                                      <p:cBhvr>
                                        <p:cTn id="53" dur="500"/>
                                        <p:tgtEl>
                                          <p:spTgt spid="5">
                                            <p:txEl>
                                              <p:pRg st="14" end="14"/>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5">
                                            <p:txEl>
                                              <p:pRg st="15" end="15"/>
                                            </p:txEl>
                                          </p:spTgt>
                                        </p:tgtEl>
                                        <p:attrNameLst>
                                          <p:attrName>style.visibility</p:attrName>
                                        </p:attrNameLst>
                                      </p:cBhvr>
                                      <p:to>
                                        <p:strVal val="visible"/>
                                      </p:to>
                                    </p:set>
                                    <p:animEffect transition="in" filter="barn(inVertical)">
                                      <p:cBhvr>
                                        <p:cTn id="56" dur="500"/>
                                        <p:tgtEl>
                                          <p:spTgt spid="5">
                                            <p:txEl>
                                              <p:pRg st="15" end="15"/>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animEffect transition="in" filter="barn(inVertical)">
                                      <p:cBhvr>
                                        <p:cTn id="59" dur="500"/>
                                        <p:tgtEl>
                                          <p:spTgt spid="5">
                                            <p:txEl>
                                              <p:pRg st="16" end="16"/>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barn(inVertical)">
                                      <p:cBhvr>
                                        <p:cTn id="62" dur="500"/>
                                        <p:tgtEl>
                                          <p:spTgt spid="5">
                                            <p:txEl>
                                              <p:pRg st="17" end="17"/>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barn(inVertical)">
                                      <p:cBhvr>
                                        <p:cTn id="65" dur="500"/>
                                        <p:tgtEl>
                                          <p:spTgt spid="5">
                                            <p:txEl>
                                              <p:pRg st="18" end="18"/>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barn(inVertical)">
                                      <p:cBhvr>
                                        <p:cTn id="68"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normAutofit/>
          </a:bodyPr>
          <a:lstStyle/>
          <a:p>
            <a:r>
              <a:rPr lang="en-US" u="sng" dirty="0" smtClean="0"/>
              <a:t>1.2 </a:t>
            </a:r>
            <a:r>
              <a:rPr lang="en-US" sz="5400" u="sng" dirty="0"/>
              <a:t>Proof by </a:t>
            </a:r>
            <a:r>
              <a:rPr lang="en-US" sz="5400" u="sng" dirty="0" smtClean="0"/>
              <a:t>Contradiction:</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16</a:t>
            </a:fld>
            <a:endParaRPr lang="en-US" dirty="0"/>
          </a:p>
        </p:txBody>
      </p:sp>
      <p:sp>
        <p:nvSpPr>
          <p:cNvPr id="6" name="TextBox 5"/>
          <p:cNvSpPr txBox="1"/>
          <p:nvPr/>
        </p:nvSpPr>
        <p:spPr>
          <a:xfrm>
            <a:off x="1319842" y="1188952"/>
            <a:ext cx="872130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basic idea is to assume that the statement we want to prove is false, and then show that this assumption leads to nonsense. We are then led to conclude that we were wrong to assume the statement was false, so the statement must be true.</a:t>
            </a:r>
          </a:p>
        </p:txBody>
      </p:sp>
      <p:sp>
        <p:nvSpPr>
          <p:cNvPr id="7" name="TextBox 6"/>
          <p:cNvSpPr txBox="1"/>
          <p:nvPr/>
        </p:nvSpPr>
        <p:spPr>
          <a:xfrm>
            <a:off x="1741689" y="2758612"/>
            <a:ext cx="8686800" cy="3785652"/>
          </a:xfrm>
          <a:prstGeom prst="rect">
            <a:avLst/>
          </a:prstGeom>
          <a:noFill/>
        </p:spPr>
        <p:txBody>
          <a:bodyPr wrap="square" rtlCol="0">
            <a:spAutoFit/>
          </a:bodyPr>
          <a:lstStyle/>
          <a:p>
            <a:r>
              <a:rPr lang="en-US" sz="2000" b="1" dirty="0" smtClean="0"/>
              <a:t>Prove there exist no integer a, b for which 5a + 15b =1.</a:t>
            </a:r>
          </a:p>
          <a:p>
            <a:r>
              <a:rPr lang="en-US" sz="2000" u="sng" dirty="0" smtClean="0"/>
              <a:t>Solution:</a:t>
            </a:r>
          </a:p>
          <a:p>
            <a:r>
              <a:rPr lang="en-US" sz="2000" dirty="0" smtClean="0"/>
              <a:t>Step 1: Assume there exist integer a and b for which 5a + 15b =1.</a:t>
            </a:r>
          </a:p>
          <a:p>
            <a:r>
              <a:rPr lang="en-US" sz="2000" dirty="0" smtClean="0"/>
              <a:t>Now, </a:t>
            </a:r>
          </a:p>
          <a:p>
            <a:r>
              <a:rPr lang="en-US" sz="2000" dirty="0"/>
              <a:t>	</a:t>
            </a:r>
            <a:r>
              <a:rPr lang="en-US" sz="2000" dirty="0" smtClean="0"/>
              <a:t>5a + 15b = 1</a:t>
            </a:r>
          </a:p>
          <a:p>
            <a:r>
              <a:rPr lang="en-US" sz="2000" dirty="0"/>
              <a:t>	</a:t>
            </a:r>
            <a:r>
              <a:rPr lang="en-US" sz="2000" dirty="0" smtClean="0"/>
              <a:t>5(a + 3b) = 1</a:t>
            </a:r>
          </a:p>
          <a:p>
            <a:r>
              <a:rPr lang="en-US" sz="2000" dirty="0"/>
              <a:t>	</a:t>
            </a:r>
            <a:r>
              <a:rPr lang="en-US" sz="2000" dirty="0" smtClean="0"/>
              <a:t>a + 3b = 1/5</a:t>
            </a:r>
          </a:p>
          <a:p>
            <a:endParaRPr lang="en-US" sz="2000" dirty="0"/>
          </a:p>
          <a:p>
            <a:r>
              <a:rPr lang="en-US" sz="2000" dirty="0" smtClean="0"/>
              <a:t>Because a and b are integers, a + 3b must also be an integer</a:t>
            </a:r>
            <a:r>
              <a:rPr lang="en-US" sz="2000" b="1" dirty="0" smtClean="0"/>
              <a:t>[CONTRADICTION]</a:t>
            </a:r>
          </a:p>
          <a:p>
            <a:endParaRPr lang="en-US" sz="2000" b="1" dirty="0"/>
          </a:p>
          <a:p>
            <a:r>
              <a:rPr lang="en-US" sz="2000" dirty="0" smtClean="0"/>
              <a:t>Therefore, There exist no integer a, b for which 5a + 15b = 1.</a:t>
            </a:r>
          </a:p>
        </p:txBody>
      </p:sp>
    </p:spTree>
    <p:extLst>
      <p:ext uri="{BB962C8B-B14F-4D97-AF65-F5344CB8AC3E}">
        <p14:creationId xmlns:p14="http://schemas.microsoft.com/office/powerpoint/2010/main" val="287273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arn(inVertical)">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barn(inVertical)">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arn(inVertical)">
                                      <p:cBhvr>
                                        <p:cTn id="30" dur="500"/>
                                        <p:tgtEl>
                                          <p:spTgt spid="7">
                                            <p:txEl>
                                              <p:pRg st="3" end="3"/>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barn(inVertical)">
                                      <p:cBhvr>
                                        <p:cTn id="33" dur="500"/>
                                        <p:tgtEl>
                                          <p:spTgt spid="7">
                                            <p:txEl>
                                              <p:pRg st="4" end="4"/>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barn(inVertical)">
                                      <p:cBhvr>
                                        <p:cTn id="36" dur="500"/>
                                        <p:tgtEl>
                                          <p:spTgt spid="7">
                                            <p:txEl>
                                              <p:pRg st="5" end="5"/>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barn(inVertical)">
                                      <p:cBhvr>
                                        <p:cTn id="39" dur="500"/>
                                        <p:tgtEl>
                                          <p:spTgt spid="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barn(inVertical)">
                                      <p:cBhvr>
                                        <p:cTn id="44" dur="500"/>
                                        <p:tgtEl>
                                          <p:spTgt spid="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Effect transition="in" filter="barn(inVertical)">
                                      <p:cBhvr>
                                        <p:cTn id="49"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17</a:t>
            </a:fld>
            <a:endParaRPr lang="en-US" dirty="0"/>
          </a:p>
        </p:txBody>
      </p:sp>
      <p:sp>
        <p:nvSpPr>
          <p:cNvPr id="5" name="TextBox 4"/>
          <p:cNvSpPr txBox="1"/>
          <p:nvPr/>
        </p:nvSpPr>
        <p:spPr>
          <a:xfrm>
            <a:off x="8371493" y="6991676"/>
            <a:ext cx="7461850" cy="3139321"/>
          </a:xfrm>
          <a:prstGeom prst="rect">
            <a:avLst/>
          </a:prstGeom>
          <a:noFill/>
        </p:spPr>
        <p:txBody>
          <a:bodyPr wrap="square" rtlCol="0">
            <a:spAutoFit/>
          </a:bodyPr>
          <a:lstStyle/>
          <a:p>
            <a:r>
              <a:rPr lang="en-US" dirty="0"/>
              <a:t>Suppose √ 2 is rational. Then integers a and b exist so that √ 2 = a/b. Without loss of generality we can assume that a and b have no factors in common (i.e., the fraction is in simplest form). Multiplying both sides by b and squaring, we have 2b 2 = a 2 so we see that a 2 is even. This means that a is even (how would you prove this?) so a = 2m for some m ∈ Z. Then 2b 2 = a 2 = (2m) 2 = 4m 2 which, after dividing by 2, gives b 2 = 2m2 so b 2 is even. This means b = 2n for some n ∈ Z</a:t>
            </a:r>
            <a:r>
              <a:rPr lang="en-US" dirty="0" smtClean="0"/>
              <a:t>.</a:t>
            </a:r>
          </a:p>
          <a:p>
            <a:endParaRPr lang="en-US" dirty="0"/>
          </a:p>
          <a:p>
            <a:r>
              <a:rPr lang="en-US" dirty="0"/>
              <a:t>We’ve seen that if √ 2 = a/b then both a and b must be even and so are both multiples of 2. This contradicts the fact that we know a and b can be chosen to have no common factors. Thus, √ 2 must not be rational, so √ 2 is irrational.</a:t>
            </a:r>
          </a:p>
        </p:txBody>
      </p:sp>
      <p:sp>
        <p:nvSpPr>
          <p:cNvPr id="7" name="TextBox 6"/>
          <p:cNvSpPr txBox="1"/>
          <p:nvPr/>
        </p:nvSpPr>
        <p:spPr>
          <a:xfrm>
            <a:off x="1451542" y="482863"/>
            <a:ext cx="8686800" cy="5324535"/>
          </a:xfrm>
          <a:prstGeom prst="rect">
            <a:avLst/>
          </a:prstGeom>
          <a:noFill/>
        </p:spPr>
        <p:txBody>
          <a:bodyPr wrap="square" rtlCol="0">
            <a:spAutoFit/>
          </a:bodyPr>
          <a:lstStyle/>
          <a:p>
            <a:r>
              <a:rPr lang="en-US" sz="2000" b="1" dirty="0" smtClean="0"/>
              <a:t>Proposition: </a:t>
            </a:r>
            <a:r>
              <a:rPr lang="en-US" sz="2000" b="1" dirty="0"/>
              <a:t>If </a:t>
            </a:r>
            <a:r>
              <a:rPr lang="en-US" sz="2000" b="1" dirty="0" smtClean="0"/>
              <a:t>a , b </a:t>
            </a:r>
            <a:r>
              <a:rPr lang="en-US" sz="2000" b="1" dirty="0"/>
              <a:t>∈ Z, then a</a:t>
            </a:r>
            <a:r>
              <a:rPr lang="en-US" sz="2000" b="1" baseline="30000" dirty="0"/>
              <a:t>2</a:t>
            </a:r>
            <a:r>
              <a:rPr lang="en-US" sz="2000" b="1" dirty="0"/>
              <a:t> −4b </a:t>
            </a:r>
            <a:r>
              <a:rPr lang="en-US" sz="2000" b="1" dirty="0" smtClean="0"/>
              <a:t>!= </a:t>
            </a:r>
            <a:r>
              <a:rPr lang="en-US" sz="2000" b="1" dirty="0"/>
              <a:t>2. </a:t>
            </a:r>
            <a:endParaRPr lang="en-US" sz="2000" b="1" dirty="0" smtClean="0"/>
          </a:p>
          <a:p>
            <a:r>
              <a:rPr lang="en-US" sz="2000" dirty="0" smtClean="0"/>
              <a:t>Proof</a:t>
            </a:r>
            <a:r>
              <a:rPr lang="en-US" sz="2000" dirty="0"/>
              <a:t>. </a:t>
            </a:r>
            <a:endParaRPr lang="en-US" sz="2000" dirty="0" smtClean="0"/>
          </a:p>
          <a:p>
            <a:r>
              <a:rPr lang="en-US" sz="2000" dirty="0" smtClean="0"/>
              <a:t>“If a and b are integers then, </a:t>
            </a:r>
            <a:r>
              <a:rPr lang="en-US" sz="2000" dirty="0"/>
              <a:t>a</a:t>
            </a:r>
            <a:r>
              <a:rPr lang="en-US" sz="2000" baseline="30000" dirty="0"/>
              <a:t>2</a:t>
            </a:r>
            <a:r>
              <a:rPr lang="en-US" sz="2000" dirty="0"/>
              <a:t> −4b != </a:t>
            </a:r>
            <a:r>
              <a:rPr lang="en-US" sz="2000" dirty="0" smtClean="0"/>
              <a:t>2”</a:t>
            </a:r>
          </a:p>
          <a:p>
            <a:r>
              <a:rPr lang="en-US" sz="2000" dirty="0" smtClean="0"/>
              <a:t>Suppose </a:t>
            </a:r>
            <a:r>
              <a:rPr lang="en-US" sz="2000" dirty="0"/>
              <a:t>this proposition is false. This conditional statement being false </a:t>
            </a:r>
            <a:r>
              <a:rPr lang="en-US" sz="2000" dirty="0" smtClean="0"/>
              <a:t>means:</a:t>
            </a:r>
          </a:p>
          <a:p>
            <a:r>
              <a:rPr lang="en-US" sz="2000" dirty="0" smtClean="0"/>
              <a:t> There </a:t>
            </a:r>
            <a:r>
              <a:rPr lang="en-US" sz="2000" dirty="0"/>
              <a:t>exist numbers a and b for which </a:t>
            </a:r>
            <a:r>
              <a:rPr lang="en-US" sz="2000" dirty="0" smtClean="0"/>
              <a:t>a , b </a:t>
            </a:r>
            <a:r>
              <a:rPr lang="en-US" sz="2000" dirty="0"/>
              <a:t>∈ Z is true but a</a:t>
            </a:r>
            <a:r>
              <a:rPr lang="en-US" sz="2000" baseline="30000" dirty="0"/>
              <a:t>2</a:t>
            </a:r>
            <a:r>
              <a:rPr lang="en-US" sz="2000" dirty="0"/>
              <a:t> −4b </a:t>
            </a:r>
            <a:r>
              <a:rPr lang="en-US" sz="2000" dirty="0" smtClean="0"/>
              <a:t>!= </a:t>
            </a:r>
            <a:r>
              <a:rPr lang="en-US" sz="2000" dirty="0"/>
              <a:t>2 is false. </a:t>
            </a:r>
            <a:endParaRPr lang="en-US" sz="2000" dirty="0" smtClean="0"/>
          </a:p>
          <a:p>
            <a:r>
              <a:rPr lang="en-US" sz="2000" dirty="0"/>
              <a:t>“If a and b are integers then, a</a:t>
            </a:r>
            <a:r>
              <a:rPr lang="en-US" sz="2000" baseline="30000" dirty="0"/>
              <a:t>2</a:t>
            </a:r>
            <a:r>
              <a:rPr lang="en-US" sz="2000" dirty="0"/>
              <a:t> −4b </a:t>
            </a:r>
            <a:r>
              <a:rPr lang="en-US" sz="2000" dirty="0" smtClean="0"/>
              <a:t>= </a:t>
            </a:r>
            <a:r>
              <a:rPr lang="en-US" sz="2000" dirty="0"/>
              <a:t>2”</a:t>
            </a:r>
          </a:p>
          <a:p>
            <a:endParaRPr lang="en-US" sz="2000" dirty="0" smtClean="0"/>
          </a:p>
          <a:p>
            <a:r>
              <a:rPr lang="en-US" sz="2000" dirty="0" smtClean="0"/>
              <a:t>Thus </a:t>
            </a:r>
            <a:r>
              <a:rPr lang="en-US" sz="2000" dirty="0"/>
              <a:t>there exist integers a</a:t>
            </a:r>
            <a:r>
              <a:rPr lang="en-US" sz="2000" dirty="0" smtClean="0"/>
              <a:t>, b </a:t>
            </a:r>
            <a:r>
              <a:rPr lang="en-US" sz="2000" dirty="0"/>
              <a:t>∈ Z for which a</a:t>
            </a:r>
            <a:r>
              <a:rPr lang="en-US" sz="2000" baseline="30000" dirty="0"/>
              <a:t>2</a:t>
            </a:r>
            <a:r>
              <a:rPr lang="en-US" sz="2000" dirty="0"/>
              <a:t> −4b = 2. </a:t>
            </a:r>
            <a:endParaRPr lang="en-US" sz="2000" dirty="0" smtClean="0"/>
          </a:p>
          <a:p>
            <a:r>
              <a:rPr lang="en-US" sz="2000" dirty="0" smtClean="0"/>
              <a:t>From </a:t>
            </a:r>
            <a:r>
              <a:rPr lang="en-US" sz="2000" dirty="0"/>
              <a:t>this equation </a:t>
            </a:r>
            <a:r>
              <a:rPr lang="en-US" sz="2000" dirty="0" smtClean="0"/>
              <a:t>we </a:t>
            </a:r>
            <a:r>
              <a:rPr lang="en-US" sz="2000" dirty="0"/>
              <a:t>get </a:t>
            </a:r>
            <a:endParaRPr lang="en-US" sz="2000" dirty="0" smtClean="0"/>
          </a:p>
          <a:p>
            <a:r>
              <a:rPr lang="en-US" sz="2000" dirty="0" smtClean="0"/>
              <a:t>a</a:t>
            </a:r>
            <a:r>
              <a:rPr lang="en-US" sz="2000" baseline="30000" dirty="0" smtClean="0"/>
              <a:t>2</a:t>
            </a:r>
            <a:r>
              <a:rPr lang="en-US" sz="2000" dirty="0" smtClean="0"/>
              <a:t> </a:t>
            </a:r>
            <a:r>
              <a:rPr lang="en-US" sz="2000" dirty="0"/>
              <a:t>= 4b +2 = 2(2b +1), so a2 is even. Since a</a:t>
            </a:r>
            <a:r>
              <a:rPr lang="en-US" sz="2000" baseline="30000" dirty="0"/>
              <a:t>2</a:t>
            </a:r>
            <a:r>
              <a:rPr lang="en-US" sz="2000" dirty="0"/>
              <a:t> is even, it follows that a is even, so a = 2c for some integer c. </a:t>
            </a:r>
            <a:endParaRPr lang="en-US" sz="2000" dirty="0" smtClean="0"/>
          </a:p>
          <a:p>
            <a:r>
              <a:rPr lang="en-US" sz="2000" dirty="0" smtClean="0"/>
              <a:t>Now </a:t>
            </a:r>
            <a:r>
              <a:rPr lang="en-US" sz="2000" dirty="0"/>
              <a:t>plug a = 2c back into the boxed equation a</a:t>
            </a:r>
            <a:r>
              <a:rPr lang="en-US" sz="2000" baseline="30000" dirty="0"/>
              <a:t>2</a:t>
            </a:r>
            <a:r>
              <a:rPr lang="en-US" sz="2000" dirty="0"/>
              <a:t> −4b = 2. We </a:t>
            </a:r>
            <a:r>
              <a:rPr lang="en-US" sz="2000" dirty="0" smtClean="0"/>
              <a:t>get</a:t>
            </a:r>
          </a:p>
          <a:p>
            <a:r>
              <a:rPr lang="en-US" sz="2000" dirty="0" smtClean="0"/>
              <a:t> </a:t>
            </a:r>
            <a:r>
              <a:rPr lang="en-US" sz="2000" dirty="0"/>
              <a:t>(2c)</a:t>
            </a:r>
            <a:r>
              <a:rPr lang="en-US" sz="2000" baseline="30000" dirty="0"/>
              <a:t> 2</a:t>
            </a:r>
            <a:r>
              <a:rPr lang="en-US" sz="2000" dirty="0"/>
              <a:t> −4b = 2, so 4c</a:t>
            </a:r>
            <a:r>
              <a:rPr lang="en-US" sz="2000" baseline="30000" dirty="0"/>
              <a:t>2</a:t>
            </a:r>
            <a:r>
              <a:rPr lang="en-US" sz="2000" dirty="0"/>
              <a:t> −4b = 2. Dividing by 2, we get 2c</a:t>
            </a:r>
            <a:r>
              <a:rPr lang="en-US" sz="2000" baseline="30000" dirty="0"/>
              <a:t>2</a:t>
            </a:r>
            <a:r>
              <a:rPr lang="en-US" sz="2000" dirty="0"/>
              <a:t> −2b = 1</a:t>
            </a:r>
            <a:r>
              <a:rPr lang="en-US" sz="2000" dirty="0" smtClean="0"/>
              <a:t>.</a:t>
            </a:r>
          </a:p>
          <a:p>
            <a:r>
              <a:rPr lang="en-US" sz="2000" dirty="0" smtClean="0"/>
              <a:t> </a:t>
            </a:r>
            <a:r>
              <a:rPr lang="en-US" sz="2000" dirty="0"/>
              <a:t>Therefore 1 = 2(c</a:t>
            </a:r>
            <a:r>
              <a:rPr lang="en-US" sz="2000" baseline="30000" dirty="0"/>
              <a:t>2</a:t>
            </a:r>
            <a:r>
              <a:rPr lang="en-US" sz="2000" dirty="0"/>
              <a:t> − b), and since c</a:t>
            </a:r>
            <a:r>
              <a:rPr lang="en-US" sz="2000" baseline="30000" dirty="0"/>
              <a:t>2</a:t>
            </a:r>
            <a:r>
              <a:rPr lang="en-US" sz="2000" dirty="0"/>
              <a:t> − b ∈ Z, it follows that 1 is even. Since we know 1 is not even, something went wrong. But all the logic after the first line of the proof is correct, so it must be that the first line was incorrect. In other words, we were wrong to assume the proposition was false. Thus the proposition is </a:t>
            </a:r>
            <a:r>
              <a:rPr lang="en-US" sz="2000" dirty="0" smtClean="0"/>
              <a:t>true.</a:t>
            </a:r>
            <a:endParaRPr lang="en-US" sz="2000" dirty="0"/>
          </a:p>
        </p:txBody>
      </p:sp>
    </p:spTree>
    <p:extLst>
      <p:ext uri="{BB962C8B-B14F-4D97-AF65-F5344CB8AC3E}">
        <p14:creationId xmlns:p14="http://schemas.microsoft.com/office/powerpoint/2010/main" val="22266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arn(inVertical)">
                                      <p:cBhvr>
                                        <p:cTn id="16" dur="500"/>
                                        <p:tgtEl>
                                          <p:spTgt spid="7">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arn(inVertical)">
                                      <p:cBhvr>
                                        <p:cTn id="19" dur="500"/>
                                        <p:tgtEl>
                                          <p:spTgt spid="7">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arn(inVertical)">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barn(inVertical)">
                                      <p:cBhvr>
                                        <p:cTn id="27" dur="500"/>
                                        <p:tgtEl>
                                          <p:spTgt spid="7">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barn(inVertical)">
                                      <p:cBhvr>
                                        <p:cTn id="30" dur="500"/>
                                        <p:tgtEl>
                                          <p:spTgt spid="7">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barn(inVertical)">
                                      <p:cBhvr>
                                        <p:cTn id="33" dur="500"/>
                                        <p:tgtEl>
                                          <p:spTgt spid="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7">
                                            <p:txEl>
                                              <p:pRg st="10" end="10"/>
                                            </p:txEl>
                                          </p:spTgt>
                                        </p:tgtEl>
                                        <p:attrNameLst>
                                          <p:attrName>style.visibility</p:attrName>
                                        </p:attrNameLst>
                                      </p:cBhvr>
                                      <p:to>
                                        <p:strVal val="visible"/>
                                      </p:to>
                                    </p:set>
                                    <p:animEffect transition="in" filter="barn(inVertical)">
                                      <p:cBhvr>
                                        <p:cTn id="38" dur="500"/>
                                        <p:tgtEl>
                                          <p:spTgt spid="7">
                                            <p:txEl>
                                              <p:pRg st="10" end="10"/>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animEffect transition="in" filter="barn(inVertical)">
                                      <p:cBhvr>
                                        <p:cTn id="41" dur="500"/>
                                        <p:tgtEl>
                                          <p:spTgt spid="7">
                                            <p:txEl>
                                              <p:pRg st="11" end="11"/>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barn(inVertical)">
                                      <p:cBhvr>
                                        <p:cTn id="44"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TextBox 4"/>
          <p:cNvSpPr txBox="1"/>
          <p:nvPr/>
        </p:nvSpPr>
        <p:spPr>
          <a:xfrm>
            <a:off x="1345720" y="483080"/>
            <a:ext cx="9282023" cy="6494085"/>
          </a:xfrm>
          <a:prstGeom prst="rect">
            <a:avLst/>
          </a:prstGeom>
          <a:noFill/>
        </p:spPr>
        <p:txBody>
          <a:bodyPr wrap="square" rtlCol="0">
            <a:spAutoFit/>
          </a:bodyPr>
          <a:lstStyle/>
          <a:p>
            <a:r>
              <a:rPr lang="en-US" sz="2800" b="1" dirty="0" smtClean="0"/>
              <a:t>Prove that for all integer n, if n</a:t>
            </a:r>
            <a:r>
              <a:rPr lang="en-US" sz="2800" b="1" baseline="30000" dirty="0" smtClean="0"/>
              <a:t>3</a:t>
            </a:r>
            <a:r>
              <a:rPr lang="en-US" sz="2800" b="1" dirty="0" smtClean="0"/>
              <a:t> + 5 is odd then n is even.</a:t>
            </a:r>
          </a:p>
          <a:p>
            <a:r>
              <a:rPr lang="en-US" sz="2400" dirty="0" smtClean="0"/>
              <a:t>Solution:</a:t>
            </a:r>
          </a:p>
          <a:p>
            <a:r>
              <a:rPr lang="en-US" sz="2400" dirty="0" smtClean="0"/>
              <a:t>Here, </a:t>
            </a:r>
          </a:p>
          <a:p>
            <a:r>
              <a:rPr lang="en-US" sz="2400" dirty="0" smtClean="0">
                <a:sym typeface="Wingdings" panose="05000000000000000000" pitchFamily="2" charset="2"/>
              </a:rPr>
              <a:t>Assume the conclusion, i.e. n is odd</a:t>
            </a:r>
          </a:p>
          <a:p>
            <a:r>
              <a:rPr lang="en-US" sz="2400" dirty="0" smtClean="0">
                <a:sym typeface="Wingdings" panose="05000000000000000000" pitchFamily="2" charset="2"/>
              </a:rPr>
              <a:t>Because n is odd , We can write,</a:t>
            </a:r>
          </a:p>
          <a:p>
            <a:r>
              <a:rPr lang="en-US" sz="2400" dirty="0" smtClean="0">
                <a:sym typeface="Wingdings" panose="05000000000000000000" pitchFamily="2" charset="2"/>
              </a:rPr>
              <a:t>N = 2k + 1</a:t>
            </a:r>
          </a:p>
          <a:p>
            <a:r>
              <a:rPr lang="en-US" sz="2400" dirty="0" smtClean="0">
                <a:sym typeface="Wingdings" panose="05000000000000000000" pitchFamily="2" charset="2"/>
              </a:rPr>
              <a:t>Putting value of n in n</a:t>
            </a:r>
            <a:r>
              <a:rPr lang="en-US" sz="2400" baseline="30000" dirty="0" smtClean="0">
                <a:sym typeface="Wingdings" panose="05000000000000000000" pitchFamily="2" charset="2"/>
              </a:rPr>
              <a:t>3</a:t>
            </a:r>
            <a:r>
              <a:rPr lang="en-US" sz="2400" dirty="0" smtClean="0">
                <a:sym typeface="Wingdings" panose="05000000000000000000" pitchFamily="2" charset="2"/>
              </a:rPr>
              <a:t> + 5, We get</a:t>
            </a:r>
          </a:p>
          <a:p>
            <a:r>
              <a:rPr lang="en-US" sz="2400" dirty="0" smtClean="0">
                <a:sym typeface="Wingdings" panose="05000000000000000000" pitchFamily="2" charset="2"/>
              </a:rPr>
              <a:t>=(2k + 1)</a:t>
            </a:r>
            <a:r>
              <a:rPr lang="en-US" sz="2400" baseline="30000" dirty="0" smtClean="0">
                <a:sym typeface="Wingdings" panose="05000000000000000000" pitchFamily="2" charset="2"/>
              </a:rPr>
              <a:t>3</a:t>
            </a:r>
            <a:r>
              <a:rPr lang="en-US" sz="2400" dirty="0" smtClean="0">
                <a:sym typeface="Wingdings" panose="05000000000000000000" pitchFamily="2" charset="2"/>
              </a:rPr>
              <a:t> + 5</a:t>
            </a:r>
          </a:p>
          <a:p>
            <a:r>
              <a:rPr lang="en-US" sz="2400" dirty="0" smtClean="0">
                <a:sym typeface="Wingdings" panose="05000000000000000000" pitchFamily="2" charset="2"/>
              </a:rPr>
              <a:t>=8k</a:t>
            </a:r>
            <a:r>
              <a:rPr lang="en-US" sz="2400" baseline="30000" dirty="0" smtClean="0">
                <a:sym typeface="Wingdings" panose="05000000000000000000" pitchFamily="2" charset="2"/>
              </a:rPr>
              <a:t>3 </a:t>
            </a:r>
            <a:r>
              <a:rPr lang="en-US" sz="2400" dirty="0" smtClean="0">
                <a:sym typeface="Wingdings" panose="05000000000000000000" pitchFamily="2" charset="2"/>
              </a:rPr>
              <a:t>+ 12k</a:t>
            </a:r>
            <a:r>
              <a:rPr lang="en-US" sz="2400" baseline="30000" dirty="0" smtClean="0">
                <a:sym typeface="Wingdings" panose="05000000000000000000" pitchFamily="2" charset="2"/>
              </a:rPr>
              <a:t>2</a:t>
            </a:r>
            <a:r>
              <a:rPr lang="en-US" sz="2400" dirty="0" smtClean="0">
                <a:sym typeface="Wingdings" panose="05000000000000000000" pitchFamily="2" charset="2"/>
              </a:rPr>
              <a:t> + 6k +1 + 5</a:t>
            </a:r>
          </a:p>
          <a:p>
            <a:r>
              <a:rPr lang="en-US" sz="2400" dirty="0" smtClean="0">
                <a:sym typeface="Wingdings" panose="05000000000000000000" pitchFamily="2" charset="2"/>
              </a:rPr>
              <a:t>=</a:t>
            </a:r>
            <a:r>
              <a:rPr lang="en-US" sz="2400" dirty="0">
                <a:sym typeface="Wingdings" panose="05000000000000000000" pitchFamily="2" charset="2"/>
              </a:rPr>
              <a:t> 8k</a:t>
            </a:r>
            <a:r>
              <a:rPr lang="en-US" sz="2400" baseline="30000" dirty="0">
                <a:sym typeface="Wingdings" panose="05000000000000000000" pitchFamily="2" charset="2"/>
              </a:rPr>
              <a:t>3 </a:t>
            </a:r>
            <a:r>
              <a:rPr lang="en-US" sz="2400" dirty="0">
                <a:sym typeface="Wingdings" panose="05000000000000000000" pitchFamily="2" charset="2"/>
              </a:rPr>
              <a:t>+ 12k</a:t>
            </a:r>
            <a:r>
              <a:rPr lang="en-US" sz="2400" baseline="30000" dirty="0">
                <a:sym typeface="Wingdings" panose="05000000000000000000" pitchFamily="2" charset="2"/>
              </a:rPr>
              <a:t>2</a:t>
            </a:r>
            <a:r>
              <a:rPr lang="en-US" sz="2400" dirty="0">
                <a:sym typeface="Wingdings" panose="05000000000000000000" pitchFamily="2" charset="2"/>
              </a:rPr>
              <a:t> + 6k </a:t>
            </a:r>
            <a:r>
              <a:rPr lang="en-US" sz="2400" dirty="0" smtClean="0">
                <a:sym typeface="Wingdings" panose="05000000000000000000" pitchFamily="2" charset="2"/>
              </a:rPr>
              <a:t> + 6</a:t>
            </a:r>
          </a:p>
          <a:p>
            <a:r>
              <a:rPr lang="en-US" sz="2400" dirty="0" smtClean="0">
                <a:sym typeface="Wingdings" panose="05000000000000000000" pitchFamily="2" charset="2"/>
              </a:rPr>
              <a:t>=2[</a:t>
            </a:r>
            <a:r>
              <a:rPr lang="en-US" sz="2400" dirty="0">
                <a:sym typeface="Wingdings" panose="05000000000000000000" pitchFamily="2" charset="2"/>
              </a:rPr>
              <a:t>8k</a:t>
            </a:r>
            <a:r>
              <a:rPr lang="en-US" sz="2400" baseline="30000" dirty="0">
                <a:sym typeface="Wingdings" panose="05000000000000000000" pitchFamily="2" charset="2"/>
              </a:rPr>
              <a:t>3 </a:t>
            </a:r>
            <a:r>
              <a:rPr lang="en-US" sz="2400" dirty="0">
                <a:sym typeface="Wingdings" panose="05000000000000000000" pitchFamily="2" charset="2"/>
              </a:rPr>
              <a:t>+ 12k</a:t>
            </a:r>
            <a:r>
              <a:rPr lang="en-US" sz="2400" baseline="30000" dirty="0">
                <a:sym typeface="Wingdings" panose="05000000000000000000" pitchFamily="2" charset="2"/>
              </a:rPr>
              <a:t>2</a:t>
            </a:r>
            <a:r>
              <a:rPr lang="en-US" sz="2400" dirty="0">
                <a:sym typeface="Wingdings" panose="05000000000000000000" pitchFamily="2" charset="2"/>
              </a:rPr>
              <a:t> + 6k  + </a:t>
            </a:r>
            <a:r>
              <a:rPr lang="en-US" sz="2400" dirty="0" smtClean="0">
                <a:sym typeface="Wingdings" panose="05000000000000000000" pitchFamily="2" charset="2"/>
              </a:rPr>
              <a:t>6]</a:t>
            </a:r>
          </a:p>
          <a:p>
            <a:r>
              <a:rPr lang="en-US" sz="2400" dirty="0" smtClean="0">
                <a:sym typeface="Wingdings" panose="05000000000000000000" pitchFamily="2" charset="2"/>
              </a:rPr>
              <a:t>=Even</a:t>
            </a:r>
            <a:r>
              <a:rPr lang="en-US" sz="2400" b="1" dirty="0" smtClean="0">
                <a:sym typeface="Wingdings" panose="05000000000000000000" pitchFamily="2" charset="2"/>
              </a:rPr>
              <a:t>[CONTRADICTION]</a:t>
            </a:r>
          </a:p>
          <a:p>
            <a:endParaRPr lang="en-US" sz="2400" dirty="0">
              <a:sym typeface="Wingdings" panose="05000000000000000000" pitchFamily="2" charset="2"/>
            </a:endParaRPr>
          </a:p>
          <a:p>
            <a:r>
              <a:rPr lang="en-US" sz="2400" dirty="0" smtClean="0">
                <a:sym typeface="Wingdings" panose="05000000000000000000" pitchFamily="2" charset="2"/>
              </a:rPr>
              <a:t>Therefore, </a:t>
            </a:r>
            <a:r>
              <a:rPr lang="en-US" sz="2400" dirty="0" smtClean="0"/>
              <a:t>If </a:t>
            </a:r>
            <a:r>
              <a:rPr lang="en-US" sz="2400" dirty="0"/>
              <a:t>n</a:t>
            </a:r>
            <a:r>
              <a:rPr lang="en-US" sz="2400" baseline="30000" dirty="0"/>
              <a:t>3</a:t>
            </a:r>
            <a:r>
              <a:rPr lang="en-US" sz="2400" dirty="0"/>
              <a:t> + 5 is odd then n is even</a:t>
            </a:r>
            <a:endParaRPr lang="en-US" sz="2400" dirty="0" smtClean="0">
              <a:sym typeface="Wingdings" panose="05000000000000000000" pitchFamily="2" charset="2"/>
            </a:endParaRPr>
          </a:p>
          <a:p>
            <a:endParaRPr lang="en-US" sz="2400" dirty="0"/>
          </a:p>
          <a:p>
            <a:endParaRPr lang="en-US" sz="2400" dirty="0"/>
          </a:p>
        </p:txBody>
      </p:sp>
    </p:spTree>
    <p:extLst>
      <p:ext uri="{BB962C8B-B14F-4D97-AF65-F5344CB8AC3E}">
        <p14:creationId xmlns:p14="http://schemas.microsoft.com/office/powerpoint/2010/main" val="3484555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19</a:t>
            </a:fld>
            <a:endParaRPr lang="en-US" dirty="0"/>
          </a:p>
        </p:txBody>
      </p:sp>
      <p:sp>
        <p:nvSpPr>
          <p:cNvPr id="5" name="TextBox 4"/>
          <p:cNvSpPr txBox="1"/>
          <p:nvPr/>
        </p:nvSpPr>
        <p:spPr>
          <a:xfrm>
            <a:off x="1657986" y="390644"/>
            <a:ext cx="7461850" cy="6063198"/>
          </a:xfrm>
          <a:prstGeom prst="rect">
            <a:avLst/>
          </a:prstGeom>
          <a:noFill/>
        </p:spPr>
        <p:txBody>
          <a:bodyPr wrap="square" rtlCol="0">
            <a:spAutoFit/>
          </a:bodyPr>
          <a:lstStyle/>
          <a:p>
            <a:r>
              <a:rPr lang="en-US" sz="2400" b="1" dirty="0"/>
              <a:t>Prove </a:t>
            </a:r>
            <a:r>
              <a:rPr lang="en-US" sz="2400" b="1" dirty="0" smtClean="0"/>
              <a:t>√2 is a irrational number using proof by contradiction.</a:t>
            </a:r>
            <a:endParaRPr lang="en-US" sz="2000" b="1" dirty="0" smtClean="0"/>
          </a:p>
          <a:p>
            <a:endParaRPr lang="en-US" sz="2000" dirty="0"/>
          </a:p>
          <a:p>
            <a:r>
              <a:rPr lang="en-US" sz="2000" dirty="0" smtClean="0"/>
              <a:t>Suppose </a:t>
            </a:r>
            <a:r>
              <a:rPr lang="en-US" sz="2000" dirty="0"/>
              <a:t>√ 2 is rational. Then integers a and b exist so that √ 2 = a/b. </a:t>
            </a:r>
            <a:endParaRPr lang="en-US" sz="2000" dirty="0" smtClean="0"/>
          </a:p>
          <a:p>
            <a:endParaRPr lang="en-US" sz="2000" dirty="0"/>
          </a:p>
          <a:p>
            <a:r>
              <a:rPr lang="en-US" sz="2000" dirty="0" smtClean="0"/>
              <a:t>Without </a:t>
            </a:r>
            <a:r>
              <a:rPr lang="en-US" sz="2000" dirty="0"/>
              <a:t>loss of generality we can assume that a and b have no factors in common (i.e., the fraction is in simplest form</a:t>
            </a:r>
            <a:r>
              <a:rPr lang="en-US" sz="2000" dirty="0" smtClean="0"/>
              <a:t>).</a:t>
            </a:r>
          </a:p>
          <a:p>
            <a:endParaRPr lang="en-US" sz="2000" dirty="0"/>
          </a:p>
          <a:p>
            <a:r>
              <a:rPr lang="en-US" sz="2000" dirty="0" smtClean="0"/>
              <a:t> </a:t>
            </a:r>
            <a:r>
              <a:rPr lang="en-US" sz="2000" dirty="0"/>
              <a:t>Multiplying both sides by b and squaring, </a:t>
            </a:r>
            <a:endParaRPr lang="en-US" sz="2000" dirty="0" smtClean="0"/>
          </a:p>
          <a:p>
            <a:r>
              <a:rPr lang="en-US" sz="2000" dirty="0" smtClean="0"/>
              <a:t>we </a:t>
            </a:r>
            <a:r>
              <a:rPr lang="en-US" sz="2000" dirty="0"/>
              <a:t>have </a:t>
            </a:r>
            <a:r>
              <a:rPr lang="en-US" sz="2000" dirty="0" smtClean="0"/>
              <a:t>2b</a:t>
            </a:r>
            <a:r>
              <a:rPr lang="en-US" sz="2000" baseline="30000" dirty="0" smtClean="0"/>
              <a:t>2</a:t>
            </a:r>
            <a:r>
              <a:rPr lang="en-US" sz="2000" dirty="0" smtClean="0"/>
              <a:t> </a:t>
            </a:r>
            <a:r>
              <a:rPr lang="en-US" sz="2000" dirty="0"/>
              <a:t>= </a:t>
            </a:r>
            <a:r>
              <a:rPr lang="en-US" sz="2000" dirty="0" smtClean="0"/>
              <a:t>a</a:t>
            </a:r>
            <a:r>
              <a:rPr lang="en-US" sz="2000" baseline="30000" dirty="0" smtClean="0"/>
              <a:t>2</a:t>
            </a:r>
            <a:r>
              <a:rPr lang="en-US" sz="2000" dirty="0" smtClean="0"/>
              <a:t> </a:t>
            </a:r>
            <a:r>
              <a:rPr lang="en-US" sz="2000" dirty="0"/>
              <a:t>so we see that </a:t>
            </a:r>
            <a:r>
              <a:rPr lang="en-US" sz="2000" dirty="0" smtClean="0"/>
              <a:t>a</a:t>
            </a:r>
            <a:r>
              <a:rPr lang="en-US" sz="2000" baseline="30000" dirty="0" smtClean="0"/>
              <a:t>2</a:t>
            </a:r>
            <a:r>
              <a:rPr lang="en-US" sz="2000" dirty="0" smtClean="0"/>
              <a:t> </a:t>
            </a:r>
            <a:r>
              <a:rPr lang="en-US" sz="2000" dirty="0"/>
              <a:t>is even. </a:t>
            </a:r>
            <a:endParaRPr lang="en-US" sz="2000" dirty="0" smtClean="0"/>
          </a:p>
          <a:p>
            <a:r>
              <a:rPr lang="en-US" sz="2000" dirty="0" smtClean="0"/>
              <a:t>This </a:t>
            </a:r>
            <a:r>
              <a:rPr lang="en-US" sz="2000" dirty="0"/>
              <a:t>means that a is even </a:t>
            </a:r>
            <a:r>
              <a:rPr lang="en-US" sz="2000" dirty="0" smtClean="0"/>
              <a:t>so </a:t>
            </a:r>
            <a:r>
              <a:rPr lang="en-US" sz="2000" dirty="0"/>
              <a:t>a = 2m for some m ∈ Z. </a:t>
            </a:r>
            <a:endParaRPr lang="en-US" sz="2000" dirty="0" smtClean="0"/>
          </a:p>
          <a:p>
            <a:r>
              <a:rPr lang="en-US" sz="2000" dirty="0" smtClean="0"/>
              <a:t>Then 2b</a:t>
            </a:r>
            <a:r>
              <a:rPr lang="en-US" sz="2000" baseline="30000" dirty="0" smtClean="0"/>
              <a:t>2</a:t>
            </a:r>
            <a:r>
              <a:rPr lang="en-US" sz="2000" dirty="0" smtClean="0"/>
              <a:t> = </a:t>
            </a:r>
            <a:r>
              <a:rPr lang="en-US" sz="2000" dirty="0"/>
              <a:t>(</a:t>
            </a:r>
            <a:r>
              <a:rPr lang="en-US" sz="2000" dirty="0" smtClean="0"/>
              <a:t>2m)</a:t>
            </a:r>
            <a:r>
              <a:rPr lang="en-US" sz="2000" baseline="30000" dirty="0" smtClean="0"/>
              <a:t>2</a:t>
            </a:r>
            <a:r>
              <a:rPr lang="en-US" sz="2000" dirty="0" smtClean="0"/>
              <a:t> </a:t>
            </a:r>
          </a:p>
          <a:p>
            <a:r>
              <a:rPr lang="en-US" sz="2000" dirty="0"/>
              <a:t>	</a:t>
            </a:r>
            <a:r>
              <a:rPr lang="en-US" sz="2000" dirty="0" smtClean="0"/>
              <a:t>	   = 4m</a:t>
            </a:r>
            <a:r>
              <a:rPr lang="en-US" sz="2000" baseline="30000" dirty="0" smtClean="0"/>
              <a:t>2</a:t>
            </a:r>
            <a:r>
              <a:rPr lang="en-US" sz="2000" dirty="0" smtClean="0"/>
              <a:t> </a:t>
            </a:r>
            <a:r>
              <a:rPr lang="en-US" sz="2000" dirty="0"/>
              <a:t>which, after dividing by 2, gives </a:t>
            </a:r>
            <a:r>
              <a:rPr lang="en-US" sz="2000" dirty="0" smtClean="0"/>
              <a:t>b</a:t>
            </a:r>
            <a:r>
              <a:rPr lang="en-US" sz="2000" baseline="30000" dirty="0" smtClean="0"/>
              <a:t>2</a:t>
            </a:r>
            <a:r>
              <a:rPr lang="en-US" sz="2000" dirty="0" smtClean="0"/>
              <a:t> </a:t>
            </a:r>
            <a:r>
              <a:rPr lang="en-US" sz="2000" dirty="0"/>
              <a:t>= 2m</a:t>
            </a:r>
            <a:r>
              <a:rPr lang="en-US" sz="2000" baseline="30000" dirty="0"/>
              <a:t>2</a:t>
            </a:r>
            <a:r>
              <a:rPr lang="en-US" sz="2000" dirty="0"/>
              <a:t> so </a:t>
            </a:r>
            <a:r>
              <a:rPr lang="en-US" sz="2000" dirty="0" smtClean="0"/>
              <a:t>b</a:t>
            </a:r>
            <a:r>
              <a:rPr lang="en-US" sz="2000" baseline="30000" dirty="0" smtClean="0"/>
              <a:t>2</a:t>
            </a:r>
            <a:r>
              <a:rPr lang="en-US" sz="2000" dirty="0" smtClean="0"/>
              <a:t> </a:t>
            </a:r>
            <a:r>
              <a:rPr lang="en-US" sz="2000" dirty="0"/>
              <a:t>is even. This means b </a:t>
            </a:r>
            <a:r>
              <a:rPr lang="en-US" sz="2000" dirty="0" smtClean="0"/>
              <a:t>is even.</a:t>
            </a:r>
          </a:p>
          <a:p>
            <a:endParaRPr lang="en-US" sz="2000" dirty="0"/>
          </a:p>
          <a:p>
            <a:r>
              <a:rPr lang="en-US" sz="2000" dirty="0"/>
              <a:t>We’ve seen that if √ 2 = a/b then both a and b must be even and so are both multiples of 2. This contradicts the fact that we know a and b can be chosen to have no common factors. Thus, √ 2 must not be rational, so √ 2 is irrational.</a:t>
            </a:r>
          </a:p>
        </p:txBody>
      </p:sp>
    </p:spTree>
    <p:extLst>
      <p:ext uri="{BB962C8B-B14F-4D97-AF65-F5344CB8AC3E}">
        <p14:creationId xmlns:p14="http://schemas.microsoft.com/office/powerpoint/2010/main" val="4235500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
        <p:nvSpPr>
          <p:cNvPr id="2" name="Rectangle 1"/>
          <p:cNvSpPr/>
          <p:nvPr/>
        </p:nvSpPr>
        <p:spPr>
          <a:xfrm>
            <a:off x="4501662" y="228600"/>
            <a:ext cx="2523392" cy="8001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844562" y="443984"/>
            <a:ext cx="2066192" cy="369332"/>
          </a:xfrm>
          <a:prstGeom prst="rect">
            <a:avLst/>
          </a:prstGeom>
          <a:noFill/>
        </p:spPr>
        <p:txBody>
          <a:bodyPr wrap="square" rtlCol="0">
            <a:spAutoFit/>
          </a:bodyPr>
          <a:lstStyle/>
          <a:p>
            <a:r>
              <a:rPr lang="en-US" b="1" dirty="0" smtClean="0"/>
              <a:t>      PROOFS</a:t>
            </a:r>
            <a:endParaRPr lang="en-US" b="1" dirty="0"/>
          </a:p>
        </p:txBody>
      </p:sp>
      <p:sp>
        <p:nvSpPr>
          <p:cNvPr id="7" name="Rectangle 6"/>
          <p:cNvSpPr/>
          <p:nvPr/>
        </p:nvSpPr>
        <p:spPr>
          <a:xfrm>
            <a:off x="1910862" y="2042746"/>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65839" y="2236177"/>
            <a:ext cx="2066192" cy="369332"/>
          </a:xfrm>
          <a:prstGeom prst="rect">
            <a:avLst/>
          </a:prstGeom>
          <a:noFill/>
        </p:spPr>
        <p:txBody>
          <a:bodyPr wrap="square" rtlCol="0">
            <a:spAutoFit/>
          </a:bodyPr>
          <a:lstStyle/>
          <a:p>
            <a:r>
              <a:rPr lang="en-US" b="1" dirty="0" smtClean="0"/>
              <a:t>FORMAL</a:t>
            </a:r>
            <a:endParaRPr lang="en-US" b="1" dirty="0"/>
          </a:p>
        </p:txBody>
      </p:sp>
      <p:sp>
        <p:nvSpPr>
          <p:cNvPr id="9" name="Rectangle 8"/>
          <p:cNvSpPr/>
          <p:nvPr/>
        </p:nvSpPr>
        <p:spPr>
          <a:xfrm>
            <a:off x="6438901" y="2002162"/>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81801" y="2195593"/>
            <a:ext cx="2066192" cy="369332"/>
          </a:xfrm>
          <a:prstGeom prst="rect">
            <a:avLst/>
          </a:prstGeom>
          <a:noFill/>
        </p:spPr>
        <p:txBody>
          <a:bodyPr wrap="square" rtlCol="0">
            <a:spAutoFit/>
          </a:bodyPr>
          <a:lstStyle/>
          <a:p>
            <a:r>
              <a:rPr lang="en-US" b="1" dirty="0" smtClean="0"/>
              <a:t>INFORMAL</a:t>
            </a:r>
            <a:endParaRPr lang="en-US" b="1" dirty="0"/>
          </a:p>
        </p:txBody>
      </p:sp>
      <p:sp>
        <p:nvSpPr>
          <p:cNvPr id="11" name="Rectangle 10"/>
          <p:cNvSpPr/>
          <p:nvPr/>
        </p:nvSpPr>
        <p:spPr>
          <a:xfrm>
            <a:off x="3915509" y="3566956"/>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258409" y="3760387"/>
            <a:ext cx="2066192" cy="369332"/>
          </a:xfrm>
          <a:prstGeom prst="rect">
            <a:avLst/>
          </a:prstGeom>
          <a:noFill/>
        </p:spPr>
        <p:txBody>
          <a:bodyPr wrap="square" rtlCol="0">
            <a:spAutoFit/>
          </a:bodyPr>
          <a:lstStyle/>
          <a:p>
            <a:r>
              <a:rPr lang="en-US" b="1" dirty="0" smtClean="0"/>
              <a:t>DIRECT PROOF</a:t>
            </a:r>
            <a:endParaRPr lang="en-US" b="1" dirty="0"/>
          </a:p>
        </p:txBody>
      </p:sp>
      <p:sp>
        <p:nvSpPr>
          <p:cNvPr id="13" name="Rectangle 12"/>
          <p:cNvSpPr/>
          <p:nvPr/>
        </p:nvSpPr>
        <p:spPr>
          <a:xfrm>
            <a:off x="9173309" y="3566956"/>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299334" y="3782340"/>
            <a:ext cx="2397367" cy="369332"/>
          </a:xfrm>
          <a:prstGeom prst="rect">
            <a:avLst/>
          </a:prstGeom>
          <a:noFill/>
        </p:spPr>
        <p:txBody>
          <a:bodyPr wrap="square" rtlCol="0">
            <a:spAutoFit/>
          </a:bodyPr>
          <a:lstStyle/>
          <a:p>
            <a:r>
              <a:rPr lang="en-US" b="1" dirty="0" smtClean="0"/>
              <a:t>INDIRECT PROOF</a:t>
            </a:r>
            <a:endParaRPr lang="en-US" b="1" dirty="0"/>
          </a:p>
        </p:txBody>
      </p:sp>
      <p:sp>
        <p:nvSpPr>
          <p:cNvPr id="15" name="Rectangle 14"/>
          <p:cNvSpPr/>
          <p:nvPr/>
        </p:nvSpPr>
        <p:spPr>
          <a:xfrm>
            <a:off x="4756639" y="5572037"/>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44562" y="5660303"/>
            <a:ext cx="2970335" cy="646331"/>
          </a:xfrm>
          <a:prstGeom prst="rect">
            <a:avLst/>
          </a:prstGeom>
          <a:noFill/>
        </p:spPr>
        <p:txBody>
          <a:bodyPr wrap="square" rtlCol="0">
            <a:spAutoFit/>
          </a:bodyPr>
          <a:lstStyle/>
          <a:p>
            <a:r>
              <a:rPr lang="en-US" b="1" dirty="0" smtClean="0"/>
              <a:t>      PROOF BY CONTRAPOSITION</a:t>
            </a:r>
            <a:endParaRPr lang="en-US" b="1" dirty="0"/>
          </a:p>
        </p:txBody>
      </p:sp>
      <p:sp>
        <p:nvSpPr>
          <p:cNvPr id="17" name="Rectangle 16"/>
          <p:cNvSpPr/>
          <p:nvPr/>
        </p:nvSpPr>
        <p:spPr>
          <a:xfrm>
            <a:off x="9173309" y="5574360"/>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378464" y="5586348"/>
            <a:ext cx="2765180" cy="646331"/>
          </a:xfrm>
          <a:prstGeom prst="rect">
            <a:avLst/>
          </a:prstGeom>
          <a:noFill/>
        </p:spPr>
        <p:txBody>
          <a:bodyPr wrap="square" rtlCol="0">
            <a:spAutoFit/>
          </a:bodyPr>
          <a:lstStyle/>
          <a:p>
            <a:r>
              <a:rPr lang="en-US" b="1" dirty="0" smtClean="0"/>
              <a:t>      PROOF BY CONTRADICTION</a:t>
            </a:r>
            <a:endParaRPr lang="en-US" b="1" dirty="0"/>
          </a:p>
        </p:txBody>
      </p:sp>
      <p:sp>
        <p:nvSpPr>
          <p:cNvPr id="19" name="Rectangle 18"/>
          <p:cNvSpPr/>
          <p:nvPr/>
        </p:nvSpPr>
        <p:spPr>
          <a:xfrm>
            <a:off x="4501662" y="237392"/>
            <a:ext cx="2523392" cy="800100"/>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155956" y="401569"/>
            <a:ext cx="1464652" cy="369332"/>
          </a:xfrm>
          <a:prstGeom prst="rect">
            <a:avLst/>
          </a:prstGeom>
          <a:noFill/>
        </p:spPr>
        <p:txBody>
          <a:bodyPr wrap="square" rtlCol="0">
            <a:spAutoFit/>
          </a:bodyPr>
          <a:lstStyle/>
          <a:p>
            <a:r>
              <a:rPr lang="en-US" b="1" dirty="0" smtClean="0"/>
              <a:t>PROOFS</a:t>
            </a:r>
            <a:endParaRPr lang="en-US" b="1" dirty="0"/>
          </a:p>
        </p:txBody>
      </p:sp>
      <p:cxnSp>
        <p:nvCxnSpPr>
          <p:cNvPr id="26" name="Elbow Connector 25"/>
          <p:cNvCxnSpPr>
            <a:stCxn id="19" idx="2"/>
            <a:endCxn id="7" idx="0"/>
          </p:cNvCxnSpPr>
          <p:nvPr/>
        </p:nvCxnSpPr>
        <p:spPr>
          <a:xfrm rot="5400000">
            <a:off x="3965331" y="244719"/>
            <a:ext cx="1005254" cy="2590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9" idx="2"/>
            <a:endCxn id="9" idx="0"/>
          </p:cNvCxnSpPr>
          <p:nvPr/>
        </p:nvCxnSpPr>
        <p:spPr>
          <a:xfrm rot="16200000" flipH="1">
            <a:off x="6249642" y="551207"/>
            <a:ext cx="964670" cy="19372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a:endCxn id="11" idx="0"/>
          </p:cNvCxnSpPr>
          <p:nvPr/>
        </p:nvCxnSpPr>
        <p:spPr>
          <a:xfrm rot="5400000">
            <a:off x="6056554" y="1922913"/>
            <a:ext cx="764694" cy="25233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2"/>
            <a:endCxn id="13" idx="0"/>
          </p:cNvCxnSpPr>
          <p:nvPr/>
        </p:nvCxnSpPr>
        <p:spPr>
          <a:xfrm rot="16200000" flipH="1">
            <a:off x="8685454" y="1817405"/>
            <a:ext cx="764694" cy="2734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4" idx="2"/>
            <a:endCxn id="15" idx="0"/>
          </p:cNvCxnSpPr>
          <p:nvPr/>
        </p:nvCxnSpPr>
        <p:spPr>
          <a:xfrm rot="5400000">
            <a:off x="7547995" y="2622013"/>
            <a:ext cx="1420365" cy="4479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 idx="2"/>
            <a:endCxn id="18" idx="0"/>
          </p:cNvCxnSpPr>
          <p:nvPr/>
        </p:nvCxnSpPr>
        <p:spPr>
          <a:xfrm rot="16200000" flipH="1">
            <a:off x="9912198" y="4737492"/>
            <a:ext cx="1434676" cy="263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9738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noAutofit/>
          </a:bodyPr>
          <a:lstStyle/>
          <a:p>
            <a:r>
              <a:rPr lang="en-US" sz="4000" u="sng" dirty="0" smtClean="0"/>
              <a:t> </a:t>
            </a:r>
            <a:r>
              <a:rPr lang="en-US" sz="4400" u="sng" dirty="0" smtClean="0"/>
              <a:t>PRINCIPLE OF MATHEMATICAL </a:t>
            </a:r>
            <a:r>
              <a:rPr lang="en-US" sz="4400" u="sng" dirty="0" err="1" smtClean="0"/>
              <a:t>INDUCTIOn</a:t>
            </a:r>
            <a:r>
              <a:rPr lang="en-US" sz="4400" u="sng" dirty="0" smtClean="0"/>
              <a:t>:</a:t>
            </a:r>
            <a:endParaRPr lang="en-US" sz="4000"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20</a:t>
            </a:fld>
            <a:endParaRPr lang="en-US" dirty="0"/>
          </a:p>
        </p:txBody>
      </p:sp>
      <p:sp>
        <p:nvSpPr>
          <p:cNvPr id="5" name="TextBox 4"/>
          <p:cNvSpPr txBox="1"/>
          <p:nvPr/>
        </p:nvSpPr>
        <p:spPr>
          <a:xfrm>
            <a:off x="8371493" y="6991676"/>
            <a:ext cx="7461850" cy="3139321"/>
          </a:xfrm>
          <a:prstGeom prst="rect">
            <a:avLst/>
          </a:prstGeom>
          <a:noFill/>
        </p:spPr>
        <p:txBody>
          <a:bodyPr wrap="square" rtlCol="0">
            <a:spAutoFit/>
          </a:bodyPr>
          <a:lstStyle/>
          <a:p>
            <a:r>
              <a:rPr lang="en-US" dirty="0"/>
              <a:t>Suppose √ 2 is rational. Then integers a and b exist so that √ 2 = a/b. Without loss of generality we can assume that a and b have no factors in common (i.e., the fraction is in simplest form). Multiplying both sides by b and squaring, we have 2b 2 = a 2 so we see that a 2 is even. This means that a is even (how would you prove this?) so a = 2m for some m ∈ Z. Then 2b 2 = a 2 = (2m) 2 = 4m 2 which, after dividing by 2, gives b 2 = 2m2 so b 2 is even. This means b = 2n for some n ∈ Z</a:t>
            </a:r>
            <a:r>
              <a:rPr lang="en-US" dirty="0" smtClean="0"/>
              <a:t>.</a:t>
            </a:r>
          </a:p>
          <a:p>
            <a:endParaRPr lang="en-US" dirty="0"/>
          </a:p>
          <a:p>
            <a:r>
              <a:rPr lang="en-US" dirty="0"/>
              <a:t>We’ve seen that if √ 2 = a/b then both a and b must be even and so are both multiples of 2. This contradicts the fact that we know a and b can be chosen to have no common factors. Thus, √ 2 must not be rational, so √ 2 is irrational.</a:t>
            </a:r>
          </a:p>
        </p:txBody>
      </p:sp>
      <p:sp>
        <p:nvSpPr>
          <p:cNvPr id="6" name="TextBox 5"/>
          <p:cNvSpPr txBox="1"/>
          <p:nvPr/>
        </p:nvSpPr>
        <p:spPr>
          <a:xfrm>
            <a:off x="1319842" y="1188952"/>
            <a:ext cx="872130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Let P(n) be a statement. Now, our concern is to show that P(n) is True using Mathematical Induction.</a:t>
            </a:r>
            <a:endParaRPr lang="en-US" sz="2400" dirty="0"/>
          </a:p>
        </p:txBody>
      </p:sp>
      <p:sp>
        <p:nvSpPr>
          <p:cNvPr id="7" name="TextBox 6"/>
          <p:cNvSpPr txBox="1"/>
          <p:nvPr/>
        </p:nvSpPr>
        <p:spPr>
          <a:xfrm>
            <a:off x="1803235" y="2183194"/>
            <a:ext cx="8686800" cy="3785652"/>
          </a:xfrm>
          <a:prstGeom prst="rect">
            <a:avLst/>
          </a:prstGeom>
          <a:noFill/>
        </p:spPr>
        <p:txBody>
          <a:bodyPr wrap="square" rtlCol="0">
            <a:spAutoFit/>
          </a:bodyPr>
          <a:lstStyle/>
          <a:p>
            <a:pPr marL="457200" indent="-457200">
              <a:buAutoNum type="alphaLcParenR"/>
            </a:pPr>
            <a:r>
              <a:rPr lang="en-US" sz="2400" dirty="0" smtClean="0"/>
              <a:t>First we show that P(n) is True for some initial value like n =0, 1 ….This is called the Basic Step.</a:t>
            </a:r>
          </a:p>
          <a:p>
            <a:endParaRPr lang="en-US" sz="2400" dirty="0" smtClean="0"/>
          </a:p>
          <a:p>
            <a:pPr marL="457200" indent="-457200">
              <a:buAutoNum type="alphaLcParenR" startAt="2"/>
            </a:pPr>
            <a:r>
              <a:rPr lang="en-US" sz="2400" dirty="0" smtClean="0"/>
              <a:t>Then, we assume that P(n) is True for any arbitrary value k i.e. P(k) is True and 	show that P(n) is True for ‘k + 1’ i.e. P(k+1) is True. This step is called inductive 	step</a:t>
            </a:r>
          </a:p>
          <a:p>
            <a:pPr marL="457200" indent="-457200">
              <a:buAutoNum type="alphaLcParenR" startAt="2"/>
            </a:pPr>
            <a:endParaRPr lang="en-US" sz="2400" dirty="0"/>
          </a:p>
          <a:p>
            <a:pPr marL="457200" indent="-457200">
              <a:buAutoNum type="alphaLcParenR" startAt="2"/>
            </a:pPr>
            <a:endParaRPr lang="en-US" sz="2400" dirty="0" smtClean="0"/>
          </a:p>
          <a:p>
            <a:r>
              <a:rPr lang="en-US" sz="2400" dirty="0" smtClean="0"/>
              <a:t>Thus, Mathematical Induction can be defined as:</a:t>
            </a:r>
          </a:p>
          <a:p>
            <a:r>
              <a:rPr lang="en-US" sz="2400" dirty="0"/>
              <a:t>	</a:t>
            </a:r>
            <a:r>
              <a:rPr lang="en-US" sz="2400" dirty="0" smtClean="0"/>
              <a:t>[P(1) ^ (P(k)</a:t>
            </a:r>
            <a:r>
              <a:rPr lang="en-US" sz="2400" dirty="0" smtClean="0">
                <a:sym typeface="Wingdings" panose="05000000000000000000" pitchFamily="2" charset="2"/>
              </a:rPr>
              <a:t>P(k+1))]P(n)</a:t>
            </a:r>
            <a:endParaRPr lang="en-US" sz="2400" dirty="0" smtClean="0"/>
          </a:p>
        </p:txBody>
      </p:sp>
    </p:spTree>
    <p:extLst>
      <p:ext uri="{BB962C8B-B14F-4D97-AF65-F5344CB8AC3E}">
        <p14:creationId xmlns:p14="http://schemas.microsoft.com/office/powerpoint/2010/main" val="118807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arn(inVertic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arn(inVertical)">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TextBox 4"/>
          <p:cNvSpPr txBox="1"/>
          <p:nvPr/>
        </p:nvSpPr>
        <p:spPr>
          <a:xfrm>
            <a:off x="1250830" y="422694"/>
            <a:ext cx="9885872" cy="6740307"/>
          </a:xfrm>
          <a:prstGeom prst="rect">
            <a:avLst/>
          </a:prstGeom>
          <a:noFill/>
        </p:spPr>
        <p:txBody>
          <a:bodyPr wrap="square" rtlCol="0">
            <a:spAutoFit/>
          </a:bodyPr>
          <a:lstStyle/>
          <a:p>
            <a:r>
              <a:rPr lang="en-US" b="1" dirty="0" smtClean="0"/>
              <a:t>Q. Show that if n is positive integer then,</a:t>
            </a:r>
          </a:p>
          <a:p>
            <a:r>
              <a:rPr lang="en-US" b="1" dirty="0"/>
              <a:t>	</a:t>
            </a:r>
            <a:r>
              <a:rPr lang="en-US" b="1" dirty="0" smtClean="0"/>
              <a:t>1 + 2 + ………. + n = [n(n + 1)]/2</a:t>
            </a:r>
          </a:p>
          <a:p>
            <a:r>
              <a:rPr lang="en-US" u="sng" dirty="0" smtClean="0"/>
              <a:t>Solution:</a:t>
            </a:r>
          </a:p>
          <a:p>
            <a:r>
              <a:rPr lang="en-US" dirty="0" smtClean="0"/>
              <a:t>Let, P(n) be the proposition that the sum of first n positive integer , </a:t>
            </a:r>
            <a:r>
              <a:rPr lang="en-US" dirty="0"/>
              <a:t>1 + 2 + ………. + n = [n(n + 1)]/2</a:t>
            </a:r>
          </a:p>
          <a:p>
            <a:endParaRPr lang="en-US" dirty="0" smtClean="0"/>
          </a:p>
          <a:p>
            <a:r>
              <a:rPr lang="en-US" u="sng" dirty="0" smtClean="0"/>
              <a:t>Basic Step:  </a:t>
            </a:r>
            <a:r>
              <a:rPr lang="en-US" dirty="0" smtClean="0"/>
              <a:t>When n=1,</a:t>
            </a:r>
          </a:p>
          <a:p>
            <a:r>
              <a:rPr lang="en-US" dirty="0"/>
              <a:t>	</a:t>
            </a:r>
            <a:r>
              <a:rPr lang="en-US" dirty="0" smtClean="0"/>
              <a:t>	            1= [1(1+1)]/2</a:t>
            </a:r>
          </a:p>
          <a:p>
            <a:r>
              <a:rPr lang="en-US" dirty="0"/>
              <a:t>	</a:t>
            </a:r>
            <a:r>
              <a:rPr lang="en-US" dirty="0" smtClean="0"/>
              <a:t>	            1=1(TRUE) i.e. P(1) is True. </a:t>
            </a:r>
          </a:p>
          <a:p>
            <a:endParaRPr lang="en-US" dirty="0"/>
          </a:p>
          <a:p>
            <a:r>
              <a:rPr lang="en-US" u="sng" dirty="0" smtClean="0"/>
              <a:t>Inductive Step: </a:t>
            </a:r>
            <a:r>
              <a:rPr lang="en-US" dirty="0" smtClean="0"/>
              <a:t>Assume P(k) </a:t>
            </a:r>
            <a:r>
              <a:rPr lang="en-US" dirty="0"/>
              <a:t> </a:t>
            </a:r>
            <a:r>
              <a:rPr lang="en-US" dirty="0" smtClean="0"/>
              <a:t>holds for arbitrary integer k.</a:t>
            </a:r>
          </a:p>
          <a:p>
            <a:r>
              <a:rPr lang="en-US" dirty="0" smtClean="0"/>
              <a:t>			i.e. 1+2+……..+k = [k(k+1)]/2</a:t>
            </a:r>
          </a:p>
          <a:p>
            <a:r>
              <a:rPr lang="en-US" dirty="0" smtClean="0"/>
              <a:t>Under this assumption , it must be shown that P(k+1) is True</a:t>
            </a:r>
          </a:p>
          <a:p>
            <a:r>
              <a:rPr lang="en-US" dirty="0"/>
              <a:t>	</a:t>
            </a:r>
            <a:r>
              <a:rPr lang="en-US" dirty="0" smtClean="0"/>
              <a:t>1 + 2 + …..+ k +  (k+1)= [(k+1)(k+2)]/2</a:t>
            </a:r>
          </a:p>
          <a:p>
            <a:endParaRPr lang="en-US" dirty="0"/>
          </a:p>
          <a:p>
            <a:r>
              <a:rPr lang="en-US" dirty="0" smtClean="0"/>
              <a:t>L.H.S. </a:t>
            </a:r>
          </a:p>
          <a:p>
            <a:r>
              <a:rPr lang="en-US" dirty="0"/>
              <a:t>	1 + 2 + …..+ k +  (k+1</a:t>
            </a:r>
            <a:r>
              <a:rPr lang="en-US" dirty="0" smtClean="0"/>
              <a:t>)</a:t>
            </a:r>
          </a:p>
          <a:p>
            <a:r>
              <a:rPr lang="en-US" dirty="0"/>
              <a:t>	</a:t>
            </a:r>
            <a:r>
              <a:rPr lang="en-US" dirty="0" smtClean="0"/>
              <a:t>=</a:t>
            </a:r>
            <a:r>
              <a:rPr lang="en-US" dirty="0"/>
              <a:t>[k(k+1)]/</a:t>
            </a:r>
            <a:r>
              <a:rPr lang="en-US" dirty="0" smtClean="0"/>
              <a:t>2 + (k + 1)</a:t>
            </a:r>
          </a:p>
          <a:p>
            <a:r>
              <a:rPr lang="en-US" dirty="0"/>
              <a:t>	</a:t>
            </a:r>
            <a:r>
              <a:rPr lang="en-US" dirty="0" smtClean="0"/>
              <a:t>=[k(k+1) + 2k + 2]/2</a:t>
            </a:r>
          </a:p>
          <a:p>
            <a:r>
              <a:rPr lang="en-US" dirty="0"/>
              <a:t>	</a:t>
            </a:r>
            <a:r>
              <a:rPr lang="en-US" dirty="0" smtClean="0"/>
              <a:t>=[k(k+1) + 2(k+1)]/2</a:t>
            </a:r>
          </a:p>
          <a:p>
            <a:r>
              <a:rPr lang="en-US" dirty="0"/>
              <a:t>	</a:t>
            </a:r>
            <a:r>
              <a:rPr lang="en-US" dirty="0" smtClean="0"/>
              <a:t>=[(k+1)(k+2)]/2</a:t>
            </a:r>
          </a:p>
          <a:p>
            <a:r>
              <a:rPr lang="en-US" dirty="0"/>
              <a:t>	</a:t>
            </a:r>
            <a:r>
              <a:rPr lang="en-US" dirty="0" smtClean="0"/>
              <a:t>=R.H.S</a:t>
            </a:r>
          </a:p>
          <a:p>
            <a:endParaRPr lang="en-US" dirty="0"/>
          </a:p>
          <a:p>
            <a:r>
              <a:rPr lang="en-US" dirty="0" smtClean="0"/>
              <a:t>Therefore, P(n) is true.</a:t>
            </a:r>
            <a:endParaRPr lang="en-US" dirty="0"/>
          </a:p>
          <a:p>
            <a:endParaRPr lang="en-US" dirty="0"/>
          </a:p>
        </p:txBody>
      </p:sp>
    </p:spTree>
    <p:extLst>
      <p:ext uri="{BB962C8B-B14F-4D97-AF65-F5344CB8AC3E}">
        <p14:creationId xmlns:p14="http://schemas.microsoft.com/office/powerpoint/2010/main" val="226134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inVertic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arn(inVertical)">
                                      <p:cBhvr>
                                        <p:cTn id="23" dur="500"/>
                                        <p:tgtEl>
                                          <p:spTgt spid="5">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arn(inVertical)">
                                      <p:cBhvr>
                                        <p:cTn id="26" dur="500"/>
                                        <p:tgtEl>
                                          <p:spTgt spid="5">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arn(inVertical)">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barn(inVertical)">
                                      <p:cBhvr>
                                        <p:cTn id="40" dur="500"/>
                                        <p:tgtEl>
                                          <p:spTgt spid="5">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barn(inVertical)">
                                      <p:cBhvr>
                                        <p:cTn id="43" dur="500"/>
                                        <p:tgtEl>
                                          <p:spTgt spid="5">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barn(inVertical)">
                                      <p:cBhvr>
                                        <p:cTn id="48" dur="500"/>
                                        <p:tgtEl>
                                          <p:spTgt spid="5">
                                            <p:txEl>
                                              <p:pRg st="14" end="14"/>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animEffect transition="in" filter="barn(inVertical)">
                                      <p:cBhvr>
                                        <p:cTn id="51" dur="500"/>
                                        <p:tgtEl>
                                          <p:spTgt spid="5">
                                            <p:txEl>
                                              <p:pRg st="15" end="15"/>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5">
                                            <p:txEl>
                                              <p:pRg st="16" end="16"/>
                                            </p:txEl>
                                          </p:spTgt>
                                        </p:tgtEl>
                                        <p:attrNameLst>
                                          <p:attrName>style.visibility</p:attrName>
                                        </p:attrNameLst>
                                      </p:cBhvr>
                                      <p:to>
                                        <p:strVal val="visible"/>
                                      </p:to>
                                    </p:set>
                                    <p:animEffect transition="in" filter="barn(inVertical)">
                                      <p:cBhvr>
                                        <p:cTn id="54" dur="500"/>
                                        <p:tgtEl>
                                          <p:spTgt spid="5">
                                            <p:txEl>
                                              <p:pRg st="16" end="16"/>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xEl>
                                              <p:pRg st="17" end="17"/>
                                            </p:txEl>
                                          </p:spTgt>
                                        </p:tgtEl>
                                        <p:attrNameLst>
                                          <p:attrName>style.visibility</p:attrName>
                                        </p:attrNameLst>
                                      </p:cBhvr>
                                      <p:to>
                                        <p:strVal val="visible"/>
                                      </p:to>
                                    </p:set>
                                    <p:animEffect transition="in" filter="barn(inVertical)">
                                      <p:cBhvr>
                                        <p:cTn id="57" dur="500"/>
                                        <p:tgtEl>
                                          <p:spTgt spid="5">
                                            <p:txEl>
                                              <p:pRg st="17" end="17"/>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5">
                                            <p:txEl>
                                              <p:pRg st="18" end="18"/>
                                            </p:txEl>
                                          </p:spTgt>
                                        </p:tgtEl>
                                        <p:attrNameLst>
                                          <p:attrName>style.visibility</p:attrName>
                                        </p:attrNameLst>
                                      </p:cBhvr>
                                      <p:to>
                                        <p:strVal val="visible"/>
                                      </p:to>
                                    </p:set>
                                    <p:animEffect transition="in" filter="barn(inVertical)">
                                      <p:cBhvr>
                                        <p:cTn id="60" dur="500"/>
                                        <p:tgtEl>
                                          <p:spTgt spid="5">
                                            <p:txEl>
                                              <p:pRg st="18" end="18"/>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animEffect transition="in" filter="barn(inVertical)">
                                      <p:cBhvr>
                                        <p:cTn id="63" dur="500"/>
                                        <p:tgtEl>
                                          <p:spTgt spid="5">
                                            <p:txEl>
                                              <p:pRg st="19" end="19"/>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5">
                                            <p:txEl>
                                              <p:pRg st="20" end="20"/>
                                            </p:txEl>
                                          </p:spTgt>
                                        </p:tgtEl>
                                        <p:attrNameLst>
                                          <p:attrName>style.visibility</p:attrName>
                                        </p:attrNameLst>
                                      </p:cBhvr>
                                      <p:to>
                                        <p:strVal val="visible"/>
                                      </p:to>
                                    </p:set>
                                    <p:animEffect transition="in" filter="barn(inVertical)">
                                      <p:cBhvr>
                                        <p:cTn id="66" dur="500"/>
                                        <p:tgtEl>
                                          <p:spTgt spid="5">
                                            <p:txEl>
                                              <p:pRg st="20" end="20"/>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5">
                                            <p:txEl>
                                              <p:pRg st="22" end="22"/>
                                            </p:txEl>
                                          </p:spTgt>
                                        </p:tgtEl>
                                        <p:attrNameLst>
                                          <p:attrName>style.visibility</p:attrName>
                                        </p:attrNameLst>
                                      </p:cBhvr>
                                      <p:to>
                                        <p:strVal val="visible"/>
                                      </p:to>
                                    </p:set>
                                    <p:animEffect transition="in" filter="barn(inVertical)">
                                      <p:cBhvr>
                                        <p:cTn id="69"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TextBox 4"/>
          <p:cNvSpPr txBox="1"/>
          <p:nvPr/>
        </p:nvSpPr>
        <p:spPr>
          <a:xfrm>
            <a:off x="1250830" y="422694"/>
            <a:ext cx="9885872" cy="6463308"/>
          </a:xfrm>
          <a:prstGeom prst="rect">
            <a:avLst/>
          </a:prstGeom>
          <a:noFill/>
        </p:spPr>
        <p:txBody>
          <a:bodyPr wrap="square" rtlCol="0">
            <a:spAutoFit/>
          </a:bodyPr>
          <a:lstStyle/>
          <a:p>
            <a:r>
              <a:rPr lang="en-US" b="1" dirty="0" smtClean="0"/>
              <a:t>Q. Use Mathematical induction to show that:</a:t>
            </a:r>
          </a:p>
          <a:p>
            <a:r>
              <a:rPr lang="en-US" b="1" dirty="0"/>
              <a:t>	</a:t>
            </a:r>
            <a:r>
              <a:rPr lang="en-US" b="1" dirty="0" smtClean="0"/>
              <a:t>2 + 2</a:t>
            </a:r>
            <a:r>
              <a:rPr lang="en-US" b="1" baseline="30000" dirty="0" smtClean="0"/>
              <a:t>2</a:t>
            </a:r>
            <a:r>
              <a:rPr lang="en-US" b="1" dirty="0" smtClean="0"/>
              <a:t> + …………………+ 2</a:t>
            </a:r>
            <a:r>
              <a:rPr lang="en-US" b="1" baseline="30000" dirty="0" smtClean="0"/>
              <a:t>n</a:t>
            </a:r>
            <a:r>
              <a:rPr lang="en-US" b="1" dirty="0" smtClean="0"/>
              <a:t> = 2</a:t>
            </a:r>
            <a:r>
              <a:rPr lang="en-US" b="1" baseline="30000" dirty="0" smtClean="0"/>
              <a:t>n+1</a:t>
            </a:r>
            <a:r>
              <a:rPr lang="en-US" b="1" dirty="0" smtClean="0"/>
              <a:t> - 2</a:t>
            </a:r>
          </a:p>
          <a:p>
            <a:r>
              <a:rPr lang="en-US" u="sng" dirty="0" smtClean="0"/>
              <a:t>Solution:</a:t>
            </a:r>
          </a:p>
          <a:p>
            <a:r>
              <a:rPr lang="en-US" dirty="0" smtClean="0"/>
              <a:t>Let, P(n) be the proposition that, </a:t>
            </a:r>
            <a:r>
              <a:rPr lang="en-US" dirty="0"/>
              <a:t>2 + 2</a:t>
            </a:r>
            <a:r>
              <a:rPr lang="en-US" baseline="30000" dirty="0"/>
              <a:t>2</a:t>
            </a:r>
            <a:r>
              <a:rPr lang="en-US" dirty="0"/>
              <a:t> + …………………+ 2</a:t>
            </a:r>
            <a:r>
              <a:rPr lang="en-US" baseline="30000" dirty="0"/>
              <a:t>n</a:t>
            </a:r>
            <a:r>
              <a:rPr lang="en-US" dirty="0"/>
              <a:t> = 2</a:t>
            </a:r>
            <a:r>
              <a:rPr lang="en-US" baseline="30000" dirty="0"/>
              <a:t>n+1</a:t>
            </a:r>
            <a:r>
              <a:rPr lang="en-US" dirty="0"/>
              <a:t> - 2</a:t>
            </a:r>
          </a:p>
          <a:p>
            <a:endParaRPr lang="en-US" dirty="0" smtClean="0"/>
          </a:p>
          <a:p>
            <a:r>
              <a:rPr lang="en-US" u="sng" dirty="0" smtClean="0"/>
              <a:t>Basic Step:</a:t>
            </a:r>
            <a:r>
              <a:rPr lang="en-US" dirty="0" smtClean="0"/>
              <a:t>   When n=1,</a:t>
            </a:r>
          </a:p>
          <a:p>
            <a:r>
              <a:rPr lang="en-US" dirty="0"/>
              <a:t>	</a:t>
            </a:r>
            <a:r>
              <a:rPr lang="en-US" dirty="0" smtClean="0"/>
              <a:t>	            2= 2</a:t>
            </a:r>
            <a:r>
              <a:rPr lang="en-US" baseline="30000" dirty="0" smtClean="0"/>
              <a:t>2</a:t>
            </a:r>
            <a:r>
              <a:rPr lang="en-US" dirty="0" smtClean="0"/>
              <a:t> -2</a:t>
            </a:r>
          </a:p>
          <a:p>
            <a:r>
              <a:rPr lang="en-US" dirty="0"/>
              <a:t>	</a:t>
            </a:r>
            <a:r>
              <a:rPr lang="en-US" dirty="0" smtClean="0"/>
              <a:t>	            2=2(TRUE) i.e. P(1) is True. </a:t>
            </a:r>
          </a:p>
          <a:p>
            <a:endParaRPr lang="en-US" dirty="0"/>
          </a:p>
          <a:p>
            <a:r>
              <a:rPr lang="en-US" u="sng" dirty="0" smtClean="0"/>
              <a:t>Inductive Step:</a:t>
            </a:r>
            <a:r>
              <a:rPr lang="en-US" dirty="0" smtClean="0"/>
              <a:t>    Assume P(k) </a:t>
            </a:r>
            <a:r>
              <a:rPr lang="en-US" dirty="0"/>
              <a:t> </a:t>
            </a:r>
            <a:r>
              <a:rPr lang="en-US" dirty="0" smtClean="0"/>
              <a:t>holds for arbitrary integer k.</a:t>
            </a:r>
          </a:p>
          <a:p>
            <a:r>
              <a:rPr lang="en-US" dirty="0" smtClean="0"/>
              <a:t>			i.e. </a:t>
            </a:r>
            <a:r>
              <a:rPr lang="en-US" dirty="0"/>
              <a:t>2 + 2</a:t>
            </a:r>
            <a:r>
              <a:rPr lang="en-US" baseline="30000" dirty="0"/>
              <a:t>2</a:t>
            </a:r>
            <a:r>
              <a:rPr lang="en-US" dirty="0"/>
              <a:t> + …………………+ </a:t>
            </a:r>
            <a:r>
              <a:rPr lang="en-US" dirty="0" smtClean="0"/>
              <a:t>2</a:t>
            </a:r>
            <a:r>
              <a:rPr lang="en-US" baseline="30000" dirty="0" smtClean="0"/>
              <a:t>k</a:t>
            </a:r>
            <a:r>
              <a:rPr lang="en-US" dirty="0" smtClean="0"/>
              <a:t> = 2</a:t>
            </a:r>
            <a:r>
              <a:rPr lang="en-US" baseline="30000" dirty="0" smtClean="0"/>
              <a:t>k+1</a:t>
            </a:r>
            <a:r>
              <a:rPr lang="en-US" dirty="0" smtClean="0"/>
              <a:t> </a:t>
            </a:r>
            <a:r>
              <a:rPr lang="en-US" dirty="0"/>
              <a:t>- 2</a:t>
            </a:r>
          </a:p>
          <a:p>
            <a:r>
              <a:rPr lang="en-US" dirty="0" smtClean="0"/>
              <a:t>Under this assumption , it must be shown that P(k+1) is True</a:t>
            </a:r>
          </a:p>
          <a:p>
            <a:r>
              <a:rPr lang="en-US" dirty="0"/>
              <a:t>	2 + 2</a:t>
            </a:r>
            <a:r>
              <a:rPr lang="en-US" baseline="30000" dirty="0"/>
              <a:t>2</a:t>
            </a:r>
            <a:r>
              <a:rPr lang="en-US" dirty="0"/>
              <a:t> + …………………+ 2</a:t>
            </a:r>
            <a:r>
              <a:rPr lang="en-US" baseline="30000" dirty="0"/>
              <a:t>k</a:t>
            </a:r>
            <a:r>
              <a:rPr lang="en-US" dirty="0"/>
              <a:t> </a:t>
            </a:r>
            <a:r>
              <a:rPr lang="en-US" dirty="0" smtClean="0"/>
              <a:t>+ 2</a:t>
            </a:r>
            <a:r>
              <a:rPr lang="en-US" baseline="30000" dirty="0" smtClean="0"/>
              <a:t>k+1</a:t>
            </a:r>
            <a:r>
              <a:rPr lang="en-US" dirty="0" smtClean="0"/>
              <a:t>= 2 </a:t>
            </a:r>
            <a:r>
              <a:rPr lang="en-US" baseline="30000" dirty="0" smtClean="0"/>
              <a:t>(k+1)+1</a:t>
            </a:r>
            <a:r>
              <a:rPr lang="en-US" dirty="0" smtClean="0"/>
              <a:t> </a:t>
            </a:r>
            <a:r>
              <a:rPr lang="en-US" dirty="0"/>
              <a:t>- 2</a:t>
            </a:r>
          </a:p>
          <a:p>
            <a:endParaRPr lang="en-US" dirty="0"/>
          </a:p>
          <a:p>
            <a:r>
              <a:rPr lang="en-US" dirty="0" smtClean="0"/>
              <a:t>L.H.S. </a:t>
            </a:r>
          </a:p>
          <a:p>
            <a:r>
              <a:rPr lang="en-US" dirty="0"/>
              <a:t>	 2 + 2</a:t>
            </a:r>
            <a:r>
              <a:rPr lang="en-US" baseline="30000" dirty="0"/>
              <a:t>2</a:t>
            </a:r>
            <a:r>
              <a:rPr lang="en-US" dirty="0"/>
              <a:t> + …………………+ 2</a:t>
            </a:r>
            <a:r>
              <a:rPr lang="en-US" baseline="30000" dirty="0"/>
              <a:t>k</a:t>
            </a:r>
            <a:r>
              <a:rPr lang="en-US" dirty="0"/>
              <a:t> + </a:t>
            </a:r>
            <a:r>
              <a:rPr lang="en-US" dirty="0" smtClean="0"/>
              <a:t>2</a:t>
            </a:r>
            <a:r>
              <a:rPr lang="en-US" baseline="30000" dirty="0" smtClean="0"/>
              <a:t>k+1</a:t>
            </a:r>
          </a:p>
          <a:p>
            <a:r>
              <a:rPr lang="en-US" baseline="30000" dirty="0"/>
              <a:t>	</a:t>
            </a:r>
            <a:r>
              <a:rPr lang="en-US" baseline="30000" dirty="0" smtClean="0"/>
              <a:t>=</a:t>
            </a:r>
            <a:r>
              <a:rPr lang="en-US" dirty="0"/>
              <a:t> 2</a:t>
            </a:r>
            <a:r>
              <a:rPr lang="en-US" baseline="30000" dirty="0"/>
              <a:t>k+1</a:t>
            </a:r>
            <a:r>
              <a:rPr lang="en-US" dirty="0"/>
              <a:t> </a:t>
            </a:r>
            <a:r>
              <a:rPr lang="en-US" dirty="0" smtClean="0"/>
              <a:t>– 2 + 2</a:t>
            </a:r>
            <a:r>
              <a:rPr lang="en-US" baseline="30000" dirty="0" smtClean="0"/>
              <a:t>k+1</a:t>
            </a:r>
          </a:p>
          <a:p>
            <a:r>
              <a:rPr lang="en-US" baseline="30000" dirty="0"/>
              <a:t>	</a:t>
            </a:r>
            <a:r>
              <a:rPr lang="en-US" dirty="0" smtClean="0"/>
              <a:t>=2.</a:t>
            </a:r>
            <a:r>
              <a:rPr lang="en-US" dirty="0"/>
              <a:t> 2</a:t>
            </a:r>
            <a:r>
              <a:rPr lang="en-US" baseline="30000" dirty="0"/>
              <a:t>k+1</a:t>
            </a:r>
            <a:r>
              <a:rPr lang="en-US" dirty="0"/>
              <a:t> – 2 </a:t>
            </a:r>
            <a:endParaRPr lang="en-US" dirty="0" smtClean="0"/>
          </a:p>
          <a:p>
            <a:r>
              <a:rPr lang="en-US" baseline="30000" dirty="0" smtClean="0"/>
              <a:t>	</a:t>
            </a:r>
            <a:r>
              <a:rPr lang="en-US" dirty="0" smtClean="0"/>
              <a:t>=2</a:t>
            </a:r>
            <a:r>
              <a:rPr lang="en-US" baseline="30000" dirty="0" smtClean="0"/>
              <a:t>(k+1)+1</a:t>
            </a:r>
            <a:r>
              <a:rPr lang="en-US" dirty="0" smtClean="0"/>
              <a:t> – 2</a:t>
            </a:r>
          </a:p>
          <a:p>
            <a:r>
              <a:rPr lang="en-US" baseline="30000" dirty="0"/>
              <a:t>	</a:t>
            </a:r>
            <a:r>
              <a:rPr lang="en-US" dirty="0" smtClean="0"/>
              <a:t>=R.H.S</a:t>
            </a:r>
            <a:endParaRPr lang="en-US" baseline="30000" dirty="0"/>
          </a:p>
          <a:p>
            <a:endParaRPr lang="en-US" dirty="0"/>
          </a:p>
          <a:p>
            <a:r>
              <a:rPr lang="en-US" dirty="0" smtClean="0"/>
              <a:t>Therefore, P(n) is true.</a:t>
            </a:r>
            <a:endParaRPr lang="en-US" dirty="0"/>
          </a:p>
          <a:p>
            <a:endParaRPr lang="en-US" dirty="0"/>
          </a:p>
        </p:txBody>
      </p:sp>
    </p:spTree>
    <p:extLst>
      <p:ext uri="{BB962C8B-B14F-4D97-AF65-F5344CB8AC3E}">
        <p14:creationId xmlns:p14="http://schemas.microsoft.com/office/powerpoint/2010/main" val="317406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arn(inVertic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arn(inVertical)">
                                      <p:cBhvr>
                                        <p:cTn id="25" dur="500"/>
                                        <p:tgtEl>
                                          <p:spTgt spid="5">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arn(inVertical)">
                                      <p:cBhvr>
                                        <p:cTn id="28" dur="500"/>
                                        <p:tgtEl>
                                          <p:spTgt spid="5">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arn(inVertical)">
                                      <p:cBhvr>
                                        <p:cTn id="31" dur="500"/>
                                        <p:tgtEl>
                                          <p:spTgt spid="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arn(inVertical)">
                                      <p:cBhvr>
                                        <p:cTn id="36" dur="500"/>
                                        <p:tgtEl>
                                          <p:spTgt spid="5">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barn(inVertical)">
                                      <p:cBhvr>
                                        <p:cTn id="39" dur="500"/>
                                        <p:tgtEl>
                                          <p:spTgt spid="5">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arn(inVertical)">
                                      <p:cBhvr>
                                        <p:cTn id="42" dur="500"/>
                                        <p:tgtEl>
                                          <p:spTgt spid="5">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barn(inVertical)">
                                      <p:cBhvr>
                                        <p:cTn id="45" dur="500"/>
                                        <p:tgtEl>
                                          <p:spTgt spid="5">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5">
                                            <p:txEl>
                                              <p:pRg st="14" end="14"/>
                                            </p:txEl>
                                          </p:spTgt>
                                        </p:tgtEl>
                                        <p:attrNameLst>
                                          <p:attrName>style.visibility</p:attrName>
                                        </p:attrNameLst>
                                      </p:cBhvr>
                                      <p:to>
                                        <p:strVal val="visible"/>
                                      </p:to>
                                    </p:set>
                                    <p:animEffect transition="in" filter="barn(inVertical)">
                                      <p:cBhvr>
                                        <p:cTn id="50" dur="500"/>
                                        <p:tgtEl>
                                          <p:spTgt spid="5">
                                            <p:txEl>
                                              <p:pRg st="14" end="14"/>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animEffect transition="in" filter="barn(inVertical)">
                                      <p:cBhvr>
                                        <p:cTn id="53" dur="500"/>
                                        <p:tgtEl>
                                          <p:spTgt spid="5">
                                            <p:txEl>
                                              <p:pRg st="15" end="15"/>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5">
                                            <p:txEl>
                                              <p:pRg st="16" end="16"/>
                                            </p:txEl>
                                          </p:spTgt>
                                        </p:tgtEl>
                                        <p:attrNameLst>
                                          <p:attrName>style.visibility</p:attrName>
                                        </p:attrNameLst>
                                      </p:cBhvr>
                                      <p:to>
                                        <p:strVal val="visible"/>
                                      </p:to>
                                    </p:set>
                                    <p:animEffect transition="in" filter="barn(inVertical)">
                                      <p:cBhvr>
                                        <p:cTn id="56" dur="500"/>
                                        <p:tgtEl>
                                          <p:spTgt spid="5">
                                            <p:txEl>
                                              <p:pRg st="16" end="16"/>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animEffect transition="in" filter="barn(inVertical)">
                                      <p:cBhvr>
                                        <p:cTn id="59" dur="500"/>
                                        <p:tgtEl>
                                          <p:spTgt spid="5">
                                            <p:txEl>
                                              <p:pRg st="17" end="17"/>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18" end="18"/>
                                            </p:txEl>
                                          </p:spTgt>
                                        </p:tgtEl>
                                        <p:attrNameLst>
                                          <p:attrName>style.visibility</p:attrName>
                                        </p:attrNameLst>
                                      </p:cBhvr>
                                      <p:to>
                                        <p:strVal val="visible"/>
                                      </p:to>
                                    </p:set>
                                    <p:animEffect transition="in" filter="barn(inVertical)">
                                      <p:cBhvr>
                                        <p:cTn id="62" dur="500"/>
                                        <p:tgtEl>
                                          <p:spTgt spid="5">
                                            <p:txEl>
                                              <p:pRg st="18" end="18"/>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5">
                                            <p:txEl>
                                              <p:pRg st="19" end="19"/>
                                            </p:txEl>
                                          </p:spTgt>
                                        </p:tgtEl>
                                        <p:attrNameLst>
                                          <p:attrName>style.visibility</p:attrName>
                                        </p:attrNameLst>
                                      </p:cBhvr>
                                      <p:to>
                                        <p:strVal val="visible"/>
                                      </p:to>
                                    </p:set>
                                    <p:animEffect transition="in" filter="barn(inVertical)">
                                      <p:cBhvr>
                                        <p:cTn id="65" dur="500"/>
                                        <p:tgtEl>
                                          <p:spTgt spid="5">
                                            <p:txEl>
                                              <p:pRg st="19" end="19"/>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5">
                                            <p:txEl>
                                              <p:pRg st="21" end="21"/>
                                            </p:txEl>
                                          </p:spTgt>
                                        </p:tgtEl>
                                        <p:attrNameLst>
                                          <p:attrName>style.visibility</p:attrName>
                                        </p:attrNameLst>
                                      </p:cBhvr>
                                      <p:to>
                                        <p:strVal val="visible"/>
                                      </p:to>
                                    </p:set>
                                    <p:animEffect transition="in" filter="barn(inVertical)">
                                      <p:cBhvr>
                                        <p:cTn id="68" dur="500"/>
                                        <p:tgtEl>
                                          <p:spTgt spid="5">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TextBox 4"/>
          <p:cNvSpPr txBox="1"/>
          <p:nvPr/>
        </p:nvSpPr>
        <p:spPr>
          <a:xfrm>
            <a:off x="1250830" y="422694"/>
            <a:ext cx="9885872" cy="6186309"/>
          </a:xfrm>
          <a:prstGeom prst="rect">
            <a:avLst/>
          </a:prstGeom>
          <a:noFill/>
        </p:spPr>
        <p:txBody>
          <a:bodyPr wrap="square" rtlCol="0">
            <a:spAutoFit/>
          </a:bodyPr>
          <a:lstStyle/>
          <a:p>
            <a:r>
              <a:rPr lang="en-US" b="1" dirty="0" smtClean="0"/>
              <a:t>Q. Use Mathematical induction to show that:</a:t>
            </a:r>
          </a:p>
          <a:p>
            <a:r>
              <a:rPr lang="en-US" b="1" dirty="0"/>
              <a:t>	</a:t>
            </a:r>
            <a:r>
              <a:rPr lang="en-US" b="1" dirty="0" smtClean="0"/>
              <a:t>8</a:t>
            </a:r>
            <a:r>
              <a:rPr lang="en-US" b="1" baseline="30000" dirty="0" smtClean="0"/>
              <a:t>n</a:t>
            </a:r>
            <a:r>
              <a:rPr lang="en-US" b="1" dirty="0" smtClean="0"/>
              <a:t> – 3</a:t>
            </a:r>
            <a:r>
              <a:rPr lang="en-US" b="1" baseline="30000" dirty="0" smtClean="0"/>
              <a:t>n  </a:t>
            </a:r>
            <a:r>
              <a:rPr lang="en-US" b="1" dirty="0" smtClean="0"/>
              <a:t>is divisible by 5.[n</a:t>
            </a:r>
            <a:r>
              <a:rPr lang="en-US" dirty="0" smtClean="0"/>
              <a:t>≥</a:t>
            </a:r>
            <a:r>
              <a:rPr lang="en-US" b="1" dirty="0" smtClean="0"/>
              <a:t>1]</a:t>
            </a:r>
          </a:p>
          <a:p>
            <a:r>
              <a:rPr lang="en-US" u="sng" dirty="0" smtClean="0"/>
              <a:t>Solution:</a:t>
            </a:r>
          </a:p>
          <a:p>
            <a:r>
              <a:rPr lang="en-US" dirty="0" smtClean="0"/>
              <a:t>Let, P(n) be the proposition that, </a:t>
            </a:r>
            <a:r>
              <a:rPr lang="en-US" dirty="0"/>
              <a:t>8</a:t>
            </a:r>
            <a:r>
              <a:rPr lang="en-US" baseline="30000" dirty="0"/>
              <a:t>n</a:t>
            </a:r>
            <a:r>
              <a:rPr lang="en-US" dirty="0"/>
              <a:t> – 3</a:t>
            </a:r>
            <a:r>
              <a:rPr lang="en-US" baseline="30000" dirty="0"/>
              <a:t>n  </a:t>
            </a:r>
            <a:r>
              <a:rPr lang="en-US" dirty="0"/>
              <a:t>is divisible by 5</a:t>
            </a:r>
            <a:endParaRPr lang="en-US" dirty="0" smtClean="0"/>
          </a:p>
          <a:p>
            <a:r>
              <a:rPr lang="en-US" u="sng" dirty="0" smtClean="0"/>
              <a:t>Basic Step:</a:t>
            </a:r>
            <a:r>
              <a:rPr lang="en-US" dirty="0" smtClean="0"/>
              <a:t>   When n=1,</a:t>
            </a:r>
          </a:p>
          <a:p>
            <a:r>
              <a:rPr lang="en-US" dirty="0"/>
              <a:t>	</a:t>
            </a:r>
            <a:r>
              <a:rPr lang="en-US" dirty="0" smtClean="0"/>
              <a:t>	            8</a:t>
            </a:r>
            <a:r>
              <a:rPr lang="en-US" baseline="30000" dirty="0" smtClean="0"/>
              <a:t>1 </a:t>
            </a:r>
            <a:r>
              <a:rPr lang="en-US" dirty="0" smtClean="0"/>
              <a:t>– 3</a:t>
            </a:r>
            <a:r>
              <a:rPr lang="en-US" baseline="30000" dirty="0" smtClean="0"/>
              <a:t>1</a:t>
            </a:r>
            <a:r>
              <a:rPr lang="en-US" dirty="0" smtClean="0"/>
              <a:t> is divisible by 5</a:t>
            </a:r>
          </a:p>
          <a:p>
            <a:r>
              <a:rPr lang="en-US" dirty="0"/>
              <a:t>	</a:t>
            </a:r>
            <a:r>
              <a:rPr lang="en-US" dirty="0" smtClean="0"/>
              <a:t>	            5 is divisible by 5(TRUE) i.e. P(1) is True. </a:t>
            </a:r>
          </a:p>
          <a:p>
            <a:endParaRPr lang="en-US" dirty="0"/>
          </a:p>
          <a:p>
            <a:r>
              <a:rPr lang="en-US" u="sng" dirty="0" smtClean="0"/>
              <a:t>Inductive Step:</a:t>
            </a:r>
            <a:r>
              <a:rPr lang="en-US" dirty="0" smtClean="0"/>
              <a:t>    Assume P(k) </a:t>
            </a:r>
            <a:r>
              <a:rPr lang="en-US" dirty="0"/>
              <a:t> </a:t>
            </a:r>
            <a:r>
              <a:rPr lang="en-US" dirty="0" smtClean="0"/>
              <a:t>holds for arbitrary integer k.</a:t>
            </a:r>
          </a:p>
          <a:p>
            <a:r>
              <a:rPr lang="en-US" dirty="0" smtClean="0"/>
              <a:t>			i.e. 8</a:t>
            </a:r>
            <a:r>
              <a:rPr lang="en-US" baseline="30000" dirty="0" smtClean="0"/>
              <a:t>k</a:t>
            </a:r>
            <a:r>
              <a:rPr lang="en-US" dirty="0" smtClean="0"/>
              <a:t> </a:t>
            </a:r>
            <a:r>
              <a:rPr lang="en-US" dirty="0"/>
              <a:t>– </a:t>
            </a:r>
            <a:r>
              <a:rPr lang="en-US" dirty="0" smtClean="0"/>
              <a:t>3</a:t>
            </a:r>
            <a:r>
              <a:rPr lang="en-US" baseline="30000" dirty="0" smtClean="0"/>
              <a:t>k  </a:t>
            </a:r>
            <a:r>
              <a:rPr lang="en-US" dirty="0"/>
              <a:t>is divisible by 5</a:t>
            </a:r>
          </a:p>
          <a:p>
            <a:endParaRPr lang="en-US" dirty="0" smtClean="0"/>
          </a:p>
          <a:p>
            <a:r>
              <a:rPr lang="en-US" dirty="0" smtClean="0"/>
              <a:t>Under this assumption , it must be shown that P(k+1) is True</a:t>
            </a:r>
          </a:p>
          <a:p>
            <a:r>
              <a:rPr lang="en-US" dirty="0"/>
              <a:t>	</a:t>
            </a:r>
            <a:r>
              <a:rPr lang="en-US" dirty="0" smtClean="0"/>
              <a:t>		i.e. 8</a:t>
            </a:r>
            <a:r>
              <a:rPr lang="en-US" baseline="30000" dirty="0" smtClean="0"/>
              <a:t>k+1</a:t>
            </a:r>
            <a:r>
              <a:rPr lang="en-US" dirty="0" smtClean="0"/>
              <a:t> </a:t>
            </a:r>
            <a:r>
              <a:rPr lang="en-US" dirty="0"/>
              <a:t>– </a:t>
            </a:r>
            <a:r>
              <a:rPr lang="en-US" dirty="0" smtClean="0"/>
              <a:t>3</a:t>
            </a:r>
            <a:r>
              <a:rPr lang="en-US" baseline="30000" dirty="0" smtClean="0"/>
              <a:t>k+1  </a:t>
            </a:r>
            <a:r>
              <a:rPr lang="en-US" dirty="0"/>
              <a:t>is divisible by 5</a:t>
            </a:r>
          </a:p>
          <a:p>
            <a:r>
              <a:rPr lang="en-US" dirty="0" smtClean="0"/>
              <a:t>Now, </a:t>
            </a:r>
          </a:p>
          <a:p>
            <a:r>
              <a:rPr lang="en-US" dirty="0"/>
              <a:t>	 8</a:t>
            </a:r>
            <a:r>
              <a:rPr lang="en-US" baseline="30000" dirty="0"/>
              <a:t>k+1</a:t>
            </a:r>
            <a:r>
              <a:rPr lang="en-US" dirty="0"/>
              <a:t> – 3</a:t>
            </a:r>
            <a:r>
              <a:rPr lang="en-US" baseline="30000" dirty="0"/>
              <a:t>k+1 </a:t>
            </a:r>
            <a:endParaRPr lang="en-US" baseline="30000" dirty="0" smtClean="0"/>
          </a:p>
          <a:p>
            <a:r>
              <a:rPr lang="en-US" baseline="30000" dirty="0" smtClean="0"/>
              <a:t>	</a:t>
            </a:r>
            <a:r>
              <a:rPr lang="en-US" dirty="0" smtClean="0"/>
              <a:t>=8</a:t>
            </a:r>
            <a:r>
              <a:rPr lang="en-US" baseline="30000" dirty="0" smtClean="0"/>
              <a:t>k</a:t>
            </a:r>
            <a:r>
              <a:rPr lang="en-US" dirty="0" smtClean="0"/>
              <a:t>.8 – 3</a:t>
            </a:r>
            <a:r>
              <a:rPr lang="en-US" baseline="30000" dirty="0" smtClean="0"/>
              <a:t>k</a:t>
            </a:r>
            <a:r>
              <a:rPr lang="en-US" dirty="0" smtClean="0"/>
              <a:t>.3</a:t>
            </a:r>
          </a:p>
          <a:p>
            <a:r>
              <a:rPr lang="en-US" dirty="0" smtClean="0"/>
              <a:t>	=8</a:t>
            </a:r>
            <a:r>
              <a:rPr lang="en-US" baseline="30000" dirty="0" smtClean="0"/>
              <a:t>k</a:t>
            </a:r>
            <a:r>
              <a:rPr lang="en-US" dirty="0" smtClean="0"/>
              <a:t>(5+3) - 3</a:t>
            </a:r>
            <a:r>
              <a:rPr lang="en-US" baseline="30000" dirty="0" smtClean="0"/>
              <a:t>k</a:t>
            </a:r>
            <a:r>
              <a:rPr lang="en-US" dirty="0" smtClean="0"/>
              <a:t>.3</a:t>
            </a:r>
          </a:p>
          <a:p>
            <a:r>
              <a:rPr lang="en-US" dirty="0"/>
              <a:t>	</a:t>
            </a:r>
            <a:r>
              <a:rPr lang="en-US" dirty="0" smtClean="0"/>
              <a:t>= 8</a:t>
            </a:r>
            <a:r>
              <a:rPr lang="en-US" baseline="30000" dirty="0" smtClean="0"/>
              <a:t>k</a:t>
            </a:r>
            <a:r>
              <a:rPr lang="en-US" dirty="0" smtClean="0"/>
              <a:t>.5 + 8</a:t>
            </a:r>
            <a:r>
              <a:rPr lang="en-US" baseline="30000" dirty="0" smtClean="0"/>
              <a:t>k</a:t>
            </a:r>
            <a:r>
              <a:rPr lang="en-US" dirty="0" smtClean="0"/>
              <a:t>.3 - </a:t>
            </a:r>
            <a:r>
              <a:rPr lang="en-US" dirty="0"/>
              <a:t>3</a:t>
            </a:r>
            <a:r>
              <a:rPr lang="en-US" baseline="30000" dirty="0"/>
              <a:t>k</a:t>
            </a:r>
            <a:r>
              <a:rPr lang="en-US" dirty="0"/>
              <a:t>.3</a:t>
            </a:r>
          </a:p>
          <a:p>
            <a:r>
              <a:rPr lang="en-US" dirty="0" smtClean="0"/>
              <a:t>	=</a:t>
            </a:r>
            <a:r>
              <a:rPr lang="en-US" dirty="0"/>
              <a:t> </a:t>
            </a:r>
            <a:r>
              <a:rPr lang="en-US" dirty="0" smtClean="0"/>
              <a:t>8</a:t>
            </a:r>
            <a:r>
              <a:rPr lang="en-US" baseline="30000" dirty="0" smtClean="0"/>
              <a:t>k</a:t>
            </a:r>
            <a:r>
              <a:rPr lang="en-US" dirty="0" smtClean="0"/>
              <a:t>.5 + 3(8</a:t>
            </a:r>
            <a:r>
              <a:rPr lang="en-US" baseline="30000" dirty="0" smtClean="0"/>
              <a:t>k</a:t>
            </a:r>
            <a:r>
              <a:rPr lang="en-US" dirty="0" smtClean="0"/>
              <a:t> </a:t>
            </a:r>
            <a:r>
              <a:rPr lang="en-US" dirty="0"/>
              <a:t>- </a:t>
            </a:r>
            <a:r>
              <a:rPr lang="en-US" dirty="0" smtClean="0"/>
              <a:t>3</a:t>
            </a:r>
            <a:r>
              <a:rPr lang="en-US" baseline="30000" dirty="0" smtClean="0"/>
              <a:t>k</a:t>
            </a:r>
            <a:r>
              <a:rPr lang="en-US" dirty="0" smtClean="0"/>
              <a:t>)</a:t>
            </a:r>
          </a:p>
          <a:p>
            <a:r>
              <a:rPr lang="en-US" dirty="0" smtClean="0"/>
              <a:t>Here, 8</a:t>
            </a:r>
            <a:r>
              <a:rPr lang="en-US" baseline="30000" dirty="0" smtClean="0"/>
              <a:t>k</a:t>
            </a:r>
            <a:r>
              <a:rPr lang="en-US" dirty="0" smtClean="0"/>
              <a:t>.5 is multiple of 5 and (</a:t>
            </a:r>
            <a:r>
              <a:rPr lang="en-US" dirty="0"/>
              <a:t>8</a:t>
            </a:r>
            <a:r>
              <a:rPr lang="en-US" baseline="30000" dirty="0"/>
              <a:t>k</a:t>
            </a:r>
            <a:r>
              <a:rPr lang="en-US" dirty="0"/>
              <a:t> - </a:t>
            </a:r>
            <a:r>
              <a:rPr lang="en-US" dirty="0" smtClean="0"/>
              <a:t>3</a:t>
            </a:r>
            <a:r>
              <a:rPr lang="en-US" baseline="30000" dirty="0" smtClean="0"/>
              <a:t>k</a:t>
            </a:r>
            <a:r>
              <a:rPr lang="en-US" dirty="0" smtClean="0"/>
              <a:t>)is divisible by 5.</a:t>
            </a:r>
          </a:p>
          <a:p>
            <a:r>
              <a:rPr lang="en-US" dirty="0" smtClean="0"/>
              <a:t>Therefore, P(n) is true.</a:t>
            </a:r>
            <a:endParaRPr lang="en-US" dirty="0"/>
          </a:p>
          <a:p>
            <a:endParaRPr lang="en-US" dirty="0"/>
          </a:p>
        </p:txBody>
      </p:sp>
    </p:spTree>
    <p:extLst>
      <p:ext uri="{BB962C8B-B14F-4D97-AF65-F5344CB8AC3E}">
        <p14:creationId xmlns:p14="http://schemas.microsoft.com/office/powerpoint/2010/main" val="59011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arn(inVertic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arn(inVertical)">
                                      <p:cBhvr>
                                        <p:cTn id="25" dur="500"/>
                                        <p:tgtEl>
                                          <p:spTgt spid="5">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arn(inVertical)">
                                      <p:cBhvr>
                                        <p:cTn id="28" dur="500"/>
                                        <p:tgtEl>
                                          <p:spTgt spid="5">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arn(inVertic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barn(inVertical)">
                                      <p:cBhvr>
                                        <p:cTn id="36" dur="500"/>
                                        <p:tgtEl>
                                          <p:spTgt spid="5">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barn(inVertical)">
                                      <p:cBhvr>
                                        <p:cTn id="39" dur="500"/>
                                        <p:tgtEl>
                                          <p:spTgt spid="5">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arn(inVertical)">
                                      <p:cBhvr>
                                        <p:cTn id="42" dur="500"/>
                                        <p:tgtEl>
                                          <p:spTgt spid="5">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barn(inVertical)">
                                      <p:cBhvr>
                                        <p:cTn id="45" dur="500"/>
                                        <p:tgtEl>
                                          <p:spTgt spid="5">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barn(inVertical)">
                                      <p:cBhvr>
                                        <p:cTn id="50" dur="500"/>
                                        <p:tgtEl>
                                          <p:spTgt spid="5">
                                            <p:txEl>
                                              <p:pRg st="13" end="13"/>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barn(inVertical)">
                                      <p:cBhvr>
                                        <p:cTn id="53" dur="500"/>
                                        <p:tgtEl>
                                          <p:spTgt spid="5">
                                            <p:txEl>
                                              <p:pRg st="14" end="14"/>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5">
                                            <p:txEl>
                                              <p:pRg st="15" end="15"/>
                                            </p:txEl>
                                          </p:spTgt>
                                        </p:tgtEl>
                                        <p:attrNameLst>
                                          <p:attrName>style.visibility</p:attrName>
                                        </p:attrNameLst>
                                      </p:cBhvr>
                                      <p:to>
                                        <p:strVal val="visible"/>
                                      </p:to>
                                    </p:set>
                                    <p:animEffect transition="in" filter="barn(inVertical)">
                                      <p:cBhvr>
                                        <p:cTn id="56" dur="500"/>
                                        <p:tgtEl>
                                          <p:spTgt spid="5">
                                            <p:txEl>
                                              <p:pRg st="15" end="15"/>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animEffect transition="in" filter="barn(inVertical)">
                                      <p:cBhvr>
                                        <p:cTn id="59" dur="500"/>
                                        <p:tgtEl>
                                          <p:spTgt spid="5">
                                            <p:txEl>
                                              <p:pRg st="16" end="16"/>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barn(inVertical)">
                                      <p:cBhvr>
                                        <p:cTn id="62" dur="500"/>
                                        <p:tgtEl>
                                          <p:spTgt spid="5">
                                            <p:txEl>
                                              <p:pRg st="17" end="17"/>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barn(inVertical)">
                                      <p:cBhvr>
                                        <p:cTn id="65" dur="500"/>
                                        <p:tgtEl>
                                          <p:spTgt spid="5">
                                            <p:txEl>
                                              <p:pRg st="18" end="18"/>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barn(inVertical)">
                                      <p:cBhvr>
                                        <p:cTn id="68" dur="500"/>
                                        <p:tgtEl>
                                          <p:spTgt spid="5">
                                            <p:txEl>
                                              <p:pRg st="19" end="19"/>
                                            </p:txEl>
                                          </p:spTgt>
                                        </p:tgtEl>
                                      </p:cBhvr>
                                    </p:animEffect>
                                  </p:childTnLst>
                                </p:cTn>
                              </p:par>
                              <p:par>
                                <p:cTn id="69" presetID="16" presetClass="entr" presetSubtype="21"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barn(inVertical)">
                                      <p:cBhvr>
                                        <p:cTn id="71"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TextBox 4"/>
          <p:cNvSpPr txBox="1"/>
          <p:nvPr/>
        </p:nvSpPr>
        <p:spPr>
          <a:xfrm>
            <a:off x="1250830" y="422694"/>
            <a:ext cx="9885872" cy="5909310"/>
          </a:xfrm>
          <a:prstGeom prst="rect">
            <a:avLst/>
          </a:prstGeom>
          <a:noFill/>
        </p:spPr>
        <p:txBody>
          <a:bodyPr wrap="square" rtlCol="0">
            <a:spAutoFit/>
          </a:bodyPr>
          <a:lstStyle/>
          <a:p>
            <a:r>
              <a:rPr lang="en-US" b="1" dirty="0" smtClean="0"/>
              <a:t>Q. Use Mathematical induction to show that:</a:t>
            </a:r>
          </a:p>
          <a:p>
            <a:r>
              <a:rPr lang="en-US" b="1" dirty="0"/>
              <a:t>	</a:t>
            </a:r>
            <a:r>
              <a:rPr lang="en-US" b="1" dirty="0" smtClean="0"/>
              <a:t>2n+1&lt;2</a:t>
            </a:r>
            <a:r>
              <a:rPr lang="en-US" b="1" baseline="30000" dirty="0" smtClean="0"/>
              <a:t>n</a:t>
            </a:r>
            <a:r>
              <a:rPr lang="en-US" b="1" dirty="0" smtClean="0"/>
              <a:t>  [n</a:t>
            </a:r>
            <a:r>
              <a:rPr lang="en-US" dirty="0" smtClean="0"/>
              <a:t>≥</a:t>
            </a:r>
            <a:r>
              <a:rPr lang="en-US" b="1" dirty="0"/>
              <a:t>3</a:t>
            </a:r>
            <a:r>
              <a:rPr lang="en-US" b="1" dirty="0" smtClean="0"/>
              <a:t>]</a:t>
            </a:r>
          </a:p>
          <a:p>
            <a:r>
              <a:rPr lang="en-US" u="sng" dirty="0" smtClean="0"/>
              <a:t>Solution:</a:t>
            </a:r>
          </a:p>
          <a:p>
            <a:r>
              <a:rPr lang="en-US" dirty="0" smtClean="0"/>
              <a:t>Let, P(n) be the proposition that, </a:t>
            </a:r>
            <a:r>
              <a:rPr lang="en-US" b="1" dirty="0" smtClean="0"/>
              <a:t>2n+1&lt;2</a:t>
            </a:r>
            <a:r>
              <a:rPr lang="en-US" b="1" baseline="30000" dirty="0" smtClean="0"/>
              <a:t>n</a:t>
            </a:r>
            <a:endParaRPr lang="en-US" dirty="0" smtClean="0"/>
          </a:p>
          <a:p>
            <a:r>
              <a:rPr lang="en-US" u="sng" dirty="0" smtClean="0"/>
              <a:t>Basic Step:</a:t>
            </a:r>
            <a:r>
              <a:rPr lang="en-US" dirty="0" smtClean="0"/>
              <a:t>   When n=3,</a:t>
            </a:r>
          </a:p>
          <a:p>
            <a:r>
              <a:rPr lang="en-US" dirty="0" smtClean="0"/>
              <a:t>	        </a:t>
            </a:r>
            <a:r>
              <a:rPr lang="en-US" dirty="0"/>
              <a:t>	</a:t>
            </a:r>
            <a:r>
              <a:rPr lang="en-US" dirty="0" smtClean="0"/>
              <a:t>	 </a:t>
            </a:r>
            <a:r>
              <a:rPr lang="en-US" b="1" dirty="0" smtClean="0"/>
              <a:t>2*3+1&lt;2</a:t>
            </a:r>
            <a:r>
              <a:rPr lang="en-US" b="1" baseline="30000" dirty="0"/>
              <a:t>3</a:t>
            </a:r>
            <a:r>
              <a:rPr lang="en-US" b="1" baseline="30000" dirty="0" smtClean="0"/>
              <a:t> </a:t>
            </a:r>
          </a:p>
          <a:p>
            <a:r>
              <a:rPr lang="en-US" dirty="0"/>
              <a:t>	</a:t>
            </a:r>
            <a:r>
              <a:rPr lang="en-US" dirty="0" smtClean="0"/>
              <a:t>	                7&lt;8 i.e. P(3) is True. </a:t>
            </a:r>
          </a:p>
          <a:p>
            <a:endParaRPr lang="en-US" dirty="0"/>
          </a:p>
          <a:p>
            <a:r>
              <a:rPr lang="en-US" u="sng" dirty="0" smtClean="0"/>
              <a:t>Inductive Step:</a:t>
            </a:r>
            <a:r>
              <a:rPr lang="en-US" dirty="0" smtClean="0"/>
              <a:t>    Assume P(k) </a:t>
            </a:r>
            <a:r>
              <a:rPr lang="en-US" dirty="0"/>
              <a:t> </a:t>
            </a:r>
            <a:r>
              <a:rPr lang="en-US" dirty="0" smtClean="0"/>
              <a:t>holds for arbitrary integer k </a:t>
            </a:r>
            <a:r>
              <a:rPr lang="en-US" sz="1600" dirty="0" smtClean="0"/>
              <a:t>[k</a:t>
            </a:r>
            <a:r>
              <a:rPr lang="en-US" dirty="0" smtClean="0"/>
              <a:t>≥3]</a:t>
            </a:r>
          </a:p>
          <a:p>
            <a:r>
              <a:rPr lang="en-US" dirty="0" smtClean="0"/>
              <a:t>			i.e. </a:t>
            </a:r>
            <a:r>
              <a:rPr lang="en-US" b="1" dirty="0" smtClean="0"/>
              <a:t>2k+1&lt;2</a:t>
            </a:r>
            <a:r>
              <a:rPr lang="en-US" b="1" baseline="30000" dirty="0"/>
              <a:t>k</a:t>
            </a:r>
            <a:r>
              <a:rPr lang="en-US" b="1" dirty="0" smtClean="0"/>
              <a:t> </a:t>
            </a:r>
            <a:endParaRPr lang="en-US" dirty="0" smtClean="0"/>
          </a:p>
          <a:p>
            <a:r>
              <a:rPr lang="en-US" dirty="0" smtClean="0"/>
              <a:t>Under this assumption , it must be shown that P(k+1) is True</a:t>
            </a:r>
          </a:p>
          <a:p>
            <a:r>
              <a:rPr lang="en-US" dirty="0"/>
              <a:t>	</a:t>
            </a:r>
            <a:r>
              <a:rPr lang="en-US" dirty="0" smtClean="0"/>
              <a:t>		i.e. </a:t>
            </a:r>
            <a:r>
              <a:rPr lang="en-US" b="1" dirty="0" smtClean="0"/>
              <a:t>2(k+1)+1&lt;2</a:t>
            </a:r>
            <a:r>
              <a:rPr lang="en-US" b="1" baseline="30000" dirty="0" smtClean="0"/>
              <a:t>k+1</a:t>
            </a:r>
            <a:r>
              <a:rPr lang="en-US" b="1" dirty="0" smtClean="0"/>
              <a:t> = 2k+2+1&lt;2</a:t>
            </a:r>
            <a:r>
              <a:rPr lang="en-US" b="1" baseline="30000" dirty="0" smtClean="0"/>
              <a:t>k+1</a:t>
            </a:r>
            <a:endParaRPr lang="en-US" dirty="0"/>
          </a:p>
          <a:p>
            <a:r>
              <a:rPr lang="en-US" dirty="0" smtClean="0"/>
              <a:t>Now, </a:t>
            </a:r>
          </a:p>
          <a:p>
            <a:r>
              <a:rPr lang="en-US" dirty="0" smtClean="0"/>
              <a:t>	</a:t>
            </a:r>
            <a:r>
              <a:rPr lang="en-US" b="1" dirty="0"/>
              <a:t> </a:t>
            </a:r>
            <a:r>
              <a:rPr lang="en-US" b="1" dirty="0" smtClean="0"/>
              <a:t>2k+1&lt;2</a:t>
            </a:r>
            <a:r>
              <a:rPr lang="en-US" b="1" baseline="30000" dirty="0" smtClean="0"/>
              <a:t>k</a:t>
            </a:r>
          </a:p>
          <a:p>
            <a:r>
              <a:rPr lang="en-US" b="1" baseline="30000" dirty="0"/>
              <a:t>	</a:t>
            </a:r>
            <a:r>
              <a:rPr lang="en-US" b="1" dirty="0"/>
              <a:t>=</a:t>
            </a:r>
            <a:r>
              <a:rPr lang="en-US" b="1" dirty="0" smtClean="0"/>
              <a:t> 2k+1+2&lt;2</a:t>
            </a:r>
            <a:r>
              <a:rPr lang="en-US" b="1" baseline="30000" dirty="0"/>
              <a:t>k</a:t>
            </a:r>
            <a:r>
              <a:rPr lang="en-US" b="1" dirty="0" smtClean="0"/>
              <a:t> + 2</a:t>
            </a:r>
          </a:p>
          <a:p>
            <a:r>
              <a:rPr lang="en-US" b="1" dirty="0"/>
              <a:t>	= </a:t>
            </a:r>
            <a:r>
              <a:rPr lang="en-US" b="1" dirty="0" smtClean="0"/>
              <a:t>2k+1+2&lt;2</a:t>
            </a:r>
            <a:r>
              <a:rPr lang="en-US" b="1" baseline="30000" dirty="0" smtClean="0"/>
              <a:t>.</a:t>
            </a:r>
            <a:r>
              <a:rPr lang="en-US" b="1" dirty="0" smtClean="0"/>
              <a:t>2</a:t>
            </a:r>
            <a:r>
              <a:rPr lang="en-US" b="1" baseline="30000" dirty="0" smtClean="0"/>
              <a:t>k</a:t>
            </a:r>
            <a:endParaRPr lang="en-US" b="1" dirty="0" smtClean="0"/>
          </a:p>
          <a:p>
            <a:r>
              <a:rPr lang="en-US" b="1" dirty="0"/>
              <a:t>	</a:t>
            </a:r>
            <a:r>
              <a:rPr lang="en-US" b="1" dirty="0" smtClean="0"/>
              <a:t>= 2k+2+1&lt;2</a:t>
            </a:r>
            <a:r>
              <a:rPr lang="en-US" b="1" baseline="30000" dirty="0" smtClean="0"/>
              <a:t>k+1</a:t>
            </a:r>
            <a:endParaRPr lang="en-US" b="1" dirty="0" smtClean="0"/>
          </a:p>
          <a:p>
            <a:r>
              <a:rPr lang="en-US" b="1" dirty="0"/>
              <a:t>	</a:t>
            </a:r>
            <a:r>
              <a:rPr lang="en-US" b="1" dirty="0" smtClean="0"/>
              <a:t>= 2(k+1)+1&lt;</a:t>
            </a:r>
            <a:r>
              <a:rPr lang="en-US" b="1" dirty="0"/>
              <a:t>2</a:t>
            </a:r>
            <a:r>
              <a:rPr lang="en-US" b="1" baseline="30000" dirty="0"/>
              <a:t>k+1</a:t>
            </a:r>
            <a:r>
              <a:rPr lang="en-US" b="1" dirty="0" smtClean="0"/>
              <a:t> </a:t>
            </a:r>
            <a:r>
              <a:rPr lang="en-US" dirty="0"/>
              <a:t>	 </a:t>
            </a:r>
            <a:endParaRPr lang="en-US" dirty="0" smtClean="0"/>
          </a:p>
          <a:p>
            <a:endParaRPr lang="en-US" dirty="0"/>
          </a:p>
          <a:p>
            <a:r>
              <a:rPr lang="en-US" dirty="0" smtClean="0"/>
              <a:t>Therefore, P(n) is true.</a:t>
            </a:r>
            <a:endParaRPr lang="en-US" dirty="0"/>
          </a:p>
          <a:p>
            <a:endParaRPr lang="en-US" dirty="0"/>
          </a:p>
        </p:txBody>
      </p:sp>
    </p:spTree>
    <p:extLst>
      <p:ext uri="{BB962C8B-B14F-4D97-AF65-F5344CB8AC3E}">
        <p14:creationId xmlns:p14="http://schemas.microsoft.com/office/powerpoint/2010/main" val="46651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arn(inVertic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arn(inVertic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arn(inVertical)">
                                      <p:cBhvr>
                                        <p:cTn id="25" dur="500"/>
                                        <p:tgtEl>
                                          <p:spTgt spid="5">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arn(inVertical)">
                                      <p:cBhvr>
                                        <p:cTn id="28" dur="500"/>
                                        <p:tgtEl>
                                          <p:spTgt spid="5">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arn(inVertic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barn(inVertical)">
                                      <p:cBhvr>
                                        <p:cTn id="36" dur="500"/>
                                        <p:tgtEl>
                                          <p:spTgt spid="5">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barn(inVertical)">
                                      <p:cBhvr>
                                        <p:cTn id="39" dur="500"/>
                                        <p:tgtEl>
                                          <p:spTgt spid="5">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arn(inVertical)">
                                      <p:cBhvr>
                                        <p:cTn id="42" dur="500"/>
                                        <p:tgtEl>
                                          <p:spTgt spid="5">
                                            <p:txEl>
                                              <p:pRg st="10" end="10"/>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animEffect transition="in" filter="barn(inVertical)">
                                      <p:cBhvr>
                                        <p:cTn id="45" dur="500"/>
                                        <p:tgtEl>
                                          <p:spTgt spid="5">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5">
                                            <p:txEl>
                                              <p:pRg st="12" end="12"/>
                                            </p:txEl>
                                          </p:spTgt>
                                        </p:tgtEl>
                                        <p:attrNameLst>
                                          <p:attrName>style.visibility</p:attrName>
                                        </p:attrNameLst>
                                      </p:cBhvr>
                                      <p:to>
                                        <p:strVal val="visible"/>
                                      </p:to>
                                    </p:set>
                                    <p:animEffect transition="in" filter="barn(inVertical)">
                                      <p:cBhvr>
                                        <p:cTn id="50" dur="500"/>
                                        <p:tgtEl>
                                          <p:spTgt spid="5">
                                            <p:txEl>
                                              <p:pRg st="12" end="12"/>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animEffect transition="in" filter="barn(inVertical)">
                                      <p:cBhvr>
                                        <p:cTn id="53" dur="500"/>
                                        <p:tgtEl>
                                          <p:spTgt spid="5">
                                            <p:txEl>
                                              <p:pRg st="13" end="13"/>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5">
                                            <p:txEl>
                                              <p:pRg st="14" end="14"/>
                                            </p:txEl>
                                          </p:spTgt>
                                        </p:tgtEl>
                                        <p:attrNameLst>
                                          <p:attrName>style.visibility</p:attrName>
                                        </p:attrNameLst>
                                      </p:cBhvr>
                                      <p:to>
                                        <p:strVal val="visible"/>
                                      </p:to>
                                    </p:set>
                                    <p:animEffect transition="in" filter="barn(inVertical)">
                                      <p:cBhvr>
                                        <p:cTn id="56" dur="500"/>
                                        <p:tgtEl>
                                          <p:spTgt spid="5">
                                            <p:txEl>
                                              <p:pRg st="14" end="14"/>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animEffect transition="in" filter="barn(inVertical)">
                                      <p:cBhvr>
                                        <p:cTn id="59" dur="500"/>
                                        <p:tgtEl>
                                          <p:spTgt spid="5">
                                            <p:txEl>
                                              <p:pRg st="15" end="15"/>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5">
                                            <p:txEl>
                                              <p:pRg st="16" end="16"/>
                                            </p:txEl>
                                          </p:spTgt>
                                        </p:tgtEl>
                                        <p:attrNameLst>
                                          <p:attrName>style.visibility</p:attrName>
                                        </p:attrNameLst>
                                      </p:cBhvr>
                                      <p:to>
                                        <p:strVal val="visible"/>
                                      </p:to>
                                    </p:set>
                                    <p:animEffect transition="in" filter="barn(inVertical)">
                                      <p:cBhvr>
                                        <p:cTn id="62" dur="500"/>
                                        <p:tgtEl>
                                          <p:spTgt spid="5">
                                            <p:txEl>
                                              <p:pRg st="16" end="16"/>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5">
                                            <p:txEl>
                                              <p:pRg st="17" end="17"/>
                                            </p:txEl>
                                          </p:spTgt>
                                        </p:tgtEl>
                                        <p:attrNameLst>
                                          <p:attrName>style.visibility</p:attrName>
                                        </p:attrNameLst>
                                      </p:cBhvr>
                                      <p:to>
                                        <p:strVal val="visible"/>
                                      </p:to>
                                    </p:set>
                                    <p:animEffect transition="in" filter="barn(inVertical)">
                                      <p:cBhvr>
                                        <p:cTn id="65" dur="500"/>
                                        <p:tgtEl>
                                          <p:spTgt spid="5">
                                            <p:txEl>
                                              <p:pRg st="17" end="17"/>
                                            </p:txEl>
                                          </p:spTgt>
                                        </p:tgtEl>
                                      </p:cBhvr>
                                    </p:animEffect>
                                  </p:childTnLst>
                                </p:cTn>
                              </p:par>
                              <p:par>
                                <p:cTn id="66" presetID="16" presetClass="entr" presetSubtype="21"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barn(inVertical)">
                                      <p:cBhvr>
                                        <p:cTn id="68"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250830" y="422694"/>
                <a:ext cx="9885872" cy="5909310"/>
              </a:xfrm>
              <a:prstGeom prst="rect">
                <a:avLst/>
              </a:prstGeom>
              <a:noFill/>
            </p:spPr>
            <p:txBody>
              <a:bodyPr wrap="square" rtlCol="0">
                <a:spAutoFit/>
              </a:bodyPr>
              <a:lstStyle/>
              <a:p>
                <a:r>
                  <a:rPr lang="en-US" b="1" dirty="0" smtClean="0"/>
                  <a:t>Q. Use Mathematical induction to show that:</a:t>
                </a:r>
              </a:p>
              <a:p>
                <a:r>
                  <a:rPr lang="en-US" b="1" dirty="0"/>
                  <a:t>	</a:t>
                </a:r>
                <a:r>
                  <a:rPr lang="en-US" b="1" dirty="0" smtClean="0"/>
                  <a:t>3</a:t>
                </a:r>
                <a:r>
                  <a:rPr lang="en-US" b="1" baseline="30000" dirty="0" smtClean="0"/>
                  <a:t>n</a:t>
                </a:r>
                <a:r>
                  <a:rPr lang="en-US" b="1" dirty="0" smtClean="0"/>
                  <a:t> </a:t>
                </a:r>
                <a14:m>
                  <m:oMath xmlns:m="http://schemas.openxmlformats.org/officeDocument/2006/math">
                    <m:r>
                      <a:rPr lang="en-US" b="1" i="1" smtClean="0">
                        <a:latin typeface="Cambria Math" panose="02040503050406030204" pitchFamily="18" charset="0"/>
                      </a:rPr>
                      <m:t>&gt;</m:t>
                    </m:r>
                  </m:oMath>
                </a14:m>
                <a:r>
                  <a:rPr lang="en-US" b="1" dirty="0" smtClean="0"/>
                  <a:t> 2n+5 [n</a:t>
                </a:r>
                <a:r>
                  <a:rPr lang="en-US" dirty="0" smtClean="0"/>
                  <a:t>&gt;2</a:t>
                </a:r>
                <a:r>
                  <a:rPr lang="en-US" b="1" dirty="0" smtClean="0"/>
                  <a:t>]</a:t>
                </a:r>
              </a:p>
              <a:p>
                <a:r>
                  <a:rPr lang="en-US" u="sng" dirty="0" smtClean="0"/>
                  <a:t>Solution:</a:t>
                </a:r>
              </a:p>
              <a:p>
                <a:r>
                  <a:rPr lang="en-US" dirty="0" smtClean="0"/>
                  <a:t>Let, P(n) be the proposition that, </a:t>
                </a:r>
                <a:r>
                  <a:rPr lang="en-US" b="1" dirty="0"/>
                  <a:t>3</a:t>
                </a:r>
                <a:r>
                  <a:rPr lang="en-US" b="1" baseline="30000" dirty="0"/>
                  <a:t>n</a:t>
                </a:r>
                <a:r>
                  <a:rPr lang="en-US" b="1" dirty="0"/>
                  <a:t> </a:t>
                </a:r>
                <a14:m>
                  <m:oMath xmlns:m="http://schemas.openxmlformats.org/officeDocument/2006/math">
                    <m:r>
                      <a:rPr lang="en-US" b="1" i="1" smtClean="0">
                        <a:latin typeface="Cambria Math" panose="02040503050406030204" pitchFamily="18" charset="0"/>
                      </a:rPr>
                      <m:t>&gt;</m:t>
                    </m:r>
                  </m:oMath>
                </a14:m>
                <a:r>
                  <a:rPr lang="en-US" b="1" dirty="0" smtClean="0"/>
                  <a:t> </a:t>
                </a:r>
                <a:r>
                  <a:rPr lang="en-US" b="1" dirty="0"/>
                  <a:t>2n+5 [</a:t>
                </a:r>
                <a:r>
                  <a:rPr lang="en-US" b="1" dirty="0" smtClean="0"/>
                  <a:t>n</a:t>
                </a:r>
                <a:r>
                  <a:rPr lang="en-US" dirty="0" smtClean="0"/>
                  <a:t>&gt;2</a:t>
                </a:r>
                <a:r>
                  <a:rPr lang="en-US" b="1" dirty="0" smtClean="0"/>
                  <a:t>]</a:t>
                </a:r>
                <a:endParaRPr lang="en-US" dirty="0" smtClean="0"/>
              </a:p>
              <a:p>
                <a:r>
                  <a:rPr lang="en-US" u="sng" dirty="0" smtClean="0"/>
                  <a:t>Basic Step:</a:t>
                </a:r>
                <a:r>
                  <a:rPr lang="en-US" dirty="0" smtClean="0"/>
                  <a:t>   When n=3,</a:t>
                </a:r>
              </a:p>
              <a:p>
                <a:r>
                  <a:rPr lang="en-US" dirty="0" smtClean="0"/>
                  <a:t>	        </a:t>
                </a:r>
                <a:r>
                  <a:rPr lang="en-US" dirty="0"/>
                  <a:t>	</a:t>
                </a:r>
                <a:r>
                  <a:rPr lang="en-US" dirty="0" smtClean="0"/>
                  <a:t>	 </a:t>
                </a:r>
                <a:r>
                  <a:rPr lang="en-US" b="1" dirty="0" smtClean="0"/>
                  <a:t>27 </a:t>
                </a:r>
                <a14:m>
                  <m:oMath xmlns:m="http://schemas.openxmlformats.org/officeDocument/2006/math">
                    <m:r>
                      <a:rPr lang="en-US" b="1" i="1" smtClean="0">
                        <a:latin typeface="Cambria Math" panose="02040503050406030204" pitchFamily="18" charset="0"/>
                      </a:rPr>
                      <m:t>&gt;</m:t>
                    </m:r>
                  </m:oMath>
                </a14:m>
                <a:r>
                  <a:rPr lang="en-US" b="1" dirty="0" smtClean="0"/>
                  <a:t> 11</a:t>
                </a:r>
                <a:r>
                  <a:rPr lang="en-US" b="1" baseline="30000" dirty="0" smtClean="0"/>
                  <a:t> </a:t>
                </a:r>
              </a:p>
              <a:p>
                <a:r>
                  <a:rPr lang="en-US" dirty="0"/>
                  <a:t>	</a:t>
                </a:r>
                <a:r>
                  <a:rPr lang="en-US" dirty="0" smtClean="0"/>
                  <a:t>	                i.e. P(3) is True. </a:t>
                </a:r>
              </a:p>
              <a:p>
                <a:endParaRPr lang="en-US" dirty="0"/>
              </a:p>
              <a:p>
                <a:r>
                  <a:rPr lang="en-US" u="sng" dirty="0" smtClean="0"/>
                  <a:t>Inductive Step:</a:t>
                </a:r>
                <a:r>
                  <a:rPr lang="en-US" dirty="0" smtClean="0"/>
                  <a:t>    Assume P(k) </a:t>
                </a:r>
                <a:r>
                  <a:rPr lang="en-US" dirty="0"/>
                  <a:t> </a:t>
                </a:r>
                <a:r>
                  <a:rPr lang="en-US" dirty="0" smtClean="0"/>
                  <a:t>holds for arbitrary integer k </a:t>
                </a:r>
                <a:r>
                  <a:rPr lang="en-US" sz="1600" dirty="0" smtClean="0"/>
                  <a:t>[k</a:t>
                </a:r>
                <a:r>
                  <a:rPr lang="en-US" dirty="0" smtClean="0"/>
                  <a:t>&gt;2]</a:t>
                </a:r>
              </a:p>
              <a:p>
                <a:r>
                  <a:rPr lang="en-US" dirty="0" smtClean="0"/>
                  <a:t>			i.e. </a:t>
                </a:r>
                <a:r>
                  <a:rPr lang="en-US" b="1" dirty="0" smtClean="0"/>
                  <a:t>3</a:t>
                </a:r>
                <a:r>
                  <a:rPr lang="en-US" b="1" baseline="30000" dirty="0"/>
                  <a:t>k</a:t>
                </a:r>
                <a:r>
                  <a:rPr lang="en-US" b="1" dirty="0" smtClean="0"/>
                  <a:t> </a:t>
                </a:r>
                <a14:m>
                  <m:oMath xmlns:m="http://schemas.openxmlformats.org/officeDocument/2006/math">
                    <m:r>
                      <a:rPr lang="en-US" b="1" i="1" smtClean="0">
                        <a:latin typeface="Cambria Math" panose="02040503050406030204" pitchFamily="18" charset="0"/>
                      </a:rPr>
                      <m:t>&gt;</m:t>
                    </m:r>
                  </m:oMath>
                </a14:m>
                <a:r>
                  <a:rPr lang="en-US" b="1" dirty="0" smtClean="0"/>
                  <a:t> 2k+5 </a:t>
                </a:r>
                <a:endParaRPr lang="en-US" dirty="0" smtClean="0"/>
              </a:p>
              <a:p>
                <a:r>
                  <a:rPr lang="en-US" dirty="0" smtClean="0"/>
                  <a:t>Under this assumption , it must be shown that P(k+1) is True</a:t>
                </a:r>
              </a:p>
              <a:p>
                <a:r>
                  <a:rPr lang="en-US" dirty="0"/>
                  <a:t>	</a:t>
                </a:r>
                <a:r>
                  <a:rPr lang="en-US" dirty="0" smtClean="0"/>
                  <a:t>		i.e. </a:t>
                </a:r>
                <a:r>
                  <a:rPr lang="en-US" b="1" dirty="0" smtClean="0"/>
                  <a:t>3</a:t>
                </a:r>
                <a:r>
                  <a:rPr lang="en-US" b="1" baseline="30000" dirty="0" smtClean="0"/>
                  <a:t>k+1</a:t>
                </a:r>
                <a:r>
                  <a:rPr lang="en-US" b="1" dirty="0" smtClean="0"/>
                  <a:t> </a:t>
                </a:r>
                <a14:m>
                  <m:oMath xmlns:m="http://schemas.openxmlformats.org/officeDocument/2006/math">
                    <m:r>
                      <a:rPr lang="en-US" b="1" i="1" smtClean="0">
                        <a:latin typeface="Cambria Math" panose="02040503050406030204" pitchFamily="18" charset="0"/>
                        <a:ea typeface="Cambria Math" panose="02040503050406030204" pitchFamily="18" charset="0"/>
                      </a:rPr>
                      <m:t>&gt;</m:t>
                    </m:r>
                  </m:oMath>
                </a14:m>
                <a:r>
                  <a:rPr lang="en-US" b="1" dirty="0"/>
                  <a:t> </a:t>
                </a:r>
                <a:r>
                  <a:rPr lang="en-US" b="1" dirty="0" smtClean="0"/>
                  <a:t>2(k+1)+5 =</a:t>
                </a:r>
                <a:r>
                  <a:rPr lang="en-US" b="1" dirty="0"/>
                  <a:t> 3</a:t>
                </a:r>
                <a:r>
                  <a:rPr lang="en-US" b="1" baseline="30000" dirty="0"/>
                  <a:t>k</a:t>
                </a:r>
                <a:r>
                  <a:rPr lang="en-US" b="1" dirty="0"/>
                  <a:t> </a:t>
                </a:r>
                <a14:m>
                  <m:oMath xmlns:m="http://schemas.openxmlformats.org/officeDocument/2006/math">
                    <m:r>
                      <a:rPr lang="en-US" b="1" i="1" smtClean="0">
                        <a:latin typeface="Cambria Math" panose="02040503050406030204" pitchFamily="18" charset="0"/>
                        <a:ea typeface="Cambria Math" panose="02040503050406030204" pitchFamily="18" charset="0"/>
                      </a:rPr>
                      <m:t>&gt;</m:t>
                    </m:r>
                  </m:oMath>
                </a14:m>
                <a:r>
                  <a:rPr lang="en-US" b="1" dirty="0"/>
                  <a:t> </a:t>
                </a:r>
                <a:r>
                  <a:rPr lang="en-US" b="1" dirty="0" smtClean="0"/>
                  <a:t>2k+2+5 </a:t>
                </a:r>
                <a:endParaRPr lang="en-US" dirty="0"/>
              </a:p>
              <a:p>
                <a:r>
                  <a:rPr lang="en-US" dirty="0" smtClean="0"/>
                  <a:t>Now, </a:t>
                </a:r>
              </a:p>
              <a:p>
                <a:r>
                  <a:rPr lang="en-US" dirty="0" smtClean="0"/>
                  <a:t>	</a:t>
                </a:r>
                <a:r>
                  <a:rPr lang="en-US" b="1" dirty="0"/>
                  <a:t> 3</a:t>
                </a:r>
                <a:r>
                  <a:rPr lang="en-US" b="1" baseline="30000" dirty="0"/>
                  <a:t>k</a:t>
                </a:r>
                <a:r>
                  <a:rPr lang="en-US" b="1" dirty="0"/>
                  <a:t> </a:t>
                </a:r>
                <a14:m>
                  <m:oMath xmlns:m="http://schemas.openxmlformats.org/officeDocument/2006/math">
                    <m:r>
                      <a:rPr lang="en-US" b="1" i="1" smtClean="0">
                        <a:latin typeface="Cambria Math" panose="02040503050406030204" pitchFamily="18" charset="0"/>
                        <a:ea typeface="Cambria Math" panose="02040503050406030204" pitchFamily="18" charset="0"/>
                      </a:rPr>
                      <m:t>&gt;</m:t>
                    </m:r>
                  </m:oMath>
                </a14:m>
                <a:r>
                  <a:rPr lang="en-US" b="1" dirty="0"/>
                  <a:t> 2k+5 </a:t>
                </a:r>
                <a:endParaRPr lang="en-US" b="1" dirty="0" smtClean="0"/>
              </a:p>
              <a:p>
                <a:r>
                  <a:rPr lang="en-US" b="1" dirty="0"/>
                  <a:t>	 3</a:t>
                </a:r>
                <a:r>
                  <a:rPr lang="en-US" b="1" baseline="30000" dirty="0"/>
                  <a:t>k</a:t>
                </a:r>
                <a:r>
                  <a:rPr lang="en-US" b="1" dirty="0"/>
                  <a:t> </a:t>
                </a:r>
                <a:r>
                  <a:rPr lang="en-US" b="1" dirty="0" smtClean="0"/>
                  <a:t>+2 </a:t>
                </a:r>
                <a14:m>
                  <m:oMath xmlns:m="http://schemas.openxmlformats.org/officeDocument/2006/math">
                    <m:r>
                      <a:rPr lang="en-US" b="1" i="1" smtClean="0">
                        <a:latin typeface="Cambria Math" panose="02040503050406030204" pitchFamily="18" charset="0"/>
                        <a:ea typeface="Cambria Math" panose="02040503050406030204" pitchFamily="18" charset="0"/>
                      </a:rPr>
                      <m:t>&gt;</m:t>
                    </m:r>
                  </m:oMath>
                </a14:m>
                <a:r>
                  <a:rPr lang="en-US" b="1" dirty="0"/>
                  <a:t> </a:t>
                </a:r>
                <a:r>
                  <a:rPr lang="en-US" b="1" dirty="0" smtClean="0"/>
                  <a:t>2k+2+5</a:t>
                </a:r>
              </a:p>
              <a:p>
                <a:r>
                  <a:rPr lang="en-US" b="1" dirty="0"/>
                  <a:t>	 3</a:t>
                </a:r>
                <a:r>
                  <a:rPr lang="en-US" b="1" baseline="30000" dirty="0"/>
                  <a:t>k</a:t>
                </a:r>
                <a:r>
                  <a:rPr lang="en-US" b="1" dirty="0"/>
                  <a:t> </a:t>
                </a:r>
                <a:r>
                  <a:rPr lang="en-US" b="1" dirty="0" smtClean="0"/>
                  <a:t>.3</a:t>
                </a:r>
                <a14:m>
                  <m:oMath xmlns:m="http://schemas.openxmlformats.org/officeDocument/2006/math">
                    <m:r>
                      <a:rPr lang="en-US" b="1" i="1" smtClean="0">
                        <a:latin typeface="Cambria Math" panose="02040503050406030204" pitchFamily="18" charset="0"/>
                        <a:ea typeface="Cambria Math" panose="02040503050406030204" pitchFamily="18" charset="0"/>
                      </a:rPr>
                      <m:t>&gt;</m:t>
                    </m:r>
                  </m:oMath>
                </a14:m>
                <a:r>
                  <a:rPr lang="en-US" b="1" dirty="0"/>
                  <a:t> </a:t>
                </a:r>
                <a:r>
                  <a:rPr lang="en-US" b="1" dirty="0" smtClean="0"/>
                  <a:t>2k+2+5</a:t>
                </a:r>
              </a:p>
              <a:p>
                <a:r>
                  <a:rPr lang="en-US" b="1" dirty="0"/>
                  <a:t>	 </a:t>
                </a:r>
                <a:r>
                  <a:rPr lang="en-US" b="1" dirty="0" smtClean="0"/>
                  <a:t>3</a:t>
                </a:r>
                <a:r>
                  <a:rPr lang="en-US" b="1" baseline="30000" dirty="0" smtClean="0"/>
                  <a:t>k+1</a:t>
                </a:r>
                <a:r>
                  <a:rPr lang="en-US" b="1" dirty="0" smtClean="0"/>
                  <a:t> </a:t>
                </a:r>
                <a14:m>
                  <m:oMath xmlns:m="http://schemas.openxmlformats.org/officeDocument/2006/math">
                    <m:r>
                      <a:rPr lang="en-US" b="1" i="1" smtClean="0">
                        <a:latin typeface="Cambria Math" panose="02040503050406030204" pitchFamily="18" charset="0"/>
                        <a:ea typeface="Cambria Math" panose="02040503050406030204" pitchFamily="18" charset="0"/>
                      </a:rPr>
                      <m:t>&gt;</m:t>
                    </m:r>
                  </m:oMath>
                </a14:m>
                <a:r>
                  <a:rPr lang="en-US" b="1" dirty="0"/>
                  <a:t> </a:t>
                </a:r>
                <a:r>
                  <a:rPr lang="en-US" b="1" dirty="0" smtClean="0"/>
                  <a:t>2k+2+5</a:t>
                </a:r>
              </a:p>
              <a:p>
                <a:r>
                  <a:rPr lang="en-US" b="1" dirty="0"/>
                  <a:t>	 </a:t>
                </a:r>
                <a:r>
                  <a:rPr lang="en-US" b="1" dirty="0" smtClean="0"/>
                  <a:t>3</a:t>
                </a:r>
                <a:r>
                  <a:rPr lang="en-US" b="1" baseline="30000" dirty="0" smtClean="0"/>
                  <a:t>k+1</a:t>
                </a:r>
                <a:r>
                  <a:rPr lang="en-US" b="1" dirty="0" smtClean="0"/>
                  <a:t> </a:t>
                </a:r>
                <a14:m>
                  <m:oMath xmlns:m="http://schemas.openxmlformats.org/officeDocument/2006/math">
                    <m:r>
                      <a:rPr lang="en-US" b="1" i="1" smtClean="0">
                        <a:latin typeface="Cambria Math" panose="02040503050406030204" pitchFamily="18" charset="0"/>
                        <a:ea typeface="Cambria Math" panose="02040503050406030204" pitchFamily="18" charset="0"/>
                      </a:rPr>
                      <m:t>&gt;</m:t>
                    </m:r>
                  </m:oMath>
                </a14:m>
                <a:r>
                  <a:rPr lang="en-US" b="1" dirty="0"/>
                  <a:t> </a:t>
                </a:r>
                <a:r>
                  <a:rPr lang="en-US" b="1" dirty="0" smtClean="0"/>
                  <a:t>2(k+1)+5 </a:t>
                </a:r>
                <a:r>
                  <a:rPr lang="en-US" dirty="0"/>
                  <a:t>	 </a:t>
                </a:r>
                <a:endParaRPr lang="en-US" dirty="0" smtClean="0"/>
              </a:p>
              <a:p>
                <a:endParaRPr lang="en-US" dirty="0"/>
              </a:p>
              <a:p>
                <a:r>
                  <a:rPr lang="en-US" dirty="0" smtClean="0"/>
                  <a:t>Therefore, P(n) is true.</a:t>
                </a:r>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50830" y="422694"/>
                <a:ext cx="9885872" cy="5909310"/>
              </a:xfrm>
              <a:prstGeom prst="rect">
                <a:avLst/>
              </a:prstGeom>
              <a:blipFill>
                <a:blip r:embed="rId2"/>
                <a:stretch>
                  <a:fillRect l="-493" t="-515"/>
                </a:stretch>
              </a:blipFill>
            </p:spPr>
            <p:txBody>
              <a:bodyPr/>
              <a:lstStyle/>
              <a:p>
                <a:r>
                  <a:rPr lang="en-US">
                    <a:noFill/>
                  </a:rPr>
                  <a:t> </a:t>
                </a:r>
              </a:p>
            </p:txBody>
          </p:sp>
        </mc:Fallback>
      </mc:AlternateContent>
    </p:spTree>
    <p:extLst>
      <p:ext uri="{BB962C8B-B14F-4D97-AF65-F5344CB8AC3E}">
        <p14:creationId xmlns:p14="http://schemas.microsoft.com/office/powerpoint/2010/main" val="101037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arn(inVertic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arn(inVertic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arn(inVertical)">
                                      <p:cBhvr>
                                        <p:cTn id="52" dur="500"/>
                                        <p:tgtEl>
                                          <p:spTgt spid="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barn(inVertical)">
                                      <p:cBhvr>
                                        <p:cTn id="57" dur="500"/>
                                        <p:tgtEl>
                                          <p:spTgt spid="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12" end="12"/>
                                            </p:txEl>
                                          </p:spTgt>
                                        </p:tgtEl>
                                        <p:attrNameLst>
                                          <p:attrName>style.visibility</p:attrName>
                                        </p:attrNameLst>
                                      </p:cBhvr>
                                      <p:to>
                                        <p:strVal val="visible"/>
                                      </p:to>
                                    </p:set>
                                    <p:animEffect transition="in" filter="barn(inVertical)">
                                      <p:cBhvr>
                                        <p:cTn id="62" dur="500"/>
                                        <p:tgtEl>
                                          <p:spTgt spid="5">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Effect transition="in" filter="barn(inVertical)">
                                      <p:cBhvr>
                                        <p:cTn id="67" dur="500"/>
                                        <p:tgtEl>
                                          <p:spTgt spid="5">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5">
                                            <p:txEl>
                                              <p:pRg st="14" end="14"/>
                                            </p:txEl>
                                          </p:spTgt>
                                        </p:tgtEl>
                                        <p:attrNameLst>
                                          <p:attrName>style.visibility</p:attrName>
                                        </p:attrNameLst>
                                      </p:cBhvr>
                                      <p:to>
                                        <p:strVal val="visible"/>
                                      </p:to>
                                    </p:set>
                                    <p:animEffect transition="in" filter="barn(inVertical)">
                                      <p:cBhvr>
                                        <p:cTn id="72" dur="500"/>
                                        <p:tgtEl>
                                          <p:spTgt spid="5">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animEffect transition="in" filter="barn(inVertical)">
                                      <p:cBhvr>
                                        <p:cTn id="77" dur="500"/>
                                        <p:tgtEl>
                                          <p:spTgt spid="5">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5">
                                            <p:txEl>
                                              <p:pRg st="16" end="16"/>
                                            </p:txEl>
                                          </p:spTgt>
                                        </p:tgtEl>
                                        <p:attrNameLst>
                                          <p:attrName>style.visibility</p:attrName>
                                        </p:attrNameLst>
                                      </p:cBhvr>
                                      <p:to>
                                        <p:strVal val="visible"/>
                                      </p:to>
                                    </p:set>
                                    <p:animEffect transition="in" filter="barn(inVertical)">
                                      <p:cBhvr>
                                        <p:cTn id="82" dur="500"/>
                                        <p:tgtEl>
                                          <p:spTgt spid="5">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5">
                                            <p:txEl>
                                              <p:pRg st="17" end="17"/>
                                            </p:txEl>
                                          </p:spTgt>
                                        </p:tgtEl>
                                        <p:attrNameLst>
                                          <p:attrName>style.visibility</p:attrName>
                                        </p:attrNameLst>
                                      </p:cBhvr>
                                      <p:to>
                                        <p:strVal val="visible"/>
                                      </p:to>
                                    </p:set>
                                    <p:animEffect transition="in" filter="barn(inVertical)">
                                      <p:cBhvr>
                                        <p:cTn id="87" dur="500"/>
                                        <p:tgtEl>
                                          <p:spTgt spid="5">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5">
                                            <p:txEl>
                                              <p:pRg st="19" end="19"/>
                                            </p:txEl>
                                          </p:spTgt>
                                        </p:tgtEl>
                                        <p:attrNameLst>
                                          <p:attrName>style.visibility</p:attrName>
                                        </p:attrNameLst>
                                      </p:cBhvr>
                                      <p:to>
                                        <p:strVal val="visible"/>
                                      </p:to>
                                    </p:set>
                                    <p:animEffect transition="in" filter="barn(inVertical)">
                                      <p:cBhvr>
                                        <p:cTn id="92"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250830" y="422694"/>
                <a:ext cx="9885872" cy="5909310"/>
              </a:xfrm>
              <a:prstGeom prst="rect">
                <a:avLst/>
              </a:prstGeom>
              <a:noFill/>
            </p:spPr>
            <p:txBody>
              <a:bodyPr wrap="square" rtlCol="0">
                <a:spAutoFit/>
              </a:bodyPr>
              <a:lstStyle/>
              <a:p>
                <a:r>
                  <a:rPr lang="en-US" b="1" dirty="0" smtClean="0"/>
                  <a:t>Q. Use Mathematical induction to show that:</a:t>
                </a:r>
              </a:p>
              <a:p>
                <a:r>
                  <a:rPr lang="en-US" b="1" dirty="0"/>
                  <a:t>	</a:t>
                </a:r>
                <a:r>
                  <a:rPr lang="en-US" b="1" dirty="0" smtClean="0"/>
                  <a:t>3</a:t>
                </a:r>
                <a:r>
                  <a:rPr lang="en-US" b="1" baseline="30000" dirty="0" smtClean="0"/>
                  <a:t>n</a:t>
                </a:r>
                <a:r>
                  <a:rPr lang="en-US" b="1" dirty="0" smtClean="0"/>
                  <a:t>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smtClean="0"/>
                  <a:t> 1+2n [n</a:t>
                </a:r>
                <a:r>
                  <a:rPr lang="en-US" b="1" dirty="0">
                    <a:ea typeface="Cambria Math" panose="02040503050406030204" pitchFamily="18" charset="0"/>
                  </a:rPr>
                  <a:t>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smtClean="0"/>
                  <a:t>0]</a:t>
                </a:r>
              </a:p>
              <a:p>
                <a:r>
                  <a:rPr lang="en-US" u="sng" dirty="0" smtClean="0"/>
                  <a:t>Solution:</a:t>
                </a:r>
              </a:p>
              <a:p>
                <a:r>
                  <a:rPr lang="en-US" dirty="0" smtClean="0"/>
                  <a:t>Let, P(n) be the proposition that, </a:t>
                </a:r>
                <a:r>
                  <a:rPr lang="en-US" b="1" dirty="0"/>
                  <a:t>3</a:t>
                </a:r>
                <a:r>
                  <a:rPr lang="en-US" b="1" baseline="30000" dirty="0"/>
                  <a:t>n</a:t>
                </a:r>
                <a:r>
                  <a:rPr lang="en-US" b="1" dirty="0"/>
                  <a:t> </a:t>
                </a:r>
                <a14:m>
                  <m:oMath xmlns:m="http://schemas.openxmlformats.org/officeDocument/2006/math">
                    <m:r>
                      <a:rPr lang="en-US" b="1" i="1" smtClean="0">
                        <a:latin typeface="Cambria Math" panose="02040503050406030204" pitchFamily="18" charset="0"/>
                      </a:rPr>
                      <m:t>&gt;</m:t>
                    </m:r>
                  </m:oMath>
                </a14:m>
                <a:r>
                  <a:rPr lang="en-US" b="1" dirty="0" smtClean="0"/>
                  <a:t> </a:t>
                </a:r>
                <a:r>
                  <a:rPr lang="en-US" b="1" dirty="0"/>
                  <a:t>2n+5 [</a:t>
                </a:r>
                <a:r>
                  <a:rPr lang="en-US" b="1" dirty="0" smtClean="0"/>
                  <a:t>n</a:t>
                </a:r>
                <a:r>
                  <a:rPr lang="en-US" dirty="0" smtClean="0"/>
                  <a:t>&gt;2</a:t>
                </a:r>
                <a:r>
                  <a:rPr lang="en-US" b="1" dirty="0" smtClean="0"/>
                  <a:t>]</a:t>
                </a:r>
                <a:endParaRPr lang="en-US" dirty="0" smtClean="0"/>
              </a:p>
              <a:p>
                <a:r>
                  <a:rPr lang="en-US" u="sng" dirty="0" smtClean="0"/>
                  <a:t>Basic Step:</a:t>
                </a:r>
                <a:r>
                  <a:rPr lang="en-US" dirty="0" smtClean="0"/>
                  <a:t>   When n=0,</a:t>
                </a:r>
              </a:p>
              <a:p>
                <a:r>
                  <a:rPr lang="en-US" dirty="0" smtClean="0"/>
                  <a:t>	        </a:t>
                </a:r>
                <a:r>
                  <a:rPr lang="en-US" dirty="0"/>
                  <a:t>	</a:t>
                </a:r>
                <a:r>
                  <a:rPr lang="en-US" dirty="0" smtClean="0"/>
                  <a:t>	 </a:t>
                </a:r>
                <a:r>
                  <a:rPr lang="en-US" b="1" dirty="0"/>
                  <a:t>1</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smtClean="0"/>
                  <a:t>1</a:t>
                </a:r>
                <a:r>
                  <a:rPr lang="en-US" b="1" baseline="30000" dirty="0" smtClean="0"/>
                  <a:t> </a:t>
                </a:r>
              </a:p>
              <a:p>
                <a:r>
                  <a:rPr lang="en-US" dirty="0"/>
                  <a:t>	</a:t>
                </a:r>
                <a:r>
                  <a:rPr lang="en-US" dirty="0" smtClean="0"/>
                  <a:t>	                i.e. P(0) is True. </a:t>
                </a:r>
              </a:p>
              <a:p>
                <a:endParaRPr lang="en-US" dirty="0"/>
              </a:p>
              <a:p>
                <a:r>
                  <a:rPr lang="en-US" u="sng" dirty="0" smtClean="0"/>
                  <a:t>Inductive Step:</a:t>
                </a:r>
                <a:r>
                  <a:rPr lang="en-US" dirty="0" smtClean="0"/>
                  <a:t>    Assume P(k) </a:t>
                </a:r>
                <a:r>
                  <a:rPr lang="en-US" dirty="0"/>
                  <a:t> </a:t>
                </a:r>
                <a:r>
                  <a:rPr lang="en-US" dirty="0" smtClean="0"/>
                  <a:t>holds for arbitrary integer k </a:t>
                </a:r>
                <a:r>
                  <a:rPr lang="en-US" sz="1600" dirty="0" smtClean="0"/>
                  <a:t>[k</a:t>
                </a:r>
                <a:r>
                  <a:rPr lang="en-US" b="1" dirty="0">
                    <a:ea typeface="Cambria Math" panose="02040503050406030204" pitchFamily="18" charset="0"/>
                  </a:rPr>
                  <a:t> </a:t>
                </a:r>
                <a14:m>
                  <m:oMath xmlns:m="http://schemas.openxmlformats.org/officeDocument/2006/math">
                    <m:r>
                      <a:rPr lang="en-US" b="1" i="1">
                        <a:latin typeface="Cambria Math" panose="02040503050406030204" pitchFamily="18" charset="0"/>
                        <a:ea typeface="Cambria Math" panose="02040503050406030204" pitchFamily="18" charset="0"/>
                      </a:rPr>
                      <m:t>≥ </m:t>
                    </m:r>
                  </m:oMath>
                </a14:m>
                <a:r>
                  <a:rPr lang="en-US" dirty="0" smtClean="0"/>
                  <a:t>0]</a:t>
                </a:r>
              </a:p>
              <a:p>
                <a:r>
                  <a:rPr lang="en-US" dirty="0" smtClean="0"/>
                  <a:t>			i.e. </a:t>
                </a:r>
                <a:r>
                  <a:rPr lang="en-US" b="1" dirty="0" smtClean="0"/>
                  <a:t>3</a:t>
                </a:r>
                <a:r>
                  <a:rPr lang="en-US" b="1" baseline="30000" dirty="0" smtClean="0"/>
                  <a:t>k</a:t>
                </a:r>
                <a:r>
                  <a:rPr lang="en-US" b="1" dirty="0" smtClean="0"/>
                  <a:t>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a:t> </a:t>
                </a:r>
                <a:r>
                  <a:rPr lang="en-US" b="1" dirty="0" smtClean="0"/>
                  <a:t>1+2k </a:t>
                </a:r>
                <a:endParaRPr lang="en-US" dirty="0" smtClean="0"/>
              </a:p>
              <a:p>
                <a:r>
                  <a:rPr lang="en-US" dirty="0" smtClean="0"/>
                  <a:t>Under this assumption , it must be shown that P(k+1) is True</a:t>
                </a:r>
              </a:p>
              <a:p>
                <a:r>
                  <a:rPr lang="en-US" dirty="0"/>
                  <a:t>	</a:t>
                </a:r>
                <a:r>
                  <a:rPr lang="en-US" dirty="0" smtClean="0"/>
                  <a:t>		i.e. </a:t>
                </a:r>
                <a:r>
                  <a:rPr lang="en-US" b="1" dirty="0" smtClean="0"/>
                  <a:t>3</a:t>
                </a:r>
                <a:r>
                  <a:rPr lang="en-US" b="1" baseline="30000" dirty="0" smtClean="0"/>
                  <a:t>k+1</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smtClean="0"/>
                  <a:t>1+2(k+1) =</a:t>
                </a:r>
                <a:r>
                  <a:rPr lang="en-US" b="1" dirty="0"/>
                  <a:t> </a:t>
                </a:r>
                <a:r>
                  <a:rPr lang="en-US" b="1" dirty="0" smtClean="0"/>
                  <a:t>3</a:t>
                </a:r>
                <a:r>
                  <a:rPr lang="en-US" b="1" baseline="30000" dirty="0" smtClean="0"/>
                  <a:t>k+1</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smtClean="0"/>
                  <a:t>2k+3 </a:t>
                </a:r>
                <a:endParaRPr lang="en-US" dirty="0"/>
              </a:p>
              <a:p>
                <a:r>
                  <a:rPr lang="en-US" dirty="0" smtClean="0"/>
                  <a:t>Now, </a:t>
                </a:r>
              </a:p>
              <a:p>
                <a:r>
                  <a:rPr lang="en-US" dirty="0" smtClean="0"/>
                  <a:t>	</a:t>
                </a:r>
                <a:r>
                  <a:rPr lang="en-US" b="1" dirty="0"/>
                  <a:t> 3</a:t>
                </a:r>
                <a:r>
                  <a:rPr lang="en-US" b="1" baseline="30000" dirty="0"/>
                  <a:t>k</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smtClean="0"/>
                  <a:t>1+2k </a:t>
                </a:r>
              </a:p>
              <a:p>
                <a:r>
                  <a:rPr lang="en-US" b="1" dirty="0"/>
                  <a:t>	 3</a:t>
                </a:r>
                <a:r>
                  <a:rPr lang="en-US" b="1" baseline="30000" dirty="0"/>
                  <a:t>k</a:t>
                </a:r>
                <a:r>
                  <a:rPr lang="en-US" b="1" dirty="0"/>
                  <a:t> </a:t>
                </a:r>
                <a:r>
                  <a:rPr lang="en-US" b="1" dirty="0" smtClean="0"/>
                  <a:t>.3</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smtClean="0"/>
                  <a:t>3(1+2k)</a:t>
                </a:r>
              </a:p>
              <a:p>
                <a:r>
                  <a:rPr lang="en-US" b="1" dirty="0"/>
                  <a:t>	 3</a:t>
                </a:r>
                <a:r>
                  <a:rPr lang="en-US" b="1" baseline="30000" dirty="0"/>
                  <a:t>k</a:t>
                </a:r>
                <a:r>
                  <a:rPr lang="en-US" b="1" dirty="0"/>
                  <a:t> </a:t>
                </a:r>
                <a:r>
                  <a:rPr lang="en-US" b="1" dirty="0" smtClean="0"/>
                  <a:t>.3</a:t>
                </a:r>
                <a:r>
                  <a:rPr lang="en-US" b="1" dirty="0" smtClean="0">
                    <a:ea typeface="Cambria Math" panose="02040503050406030204" pitchFamily="18" charset="0"/>
                  </a:rPr>
                  <a:t>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a:t> </a:t>
                </a:r>
                <a:r>
                  <a:rPr lang="en-US" b="1" dirty="0" smtClean="0"/>
                  <a:t>6k+3</a:t>
                </a:r>
              </a:p>
              <a:p>
                <a:r>
                  <a:rPr lang="en-US" b="1" dirty="0"/>
                  <a:t>	 </a:t>
                </a:r>
                <a:r>
                  <a:rPr lang="en-US" b="1" dirty="0" smtClean="0"/>
                  <a:t>3</a:t>
                </a:r>
                <a:r>
                  <a:rPr lang="en-US" b="1" baseline="30000" dirty="0" smtClean="0"/>
                  <a:t>k+1</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a:t>6k+3</a:t>
                </a:r>
              </a:p>
              <a:p>
                <a:r>
                  <a:rPr lang="en-US" b="1" dirty="0"/>
                  <a:t>	 </a:t>
                </a:r>
                <a:r>
                  <a:rPr lang="en-US" b="1" dirty="0" smtClean="0"/>
                  <a:t>3</a:t>
                </a:r>
                <a:r>
                  <a:rPr lang="en-US" b="1" baseline="30000" dirty="0" smtClean="0"/>
                  <a:t>k+1</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a:t>2k+3 </a:t>
                </a:r>
                <a:r>
                  <a:rPr lang="en-US" dirty="0"/>
                  <a:t>	 </a:t>
                </a:r>
                <a:endParaRPr lang="en-US" dirty="0" smtClean="0"/>
              </a:p>
              <a:p>
                <a:endParaRPr lang="en-US" dirty="0"/>
              </a:p>
              <a:p>
                <a:r>
                  <a:rPr lang="en-US" dirty="0" smtClean="0"/>
                  <a:t>Therefore, P(n) is true.</a:t>
                </a:r>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50830" y="422694"/>
                <a:ext cx="9885872" cy="5909310"/>
              </a:xfrm>
              <a:prstGeom prst="rect">
                <a:avLst/>
              </a:prstGeom>
              <a:blipFill>
                <a:blip r:embed="rId2"/>
                <a:stretch>
                  <a:fillRect l="-493" t="-515"/>
                </a:stretch>
              </a:blipFill>
            </p:spPr>
            <p:txBody>
              <a:bodyPr/>
              <a:lstStyle/>
              <a:p>
                <a:r>
                  <a:rPr lang="en-US">
                    <a:noFill/>
                  </a:rPr>
                  <a:t> </a:t>
                </a:r>
              </a:p>
            </p:txBody>
          </p:sp>
        </mc:Fallback>
      </mc:AlternateContent>
    </p:spTree>
    <p:extLst>
      <p:ext uri="{BB962C8B-B14F-4D97-AF65-F5344CB8AC3E}">
        <p14:creationId xmlns:p14="http://schemas.microsoft.com/office/powerpoint/2010/main" val="368780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arn(inVertic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arn(inVertic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arn(inVertical)">
                                      <p:cBhvr>
                                        <p:cTn id="52" dur="500"/>
                                        <p:tgtEl>
                                          <p:spTgt spid="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barn(inVertical)">
                                      <p:cBhvr>
                                        <p:cTn id="57" dur="500"/>
                                        <p:tgtEl>
                                          <p:spTgt spid="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12" end="12"/>
                                            </p:txEl>
                                          </p:spTgt>
                                        </p:tgtEl>
                                        <p:attrNameLst>
                                          <p:attrName>style.visibility</p:attrName>
                                        </p:attrNameLst>
                                      </p:cBhvr>
                                      <p:to>
                                        <p:strVal val="visible"/>
                                      </p:to>
                                    </p:set>
                                    <p:animEffect transition="in" filter="barn(inVertical)">
                                      <p:cBhvr>
                                        <p:cTn id="62" dur="500"/>
                                        <p:tgtEl>
                                          <p:spTgt spid="5">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Effect transition="in" filter="barn(inVertical)">
                                      <p:cBhvr>
                                        <p:cTn id="67" dur="500"/>
                                        <p:tgtEl>
                                          <p:spTgt spid="5">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5">
                                            <p:txEl>
                                              <p:pRg st="14" end="14"/>
                                            </p:txEl>
                                          </p:spTgt>
                                        </p:tgtEl>
                                        <p:attrNameLst>
                                          <p:attrName>style.visibility</p:attrName>
                                        </p:attrNameLst>
                                      </p:cBhvr>
                                      <p:to>
                                        <p:strVal val="visible"/>
                                      </p:to>
                                    </p:set>
                                    <p:animEffect transition="in" filter="barn(inVertical)">
                                      <p:cBhvr>
                                        <p:cTn id="72" dur="500"/>
                                        <p:tgtEl>
                                          <p:spTgt spid="5">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animEffect transition="in" filter="barn(inVertical)">
                                      <p:cBhvr>
                                        <p:cTn id="77" dur="500"/>
                                        <p:tgtEl>
                                          <p:spTgt spid="5">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5">
                                            <p:txEl>
                                              <p:pRg st="16" end="16"/>
                                            </p:txEl>
                                          </p:spTgt>
                                        </p:tgtEl>
                                        <p:attrNameLst>
                                          <p:attrName>style.visibility</p:attrName>
                                        </p:attrNameLst>
                                      </p:cBhvr>
                                      <p:to>
                                        <p:strVal val="visible"/>
                                      </p:to>
                                    </p:set>
                                    <p:animEffect transition="in" filter="barn(inVertical)">
                                      <p:cBhvr>
                                        <p:cTn id="82" dur="500"/>
                                        <p:tgtEl>
                                          <p:spTgt spid="5">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5">
                                            <p:txEl>
                                              <p:pRg st="17" end="17"/>
                                            </p:txEl>
                                          </p:spTgt>
                                        </p:tgtEl>
                                        <p:attrNameLst>
                                          <p:attrName>style.visibility</p:attrName>
                                        </p:attrNameLst>
                                      </p:cBhvr>
                                      <p:to>
                                        <p:strVal val="visible"/>
                                      </p:to>
                                    </p:set>
                                    <p:animEffect transition="in" filter="barn(inVertical)">
                                      <p:cBhvr>
                                        <p:cTn id="87" dur="500"/>
                                        <p:tgtEl>
                                          <p:spTgt spid="5">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5">
                                            <p:txEl>
                                              <p:pRg st="19" end="19"/>
                                            </p:txEl>
                                          </p:spTgt>
                                        </p:tgtEl>
                                        <p:attrNameLst>
                                          <p:attrName>style.visibility</p:attrName>
                                        </p:attrNameLst>
                                      </p:cBhvr>
                                      <p:to>
                                        <p:strVal val="visible"/>
                                      </p:to>
                                    </p:set>
                                    <p:animEffect transition="in" filter="barn(inVertical)">
                                      <p:cBhvr>
                                        <p:cTn id="92"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819" y="353683"/>
            <a:ext cx="10248181" cy="6504317"/>
          </a:xfrm>
        </p:spPr>
        <p:txBody>
          <a:bodyPr>
            <a:normAutofit lnSpcReduction="10000"/>
          </a:bodyPr>
          <a:lstStyle/>
          <a:p>
            <a:pPr marL="0" indent="0">
              <a:buNone/>
            </a:pPr>
            <a:r>
              <a:rPr lang="en-US" b="1" smtClean="0">
                <a:solidFill>
                  <a:schemeClr val="tx1"/>
                </a:solidFill>
              </a:rPr>
              <a:t>Q. Prove </a:t>
            </a:r>
            <a:r>
              <a:rPr lang="en-US" b="1" dirty="0">
                <a:solidFill>
                  <a:schemeClr val="tx1"/>
                </a:solidFill>
              </a:rPr>
              <a:t>that 21 divides </a:t>
            </a:r>
            <a:r>
              <a:rPr lang="en-US" b="1" dirty="0" smtClean="0">
                <a:solidFill>
                  <a:schemeClr val="tx1"/>
                </a:solidFill>
              </a:rPr>
              <a:t>4</a:t>
            </a:r>
            <a:r>
              <a:rPr lang="en-US" b="1" baseline="30000" dirty="0" smtClean="0">
                <a:solidFill>
                  <a:schemeClr val="tx1"/>
                </a:solidFill>
              </a:rPr>
              <a:t>n+1</a:t>
            </a:r>
            <a:r>
              <a:rPr lang="en-US" b="1" dirty="0" smtClean="0">
                <a:solidFill>
                  <a:schemeClr val="tx1"/>
                </a:solidFill>
              </a:rPr>
              <a:t> </a:t>
            </a:r>
            <a:r>
              <a:rPr lang="en-US" b="1" dirty="0">
                <a:solidFill>
                  <a:schemeClr val="tx1"/>
                </a:solidFill>
              </a:rPr>
              <a:t>+ 5</a:t>
            </a:r>
            <a:r>
              <a:rPr lang="en-US" b="1" baseline="30000" dirty="0">
                <a:solidFill>
                  <a:schemeClr val="tx1"/>
                </a:solidFill>
              </a:rPr>
              <a:t>2n−1</a:t>
            </a:r>
            <a:r>
              <a:rPr lang="en-US" b="1" dirty="0">
                <a:solidFill>
                  <a:schemeClr val="tx1"/>
                </a:solidFill>
              </a:rPr>
              <a:t> whenever n is a positive integer.</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Solution</a:t>
            </a:r>
            <a:r>
              <a:rPr lang="en-US" dirty="0">
                <a:solidFill>
                  <a:schemeClr val="tx1"/>
                </a:solidFill>
              </a:rPr>
              <a:t>. </a:t>
            </a:r>
            <a:endParaRPr lang="en-US" dirty="0" smtClean="0">
              <a:solidFill>
                <a:schemeClr val="tx1"/>
              </a:solidFill>
            </a:endParaRPr>
          </a:p>
          <a:p>
            <a:pPr marL="0" indent="0">
              <a:buNone/>
            </a:pPr>
            <a:r>
              <a:rPr lang="en-US" dirty="0" smtClean="0">
                <a:solidFill>
                  <a:schemeClr val="tx1"/>
                </a:solidFill>
              </a:rPr>
              <a:t>BASIS </a:t>
            </a:r>
            <a:r>
              <a:rPr lang="en-US" dirty="0">
                <a:solidFill>
                  <a:schemeClr val="tx1"/>
                </a:solidFill>
              </a:rPr>
              <a:t>STEP: For the basis step (n = 1), we simply observe that </a:t>
            </a:r>
            <a:r>
              <a:rPr lang="en-US" dirty="0" smtClean="0">
                <a:solidFill>
                  <a:schemeClr val="tx1"/>
                </a:solidFill>
              </a:rPr>
              <a:t>4</a:t>
            </a:r>
            <a:r>
              <a:rPr lang="en-US" baseline="30000" dirty="0" smtClean="0">
                <a:solidFill>
                  <a:schemeClr val="tx1"/>
                </a:solidFill>
              </a:rPr>
              <a:t>1+1</a:t>
            </a:r>
            <a:r>
              <a:rPr lang="en-US" dirty="0" smtClean="0">
                <a:solidFill>
                  <a:schemeClr val="tx1"/>
                </a:solidFill>
              </a:rPr>
              <a:t> </a:t>
            </a:r>
            <a:r>
              <a:rPr lang="en-US" dirty="0">
                <a:solidFill>
                  <a:schemeClr val="tx1"/>
                </a:solidFill>
              </a:rPr>
              <a:t>+ 5</a:t>
            </a:r>
            <a:r>
              <a:rPr lang="en-US" baseline="30000" dirty="0">
                <a:solidFill>
                  <a:schemeClr val="tx1"/>
                </a:solidFill>
              </a:rPr>
              <a:t>2(1)−1</a:t>
            </a:r>
            <a:r>
              <a:rPr lang="en-US" dirty="0">
                <a:solidFill>
                  <a:schemeClr val="tx1"/>
                </a:solidFill>
              </a:rPr>
              <a:t> = 16 + 5 = 21 which is divisible by 21. </a:t>
            </a:r>
            <a:endParaRPr lang="en-US" dirty="0" smtClean="0">
              <a:solidFill>
                <a:schemeClr val="tx1"/>
              </a:solidFill>
            </a:endParaRPr>
          </a:p>
          <a:p>
            <a:pPr marL="0" indent="0">
              <a:buNone/>
            </a:pPr>
            <a:r>
              <a:rPr lang="en-US" dirty="0" smtClean="0">
                <a:solidFill>
                  <a:schemeClr val="tx1"/>
                </a:solidFill>
              </a:rPr>
              <a:t>2</a:t>
            </a:r>
            <a:r>
              <a:rPr lang="en-US" dirty="0">
                <a:solidFill>
                  <a:schemeClr val="tx1"/>
                </a:solidFill>
              </a:rPr>
              <a:t>. INDUCTIVE STEP: Then we assume the inductive hypothesis, that 4</a:t>
            </a:r>
            <a:r>
              <a:rPr lang="en-US" baseline="30000" dirty="0">
                <a:solidFill>
                  <a:schemeClr val="tx1"/>
                </a:solidFill>
              </a:rPr>
              <a:t>k+1</a:t>
            </a:r>
            <a:r>
              <a:rPr lang="en-US" dirty="0">
                <a:solidFill>
                  <a:schemeClr val="tx1"/>
                </a:solidFill>
              </a:rPr>
              <a:t> + 5</a:t>
            </a:r>
            <a:r>
              <a:rPr lang="en-US" baseline="30000" dirty="0">
                <a:solidFill>
                  <a:schemeClr val="tx1"/>
                </a:solidFill>
              </a:rPr>
              <a:t>2k−1</a:t>
            </a:r>
            <a:r>
              <a:rPr lang="en-US" dirty="0">
                <a:solidFill>
                  <a:schemeClr val="tx1"/>
                </a:solidFill>
              </a:rPr>
              <a:t> is divisible by 21, </a:t>
            </a:r>
            <a:endParaRPr lang="en-US" dirty="0" smtClean="0">
              <a:solidFill>
                <a:schemeClr val="tx1"/>
              </a:solidFill>
            </a:endParaRPr>
          </a:p>
          <a:p>
            <a:pPr marL="0" indent="0">
              <a:buNone/>
            </a:pPr>
            <a:r>
              <a:rPr lang="en-US" dirty="0" smtClean="0">
                <a:solidFill>
                  <a:schemeClr val="tx1"/>
                </a:solidFill>
              </a:rPr>
              <a:t>Now, We have to proof for n=k+1,</a:t>
            </a:r>
          </a:p>
          <a:p>
            <a:pPr marL="0" indent="0">
              <a:buNone/>
            </a:pPr>
            <a:r>
              <a:rPr lang="en-US" dirty="0" smtClean="0">
                <a:solidFill>
                  <a:schemeClr val="tx1"/>
                </a:solidFill>
              </a:rPr>
              <a:t> 	i.e. 4</a:t>
            </a:r>
            <a:r>
              <a:rPr lang="en-US" baseline="30000" dirty="0" smtClean="0">
                <a:solidFill>
                  <a:schemeClr val="tx1"/>
                </a:solidFill>
              </a:rPr>
              <a:t>k+2</a:t>
            </a:r>
            <a:r>
              <a:rPr lang="en-US" dirty="0" smtClean="0">
                <a:solidFill>
                  <a:schemeClr val="tx1"/>
                </a:solidFill>
              </a:rPr>
              <a:t> </a:t>
            </a:r>
            <a:r>
              <a:rPr lang="en-US" dirty="0">
                <a:solidFill>
                  <a:schemeClr val="tx1"/>
                </a:solidFill>
              </a:rPr>
              <a:t>+ </a:t>
            </a:r>
            <a:r>
              <a:rPr lang="en-US" dirty="0" smtClean="0">
                <a:solidFill>
                  <a:schemeClr val="tx1"/>
                </a:solidFill>
              </a:rPr>
              <a:t>5</a:t>
            </a:r>
            <a:r>
              <a:rPr lang="en-US" baseline="30000" dirty="0" smtClean="0">
                <a:solidFill>
                  <a:schemeClr val="tx1"/>
                </a:solidFill>
              </a:rPr>
              <a:t>2(k+1)−</a:t>
            </a:r>
            <a:r>
              <a:rPr lang="en-US" baseline="30000" dirty="0">
                <a:solidFill>
                  <a:schemeClr val="tx1"/>
                </a:solidFill>
              </a:rPr>
              <a:t>1</a:t>
            </a:r>
            <a:r>
              <a:rPr lang="en-US" dirty="0">
                <a:solidFill>
                  <a:schemeClr val="tx1"/>
                </a:solidFill>
              </a:rPr>
              <a:t> is divisible by </a:t>
            </a:r>
            <a:r>
              <a:rPr lang="en-US" dirty="0" smtClean="0">
                <a:solidFill>
                  <a:schemeClr val="tx1"/>
                </a:solidFill>
              </a:rPr>
              <a:t>21</a:t>
            </a:r>
          </a:p>
          <a:p>
            <a:pPr marL="0" indent="0">
              <a:buNone/>
            </a:pPr>
            <a:r>
              <a:rPr lang="en-US" dirty="0">
                <a:solidFill>
                  <a:schemeClr val="tx1"/>
                </a:solidFill>
              </a:rPr>
              <a:t>	</a:t>
            </a:r>
            <a:r>
              <a:rPr lang="en-US" dirty="0" smtClean="0">
                <a:solidFill>
                  <a:schemeClr val="tx1"/>
                </a:solidFill>
              </a:rPr>
              <a:t>=</a:t>
            </a:r>
            <a:r>
              <a:rPr lang="en-US" dirty="0">
                <a:solidFill>
                  <a:schemeClr val="tx1"/>
                </a:solidFill>
              </a:rPr>
              <a:t> 4</a:t>
            </a:r>
            <a:r>
              <a:rPr lang="en-US" baseline="30000" dirty="0">
                <a:solidFill>
                  <a:schemeClr val="tx1"/>
                </a:solidFill>
              </a:rPr>
              <a:t>k+2</a:t>
            </a:r>
            <a:r>
              <a:rPr lang="en-US" dirty="0">
                <a:solidFill>
                  <a:schemeClr val="tx1"/>
                </a:solidFill>
              </a:rPr>
              <a:t> + </a:t>
            </a:r>
            <a:r>
              <a:rPr lang="en-US" dirty="0" smtClean="0">
                <a:solidFill>
                  <a:schemeClr val="tx1"/>
                </a:solidFill>
              </a:rPr>
              <a:t>5</a:t>
            </a:r>
            <a:r>
              <a:rPr lang="en-US" baseline="30000" dirty="0" smtClean="0">
                <a:solidFill>
                  <a:schemeClr val="tx1"/>
                </a:solidFill>
              </a:rPr>
              <a:t>2k+1</a:t>
            </a:r>
          </a:p>
          <a:p>
            <a:pPr marL="0" indent="0">
              <a:buNone/>
            </a:pPr>
            <a:r>
              <a:rPr lang="en-US" baseline="30000" dirty="0">
                <a:solidFill>
                  <a:schemeClr val="tx1"/>
                </a:solidFill>
              </a:rPr>
              <a:t>	</a:t>
            </a:r>
            <a:r>
              <a:rPr lang="en-US" baseline="30000" dirty="0" smtClean="0">
                <a:solidFill>
                  <a:schemeClr val="tx1"/>
                </a:solidFill>
              </a:rPr>
              <a:t>=</a:t>
            </a:r>
            <a:r>
              <a:rPr lang="en-US" dirty="0">
                <a:solidFill>
                  <a:schemeClr val="tx1"/>
                </a:solidFill>
              </a:rPr>
              <a:t> 4 · </a:t>
            </a:r>
            <a:r>
              <a:rPr lang="en-US" dirty="0" smtClean="0">
                <a:solidFill>
                  <a:schemeClr val="tx1"/>
                </a:solidFill>
              </a:rPr>
              <a:t>4</a:t>
            </a:r>
            <a:r>
              <a:rPr lang="en-US" baseline="30000" dirty="0" smtClean="0">
                <a:solidFill>
                  <a:schemeClr val="tx1"/>
                </a:solidFill>
              </a:rPr>
              <a:t>k+1</a:t>
            </a:r>
            <a:r>
              <a:rPr lang="en-US" dirty="0" smtClean="0">
                <a:solidFill>
                  <a:schemeClr val="tx1"/>
                </a:solidFill>
              </a:rPr>
              <a:t> </a:t>
            </a:r>
            <a:r>
              <a:rPr lang="en-US" dirty="0">
                <a:solidFill>
                  <a:schemeClr val="tx1"/>
                </a:solidFill>
              </a:rPr>
              <a:t>+ </a:t>
            </a:r>
            <a:r>
              <a:rPr lang="en-US" dirty="0" smtClean="0">
                <a:solidFill>
                  <a:schemeClr val="tx1"/>
                </a:solidFill>
              </a:rPr>
              <a:t>5</a:t>
            </a:r>
            <a:r>
              <a:rPr lang="en-US" baseline="30000" dirty="0" smtClean="0">
                <a:solidFill>
                  <a:schemeClr val="tx1"/>
                </a:solidFill>
              </a:rPr>
              <a:t>2</a:t>
            </a:r>
            <a:r>
              <a:rPr lang="en-US" dirty="0" smtClean="0">
                <a:solidFill>
                  <a:schemeClr val="tx1"/>
                </a:solidFill>
              </a:rPr>
              <a:t>· 5</a:t>
            </a:r>
            <a:r>
              <a:rPr lang="en-US" baseline="30000" dirty="0" smtClean="0">
                <a:solidFill>
                  <a:schemeClr val="tx1"/>
                </a:solidFill>
              </a:rPr>
              <a:t>2k</a:t>
            </a:r>
            <a:r>
              <a:rPr lang="en-US" baseline="30000" dirty="0">
                <a:solidFill>
                  <a:schemeClr val="tx1"/>
                </a:solidFill>
              </a:rPr>
              <a:t>−1</a:t>
            </a:r>
            <a:r>
              <a:rPr lang="en-US" dirty="0">
                <a:solidFill>
                  <a:schemeClr val="tx1"/>
                </a:solidFill>
              </a:rPr>
              <a:t> </a:t>
            </a:r>
            <a:endParaRPr lang="en-US" dirty="0" smtClean="0">
              <a:solidFill>
                <a:schemeClr val="tx1"/>
              </a:solidFill>
            </a:endParaRPr>
          </a:p>
          <a:p>
            <a:pPr marL="0" indent="0">
              <a:buNone/>
            </a:pPr>
            <a:r>
              <a:rPr lang="en-US" dirty="0">
                <a:solidFill>
                  <a:schemeClr val="tx1"/>
                </a:solidFill>
              </a:rPr>
              <a:t>	</a:t>
            </a:r>
            <a:r>
              <a:rPr lang="en-US" dirty="0" smtClean="0">
                <a:solidFill>
                  <a:schemeClr val="tx1"/>
                </a:solidFill>
              </a:rPr>
              <a:t>= </a:t>
            </a:r>
            <a:r>
              <a:rPr lang="en-US" dirty="0">
                <a:solidFill>
                  <a:schemeClr val="tx1"/>
                </a:solidFill>
              </a:rPr>
              <a:t>4 </a:t>
            </a:r>
            <a:r>
              <a:rPr lang="en-US" dirty="0" smtClean="0">
                <a:solidFill>
                  <a:schemeClr val="tx1"/>
                </a:solidFill>
              </a:rPr>
              <a:t>.4</a:t>
            </a:r>
            <a:r>
              <a:rPr lang="en-US" baseline="30000" dirty="0" smtClean="0">
                <a:solidFill>
                  <a:schemeClr val="tx1"/>
                </a:solidFill>
              </a:rPr>
              <a:t>k+1</a:t>
            </a:r>
            <a:r>
              <a:rPr lang="en-US" dirty="0" smtClean="0">
                <a:solidFill>
                  <a:schemeClr val="tx1"/>
                </a:solidFill>
              </a:rPr>
              <a:t> </a:t>
            </a:r>
            <a:r>
              <a:rPr lang="en-US" dirty="0">
                <a:solidFill>
                  <a:schemeClr val="tx1"/>
                </a:solidFill>
              </a:rPr>
              <a:t>+ </a:t>
            </a:r>
            <a:r>
              <a:rPr lang="en-US" dirty="0" smtClean="0">
                <a:solidFill>
                  <a:schemeClr val="tx1"/>
                </a:solidFill>
              </a:rPr>
              <a:t>25.5</a:t>
            </a:r>
            <a:r>
              <a:rPr lang="en-US" baseline="30000" dirty="0" smtClean="0">
                <a:solidFill>
                  <a:schemeClr val="tx1"/>
                </a:solidFill>
              </a:rPr>
              <a:t>2k</a:t>
            </a:r>
            <a:r>
              <a:rPr lang="en-US" baseline="30000" dirty="0">
                <a:solidFill>
                  <a:schemeClr val="tx1"/>
                </a:solidFill>
              </a:rPr>
              <a:t>−</a:t>
            </a:r>
            <a:r>
              <a:rPr lang="en-US" baseline="30000" dirty="0" smtClean="0">
                <a:solidFill>
                  <a:schemeClr val="tx1"/>
                </a:solidFill>
              </a:rPr>
              <a:t>1</a:t>
            </a:r>
            <a:endParaRPr lang="en-US" dirty="0" smtClean="0">
              <a:solidFill>
                <a:schemeClr val="tx1"/>
              </a:solidFill>
            </a:endParaRPr>
          </a:p>
          <a:p>
            <a:pPr marL="0" indent="0">
              <a:buNone/>
            </a:pPr>
            <a:r>
              <a:rPr lang="en-US" dirty="0" smtClean="0">
                <a:solidFill>
                  <a:schemeClr val="tx1"/>
                </a:solidFill>
              </a:rPr>
              <a:t>	= </a:t>
            </a:r>
            <a:r>
              <a:rPr lang="nn-NO" dirty="0">
                <a:solidFill>
                  <a:schemeClr val="tx1"/>
                </a:solidFill>
              </a:rPr>
              <a:t>4 .</a:t>
            </a:r>
            <a:r>
              <a:rPr lang="nn-NO" dirty="0" smtClean="0">
                <a:solidFill>
                  <a:schemeClr val="tx1"/>
                </a:solidFill>
              </a:rPr>
              <a:t>4</a:t>
            </a:r>
            <a:r>
              <a:rPr lang="nn-NO" baseline="30000" dirty="0" smtClean="0">
                <a:solidFill>
                  <a:schemeClr val="tx1"/>
                </a:solidFill>
              </a:rPr>
              <a:t>k+1</a:t>
            </a:r>
            <a:r>
              <a:rPr lang="nn-NO" dirty="0" smtClean="0">
                <a:solidFill>
                  <a:schemeClr val="tx1"/>
                </a:solidFill>
              </a:rPr>
              <a:t> </a:t>
            </a:r>
            <a:r>
              <a:rPr lang="nn-NO" dirty="0">
                <a:solidFill>
                  <a:schemeClr val="tx1"/>
                </a:solidFill>
              </a:rPr>
              <a:t>+ (4 + 21</a:t>
            </a:r>
            <a:r>
              <a:rPr lang="nn-NO" dirty="0" smtClean="0">
                <a:solidFill>
                  <a:schemeClr val="tx1"/>
                </a:solidFill>
              </a:rPr>
              <a:t>)· 5</a:t>
            </a:r>
            <a:r>
              <a:rPr lang="nn-NO" baseline="30000" dirty="0" smtClean="0">
                <a:solidFill>
                  <a:schemeClr val="tx1"/>
                </a:solidFill>
              </a:rPr>
              <a:t>2k</a:t>
            </a:r>
            <a:r>
              <a:rPr lang="nn-NO" baseline="30000" dirty="0">
                <a:solidFill>
                  <a:schemeClr val="tx1"/>
                </a:solidFill>
              </a:rPr>
              <a:t>−</a:t>
            </a:r>
            <a:r>
              <a:rPr lang="nn-NO" baseline="30000" dirty="0" smtClean="0">
                <a:solidFill>
                  <a:schemeClr val="tx1"/>
                </a:solidFill>
              </a:rPr>
              <a:t>1</a:t>
            </a:r>
          </a:p>
          <a:p>
            <a:pPr marL="0" indent="0">
              <a:buNone/>
            </a:pPr>
            <a:r>
              <a:rPr lang="nn-NO" baseline="30000" dirty="0">
                <a:solidFill>
                  <a:schemeClr val="tx1"/>
                </a:solidFill>
              </a:rPr>
              <a:t>	</a:t>
            </a:r>
            <a:r>
              <a:rPr lang="nn-NO" dirty="0">
                <a:solidFill>
                  <a:schemeClr val="tx1"/>
                </a:solidFill>
              </a:rPr>
              <a:t> = 4 </a:t>
            </a:r>
            <a:r>
              <a:rPr lang="nn-NO" dirty="0" smtClean="0">
                <a:solidFill>
                  <a:schemeClr val="tx1"/>
                </a:solidFill>
              </a:rPr>
              <a:t>.4</a:t>
            </a:r>
            <a:r>
              <a:rPr lang="nn-NO" baseline="30000" dirty="0" smtClean="0">
                <a:solidFill>
                  <a:schemeClr val="tx1"/>
                </a:solidFill>
              </a:rPr>
              <a:t>k+1</a:t>
            </a:r>
            <a:r>
              <a:rPr lang="nn-NO" dirty="0" smtClean="0">
                <a:solidFill>
                  <a:schemeClr val="tx1"/>
                </a:solidFill>
              </a:rPr>
              <a:t> </a:t>
            </a:r>
            <a:r>
              <a:rPr lang="nn-NO" dirty="0">
                <a:solidFill>
                  <a:schemeClr val="tx1"/>
                </a:solidFill>
              </a:rPr>
              <a:t>+ </a:t>
            </a:r>
            <a:r>
              <a:rPr lang="nn-NO" dirty="0" smtClean="0">
                <a:solidFill>
                  <a:schemeClr val="tx1"/>
                </a:solidFill>
              </a:rPr>
              <a:t>4.</a:t>
            </a:r>
            <a:r>
              <a:rPr lang="nn-NO" dirty="0">
                <a:solidFill>
                  <a:schemeClr val="tx1"/>
                </a:solidFill>
              </a:rPr>
              <a:t> 5</a:t>
            </a:r>
            <a:r>
              <a:rPr lang="nn-NO" baseline="30000" dirty="0">
                <a:solidFill>
                  <a:schemeClr val="tx1"/>
                </a:solidFill>
              </a:rPr>
              <a:t>2k−</a:t>
            </a:r>
            <a:r>
              <a:rPr lang="nn-NO" baseline="30000" dirty="0" smtClean="0">
                <a:solidFill>
                  <a:schemeClr val="tx1"/>
                </a:solidFill>
              </a:rPr>
              <a:t>1 </a:t>
            </a:r>
            <a:r>
              <a:rPr lang="nn-NO" dirty="0" smtClean="0">
                <a:solidFill>
                  <a:schemeClr val="tx1"/>
                </a:solidFill>
              </a:rPr>
              <a:t>+21.</a:t>
            </a:r>
            <a:r>
              <a:rPr lang="nn-NO" dirty="0">
                <a:solidFill>
                  <a:schemeClr val="tx1"/>
                </a:solidFill>
              </a:rPr>
              <a:t> 5</a:t>
            </a:r>
            <a:r>
              <a:rPr lang="nn-NO" baseline="30000" dirty="0">
                <a:solidFill>
                  <a:schemeClr val="tx1"/>
                </a:solidFill>
              </a:rPr>
              <a:t>2k−</a:t>
            </a:r>
            <a:r>
              <a:rPr lang="nn-NO" baseline="30000" dirty="0" smtClean="0">
                <a:solidFill>
                  <a:schemeClr val="tx1"/>
                </a:solidFill>
              </a:rPr>
              <a:t>1</a:t>
            </a:r>
          </a:p>
          <a:p>
            <a:pPr marL="0" indent="0">
              <a:buNone/>
            </a:pPr>
            <a:r>
              <a:rPr lang="nn-NO" baseline="-25000" dirty="0" smtClean="0">
                <a:solidFill>
                  <a:schemeClr val="tx1"/>
                </a:solidFill>
              </a:rPr>
              <a:t>	</a:t>
            </a:r>
            <a:r>
              <a:rPr lang="nn-NO" dirty="0" smtClean="0">
                <a:solidFill>
                  <a:schemeClr val="tx1"/>
                </a:solidFill>
              </a:rPr>
              <a:t>=</a:t>
            </a:r>
            <a:r>
              <a:rPr lang="nn-NO" dirty="0">
                <a:solidFill>
                  <a:schemeClr val="tx1"/>
                </a:solidFill>
              </a:rPr>
              <a:t> 4 </a:t>
            </a:r>
            <a:r>
              <a:rPr lang="nn-NO" dirty="0" smtClean="0">
                <a:solidFill>
                  <a:schemeClr val="tx1"/>
                </a:solidFill>
              </a:rPr>
              <a:t>[4</a:t>
            </a:r>
            <a:r>
              <a:rPr lang="nn-NO" baseline="30000" dirty="0" smtClean="0">
                <a:solidFill>
                  <a:schemeClr val="tx1"/>
                </a:solidFill>
              </a:rPr>
              <a:t>k+1</a:t>
            </a:r>
            <a:r>
              <a:rPr lang="nn-NO" dirty="0" smtClean="0">
                <a:solidFill>
                  <a:schemeClr val="tx1"/>
                </a:solidFill>
              </a:rPr>
              <a:t> </a:t>
            </a:r>
            <a:r>
              <a:rPr lang="nn-NO" dirty="0">
                <a:solidFill>
                  <a:schemeClr val="tx1"/>
                </a:solidFill>
              </a:rPr>
              <a:t>+ </a:t>
            </a:r>
            <a:r>
              <a:rPr lang="nn-NO" dirty="0" smtClean="0">
                <a:solidFill>
                  <a:schemeClr val="tx1"/>
                </a:solidFill>
              </a:rPr>
              <a:t> </a:t>
            </a:r>
            <a:r>
              <a:rPr lang="nn-NO" dirty="0">
                <a:solidFill>
                  <a:schemeClr val="tx1"/>
                </a:solidFill>
              </a:rPr>
              <a:t>5</a:t>
            </a:r>
            <a:r>
              <a:rPr lang="nn-NO" baseline="30000" dirty="0">
                <a:solidFill>
                  <a:schemeClr val="tx1"/>
                </a:solidFill>
              </a:rPr>
              <a:t>2k−1 </a:t>
            </a:r>
            <a:r>
              <a:rPr lang="nn-NO" dirty="0" smtClean="0">
                <a:solidFill>
                  <a:schemeClr val="tx1"/>
                </a:solidFill>
              </a:rPr>
              <a:t>]+</a:t>
            </a:r>
            <a:r>
              <a:rPr lang="nn-NO" dirty="0">
                <a:solidFill>
                  <a:schemeClr val="tx1"/>
                </a:solidFill>
              </a:rPr>
              <a:t>21. 5</a:t>
            </a:r>
            <a:r>
              <a:rPr lang="nn-NO" baseline="30000" dirty="0">
                <a:solidFill>
                  <a:schemeClr val="tx1"/>
                </a:solidFill>
              </a:rPr>
              <a:t>2k−</a:t>
            </a:r>
            <a:r>
              <a:rPr lang="nn-NO" baseline="30000" dirty="0" smtClean="0">
                <a:solidFill>
                  <a:schemeClr val="tx1"/>
                </a:solidFill>
              </a:rPr>
              <a:t>1</a:t>
            </a:r>
          </a:p>
          <a:p>
            <a:pPr marL="0" indent="0">
              <a:buNone/>
            </a:pPr>
            <a:r>
              <a:rPr lang="en-US" dirty="0">
                <a:solidFill>
                  <a:schemeClr val="tx1"/>
                </a:solidFill>
              </a:rPr>
              <a:t>Looking at the last line, we see that the expression in parentheses is divisible by 21 by the inductive hypothesis, and obviously the second term is divisible by 21 , so the entire quantity is divisible by </a:t>
            </a:r>
            <a:r>
              <a:rPr lang="en-US" dirty="0" smtClean="0">
                <a:solidFill>
                  <a:schemeClr val="tx1"/>
                </a:solidFill>
              </a:rPr>
              <a:t>2</a:t>
            </a:r>
          </a:p>
          <a:p>
            <a:pPr marL="0" indent="0">
              <a:buNone/>
            </a:pPr>
            <a:r>
              <a:rPr lang="en-US" dirty="0">
                <a:solidFill>
                  <a:schemeClr val="tx1"/>
                </a:solidFill>
              </a:rPr>
              <a:t>Therefore, P(n) is true.</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287571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10084"/>
          </a:xfrm>
        </p:spPr>
        <p:txBody>
          <a:bodyPr/>
          <a:lstStyle/>
          <a:p>
            <a:r>
              <a:rPr lang="en-US" u="sng" dirty="0" smtClean="0"/>
              <a:t>PROOF:</a:t>
            </a:r>
            <a:endParaRPr lang="en-US" u="sng"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1459523" y="1292469"/>
            <a:ext cx="9601200" cy="535531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An argument used to establish the truth of mathematical statement is called Proof.</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Mathematical proofs use </a:t>
            </a:r>
            <a:r>
              <a:rPr lang="en-US" b="1" dirty="0"/>
              <a:t>deductive reasoning</a:t>
            </a:r>
            <a:r>
              <a:rPr lang="en-US" dirty="0"/>
              <a:t>, where a conclusion is drawn from multiple premises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premises in the proof are called statements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While establishing the truth, different rules and already proven facts are used.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u="sng" dirty="0" smtClean="0"/>
              <a:t>INDUCTIVE REASONONG :</a:t>
            </a:r>
            <a:r>
              <a:rPr lang="en-US" dirty="0" smtClean="0"/>
              <a:t> Drawing </a:t>
            </a:r>
            <a:r>
              <a:rPr lang="en-US" dirty="0"/>
              <a:t>a general conclusion from what we see around us. For example, if all the sheep you have ever seen were white, you might conclude that all sheep are </a:t>
            </a:r>
            <a:r>
              <a:rPr lang="en-US" dirty="0" smtClean="0"/>
              <a:t>white.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u="sng" dirty="0" smtClean="0"/>
              <a:t>DEDUCTIVE REASONONG : </a:t>
            </a:r>
            <a:r>
              <a:rPr lang="en-US" dirty="0"/>
              <a:t>You start from a general statement you know for sure is true and draw conclusions about a specific case. For example, if you know for a fact that all sheep like to eat grass, and you also know that the creature standing in front of you is a sheep, then you know with certainty that it likes grass.</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003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arn(inVertical)">
                                      <p:cBhvr>
                                        <p:cTn id="13" dur="500"/>
                                        <p:tgtEl>
                                          <p:spTgt spid="5">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arn(inVertical)">
                                      <p:cBhvr>
                                        <p:cTn id="16" dur="500"/>
                                        <p:tgtEl>
                                          <p:spTgt spid="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barn(inVertical)">
                                      <p:cBhvr>
                                        <p:cTn id="21" dur="500"/>
                                        <p:tgtEl>
                                          <p:spTgt spid="5">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10" end="10"/>
                                            </p:txEl>
                                          </p:spTgt>
                                        </p:tgtEl>
                                        <p:attrNameLst>
                                          <p:attrName>style.visibility</p:attrName>
                                        </p:attrNameLst>
                                      </p:cBhvr>
                                      <p:to>
                                        <p:strVal val="visible"/>
                                      </p:to>
                                    </p:set>
                                    <p:animEffect transition="in" filter="barn(inVertical)">
                                      <p:cBhvr>
                                        <p:cTn id="2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10084"/>
          </a:xfrm>
        </p:spPr>
        <p:txBody>
          <a:bodyPr/>
          <a:lstStyle/>
          <a:p>
            <a:r>
              <a:rPr lang="en-US" u="sng" dirty="0" smtClean="0"/>
              <a:t>SOME TERMINOLOGIES:</a:t>
            </a:r>
            <a:endParaRPr lang="en-US" u="sng"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p:cNvSpPr txBox="1"/>
          <p:nvPr/>
        </p:nvSpPr>
        <p:spPr>
          <a:xfrm>
            <a:off x="1406104" y="1292469"/>
            <a:ext cx="10023895" cy="7109639"/>
          </a:xfrm>
          <a:prstGeom prst="rect">
            <a:avLst/>
          </a:prstGeom>
          <a:noFill/>
        </p:spPr>
        <p:txBody>
          <a:bodyPr wrap="square" rtlCol="0">
            <a:spAutoFit/>
          </a:bodyPr>
          <a:lstStyle/>
          <a:p>
            <a:r>
              <a:rPr lang="en-US" sz="2400" b="1" u="sng" dirty="0" smtClean="0"/>
              <a:t>1. THEOREM: </a:t>
            </a:r>
            <a:r>
              <a:rPr lang="en-US" sz="2400" dirty="0"/>
              <a:t> </a:t>
            </a:r>
            <a:r>
              <a:rPr lang="en-US" sz="2400" dirty="0" smtClean="0"/>
              <a:t>A mathematical statement that is proved using rigorous mathematical  reasoning. The </a:t>
            </a:r>
            <a:r>
              <a:rPr lang="en-US" sz="2400" dirty="0"/>
              <a:t>process of showing a theorem to be correct is called a proof</a:t>
            </a:r>
            <a:r>
              <a:rPr lang="en-US" sz="2400" dirty="0" smtClean="0"/>
              <a:t>.</a:t>
            </a:r>
          </a:p>
          <a:p>
            <a:endParaRPr lang="en-US" sz="2400" dirty="0" smtClean="0"/>
          </a:p>
          <a:p>
            <a:pPr marL="342900" indent="-342900">
              <a:buFont typeface="+mj-lt"/>
              <a:buAutoNum type="arabicPeriod"/>
            </a:pPr>
            <a:endParaRPr lang="en-US" sz="2400" dirty="0"/>
          </a:p>
          <a:p>
            <a:pPr marL="342900" indent="-342900">
              <a:buAutoNum type="arabicPeriod" startAt="2"/>
            </a:pPr>
            <a:r>
              <a:rPr lang="en-US" sz="2400" b="1" u="sng" dirty="0" smtClean="0"/>
              <a:t>AXIOM: </a:t>
            </a:r>
            <a:r>
              <a:rPr lang="en-US" sz="2400" dirty="0" smtClean="0"/>
              <a:t>An axiom is a statement, usually considered to be self- evident, that is assumed to 	be  True without proof. It is used as starting point in mathematical proof.</a:t>
            </a:r>
          </a:p>
          <a:p>
            <a:r>
              <a:rPr lang="en-US" sz="2400" dirty="0"/>
              <a:t>	</a:t>
            </a:r>
            <a:r>
              <a:rPr lang="en-US" sz="2400" dirty="0" smtClean="0"/>
              <a:t>		</a:t>
            </a:r>
            <a:r>
              <a:rPr lang="en-US" sz="2400" b="1" dirty="0" smtClean="0"/>
              <a:t>Example:</a:t>
            </a:r>
            <a:r>
              <a:rPr lang="en-US" sz="2400" dirty="0" smtClean="0"/>
              <a:t> Parallel lines in same plane , do not meet one another in 						either direction when extended infinitely.</a:t>
            </a:r>
          </a:p>
          <a:p>
            <a:endParaRPr lang="en-US" sz="2400" dirty="0" smtClean="0"/>
          </a:p>
          <a:p>
            <a:r>
              <a:rPr lang="en-US" sz="2400" b="1" u="sng" dirty="0" smtClean="0"/>
              <a:t>3. COROLLARY: </a:t>
            </a:r>
            <a:r>
              <a:rPr lang="en-US" sz="2400" dirty="0" smtClean="0"/>
              <a:t>A corollary is the theorem that can be proven to be a Logical consequence  of another theorem.</a:t>
            </a:r>
          </a:p>
          <a:p>
            <a:r>
              <a:rPr lang="en-US" sz="2400" b="1" dirty="0"/>
              <a:t>	</a:t>
            </a:r>
            <a:r>
              <a:rPr lang="en-US" sz="2400" b="1" dirty="0" smtClean="0"/>
              <a:t>		Example: </a:t>
            </a:r>
            <a:r>
              <a:rPr lang="en-US" sz="2400" dirty="0" smtClean="0"/>
              <a:t>If a+ b=c then an example of corollary is c= b- a.</a:t>
            </a:r>
            <a:endParaRPr lang="en-US" sz="2400" b="1" dirty="0" smtClean="0"/>
          </a:p>
          <a:p>
            <a:pPr marL="342900" indent="-342900">
              <a:buAutoNum type="arabicPeriod" startAt="2"/>
            </a:pPr>
            <a:endParaRPr lang="en-US" sz="2400" b="1" u="sng" dirty="0" smtClean="0"/>
          </a:p>
          <a:p>
            <a:endParaRPr lang="en-US" sz="2400" dirty="0" smtClean="0"/>
          </a:p>
          <a:p>
            <a:pPr lvl="3"/>
            <a:r>
              <a:rPr lang="en-US" sz="2400" dirty="0" smtClean="0"/>
              <a:t> </a:t>
            </a:r>
          </a:p>
          <a:p>
            <a:pPr lvl="3"/>
            <a:endParaRPr lang="en-US" sz="2400" dirty="0" smtClean="0"/>
          </a:p>
          <a:p>
            <a:pPr lvl="3"/>
            <a:endParaRPr lang="en-US" sz="2400" dirty="0" smtClean="0"/>
          </a:p>
        </p:txBody>
      </p:sp>
    </p:spTree>
    <p:extLst>
      <p:ext uri="{BB962C8B-B14F-4D97-AF65-F5344CB8AC3E}">
        <p14:creationId xmlns:p14="http://schemas.microsoft.com/office/powerpoint/2010/main" val="286685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arn(inVertical)">
                                      <p:cBhvr>
                                        <p:cTn id="20" dur="500"/>
                                        <p:tgtEl>
                                          <p:spTgt spid="3">
                                            <p:txEl>
                                              <p:pRg st="6" end="6"/>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10084"/>
          </a:xfrm>
        </p:spPr>
        <p:txBody>
          <a:bodyPr/>
          <a:lstStyle/>
          <a:p>
            <a:r>
              <a:rPr lang="en-US" u="sng" dirty="0" smtClean="0"/>
              <a:t>SOME TERMINOLOGIES:</a:t>
            </a:r>
            <a:endParaRPr lang="en-US" u="sng"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p:cNvSpPr txBox="1"/>
          <p:nvPr/>
        </p:nvSpPr>
        <p:spPr>
          <a:xfrm>
            <a:off x="1406104" y="1292469"/>
            <a:ext cx="10023895" cy="6001643"/>
          </a:xfrm>
          <a:prstGeom prst="rect">
            <a:avLst/>
          </a:prstGeom>
          <a:noFill/>
        </p:spPr>
        <p:txBody>
          <a:bodyPr wrap="square" rtlCol="0">
            <a:spAutoFit/>
          </a:bodyPr>
          <a:lstStyle/>
          <a:p>
            <a:r>
              <a:rPr lang="en-US" sz="2400" b="1" dirty="0"/>
              <a:t>4</a:t>
            </a:r>
            <a:r>
              <a:rPr lang="en-US" sz="2400" b="1" dirty="0" smtClean="0"/>
              <a:t>. </a:t>
            </a:r>
            <a:r>
              <a:rPr lang="en-US" sz="2400" b="1" u="sng" dirty="0" smtClean="0"/>
              <a:t>CONJECTURE : </a:t>
            </a:r>
            <a:r>
              <a:rPr lang="en-US" sz="2400" dirty="0" smtClean="0"/>
              <a:t>A conjecture is a mathematical statement that has not yet been rigorously proved. Conjectures arises when one notices a pattern that holds True 	for many cases.</a:t>
            </a:r>
          </a:p>
          <a:p>
            <a:r>
              <a:rPr lang="en-US" sz="2400" dirty="0"/>
              <a:t>	</a:t>
            </a:r>
            <a:r>
              <a:rPr lang="en-US" sz="2400" dirty="0" smtClean="0"/>
              <a:t>		</a:t>
            </a:r>
            <a:r>
              <a:rPr lang="en-US" sz="2400" b="1" dirty="0" smtClean="0"/>
              <a:t>Example: </a:t>
            </a:r>
            <a:r>
              <a:rPr lang="en-US" sz="2400" dirty="0" smtClean="0"/>
              <a:t>2,  4,   6,  ,8   ,10   ,12,   ?</a:t>
            </a:r>
          </a:p>
          <a:p>
            <a:r>
              <a:rPr lang="en-US" sz="2400" b="1" dirty="0"/>
              <a:t>	</a:t>
            </a:r>
            <a:r>
              <a:rPr lang="en-US" sz="2400" b="1" dirty="0" smtClean="0"/>
              <a:t>				   </a:t>
            </a:r>
            <a:r>
              <a:rPr lang="en-US" sz="2400" dirty="0" smtClean="0"/>
              <a:t>The next number is more likely to be 14.</a:t>
            </a:r>
          </a:p>
          <a:p>
            <a:endParaRPr lang="en-US" sz="2400" b="1" dirty="0"/>
          </a:p>
          <a:p>
            <a:endParaRPr lang="en-US" sz="2400" b="1" dirty="0" smtClean="0"/>
          </a:p>
          <a:p>
            <a:pPr marL="342900" indent="-342900">
              <a:buFont typeface="+mj-lt"/>
              <a:buAutoNum type="arabicPeriod"/>
            </a:pPr>
            <a:endParaRPr lang="en-US" sz="2400" dirty="0"/>
          </a:p>
          <a:p>
            <a:r>
              <a:rPr lang="en-US" sz="2400" b="1" dirty="0" smtClean="0"/>
              <a:t>5. </a:t>
            </a:r>
            <a:r>
              <a:rPr lang="en-US" sz="2400" b="1" u="sng" smtClean="0"/>
              <a:t>LEMMA: </a:t>
            </a:r>
            <a:r>
              <a:rPr lang="en-US" sz="2400" dirty="0" smtClean="0"/>
              <a:t>It is generally minor, proven proposition which is used as a stepping stone to a 	larger result. It is also known as a “Helping Theorem” or “ Auxillary Theorem”</a:t>
            </a:r>
          </a:p>
          <a:p>
            <a:r>
              <a:rPr lang="en-US" sz="2400" dirty="0" smtClean="0"/>
              <a:t>			</a:t>
            </a:r>
            <a:r>
              <a:rPr lang="en-US" sz="2400" b="1" dirty="0" smtClean="0"/>
              <a:t>Example: </a:t>
            </a:r>
            <a:r>
              <a:rPr lang="en-US" sz="2400" dirty="0" smtClean="0"/>
              <a:t>For all real numbers r, |-r| = |r|</a:t>
            </a:r>
          </a:p>
          <a:p>
            <a:endParaRPr lang="en-US" sz="2400" dirty="0" smtClean="0"/>
          </a:p>
          <a:p>
            <a:pPr lvl="3"/>
            <a:r>
              <a:rPr lang="en-US" sz="2400" dirty="0" smtClean="0"/>
              <a:t> </a:t>
            </a:r>
          </a:p>
          <a:p>
            <a:pPr lvl="3"/>
            <a:endParaRPr lang="en-US" sz="2400" dirty="0" smtClean="0"/>
          </a:p>
          <a:p>
            <a:pPr lvl="3"/>
            <a:endParaRPr lang="en-US" sz="2400" dirty="0" smtClean="0"/>
          </a:p>
        </p:txBody>
      </p:sp>
    </p:spTree>
    <p:extLst>
      <p:ext uri="{BB962C8B-B14F-4D97-AF65-F5344CB8AC3E}">
        <p14:creationId xmlns:p14="http://schemas.microsoft.com/office/powerpoint/2010/main" val="410842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lstStyle/>
          <a:p>
            <a:r>
              <a:rPr lang="en-US" u="sng" dirty="0" smtClean="0"/>
              <a:t>FORMAL &amp; INFORMAL PROOF:</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6</a:t>
            </a:fld>
            <a:endParaRPr lang="en-US" dirty="0"/>
          </a:p>
        </p:txBody>
      </p:sp>
      <p:sp>
        <p:nvSpPr>
          <p:cNvPr id="5" name="TextBox 4"/>
          <p:cNvSpPr txBox="1"/>
          <p:nvPr/>
        </p:nvSpPr>
        <p:spPr>
          <a:xfrm>
            <a:off x="1362975" y="1188952"/>
            <a:ext cx="9903124" cy="1569660"/>
          </a:xfrm>
          <a:prstGeom prst="rect">
            <a:avLst/>
          </a:prstGeom>
          <a:noFill/>
        </p:spPr>
        <p:txBody>
          <a:bodyPr wrap="square" rtlCol="0">
            <a:spAutoFit/>
          </a:bodyPr>
          <a:lstStyle/>
          <a:p>
            <a:pPr algn="just"/>
            <a:r>
              <a:rPr lang="en-US" sz="2400" dirty="0" smtClean="0"/>
              <a:t>Formal proof :  </a:t>
            </a:r>
            <a:r>
              <a:rPr lang="en-US" sz="2400" dirty="0"/>
              <a:t>A formal proof of a conclusion q given hypotheses p1, p2, . . . , pn is a sequence of steps, each of which applies some inference rule to hypotheses or previously proven statements (antecedents) to yield a new true statement (the consequent). </a:t>
            </a:r>
            <a:endParaRPr lang="en-US" sz="2400" dirty="0" smtClean="0"/>
          </a:p>
        </p:txBody>
      </p:sp>
      <p:sp>
        <p:nvSpPr>
          <p:cNvPr id="6" name="Rectangle 5"/>
          <p:cNvSpPr/>
          <p:nvPr/>
        </p:nvSpPr>
        <p:spPr>
          <a:xfrm>
            <a:off x="1242203" y="1104181"/>
            <a:ext cx="10265435" cy="1828799"/>
          </a:xfrm>
          <a:prstGeom prst="rect">
            <a:avLst/>
          </a:prstGeom>
          <a:noFill/>
          <a:ln w="38100"/>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45721" y="4176484"/>
            <a:ext cx="9903124" cy="1384995"/>
          </a:xfrm>
          <a:prstGeom prst="rect">
            <a:avLst/>
          </a:prstGeom>
          <a:noFill/>
        </p:spPr>
        <p:txBody>
          <a:bodyPr wrap="square" rtlCol="0">
            <a:spAutoFit/>
          </a:bodyPr>
          <a:lstStyle/>
          <a:p>
            <a:pPr algn="just"/>
            <a:r>
              <a:rPr lang="en-US" sz="2800" dirty="0"/>
              <a:t>Informal proof : where more than one rule of inference may be used in each step, where steps may be skipped, where the axioms being assumed and rule of inference used are not explicitly stated.</a:t>
            </a:r>
            <a:endParaRPr lang="en-US" sz="3600" dirty="0"/>
          </a:p>
        </p:txBody>
      </p:sp>
      <p:sp>
        <p:nvSpPr>
          <p:cNvPr id="8" name="Rectangle 7"/>
          <p:cNvSpPr/>
          <p:nvPr/>
        </p:nvSpPr>
        <p:spPr>
          <a:xfrm>
            <a:off x="1242203" y="4025660"/>
            <a:ext cx="10265435" cy="1828799"/>
          </a:xfrm>
          <a:prstGeom prst="rect">
            <a:avLst/>
          </a:prstGeom>
          <a:noFill/>
          <a:ln w="38100"/>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24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500" y="278868"/>
            <a:ext cx="10178322" cy="910084"/>
          </a:xfrm>
        </p:spPr>
        <p:txBody>
          <a:bodyPr/>
          <a:lstStyle/>
          <a:p>
            <a:r>
              <a:rPr lang="en-US" u="sng" dirty="0" smtClean="0"/>
              <a:t>1. DIRECT PROOF:</a:t>
            </a:r>
            <a:endParaRPr lang="en-US" u="sng" dirty="0"/>
          </a:p>
        </p:txBody>
      </p:sp>
      <p:sp>
        <p:nvSpPr>
          <p:cNvPr id="4" name="Slide Number Placeholder 3"/>
          <p:cNvSpPr>
            <a:spLocks noGrp="1"/>
          </p:cNvSpPr>
          <p:nvPr>
            <p:ph type="sldNum" sz="quarter" idx="12"/>
          </p:nvPr>
        </p:nvSpPr>
        <p:spPr>
          <a:xfrm>
            <a:off x="7799718" y="6194524"/>
            <a:ext cx="2819399" cy="345796"/>
          </a:xfrm>
        </p:spPr>
        <p:txBody>
          <a:bodyPr/>
          <a:lstStyle/>
          <a:p>
            <a:fld id="{D57F1E4F-1CFF-5643-939E-217C01CDF565}" type="slidenum">
              <a:rPr lang="en-US" smtClean="0"/>
              <a:pPr/>
              <a:t>7</a:t>
            </a:fld>
            <a:endParaRPr lang="en-US" dirty="0"/>
          </a:p>
        </p:txBody>
      </p:sp>
      <p:sp>
        <p:nvSpPr>
          <p:cNvPr id="3" name="TextBox 2"/>
          <p:cNvSpPr txBox="1"/>
          <p:nvPr/>
        </p:nvSpPr>
        <p:spPr>
          <a:xfrm>
            <a:off x="1199072" y="1188952"/>
            <a:ext cx="9998015"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A direct proof of a conditional statement p → q is constructed when the first step is the assumption that p is true; subsequent steps are constructed using rules of inference, with the final step showing that q must also be </a:t>
            </a:r>
            <a:r>
              <a:rPr lang="en-US" sz="2800" dirty="0" smtClean="0"/>
              <a:t>true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 direct proof shows that a conditional statement p → q is true by showing that if p is true, then q must also be true, so that the combination p true and q false never occurs. </a:t>
            </a:r>
            <a:endParaRPr lang="en-US" sz="2800" dirty="0" smtClean="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 a direct proof, we assume that p is true and use axioms, definitions, and previously proven theorems, together with rules of inference, to show that q must also be true</a:t>
            </a:r>
          </a:p>
        </p:txBody>
      </p:sp>
    </p:spTree>
    <p:extLst>
      <p:ext uri="{BB962C8B-B14F-4D97-AF65-F5344CB8AC3E}">
        <p14:creationId xmlns:p14="http://schemas.microsoft.com/office/powerpoint/2010/main" val="1111998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p:cNvSpPr txBox="1"/>
          <p:nvPr/>
        </p:nvSpPr>
        <p:spPr>
          <a:xfrm>
            <a:off x="1233578" y="508959"/>
            <a:ext cx="9532188" cy="5632311"/>
          </a:xfrm>
          <a:prstGeom prst="rect">
            <a:avLst/>
          </a:prstGeom>
          <a:noFill/>
        </p:spPr>
        <p:txBody>
          <a:bodyPr wrap="square" rtlCol="0">
            <a:spAutoFit/>
          </a:bodyPr>
          <a:lstStyle/>
          <a:p>
            <a:r>
              <a:rPr lang="en-US" sz="2000" u="sng" dirty="0"/>
              <a:t>Example: </a:t>
            </a:r>
            <a:endParaRPr lang="en-US" sz="2000" u="sng" dirty="0" smtClean="0"/>
          </a:p>
          <a:p>
            <a:r>
              <a:rPr lang="en-US" sz="2000" b="1" dirty="0" smtClean="0"/>
              <a:t>1. Prove </a:t>
            </a:r>
            <a:r>
              <a:rPr lang="en-US" sz="2000" b="1" dirty="0"/>
              <a:t>that “If n is odd, then n</a:t>
            </a:r>
            <a:r>
              <a:rPr lang="en-US" sz="2000" b="1" baseline="30000" dirty="0"/>
              <a:t>2</a:t>
            </a:r>
            <a:r>
              <a:rPr lang="en-US" sz="2000" b="1" dirty="0"/>
              <a:t> is odd.” </a:t>
            </a:r>
            <a:endParaRPr lang="en-US" sz="2000" b="1" dirty="0" smtClean="0"/>
          </a:p>
          <a:p>
            <a:r>
              <a:rPr lang="en-US" sz="2000" dirty="0" smtClean="0"/>
              <a:t>Solution:</a:t>
            </a:r>
          </a:p>
          <a:p>
            <a:r>
              <a:rPr lang="en-US" sz="2000" dirty="0" smtClean="0"/>
              <a:t>Let, </a:t>
            </a:r>
          </a:p>
          <a:p>
            <a:r>
              <a:rPr lang="en-US" sz="2000" dirty="0" smtClean="0"/>
              <a:t>p: Hypothesis:  “ n is odd”</a:t>
            </a:r>
          </a:p>
          <a:p>
            <a:r>
              <a:rPr lang="en-US" sz="2000" dirty="0" smtClean="0"/>
              <a:t>q: Conclusion:  “n</a:t>
            </a:r>
            <a:r>
              <a:rPr lang="en-US" sz="2000" baseline="30000" dirty="0" smtClean="0"/>
              <a:t>2</a:t>
            </a:r>
            <a:r>
              <a:rPr lang="en-US" sz="2000" dirty="0" smtClean="0"/>
              <a:t> is odd”</a:t>
            </a:r>
          </a:p>
          <a:p>
            <a:endParaRPr lang="en-US" sz="2000" dirty="0"/>
          </a:p>
          <a:p>
            <a:r>
              <a:rPr lang="en-US" sz="2000" dirty="0" smtClean="0"/>
              <a:t>Now, we assume Hypothesis is TRUE. i.e. </a:t>
            </a:r>
          </a:p>
          <a:p>
            <a:r>
              <a:rPr lang="en-US" sz="2000" dirty="0"/>
              <a:t>	</a:t>
            </a:r>
            <a:r>
              <a:rPr lang="en-US" sz="2000" dirty="0" smtClean="0"/>
              <a:t>				n is odd(TRUE)</a:t>
            </a:r>
          </a:p>
          <a:p>
            <a:r>
              <a:rPr lang="en-US" sz="2000" dirty="0" smtClean="0"/>
              <a:t>By the definition of odd integer, we can write,</a:t>
            </a:r>
          </a:p>
          <a:p>
            <a:r>
              <a:rPr lang="en-US" sz="2000" dirty="0"/>
              <a:t>		</a:t>
            </a:r>
            <a:r>
              <a:rPr lang="en-US" sz="2000" dirty="0" smtClean="0"/>
              <a:t>			n= 2k+1; for integer k</a:t>
            </a:r>
          </a:p>
          <a:p>
            <a:r>
              <a:rPr lang="en-US" sz="2000" dirty="0" smtClean="0"/>
              <a:t>Squaring both sides,</a:t>
            </a:r>
          </a:p>
          <a:p>
            <a:r>
              <a:rPr lang="en-US" sz="2000" dirty="0"/>
              <a:t>	</a:t>
            </a:r>
            <a:r>
              <a:rPr lang="en-US" sz="2000" dirty="0" smtClean="0"/>
              <a:t>			n</a:t>
            </a:r>
            <a:r>
              <a:rPr lang="en-US" sz="2000" baseline="30000" dirty="0" smtClean="0"/>
              <a:t>2</a:t>
            </a:r>
            <a:r>
              <a:rPr lang="en-US" sz="2000" dirty="0" smtClean="0"/>
              <a:t> = (2k+1)</a:t>
            </a:r>
            <a:r>
              <a:rPr lang="en-US" sz="2000" baseline="30000" dirty="0" smtClean="0"/>
              <a:t>2</a:t>
            </a:r>
            <a:endParaRPr lang="en-US" sz="2000" dirty="0" smtClean="0"/>
          </a:p>
          <a:p>
            <a:r>
              <a:rPr lang="en-US" sz="2000" dirty="0"/>
              <a:t>	</a:t>
            </a:r>
            <a:r>
              <a:rPr lang="en-US" sz="2000" dirty="0" smtClean="0"/>
              <a:t>			    = 4k</a:t>
            </a:r>
            <a:r>
              <a:rPr lang="en-US" sz="2000" baseline="30000" dirty="0" smtClean="0"/>
              <a:t>2</a:t>
            </a:r>
            <a:r>
              <a:rPr lang="en-US" sz="2000" dirty="0" smtClean="0"/>
              <a:t> + 4k + 1</a:t>
            </a:r>
          </a:p>
          <a:p>
            <a:r>
              <a:rPr lang="en-US" sz="2000" dirty="0"/>
              <a:t>	</a:t>
            </a:r>
            <a:r>
              <a:rPr lang="en-US" sz="2000" dirty="0" smtClean="0"/>
              <a:t>			    =2(2k</a:t>
            </a:r>
            <a:r>
              <a:rPr lang="en-US" sz="2000" baseline="30000" dirty="0" smtClean="0"/>
              <a:t>2</a:t>
            </a:r>
            <a:r>
              <a:rPr lang="en-US" sz="2000" dirty="0" smtClean="0"/>
              <a:t> + 2k) +1</a:t>
            </a:r>
          </a:p>
          <a:p>
            <a:r>
              <a:rPr lang="en-US" sz="2000" dirty="0"/>
              <a:t>	</a:t>
            </a:r>
            <a:r>
              <a:rPr lang="en-US" sz="2000" dirty="0" smtClean="0"/>
              <a:t>			    =2k</a:t>
            </a:r>
            <a:r>
              <a:rPr lang="en-US" sz="2000" baseline="-25000" dirty="0" smtClean="0"/>
              <a:t>1</a:t>
            </a:r>
            <a:r>
              <a:rPr lang="en-US" sz="2000" dirty="0" smtClean="0"/>
              <a:t> + 1; where k</a:t>
            </a:r>
            <a:r>
              <a:rPr lang="en-US" sz="2000" baseline="-25000" dirty="0" smtClean="0"/>
              <a:t>1</a:t>
            </a:r>
            <a:r>
              <a:rPr lang="en-US" sz="2000" dirty="0" smtClean="0"/>
              <a:t> = (2k</a:t>
            </a:r>
            <a:r>
              <a:rPr lang="en-US" sz="2000" baseline="30000" dirty="0" smtClean="0"/>
              <a:t>2</a:t>
            </a:r>
            <a:r>
              <a:rPr lang="en-US" sz="2000" dirty="0" smtClean="0"/>
              <a:t> + 2k) is an integer</a:t>
            </a:r>
            <a:endParaRPr lang="en-US" sz="2000" dirty="0"/>
          </a:p>
          <a:p>
            <a:r>
              <a:rPr lang="en-US" sz="2000" dirty="0" smtClean="0"/>
              <a:t>  </a:t>
            </a:r>
          </a:p>
          <a:p>
            <a:r>
              <a:rPr lang="en-US" sz="2000" dirty="0" smtClean="0"/>
              <a:t>Therefore</a:t>
            </a:r>
            <a:r>
              <a:rPr lang="en-US" sz="2000" dirty="0"/>
              <a:t>, n2 is odd. </a:t>
            </a:r>
          </a:p>
        </p:txBody>
      </p:sp>
    </p:spTree>
    <p:extLst>
      <p:ext uri="{BB962C8B-B14F-4D97-AF65-F5344CB8AC3E}">
        <p14:creationId xmlns:p14="http://schemas.microsoft.com/office/powerpoint/2010/main" val="34783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arn(inVertical)">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arn(inVertical)">
                                      <p:cBhvr>
                                        <p:cTn id="18" dur="500"/>
                                        <p:tgtEl>
                                          <p:spTgt spid="5">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arn(inVertical)">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arn(inVertical)">
                                      <p:cBhvr>
                                        <p:cTn id="26" dur="500"/>
                                        <p:tgtEl>
                                          <p:spTgt spid="5">
                                            <p:txEl>
                                              <p:pRg st="7" end="7"/>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barn(inVertical)">
                                      <p:cBhvr>
                                        <p:cTn id="29" dur="500"/>
                                        <p:tgtEl>
                                          <p:spTgt spid="5">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arn(inVertical)">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barn(inVertical)">
                                      <p:cBhvr>
                                        <p:cTn id="42" dur="500"/>
                                        <p:tgtEl>
                                          <p:spTgt spid="5">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barn(inVertical)">
                                      <p:cBhvr>
                                        <p:cTn id="45" dur="500"/>
                                        <p:tgtEl>
                                          <p:spTgt spid="5">
                                            <p:txEl>
                                              <p:pRg st="12" end="12"/>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5">
                                            <p:txEl>
                                              <p:pRg st="13" end="13"/>
                                            </p:txEl>
                                          </p:spTgt>
                                        </p:tgtEl>
                                        <p:attrNameLst>
                                          <p:attrName>style.visibility</p:attrName>
                                        </p:attrNameLst>
                                      </p:cBhvr>
                                      <p:to>
                                        <p:strVal val="visible"/>
                                      </p:to>
                                    </p:set>
                                    <p:animEffect transition="in" filter="barn(inVertical)">
                                      <p:cBhvr>
                                        <p:cTn id="48" dur="500"/>
                                        <p:tgtEl>
                                          <p:spTgt spid="5">
                                            <p:txEl>
                                              <p:pRg st="13" end="13"/>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animEffect transition="in" filter="barn(inVertical)">
                                      <p:cBhvr>
                                        <p:cTn id="51" dur="500"/>
                                        <p:tgtEl>
                                          <p:spTgt spid="5">
                                            <p:txEl>
                                              <p:pRg st="14" end="14"/>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barn(inVertical)">
                                      <p:cBhvr>
                                        <p:cTn id="54" dur="500"/>
                                        <p:tgtEl>
                                          <p:spTgt spid="5">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animEffect transition="in" filter="barn(inVertical)">
                                      <p:cBhvr>
                                        <p:cTn id="59"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p:cNvSpPr txBox="1"/>
          <p:nvPr/>
        </p:nvSpPr>
        <p:spPr>
          <a:xfrm>
            <a:off x="1233577" y="508959"/>
            <a:ext cx="9894497" cy="5940088"/>
          </a:xfrm>
          <a:prstGeom prst="rect">
            <a:avLst/>
          </a:prstGeom>
          <a:noFill/>
        </p:spPr>
        <p:txBody>
          <a:bodyPr wrap="square" rtlCol="0">
            <a:spAutoFit/>
          </a:bodyPr>
          <a:lstStyle/>
          <a:p>
            <a:r>
              <a:rPr lang="en-US" sz="2000" b="1" dirty="0" smtClean="0"/>
              <a:t>2. Prove </a:t>
            </a:r>
            <a:r>
              <a:rPr lang="en-US" sz="2000" b="1" dirty="0"/>
              <a:t>that “If </a:t>
            </a:r>
            <a:r>
              <a:rPr lang="en-US" sz="2000" b="1" dirty="0" smtClean="0"/>
              <a:t> ‘m’ and ‘n’ are </a:t>
            </a:r>
            <a:r>
              <a:rPr lang="en-US" sz="2000" b="1" dirty="0"/>
              <a:t>odd, then </a:t>
            </a:r>
            <a:r>
              <a:rPr lang="en-US" sz="2000" b="1" dirty="0" smtClean="0"/>
              <a:t>‘m + n’ </a:t>
            </a:r>
            <a:r>
              <a:rPr lang="en-US" sz="2000" b="1" dirty="0"/>
              <a:t>is </a:t>
            </a:r>
            <a:r>
              <a:rPr lang="en-US" sz="2000" b="1" dirty="0" smtClean="0"/>
              <a:t>even.” [</a:t>
            </a:r>
            <a:r>
              <a:rPr lang="en-US" b="1" dirty="0"/>
              <a:t>The sum of two odd numbers </a:t>
            </a:r>
            <a:r>
              <a:rPr lang="en-US" b="1" dirty="0" smtClean="0"/>
              <a:t>is even.]</a:t>
            </a:r>
            <a:r>
              <a:rPr lang="en-US" sz="2000" b="1" dirty="0" smtClean="0"/>
              <a:t> </a:t>
            </a:r>
          </a:p>
          <a:p>
            <a:r>
              <a:rPr lang="en-US" sz="2000" dirty="0" smtClean="0"/>
              <a:t>Solution:</a:t>
            </a:r>
          </a:p>
          <a:p>
            <a:r>
              <a:rPr lang="en-US" sz="2000" dirty="0" smtClean="0"/>
              <a:t>Let, </a:t>
            </a:r>
          </a:p>
          <a:p>
            <a:r>
              <a:rPr lang="en-US" sz="2000" dirty="0" smtClean="0"/>
              <a:t>p: Hypothesis:  “ m and n are odd”</a:t>
            </a:r>
          </a:p>
          <a:p>
            <a:r>
              <a:rPr lang="en-US" sz="2000" dirty="0" smtClean="0"/>
              <a:t>q: Conclusion:  “m + n  is even”</a:t>
            </a:r>
          </a:p>
          <a:p>
            <a:endParaRPr lang="en-US" sz="2000" dirty="0"/>
          </a:p>
          <a:p>
            <a:r>
              <a:rPr lang="en-US" sz="2000" dirty="0" smtClean="0"/>
              <a:t>Now, we assume Hypothesis is TRUE. i.e. </a:t>
            </a:r>
          </a:p>
          <a:p>
            <a:r>
              <a:rPr lang="en-US" sz="2000" dirty="0"/>
              <a:t>	</a:t>
            </a:r>
            <a:r>
              <a:rPr lang="en-US" sz="2000" dirty="0" smtClean="0"/>
              <a:t>				m and n are odd(TRUE)</a:t>
            </a:r>
          </a:p>
          <a:p>
            <a:r>
              <a:rPr lang="en-US" sz="2000" dirty="0" smtClean="0"/>
              <a:t>By the definition of odd integer, we can write,</a:t>
            </a:r>
          </a:p>
          <a:p>
            <a:r>
              <a:rPr lang="en-US" sz="2000" dirty="0"/>
              <a:t>		</a:t>
            </a:r>
            <a:r>
              <a:rPr lang="en-US" sz="2000" dirty="0" smtClean="0"/>
              <a:t>			m= 2i+1; for integer </a:t>
            </a:r>
            <a:r>
              <a:rPr lang="en-US" sz="2000" dirty="0" err="1" smtClean="0"/>
              <a:t>i</a:t>
            </a:r>
            <a:endParaRPr lang="en-US" sz="2000" dirty="0" smtClean="0"/>
          </a:p>
          <a:p>
            <a:r>
              <a:rPr lang="en-US" sz="2000" dirty="0"/>
              <a:t>	</a:t>
            </a:r>
            <a:r>
              <a:rPr lang="en-US" sz="2000" dirty="0" smtClean="0"/>
              <a:t>				n = 2j+1; for integer j</a:t>
            </a:r>
          </a:p>
          <a:p>
            <a:r>
              <a:rPr lang="en-US" sz="2000" dirty="0" smtClean="0"/>
              <a:t>Now,</a:t>
            </a:r>
          </a:p>
          <a:p>
            <a:r>
              <a:rPr lang="en-US" sz="2000" dirty="0"/>
              <a:t>	</a:t>
            </a:r>
            <a:r>
              <a:rPr lang="en-US" sz="2000" dirty="0" smtClean="0"/>
              <a:t>m + n = (2i+1)</a:t>
            </a:r>
            <a:r>
              <a:rPr lang="en-US" sz="2000" baseline="30000" dirty="0"/>
              <a:t> </a:t>
            </a:r>
            <a:r>
              <a:rPr lang="en-US" sz="2000" dirty="0" smtClean="0"/>
              <a:t>+ (2j +1)</a:t>
            </a:r>
          </a:p>
          <a:p>
            <a:r>
              <a:rPr lang="en-US" sz="2000" dirty="0"/>
              <a:t>	</a:t>
            </a:r>
            <a:r>
              <a:rPr lang="en-US" sz="2000" dirty="0" smtClean="0"/>
              <a:t>	</a:t>
            </a:r>
            <a:r>
              <a:rPr lang="en-US" sz="2000" dirty="0"/>
              <a:t> </a:t>
            </a:r>
            <a:r>
              <a:rPr lang="en-US" sz="2000" dirty="0" smtClean="0"/>
              <a:t>  = 2i+2j+2</a:t>
            </a:r>
          </a:p>
          <a:p>
            <a:r>
              <a:rPr lang="en-US" sz="2000" dirty="0"/>
              <a:t>	</a:t>
            </a:r>
            <a:r>
              <a:rPr lang="en-US" sz="2000" dirty="0" smtClean="0"/>
              <a:t>	</a:t>
            </a:r>
            <a:r>
              <a:rPr lang="en-US" sz="2000" dirty="0"/>
              <a:t> </a:t>
            </a:r>
            <a:r>
              <a:rPr lang="en-US" sz="2000" dirty="0" smtClean="0"/>
              <a:t>  =2(i+j+1)</a:t>
            </a:r>
          </a:p>
          <a:p>
            <a:r>
              <a:rPr lang="en-US" sz="2000" dirty="0"/>
              <a:t>	</a:t>
            </a:r>
            <a:r>
              <a:rPr lang="en-US" sz="2000" dirty="0" smtClean="0"/>
              <a:t>	</a:t>
            </a:r>
            <a:r>
              <a:rPr lang="en-US" sz="2000" dirty="0"/>
              <a:t> </a:t>
            </a:r>
            <a:r>
              <a:rPr lang="en-US" sz="2000" dirty="0" smtClean="0"/>
              <a:t>  =2k 		; where k = (i+j+1) is an integer</a:t>
            </a:r>
            <a:endParaRPr lang="en-US" sz="2000" dirty="0"/>
          </a:p>
          <a:p>
            <a:r>
              <a:rPr lang="en-US" sz="2000" dirty="0" smtClean="0"/>
              <a:t>  </a:t>
            </a:r>
          </a:p>
          <a:p>
            <a:r>
              <a:rPr lang="en-US" sz="2000" dirty="0" smtClean="0"/>
              <a:t>Therefore</a:t>
            </a:r>
            <a:r>
              <a:rPr lang="en-US" sz="2000" dirty="0"/>
              <a:t>, </a:t>
            </a:r>
            <a:r>
              <a:rPr lang="en-US" sz="2000" dirty="0" smtClean="0"/>
              <a:t>m + n </a:t>
            </a:r>
            <a:r>
              <a:rPr lang="en-US" sz="2000" dirty="0"/>
              <a:t>is </a:t>
            </a:r>
            <a:r>
              <a:rPr lang="en-US" sz="2000" dirty="0" smtClean="0"/>
              <a:t>even. </a:t>
            </a:r>
            <a:endParaRPr lang="en-US" sz="2000" dirty="0"/>
          </a:p>
        </p:txBody>
      </p:sp>
    </p:spTree>
    <p:extLst>
      <p:ext uri="{BB962C8B-B14F-4D97-AF65-F5344CB8AC3E}">
        <p14:creationId xmlns:p14="http://schemas.microsoft.com/office/powerpoint/2010/main" val="406882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arn(inVertical)">
                                      <p:cBhvr>
                                        <p:cTn id="18" dur="500"/>
                                        <p:tgtEl>
                                          <p:spTgt spid="5">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inVertic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arn(inVertical)">
                                      <p:cBhvr>
                                        <p:cTn id="26" dur="500"/>
                                        <p:tgtEl>
                                          <p:spTgt spid="5">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arn(inVertical)">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barn(inVertical)">
                                      <p:cBhvr>
                                        <p:cTn id="34" dur="500"/>
                                        <p:tgtEl>
                                          <p:spTgt spid="5">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arn(inVertical)">
                                      <p:cBhvr>
                                        <p:cTn id="37" dur="500"/>
                                        <p:tgtEl>
                                          <p:spTgt spid="5">
                                            <p:txEl>
                                              <p:pRg st="9" end="9"/>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barn(inVertical)">
                                      <p:cBhvr>
                                        <p:cTn id="40" dur="500"/>
                                        <p:tgtEl>
                                          <p:spTgt spid="5">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animEffect transition="in" filter="barn(inVertical)">
                                      <p:cBhvr>
                                        <p:cTn id="45" dur="500"/>
                                        <p:tgtEl>
                                          <p:spTgt spid="5">
                                            <p:txEl>
                                              <p:pRg st="11" end="11"/>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animEffect transition="in" filter="barn(inVertical)">
                                      <p:cBhvr>
                                        <p:cTn id="48" dur="500"/>
                                        <p:tgtEl>
                                          <p:spTgt spid="5">
                                            <p:txEl>
                                              <p:pRg st="12" end="12"/>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animEffect transition="in" filter="barn(inVertical)">
                                      <p:cBhvr>
                                        <p:cTn id="51" dur="500"/>
                                        <p:tgtEl>
                                          <p:spTgt spid="5">
                                            <p:txEl>
                                              <p:pRg st="13" end="13"/>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5">
                                            <p:txEl>
                                              <p:pRg st="14" end="14"/>
                                            </p:txEl>
                                          </p:spTgt>
                                        </p:tgtEl>
                                        <p:attrNameLst>
                                          <p:attrName>style.visibility</p:attrName>
                                        </p:attrNameLst>
                                      </p:cBhvr>
                                      <p:to>
                                        <p:strVal val="visible"/>
                                      </p:to>
                                    </p:set>
                                    <p:animEffect transition="in" filter="barn(inVertical)">
                                      <p:cBhvr>
                                        <p:cTn id="54" dur="500"/>
                                        <p:tgtEl>
                                          <p:spTgt spid="5">
                                            <p:txEl>
                                              <p:pRg st="14" end="14"/>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xEl>
                                              <p:pRg st="15" end="15"/>
                                            </p:txEl>
                                          </p:spTgt>
                                        </p:tgtEl>
                                        <p:attrNameLst>
                                          <p:attrName>style.visibility</p:attrName>
                                        </p:attrNameLst>
                                      </p:cBhvr>
                                      <p:to>
                                        <p:strVal val="visible"/>
                                      </p:to>
                                    </p:set>
                                    <p:animEffect transition="in" filter="barn(inVertical)">
                                      <p:cBhvr>
                                        <p:cTn id="57" dur="500"/>
                                        <p:tgtEl>
                                          <p:spTgt spid="5">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barn(inVertical)">
                                      <p:cBhvr>
                                        <p:cTn id="62"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3399</TotalTime>
  <Words>2335</Words>
  <Application>Microsoft Office PowerPoint</Application>
  <PresentationFormat>Widescreen</PresentationFormat>
  <Paragraphs>416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Algerian</vt:lpstr>
      <vt:lpstr>Aparajita</vt:lpstr>
      <vt:lpstr>Arial</vt:lpstr>
      <vt:lpstr>Calibri</vt:lpstr>
      <vt:lpstr>Cambria Math</vt:lpstr>
      <vt:lpstr>Gill Sans MT</vt:lpstr>
      <vt:lpstr>Impact</vt:lpstr>
      <vt:lpstr>Wingdings</vt:lpstr>
      <vt:lpstr>Wingdings 3</vt:lpstr>
      <vt:lpstr>Badge</vt:lpstr>
      <vt:lpstr>PowerPoint Presentation</vt:lpstr>
      <vt:lpstr>PowerPoint Presentation</vt:lpstr>
      <vt:lpstr>PROOF:</vt:lpstr>
      <vt:lpstr>SOME TERMINOLOGIES:</vt:lpstr>
      <vt:lpstr>SOME TERMINOLOGIES:</vt:lpstr>
      <vt:lpstr>FORMAL &amp; INFORMAL PROOF:</vt:lpstr>
      <vt:lpstr>1. DIRECT PROOF:</vt:lpstr>
      <vt:lpstr>PowerPoint Presentation</vt:lpstr>
      <vt:lpstr>PowerPoint Presentation</vt:lpstr>
      <vt:lpstr>PowerPoint Presentation</vt:lpstr>
      <vt:lpstr>PowerPoint Presentation</vt:lpstr>
      <vt:lpstr>1. INDIRECT PROOF:</vt:lpstr>
      <vt:lpstr>1.i Proof by Contraposition:</vt:lpstr>
      <vt:lpstr>PowerPoint Presentation</vt:lpstr>
      <vt:lpstr>PowerPoint Presentation</vt:lpstr>
      <vt:lpstr>1.2 Proof by Contradiction:</vt:lpstr>
      <vt:lpstr>PowerPoint Presentation</vt:lpstr>
      <vt:lpstr>PowerPoint Presentation</vt:lpstr>
      <vt:lpstr>PowerPoint Presentation</vt:lpstr>
      <vt:lpstr> PRINCIPLE OF MATHEMATICAL INDUCTIOn: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409</cp:revision>
  <dcterms:created xsi:type="dcterms:W3CDTF">2020-09-07T16:36:41Z</dcterms:created>
  <dcterms:modified xsi:type="dcterms:W3CDTF">2020-10-16T08:15:45Z</dcterms:modified>
</cp:coreProperties>
</file>