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55966" y="3187337"/>
            <a:ext cx="1663337" cy="16372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4012" y="3775108"/>
            <a:ext cx="15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GREEN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68835" y="962352"/>
            <a:ext cx="1663337" cy="16372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24684" y="1550124"/>
            <a:ext cx="160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YELLOW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21634" y="3187337"/>
            <a:ext cx="1663337" cy="16372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68005" y="3775106"/>
            <a:ext cx="106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5" idx="0"/>
          </p:cNvCxnSpPr>
          <p:nvPr/>
        </p:nvCxnSpPr>
        <p:spPr>
          <a:xfrm flipV="1">
            <a:off x="3387635" y="1780957"/>
            <a:ext cx="1981200" cy="1406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>
            <a:off x="7032172" y="1708583"/>
            <a:ext cx="1933052" cy="1718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6" idx="3"/>
          </p:cNvCxnSpPr>
          <p:nvPr/>
        </p:nvCxnSpPr>
        <p:spPr>
          <a:xfrm flipH="1" flipV="1">
            <a:off x="4219303" y="4005941"/>
            <a:ext cx="450233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53355" y="2114815"/>
            <a:ext cx="6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360s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839798" y="2114815"/>
            <a:ext cx="6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52080" y="4005939"/>
            <a:ext cx="6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89971" y="5227655"/>
            <a:ext cx="31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Transition diagram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34059" y="4005939"/>
            <a:ext cx="72190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4192" y="1240645"/>
            <a:ext cx="844594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Formal Definition of Finite State Machine(FSM)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/>
              <a:t>	A </a:t>
            </a:r>
            <a:r>
              <a:rPr lang="en-US" sz="2400" i="1" dirty="0"/>
              <a:t>finite-state machine </a:t>
            </a:r>
            <a:r>
              <a:rPr lang="en-US" sz="2400" dirty="0"/>
              <a:t>is an abstract model of a machine with a primitive internal </a:t>
            </a:r>
            <a:r>
              <a:rPr lang="en-US" sz="2400" dirty="0" smtClean="0"/>
              <a:t>	memory</a:t>
            </a:r>
            <a:r>
              <a:rPr lang="en-US" sz="2400" dirty="0"/>
              <a:t>. </a:t>
            </a:r>
            <a:r>
              <a:rPr lang="en-US" sz="2400" dirty="0" smtClean="0"/>
              <a:t>A </a:t>
            </a:r>
            <a:r>
              <a:rPr lang="en-US" sz="2400" dirty="0"/>
              <a:t>finite-state machine M consists of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a) A finite set </a:t>
            </a:r>
            <a:r>
              <a:rPr lang="en-US" sz="2400" b="1" dirty="0"/>
              <a:t>I</a:t>
            </a:r>
            <a:r>
              <a:rPr lang="en-US" sz="2400" dirty="0"/>
              <a:t> of input symbols.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b) A finite set </a:t>
            </a:r>
            <a:r>
              <a:rPr lang="en-US" sz="2400" b="1" dirty="0"/>
              <a:t>O</a:t>
            </a:r>
            <a:r>
              <a:rPr lang="en-US" sz="2400" dirty="0"/>
              <a:t> of output symbols.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c) A finite set </a:t>
            </a:r>
            <a:r>
              <a:rPr lang="en-US" sz="2400" b="1" dirty="0"/>
              <a:t>S</a:t>
            </a:r>
            <a:r>
              <a:rPr lang="en-US" sz="2400" dirty="0"/>
              <a:t> of states.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d) A next-state function </a:t>
            </a:r>
            <a:r>
              <a:rPr lang="en-US" sz="2400" b="1" dirty="0"/>
              <a:t>f</a:t>
            </a:r>
            <a:r>
              <a:rPr lang="en-US" sz="2400" dirty="0"/>
              <a:t> from S × I into S.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e) An output function </a:t>
            </a:r>
            <a:r>
              <a:rPr lang="en-US" sz="2400" b="1" dirty="0"/>
              <a:t>g</a:t>
            </a:r>
            <a:r>
              <a:rPr lang="en-US" sz="2400" dirty="0"/>
              <a:t> from S × I into O.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f) An initial state </a:t>
            </a:r>
            <a:r>
              <a:rPr lang="en-US" sz="2400" b="1" dirty="0"/>
              <a:t>σ</a:t>
            </a:r>
            <a:r>
              <a:rPr lang="en-US" sz="2400" dirty="0"/>
              <a:t> ∈ 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3600" dirty="0" smtClean="0"/>
              <a:t>We </a:t>
            </a:r>
            <a:r>
              <a:rPr lang="en-US" sz="3600" dirty="0"/>
              <a:t>write M = (I, O, S, f, g, σ</a:t>
            </a:r>
            <a:r>
              <a:rPr lang="en-US" sz="3600" dirty="0" smtClean="0"/>
              <a:t>)</a:t>
            </a:r>
            <a:endParaRPr lang="en-US" sz="2400" dirty="0"/>
          </a:p>
          <a:p>
            <a:r>
              <a:rPr lang="en-US" sz="2400" dirty="0" smtClean="0"/>
              <a:t>	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4949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579" y="1327375"/>
            <a:ext cx="87379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Let,  </a:t>
            </a:r>
            <a:r>
              <a:rPr lang="en-US" sz="2000" dirty="0"/>
              <a:t>I = {a, b}, O = {0, 1}, and S = {σ</a:t>
            </a:r>
            <a:r>
              <a:rPr lang="en-US" sz="2000" baseline="-25000" dirty="0"/>
              <a:t>0</a:t>
            </a:r>
            <a:r>
              <a:rPr lang="en-US" sz="2000" dirty="0"/>
              <a:t>, σ</a:t>
            </a:r>
            <a:r>
              <a:rPr lang="en-US" sz="2000" baseline="-25000" dirty="0"/>
              <a:t>1</a:t>
            </a:r>
            <a:r>
              <a:rPr lang="en-US" sz="2000" dirty="0"/>
              <a:t>}. Define the pair of functions f : S×I → S and g: S × I → O by the rules given in </a:t>
            </a:r>
            <a:r>
              <a:rPr lang="en-US" sz="2000" dirty="0" smtClean="0"/>
              <a:t>Table.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Solution: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(a) State Transition Function(STF):                         (b) Machine Function(MF)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l-GR" sz="2000" dirty="0"/>
              <a:t> f(σ0, a) = σ0 </a:t>
            </a:r>
            <a:r>
              <a:rPr lang="en-US" sz="2000" dirty="0" smtClean="0"/>
              <a:t>										 </a:t>
            </a:r>
            <a:r>
              <a:rPr lang="el-GR" sz="2000" dirty="0" smtClean="0"/>
              <a:t>g(σ0</a:t>
            </a:r>
            <a:r>
              <a:rPr lang="el-GR" sz="2000" dirty="0"/>
              <a:t>, a) = </a:t>
            </a:r>
            <a:r>
              <a:rPr lang="el-GR" sz="2000" dirty="0" smtClean="0"/>
              <a:t>0 </a:t>
            </a:r>
            <a:r>
              <a:rPr lang="en-US" sz="2000" dirty="0" smtClean="0"/>
              <a:t>				</a:t>
            </a:r>
            <a:r>
              <a:rPr lang="el-GR" sz="2000" dirty="0" smtClean="0"/>
              <a:t>f(σ0</a:t>
            </a:r>
            <a:r>
              <a:rPr lang="el-GR" sz="2000" dirty="0"/>
              <a:t>, b) = σ1 </a:t>
            </a:r>
            <a:r>
              <a:rPr lang="en-US" sz="2000" dirty="0" smtClean="0"/>
              <a:t>										 </a:t>
            </a:r>
            <a:r>
              <a:rPr lang="el-GR" sz="2000" dirty="0" smtClean="0"/>
              <a:t>g(σ0</a:t>
            </a:r>
            <a:r>
              <a:rPr lang="el-GR" sz="2000" dirty="0"/>
              <a:t>, b) = </a:t>
            </a:r>
            <a:r>
              <a:rPr lang="el-GR" sz="2000" dirty="0" smtClean="0"/>
              <a:t>1 </a:t>
            </a:r>
            <a:r>
              <a:rPr lang="en-US" sz="2000" dirty="0" smtClean="0"/>
              <a:t>				</a:t>
            </a:r>
            <a:r>
              <a:rPr lang="el-GR" sz="2000" dirty="0" smtClean="0"/>
              <a:t>f(σ1</a:t>
            </a:r>
            <a:r>
              <a:rPr lang="el-GR" sz="2000" dirty="0"/>
              <a:t>, a) = σ1 </a:t>
            </a:r>
            <a:r>
              <a:rPr lang="en-US" sz="2000" dirty="0" smtClean="0"/>
              <a:t>										 </a:t>
            </a:r>
            <a:r>
              <a:rPr lang="el-GR" sz="2000" dirty="0" smtClean="0"/>
              <a:t>g(σ1</a:t>
            </a:r>
            <a:r>
              <a:rPr lang="el-GR" sz="2000" dirty="0"/>
              <a:t>, a) = </a:t>
            </a:r>
            <a:r>
              <a:rPr lang="el-GR" sz="2000" dirty="0" smtClean="0"/>
              <a:t>1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l-GR" sz="2000" dirty="0" smtClean="0"/>
              <a:t>f(σ1</a:t>
            </a:r>
            <a:r>
              <a:rPr lang="el-GR" sz="2000" dirty="0"/>
              <a:t>, b) = σ1 </a:t>
            </a:r>
            <a:r>
              <a:rPr lang="en-US" sz="2000" dirty="0" smtClean="0"/>
              <a:t>										 </a:t>
            </a:r>
            <a:r>
              <a:rPr lang="el-GR" sz="2000" dirty="0" smtClean="0"/>
              <a:t>g(σ1</a:t>
            </a:r>
            <a:r>
              <a:rPr lang="el-GR" sz="2000" dirty="0"/>
              <a:t>, b) = 0.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next state Function and Output function can also be defined by the Transition </a:t>
            </a:r>
          </a:p>
          <a:p>
            <a:r>
              <a:rPr lang="en-US" sz="2000" dirty="0" smtClean="0"/>
              <a:t>Diagram.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04" y="2049912"/>
            <a:ext cx="3203756" cy="16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9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54905" y="1935965"/>
            <a:ext cx="1786467" cy="1735666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5973" y="2395463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/>
              <a:t>σ0 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7309038" y="1935965"/>
            <a:ext cx="1786467" cy="1735666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>
          <a:xfrm>
            <a:off x="3541372" y="2803798"/>
            <a:ext cx="37676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0715" y="2395463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/>
              <a:t>σ</a:t>
            </a:r>
            <a:r>
              <a:rPr lang="en-US" sz="4000" dirty="0" smtClean="0"/>
              <a:t>1</a:t>
            </a:r>
            <a:r>
              <a:rPr lang="el-GR" sz="4000" dirty="0" smtClean="0"/>
              <a:t> </a:t>
            </a:r>
            <a:endParaRPr lang="en-US" sz="4000" dirty="0"/>
          </a:p>
        </p:txBody>
      </p:sp>
      <p:sp>
        <p:nvSpPr>
          <p:cNvPr id="14" name="Curved Down Arrow 13"/>
          <p:cNvSpPr/>
          <p:nvPr/>
        </p:nvSpPr>
        <p:spPr>
          <a:xfrm>
            <a:off x="2245973" y="878529"/>
            <a:ext cx="780615" cy="1144514"/>
          </a:xfrm>
          <a:prstGeom prst="curvedDownArrow">
            <a:avLst>
              <a:gd name="adj1" fmla="val 8142"/>
              <a:gd name="adj2" fmla="val 20384"/>
              <a:gd name="adj3" fmla="val 544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7829986" y="878529"/>
            <a:ext cx="780615" cy="1144514"/>
          </a:xfrm>
          <a:prstGeom prst="curvedDownArrow">
            <a:avLst>
              <a:gd name="adj1" fmla="val 8142"/>
              <a:gd name="adj2" fmla="val 20384"/>
              <a:gd name="adj3" fmla="val 544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10800000">
            <a:off x="7829986" y="3594302"/>
            <a:ext cx="780615" cy="1144514"/>
          </a:xfrm>
          <a:prstGeom prst="curvedDownArrow">
            <a:avLst>
              <a:gd name="adj1" fmla="val 8142"/>
              <a:gd name="adj2" fmla="val 20384"/>
              <a:gd name="adj3" fmla="val 544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5972" y="170643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a/0</a:t>
            </a:r>
            <a:r>
              <a:rPr lang="el-GR" sz="4000" dirty="0" smtClean="0"/>
              <a:t> 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28213" y="2248312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b/1</a:t>
            </a:r>
            <a:r>
              <a:rPr lang="el-GR" sz="4000" dirty="0" smtClean="0"/>
              <a:t> 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7890714" y="4622568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b/0</a:t>
            </a:r>
            <a:r>
              <a:rPr lang="el-GR" sz="4000" dirty="0" smtClean="0"/>
              <a:t> 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7890714" y="225102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a/1</a:t>
            </a:r>
            <a:r>
              <a:rPr lang="el-GR" sz="4000" dirty="0" smtClean="0"/>
              <a:t> 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7180" y="4961122"/>
            <a:ext cx="31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Transition diagram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88869" y="5428142"/>
            <a:ext cx="9535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Definition:</a:t>
            </a:r>
            <a:r>
              <a:rPr lang="en-US" u="sng" dirty="0" smtClean="0"/>
              <a:t> </a:t>
            </a:r>
            <a:r>
              <a:rPr lang="en-US" dirty="0" smtClean="0"/>
              <a:t>Let </a:t>
            </a:r>
            <a:r>
              <a:rPr lang="en-US" dirty="0"/>
              <a:t>M = (I, O, S, f, g, σ) be a finite-state machine. The transition diagram of M is a digraph G whose vertices are the members of S. An arrow designates the initial state σ. A directed edge (σ1, σ2) exists in G if there exists an input </a:t>
            </a:r>
            <a:r>
              <a:rPr lang="en-US" dirty="0" err="1"/>
              <a:t>i</a:t>
            </a:r>
            <a:r>
              <a:rPr lang="en-US" dirty="0"/>
              <a:t> with f(σ1, </a:t>
            </a:r>
            <a:r>
              <a:rPr lang="en-US" dirty="0" err="1"/>
              <a:t>i</a:t>
            </a:r>
            <a:r>
              <a:rPr lang="en-US" dirty="0"/>
              <a:t>) = σ2. In this case, if g(σ1, </a:t>
            </a:r>
            <a:r>
              <a:rPr lang="en-US" dirty="0" err="1"/>
              <a:t>i</a:t>
            </a:r>
            <a:r>
              <a:rPr lang="en-US" dirty="0"/>
              <a:t>) = o, the edge (σ1, σ2) is labeled i/o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32998" y="2707353"/>
            <a:ext cx="721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579" y="1327375"/>
            <a:ext cx="87379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</a:t>
            </a:r>
            <a:r>
              <a:rPr lang="en-US" sz="2000" dirty="0"/>
              <a:t>the output string corresponding to the input string </a:t>
            </a:r>
            <a:r>
              <a:rPr lang="en-US" sz="2000" dirty="0" smtClean="0"/>
              <a:t>“</a:t>
            </a:r>
            <a:r>
              <a:rPr lang="en-US" sz="2000" dirty="0" err="1" smtClean="0"/>
              <a:t>aababba</a:t>
            </a:r>
            <a:r>
              <a:rPr lang="en-US" sz="2000" dirty="0" smtClean="0"/>
              <a:t>” for below </a:t>
            </a:r>
            <a:r>
              <a:rPr lang="en-US" sz="2000" dirty="0"/>
              <a:t>finite-state </a:t>
            </a:r>
            <a:r>
              <a:rPr lang="en-US" sz="2000" dirty="0" smtClean="0"/>
              <a:t>machine.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u="sng" dirty="0" smtClean="0"/>
              <a:t>Solution:</a:t>
            </a:r>
          </a:p>
          <a:p>
            <a:endParaRPr lang="en-US" sz="2000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52" y="1875741"/>
            <a:ext cx="2655116" cy="1402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280" y="3547513"/>
            <a:ext cx="4153260" cy="3162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4206" y="4372673"/>
            <a:ext cx="327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is:</a:t>
            </a:r>
          </a:p>
          <a:p>
            <a:r>
              <a:rPr lang="en-US" dirty="0"/>
              <a:t>	</a:t>
            </a:r>
            <a:r>
              <a:rPr lang="en-US" sz="3600" dirty="0" smtClean="0"/>
              <a:t>0011001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8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6141" y="1148789"/>
            <a:ext cx="10310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Draw the transition diagram of the finite state machine M, where, I = {a, b} O = {0, 1} S = {P, Q, R} σ = P and transition given </a:t>
            </a:r>
            <a:r>
              <a:rPr lang="en-US" sz="2000" dirty="0" smtClean="0"/>
              <a:t>by below table. Find </a:t>
            </a:r>
            <a:r>
              <a:rPr lang="en-US" sz="2000" dirty="0"/>
              <a:t>the output string corresponding to the input string </a:t>
            </a:r>
            <a:r>
              <a:rPr lang="en-US" sz="2000" dirty="0" smtClean="0"/>
              <a:t>“</a:t>
            </a:r>
            <a:r>
              <a:rPr lang="en-US" sz="2000" dirty="0" err="1" smtClean="0"/>
              <a:t>aabbaba</a:t>
            </a:r>
            <a:r>
              <a:rPr lang="en-US" sz="2000" dirty="0" smtClean="0"/>
              <a:t>”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u="sng" dirty="0" smtClean="0"/>
          </a:p>
          <a:p>
            <a:r>
              <a:rPr lang="en-US" sz="2000" u="sng" dirty="0" smtClean="0"/>
              <a:t>Solution:</a:t>
            </a:r>
          </a:p>
          <a:p>
            <a:endParaRPr lang="en-US" sz="2000" u="sn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17" y="1814824"/>
            <a:ext cx="3451495" cy="152067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81418" y="4365620"/>
            <a:ext cx="949234" cy="9753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59282" y="4339493"/>
            <a:ext cx="949234" cy="9753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03555" y="4268901"/>
            <a:ext cx="949234" cy="9753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>
            <a:off x="1254036" y="4827173"/>
            <a:ext cx="605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94562" y="4657357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8802" y="4642619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0938" y="4611214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4" name="Straight Arrow Connector 23"/>
          <p:cNvCxnSpPr>
            <a:endCxn id="10" idx="2"/>
          </p:cNvCxnSpPr>
          <p:nvPr/>
        </p:nvCxnSpPr>
        <p:spPr>
          <a:xfrm>
            <a:off x="2808516" y="4809868"/>
            <a:ext cx="1272902" cy="43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2"/>
          </p:cNvCxnSpPr>
          <p:nvPr/>
        </p:nvCxnSpPr>
        <p:spPr>
          <a:xfrm flipV="1">
            <a:off x="5030652" y="4756581"/>
            <a:ext cx="1272903" cy="75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04459" y="436562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54468" y="434641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a/1</a:t>
            </a:r>
            <a:endParaRPr lang="en-US" dirty="0"/>
          </a:p>
        </p:txBody>
      </p:sp>
      <p:sp>
        <p:nvSpPr>
          <p:cNvPr id="30" name="Curved Down Arrow 29"/>
          <p:cNvSpPr/>
          <p:nvPr/>
        </p:nvSpPr>
        <p:spPr>
          <a:xfrm>
            <a:off x="2155471" y="4132110"/>
            <a:ext cx="2516581" cy="240589"/>
          </a:xfrm>
          <a:prstGeom prst="curvedDownArrow">
            <a:avLst>
              <a:gd name="adj1" fmla="val 0"/>
              <a:gd name="adj2" fmla="val 45737"/>
              <a:gd name="adj3" fmla="val 322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14188" y="382824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b/1</a:t>
            </a:r>
            <a:endParaRPr lang="en-US" dirty="0"/>
          </a:p>
        </p:txBody>
      </p:sp>
      <p:sp>
        <p:nvSpPr>
          <p:cNvPr id="32" name="Curved Down Arrow 31"/>
          <p:cNvSpPr/>
          <p:nvPr/>
        </p:nvSpPr>
        <p:spPr>
          <a:xfrm rot="10800000">
            <a:off x="4337644" y="5288950"/>
            <a:ext cx="436782" cy="529991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9462" y="335611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b/0</a:t>
            </a:r>
            <a:endParaRPr lang="en-US" dirty="0"/>
          </a:p>
        </p:txBody>
      </p:sp>
      <p:sp>
        <p:nvSpPr>
          <p:cNvPr id="34" name="Curved Down Arrow 33"/>
          <p:cNvSpPr/>
          <p:nvPr/>
        </p:nvSpPr>
        <p:spPr>
          <a:xfrm flipH="1" flipV="1">
            <a:off x="2039259" y="5222545"/>
            <a:ext cx="4659086" cy="955204"/>
          </a:xfrm>
          <a:prstGeom prst="curvedDownArrow">
            <a:avLst>
              <a:gd name="adj1" fmla="val 3371"/>
              <a:gd name="adj2" fmla="val 17620"/>
              <a:gd name="adj3" fmla="val 161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36572" y="610551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a/0</a:t>
            </a:r>
            <a:endParaRPr lang="en-US" dirty="0"/>
          </a:p>
        </p:txBody>
      </p:sp>
      <p:sp>
        <p:nvSpPr>
          <p:cNvPr id="37" name="Curved Down Arrow 36"/>
          <p:cNvSpPr/>
          <p:nvPr/>
        </p:nvSpPr>
        <p:spPr>
          <a:xfrm flipH="1">
            <a:off x="2075259" y="3694941"/>
            <a:ext cx="4627535" cy="654974"/>
          </a:xfrm>
          <a:prstGeom prst="curvedDownArrow">
            <a:avLst>
              <a:gd name="adj1" fmla="val 0"/>
              <a:gd name="adj2" fmla="val 13412"/>
              <a:gd name="adj3" fmla="val 215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96230" y="577407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b/1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19543"/>
              </p:ext>
            </p:extLst>
          </p:nvPr>
        </p:nvGraphicFramePr>
        <p:xfrm>
          <a:off x="7590276" y="2809111"/>
          <a:ext cx="4138022" cy="3220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242">
                  <a:extLst>
                    <a:ext uri="{9D8B030D-6E8A-4147-A177-3AD203B41FA5}">
                      <a16:colId xmlns:a16="http://schemas.microsoft.com/office/drawing/2014/main" val="3715170651"/>
                    </a:ext>
                  </a:extLst>
                </a:gridCol>
                <a:gridCol w="957242">
                  <a:extLst>
                    <a:ext uri="{9D8B030D-6E8A-4147-A177-3AD203B41FA5}">
                      <a16:colId xmlns:a16="http://schemas.microsoft.com/office/drawing/2014/main" val="3883694945"/>
                    </a:ext>
                  </a:extLst>
                </a:gridCol>
                <a:gridCol w="1194461">
                  <a:extLst>
                    <a:ext uri="{9D8B030D-6E8A-4147-A177-3AD203B41FA5}">
                      <a16:colId xmlns:a16="http://schemas.microsoft.com/office/drawing/2014/main" val="823615538"/>
                    </a:ext>
                  </a:extLst>
                </a:gridCol>
                <a:gridCol w="1029077">
                  <a:extLst>
                    <a:ext uri="{9D8B030D-6E8A-4147-A177-3AD203B41FA5}">
                      <a16:colId xmlns:a16="http://schemas.microsoft.com/office/drawing/2014/main" val="2526421280"/>
                    </a:ext>
                  </a:extLst>
                </a:gridCol>
              </a:tblGrid>
              <a:tr h="644013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</a:p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</a:p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49638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462322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83472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72397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85030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58198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31735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4715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770259" y="6135503"/>
            <a:ext cx="234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0101100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6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/>
      <p:bldP spid="17" grpId="0"/>
      <p:bldP spid="18" grpId="0"/>
      <p:bldP spid="28" grpId="0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7" grpId="0" animBg="1"/>
      <p:bldP spid="38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7802" y="1175150"/>
            <a:ext cx="10310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Draw the transition diagram of the finite state machine M, where, I = {a, </a:t>
            </a:r>
            <a:r>
              <a:rPr lang="en-US" sz="2000" dirty="0" smtClean="0"/>
              <a:t>b, c} </a:t>
            </a:r>
            <a:r>
              <a:rPr lang="en-US" sz="2000" dirty="0"/>
              <a:t>O = {0, </a:t>
            </a:r>
            <a:r>
              <a:rPr lang="en-US" sz="2000" dirty="0" smtClean="0"/>
              <a:t>1, 2} 	</a:t>
            </a:r>
          </a:p>
          <a:p>
            <a:r>
              <a:rPr lang="en-US" sz="2000" dirty="0" smtClean="0"/>
              <a:t>S </a:t>
            </a:r>
            <a:r>
              <a:rPr lang="en-US" sz="2000" dirty="0"/>
              <a:t>= </a:t>
            </a:r>
            <a:r>
              <a:rPr lang="en-US" sz="2000" dirty="0" smtClean="0"/>
              <a:t>{</a:t>
            </a:r>
            <a:r>
              <a:rPr lang="en-US" sz="2000" dirty="0"/>
              <a:t>σ</a:t>
            </a:r>
            <a:r>
              <a:rPr lang="en-US" sz="2000" baseline="-25000" dirty="0"/>
              <a:t>0</a:t>
            </a:r>
            <a:r>
              <a:rPr lang="en-US" sz="2000" dirty="0"/>
              <a:t>, </a:t>
            </a:r>
            <a:r>
              <a:rPr lang="en-US" sz="2000" dirty="0" smtClean="0"/>
              <a:t>σ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σ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, σ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},  </a:t>
            </a:r>
            <a:r>
              <a:rPr lang="en-US" sz="2000" dirty="0"/>
              <a:t>σ = </a:t>
            </a:r>
            <a:r>
              <a:rPr lang="en-US" sz="2000" dirty="0" smtClean="0"/>
              <a:t>σ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</a:t>
            </a:r>
            <a:r>
              <a:rPr lang="en-US" sz="2000" dirty="0"/>
              <a:t>and transition given </a:t>
            </a:r>
            <a:r>
              <a:rPr lang="en-US" sz="2000" dirty="0" smtClean="0"/>
              <a:t>by below table. Find </a:t>
            </a:r>
            <a:r>
              <a:rPr lang="en-US" sz="2000" dirty="0"/>
              <a:t>the output string corresponding to the input string </a:t>
            </a:r>
            <a:r>
              <a:rPr lang="en-US" sz="2000" dirty="0" smtClean="0"/>
              <a:t>“</a:t>
            </a:r>
            <a:r>
              <a:rPr lang="en-US" sz="2000" dirty="0" err="1" smtClean="0"/>
              <a:t>aabaab</a:t>
            </a:r>
            <a:r>
              <a:rPr lang="en-US" sz="2000" dirty="0" smtClean="0"/>
              <a:t>”</a:t>
            </a:r>
          </a:p>
          <a:p>
            <a:r>
              <a:rPr lang="en-US" sz="2000" u="sng" dirty="0" smtClean="0"/>
              <a:t>Solution:</a:t>
            </a:r>
          </a:p>
          <a:p>
            <a:endParaRPr lang="en-US" sz="2000" u="sng" dirty="0" smtClean="0"/>
          </a:p>
        </p:txBody>
      </p:sp>
      <p:sp>
        <p:nvSpPr>
          <p:cNvPr id="10" name="Oval 9"/>
          <p:cNvSpPr/>
          <p:nvPr/>
        </p:nvSpPr>
        <p:spPr>
          <a:xfrm>
            <a:off x="2874627" y="3539717"/>
            <a:ext cx="667564" cy="6859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29305" y="3484389"/>
            <a:ext cx="730909" cy="7510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20681" y="3581641"/>
            <a:ext cx="648696" cy="63304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V="1">
            <a:off x="836023" y="3859902"/>
            <a:ext cx="293282" cy="4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7600" y="3665423"/>
            <a:ext cx="5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σ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2685" y="3675236"/>
            <a:ext cx="5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σ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72193" y="3694481"/>
            <a:ext cx="46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σ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67774" y="3868805"/>
            <a:ext cx="1049873" cy="20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1342" y="353971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4599" y="542117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a/2</a:t>
            </a:r>
            <a:endParaRPr lang="en-US" dirty="0"/>
          </a:p>
        </p:txBody>
      </p:sp>
      <p:sp>
        <p:nvSpPr>
          <p:cNvPr id="30" name="Curved Down Arrow 29"/>
          <p:cNvSpPr/>
          <p:nvPr/>
        </p:nvSpPr>
        <p:spPr>
          <a:xfrm>
            <a:off x="1663430" y="2966663"/>
            <a:ext cx="3185694" cy="580036"/>
          </a:xfrm>
          <a:prstGeom prst="curvedDownArrow">
            <a:avLst>
              <a:gd name="adj1" fmla="val 0"/>
              <a:gd name="adj2" fmla="val 30620"/>
              <a:gd name="adj3" fmla="val 232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95841" y="265480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c/2</a:t>
            </a:r>
            <a:endParaRPr lang="en-US" dirty="0"/>
          </a:p>
        </p:txBody>
      </p:sp>
      <p:sp>
        <p:nvSpPr>
          <p:cNvPr id="32" name="Curved Down Arrow 31"/>
          <p:cNvSpPr/>
          <p:nvPr/>
        </p:nvSpPr>
        <p:spPr>
          <a:xfrm rot="12050294">
            <a:off x="1034820" y="4119103"/>
            <a:ext cx="436782" cy="529991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24866" y="217120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c/1</a:t>
            </a:r>
            <a:endParaRPr lang="en-US" dirty="0"/>
          </a:p>
        </p:txBody>
      </p:sp>
      <p:sp>
        <p:nvSpPr>
          <p:cNvPr id="34" name="Curved Down Arrow 33"/>
          <p:cNvSpPr/>
          <p:nvPr/>
        </p:nvSpPr>
        <p:spPr>
          <a:xfrm rot="21407069" flipH="1" flipV="1">
            <a:off x="3198420" y="4166202"/>
            <a:ext cx="3219486" cy="1318001"/>
          </a:xfrm>
          <a:prstGeom prst="curvedDownArrow">
            <a:avLst>
              <a:gd name="adj1" fmla="val 0"/>
              <a:gd name="adj2" fmla="val 13622"/>
              <a:gd name="adj3" fmla="val 161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25739" y="360480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a/1</a:t>
            </a:r>
            <a:endParaRPr lang="en-US" dirty="0"/>
          </a:p>
        </p:txBody>
      </p:sp>
      <p:sp>
        <p:nvSpPr>
          <p:cNvPr id="37" name="Curved Down Arrow 36"/>
          <p:cNvSpPr/>
          <p:nvPr/>
        </p:nvSpPr>
        <p:spPr>
          <a:xfrm rot="171803" flipH="1">
            <a:off x="1371962" y="2487797"/>
            <a:ext cx="3633570" cy="1117308"/>
          </a:xfrm>
          <a:prstGeom prst="curvedDownArrow">
            <a:avLst>
              <a:gd name="adj1" fmla="val 0"/>
              <a:gd name="adj2" fmla="val 13412"/>
              <a:gd name="adj3" fmla="val 19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3315" y="459233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c/0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671" y="1847079"/>
            <a:ext cx="4810490" cy="271179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785667" y="3599588"/>
            <a:ext cx="648696" cy="63304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38890" y="3712813"/>
            <a:ext cx="49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σ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13" idx="2"/>
          </p:cNvCxnSpPr>
          <p:nvPr/>
        </p:nvCxnSpPr>
        <p:spPr>
          <a:xfrm>
            <a:off x="3532859" y="3864481"/>
            <a:ext cx="887822" cy="33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6" idx="2"/>
          </p:cNvCxnSpPr>
          <p:nvPr/>
        </p:nvCxnSpPr>
        <p:spPr>
          <a:xfrm>
            <a:off x="5040115" y="3903098"/>
            <a:ext cx="745552" cy="13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9544" y="460125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b/1</a:t>
            </a:r>
            <a:endParaRPr lang="en-US" dirty="0"/>
          </a:p>
        </p:txBody>
      </p:sp>
      <p:sp>
        <p:nvSpPr>
          <p:cNvPr id="46" name="Curved Down Arrow 45"/>
          <p:cNvSpPr/>
          <p:nvPr/>
        </p:nvSpPr>
        <p:spPr>
          <a:xfrm rot="11046171">
            <a:off x="1681522" y="4137178"/>
            <a:ext cx="1578624" cy="345773"/>
          </a:xfrm>
          <a:prstGeom prst="curvedDownArrow">
            <a:avLst>
              <a:gd name="adj1" fmla="val 0"/>
              <a:gd name="adj2" fmla="val 55768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87616" y="444059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4066" y="357612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b/0</a:t>
            </a:r>
            <a:endParaRPr lang="en-US" dirty="0"/>
          </a:p>
        </p:txBody>
      </p:sp>
      <p:sp>
        <p:nvSpPr>
          <p:cNvPr id="49" name="Curved Down Arrow 48"/>
          <p:cNvSpPr/>
          <p:nvPr/>
        </p:nvSpPr>
        <p:spPr>
          <a:xfrm rot="10800000" flipH="1">
            <a:off x="3290841" y="4176963"/>
            <a:ext cx="1551834" cy="486236"/>
          </a:xfrm>
          <a:prstGeom prst="curvedDownArrow">
            <a:avLst>
              <a:gd name="adj1" fmla="val 0"/>
              <a:gd name="adj2" fmla="val 32255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 rot="10800000" flipH="1">
            <a:off x="4863022" y="4163843"/>
            <a:ext cx="1497865" cy="486236"/>
          </a:xfrm>
          <a:prstGeom prst="curvedDownArrow">
            <a:avLst>
              <a:gd name="adj1" fmla="val 0"/>
              <a:gd name="adj2" fmla="val 32255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12891" y="460324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53" name="Curved Down Arrow 52"/>
          <p:cNvSpPr/>
          <p:nvPr/>
        </p:nvSpPr>
        <p:spPr>
          <a:xfrm rot="21407069" flipH="1" flipV="1">
            <a:off x="2967286" y="4071950"/>
            <a:ext cx="3540286" cy="1870078"/>
          </a:xfrm>
          <a:prstGeom prst="curvedDownArrow">
            <a:avLst>
              <a:gd name="adj1" fmla="val 0"/>
              <a:gd name="adj2" fmla="val 13622"/>
              <a:gd name="adj3" fmla="val 90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07541" y="587149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b/0</a:t>
            </a:r>
            <a:endParaRPr lang="en-US" dirty="0"/>
          </a:p>
        </p:txBody>
      </p:sp>
      <p:sp>
        <p:nvSpPr>
          <p:cNvPr id="55" name="Curved Down Arrow 54"/>
          <p:cNvSpPr/>
          <p:nvPr/>
        </p:nvSpPr>
        <p:spPr>
          <a:xfrm rot="10573843">
            <a:off x="1581300" y="3983985"/>
            <a:ext cx="4955339" cy="2401744"/>
          </a:xfrm>
          <a:prstGeom prst="curvedDownArrow">
            <a:avLst>
              <a:gd name="adj1" fmla="val 0"/>
              <a:gd name="adj2" fmla="val 3714"/>
              <a:gd name="adj3" fmla="val 15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84066" y="632710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1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/>
      <p:bldP spid="17" grpId="0"/>
      <p:bldP spid="18" grpId="0"/>
      <p:bldP spid="28" grpId="0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7" grpId="0" animBg="1"/>
      <p:bldP spid="38" grpId="0"/>
      <p:bldP spid="36" grpId="0" animBg="1"/>
      <p:bldP spid="40" grpId="0"/>
      <p:bldP spid="45" grpId="0"/>
      <p:bldP spid="46" grpId="0" animBg="1"/>
      <p:bldP spid="47" grpId="0"/>
      <p:bldP spid="48" grpId="0"/>
      <p:bldP spid="49" grpId="0" animBg="1"/>
      <p:bldP spid="51" grpId="0" animBg="1"/>
      <p:bldP spid="52" grpId="0"/>
      <p:bldP spid="53" grpId="0" animBg="1"/>
      <p:bldP spid="54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1" y="148008"/>
            <a:ext cx="3979956" cy="4536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167" y="148008"/>
            <a:ext cx="5665649" cy="28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2549" y="621086"/>
            <a:ext cx="10594649" cy="1115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Finite state automata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6272" y="2113472"/>
            <a:ext cx="838487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3544" y="1553670"/>
            <a:ext cx="8315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• Sequential Circuits and Finite state Machine </a:t>
            </a:r>
            <a:endParaRPr lang="en-US" sz="2800" i="1" dirty="0" smtClean="0"/>
          </a:p>
          <a:p>
            <a:endParaRPr lang="en-US" sz="2800" dirty="0"/>
          </a:p>
          <a:p>
            <a:r>
              <a:rPr lang="en-US" sz="2800" i="1" dirty="0"/>
              <a:t>• Finite State Automata </a:t>
            </a:r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• Non-deterministic Finite State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• Language and </a:t>
            </a:r>
            <a:r>
              <a:rPr lang="en-US" sz="2800" i="1" dirty="0" smtClean="0"/>
              <a:t>Grammars</a:t>
            </a:r>
          </a:p>
          <a:p>
            <a:endParaRPr lang="en-US" sz="2800" dirty="0"/>
          </a:p>
          <a:p>
            <a:r>
              <a:rPr lang="en-US" sz="2800" i="1" dirty="0"/>
              <a:t> • Language and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 • Regular Expression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Combinational circuits: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313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ombination circuit is a circuit where the output depends only on the present value of input. </a:t>
            </a:r>
            <a:r>
              <a:rPr lang="en-US" dirty="0"/>
              <a:t>Combinatorial circuits can be constructed using solid-state devices, called </a:t>
            </a:r>
            <a:r>
              <a:rPr lang="en-US" dirty="0" smtClean="0"/>
              <a:t>gates.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combinatorial circuit has no memory; previous inputs and the state of the system do not </a:t>
            </a:r>
            <a:r>
              <a:rPr lang="en-US" dirty="0" smtClean="0"/>
              <a:t>affect </a:t>
            </a:r>
            <a:r>
              <a:rPr lang="en-US" dirty="0"/>
              <a:t>the output of a combinatorial </a:t>
            </a:r>
            <a:r>
              <a:rPr lang="en-US" dirty="0" smtClean="0"/>
              <a:t>circuit.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32" y="2970330"/>
            <a:ext cx="5255408" cy="38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Sequential  circuits: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31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Sequential circuit is a circuit where the output depends on the present value of input as well as the sequence of past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Sequential</a:t>
            </a:r>
            <a:r>
              <a:rPr lang="en-US" dirty="0" smtClean="0"/>
              <a:t> circuit is a combination of combinational circuit and a storage element.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sequential circuits use current input variables and previous input variables which are stored and provides the data to the circuit on the next clock cycle.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7191" y="3554841"/>
            <a:ext cx="4114800" cy="2820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52723" y="3944983"/>
            <a:ext cx="1664898" cy="812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515" y="4028230"/>
            <a:ext cx="156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Combinational circuit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6913" y="5402695"/>
            <a:ext cx="1333758" cy="6081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61405" y="5522126"/>
            <a:ext cx="1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2509854" y="4351396"/>
            <a:ext cx="2242869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91885" y="4303622"/>
            <a:ext cx="263019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25640" y="4330244"/>
            <a:ext cx="30480" cy="10621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14950" y="4749312"/>
            <a:ext cx="0" cy="9574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1"/>
          </p:cNvCxnSpPr>
          <p:nvPr/>
        </p:nvCxnSpPr>
        <p:spPr>
          <a:xfrm flipH="1" flipV="1">
            <a:off x="5292090" y="5706792"/>
            <a:ext cx="964823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4731" y="4145578"/>
            <a:ext cx="97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991527" y="4079328"/>
            <a:ext cx="97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27800" y="6435869"/>
            <a:ext cx="26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Sequential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0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7" grpId="0" animBg="1"/>
      <p:bldP spid="6" grpId="0"/>
      <p:bldP spid="9" grpId="0" animBg="1"/>
      <p:bldP spid="10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Sequential  circuits: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4943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will assume that the state of the system changes only at time t = 0, 1,... . A simple way to introduce sequencing in circuits is to introduce a </a:t>
            </a:r>
            <a:r>
              <a:rPr lang="en-US" b="1" dirty="0"/>
              <a:t>unit time delay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unit time delay accepts as input a bit x</a:t>
            </a:r>
            <a:r>
              <a:rPr lang="en-US" baseline="-25000" dirty="0"/>
              <a:t>t</a:t>
            </a:r>
            <a:r>
              <a:rPr lang="en-US" dirty="0"/>
              <a:t> at time t and outputs x</a:t>
            </a:r>
            <a:r>
              <a:rPr lang="en-US" baseline="-25000" dirty="0"/>
              <a:t>t−1</a:t>
            </a:r>
            <a:r>
              <a:rPr lang="en-US" dirty="0"/>
              <a:t>, the bit received as input at time t − 1.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sequential circuits use current input variables and previous input variables which are stored and provides the data to the circuit on the next clock cycle.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an example of the use of the unit time delay, we discuss the </a:t>
            </a:r>
            <a:r>
              <a:rPr lang="en-US" b="1" dirty="0"/>
              <a:t>serial </a:t>
            </a:r>
            <a:r>
              <a:rPr lang="en-US" b="1" dirty="0" smtClean="0"/>
              <a:t>adder.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0725" y="4108494"/>
            <a:ext cx="1664898" cy="812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0565" y="4212508"/>
            <a:ext cx="156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Delay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4789" y="4494603"/>
            <a:ext cx="12859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85623" y="4501831"/>
            <a:ext cx="14557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07142" y="4289452"/>
            <a:ext cx="97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41326" y="4317165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t−1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24833" y="5025051"/>
            <a:ext cx="26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</a:t>
            </a:r>
            <a:r>
              <a:rPr lang="en-US" dirty="0"/>
              <a:t>. Unit time delay</a:t>
            </a:r>
          </a:p>
        </p:txBody>
      </p:sp>
    </p:spTree>
    <p:extLst>
      <p:ext uri="{BB962C8B-B14F-4D97-AF65-F5344CB8AC3E}">
        <p14:creationId xmlns:p14="http://schemas.microsoft.com/office/powerpoint/2010/main" val="2836196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Serial adder: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4943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serial adder accepts as input two binary numbers </a:t>
            </a:r>
            <a:endParaRPr lang="en-US" dirty="0" smtClean="0"/>
          </a:p>
          <a:p>
            <a:pPr lvl="2"/>
            <a:r>
              <a:rPr lang="en-US" dirty="0"/>
              <a:t>	</a:t>
            </a:r>
            <a:r>
              <a:rPr lang="en-US" dirty="0" smtClean="0"/>
              <a:t>x </a:t>
            </a:r>
            <a:r>
              <a:rPr lang="en-US" dirty="0"/>
              <a:t>= 0x</a:t>
            </a:r>
            <a:r>
              <a:rPr lang="en-US" baseline="-25000" dirty="0"/>
              <a:t>N</a:t>
            </a:r>
            <a:r>
              <a:rPr lang="en-US" dirty="0"/>
              <a:t>x</a:t>
            </a:r>
            <a:r>
              <a:rPr lang="en-US" baseline="-25000" dirty="0"/>
              <a:t>N−1</a:t>
            </a:r>
            <a:r>
              <a:rPr lang="en-US" dirty="0"/>
              <a:t> ··· x</a:t>
            </a:r>
            <a:r>
              <a:rPr lang="en-US" baseline="-25000" dirty="0"/>
              <a:t>0</a:t>
            </a:r>
            <a:r>
              <a:rPr lang="en-US" dirty="0"/>
              <a:t> and y = 0y</a:t>
            </a:r>
            <a:r>
              <a:rPr lang="en-US" baseline="-25000" dirty="0"/>
              <a:t>N</a:t>
            </a:r>
            <a:r>
              <a:rPr lang="en-US" dirty="0"/>
              <a:t>y</a:t>
            </a:r>
            <a:r>
              <a:rPr lang="en-US" baseline="-25000" dirty="0"/>
              <a:t>N−1</a:t>
            </a:r>
            <a:r>
              <a:rPr lang="en-US" dirty="0"/>
              <a:t> ··· </a:t>
            </a:r>
            <a:r>
              <a:rPr lang="en-US" dirty="0" smtClean="0"/>
              <a:t>y</a:t>
            </a:r>
            <a:r>
              <a:rPr lang="en-US" baseline="-25000" dirty="0" smtClean="0"/>
              <a:t>0   </a:t>
            </a:r>
            <a:r>
              <a:rPr lang="en-US" dirty="0" smtClean="0"/>
              <a:t>and output s the sum as:</a:t>
            </a:r>
          </a:p>
          <a:p>
            <a:pPr lvl="2"/>
            <a:r>
              <a:rPr lang="en-US" baseline="-25000" dirty="0"/>
              <a:t>	</a:t>
            </a:r>
            <a:r>
              <a:rPr lang="en-US" baseline="-25000" dirty="0" smtClean="0"/>
              <a:t>		</a:t>
            </a:r>
            <a:r>
              <a:rPr lang="en-US" dirty="0" smtClean="0"/>
              <a:t>Z = z</a:t>
            </a:r>
            <a:r>
              <a:rPr lang="en-US" baseline="-25000" dirty="0" smtClean="0"/>
              <a:t>N+1</a:t>
            </a:r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···</a:t>
            </a:r>
            <a:r>
              <a:rPr lang="en-US" dirty="0" smtClean="0"/>
              <a:t>z</a:t>
            </a:r>
            <a:r>
              <a:rPr lang="en-US" baseline="-25000" dirty="0" smtClean="0"/>
              <a:t>0</a:t>
            </a:r>
          </a:p>
          <a:p>
            <a:pPr lvl="2"/>
            <a:endParaRPr lang="en-US" baseline="-25000" dirty="0" smtClean="0"/>
          </a:p>
          <a:p>
            <a:pPr lvl="2"/>
            <a:r>
              <a:rPr lang="en-US" dirty="0" smtClean="0"/>
              <a:t>Example:         x = 1011  (x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	    + y </a:t>
            </a:r>
            <a:r>
              <a:rPr lang="en-US" dirty="0"/>
              <a:t>= 0101 </a:t>
            </a:r>
            <a:r>
              <a:rPr lang="en-US" dirty="0" smtClean="0"/>
              <a:t>  (y</a:t>
            </a:r>
            <a:r>
              <a:rPr lang="en-US" baseline="-25000" dirty="0" smtClean="0"/>
              <a:t>3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				     z = 10000 (z</a:t>
            </a:r>
            <a:r>
              <a:rPr lang="en-US" baseline="-25000" dirty="0" smtClean="0"/>
              <a:t>4</a:t>
            </a:r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numbers x and y are input sequentially in pairs, x0, y0;...;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; </a:t>
            </a:r>
            <a:r>
              <a:rPr lang="en-US" dirty="0" smtClean="0"/>
              <a:t>. </a:t>
            </a:r>
            <a:r>
              <a:rPr lang="en-US" dirty="0"/>
              <a:t>The sum is output z</a:t>
            </a:r>
            <a:r>
              <a:rPr lang="en-US" baseline="-25000" dirty="0"/>
              <a:t>0</a:t>
            </a:r>
            <a:r>
              <a:rPr lang="en-US" dirty="0"/>
              <a:t>,z</a:t>
            </a:r>
            <a:r>
              <a:rPr lang="en-US" baseline="-25000" dirty="0"/>
              <a:t>1</a:t>
            </a:r>
            <a:r>
              <a:rPr lang="en-US" dirty="0"/>
              <a:t>,...,z</a:t>
            </a:r>
            <a:r>
              <a:rPr lang="en-US" baseline="-25000" dirty="0"/>
              <a:t>N+1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20725" y="4108494"/>
            <a:ext cx="1664898" cy="812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372" y="4168822"/>
            <a:ext cx="156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Full</a:t>
            </a:r>
          </a:p>
          <a:p>
            <a:r>
              <a:rPr lang="en-US" sz="2000" dirty="0" smtClean="0"/>
              <a:t>Adder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4789" y="4273015"/>
            <a:ext cx="12859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85623" y="4289452"/>
            <a:ext cx="14557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5967" y="4067308"/>
            <a:ext cx="39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41326" y="4088349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64410" y="6488668"/>
            <a:ext cx="26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</a:t>
            </a:r>
            <a:r>
              <a:rPr lang="en-US" dirty="0"/>
              <a:t>. </a:t>
            </a:r>
            <a:r>
              <a:rPr lang="en-US" dirty="0" smtClean="0"/>
              <a:t>Serial adder circuit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09257" y="3117668"/>
            <a:ext cx="2168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20725" y="5883769"/>
            <a:ext cx="1664898" cy="5881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8372" y="5979618"/>
            <a:ext cx="156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Delay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85623" y="4793864"/>
            <a:ext cx="727851" cy="21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548846" y="4824844"/>
            <a:ext cx="594" cy="13548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53748" y="6142809"/>
            <a:ext cx="697784" cy="36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541934" y="6164914"/>
            <a:ext cx="697784" cy="36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11867" y="4771445"/>
            <a:ext cx="727851" cy="21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34789" y="4522765"/>
            <a:ext cx="12859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511867" y="4771445"/>
            <a:ext cx="30067" cy="14082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53577" y="4338099"/>
            <a:ext cx="39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8727" y="4407899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14844" y="5821681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t-1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83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6" grpId="0"/>
      <p:bldP spid="37" grpId="0"/>
      <p:bldP spid="14" grpId="0" animBg="1"/>
      <p:bldP spid="15" grpId="0"/>
      <p:bldP spid="39" grpId="0"/>
      <p:bldP spid="41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Serial adder: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49435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Addition of      x = 010   ,     y = 011.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First, we give input as x</a:t>
            </a:r>
            <a:r>
              <a:rPr lang="en-US" baseline="-25000" dirty="0" smtClean="0"/>
              <a:t>0</a:t>
            </a:r>
            <a:r>
              <a:rPr lang="en-US" dirty="0" smtClean="0"/>
              <a:t> = 0 and y</a:t>
            </a:r>
            <a:r>
              <a:rPr lang="en-US" baseline="-25000" dirty="0" smtClean="0"/>
              <a:t>0 </a:t>
            </a:r>
            <a:r>
              <a:rPr lang="en-US" dirty="0" smtClean="0"/>
              <a:t>= 1 to the full adder. The adder computes z</a:t>
            </a:r>
            <a:r>
              <a:rPr lang="en-US" baseline="-25000" dirty="0" smtClean="0"/>
              <a:t>0</a:t>
            </a:r>
            <a:r>
              <a:rPr lang="en-US" dirty="0" smtClean="0"/>
              <a:t>= (0+1)1 and sends 0 as carry to the delay.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Second, </a:t>
            </a:r>
            <a:r>
              <a:rPr lang="en-US" dirty="0"/>
              <a:t>we give input as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/>
              <a:t>and </a:t>
            </a:r>
            <a:r>
              <a:rPr lang="en-US" dirty="0" smtClean="0"/>
              <a:t>y</a:t>
            </a:r>
            <a:r>
              <a:rPr lang="en-US" baseline="-25000" dirty="0" smtClean="0"/>
              <a:t>1 </a:t>
            </a:r>
            <a:r>
              <a:rPr lang="en-US" dirty="0" smtClean="0"/>
              <a:t>= 1 </a:t>
            </a:r>
            <a:r>
              <a:rPr lang="en-US" dirty="0"/>
              <a:t>to the full adder</a:t>
            </a:r>
            <a:r>
              <a:rPr lang="en-US" dirty="0" smtClean="0"/>
              <a:t>. Now, the delay sends the input 0 and the adder sums z</a:t>
            </a:r>
            <a:r>
              <a:rPr lang="en-US" baseline="-25000" dirty="0" smtClean="0"/>
              <a:t>1</a:t>
            </a:r>
            <a:r>
              <a:rPr lang="en-US" dirty="0" smtClean="0"/>
              <a:t> = (1+1+0) 0 and carry 1 is send to the delay.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Third, </a:t>
            </a:r>
            <a:r>
              <a:rPr lang="en-US" dirty="0"/>
              <a:t>we give input as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 and y</a:t>
            </a:r>
            <a:r>
              <a:rPr lang="en-US" baseline="-250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0 </a:t>
            </a:r>
            <a:r>
              <a:rPr lang="en-US" dirty="0"/>
              <a:t>to the full adder. Now, the delay sends the input </a:t>
            </a:r>
            <a:r>
              <a:rPr lang="en-US" dirty="0" smtClean="0"/>
              <a:t>1 </a:t>
            </a:r>
            <a:r>
              <a:rPr lang="en-US" dirty="0"/>
              <a:t>and the adder sums z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(0+0+1) 1 </a:t>
            </a:r>
            <a:r>
              <a:rPr lang="en-US" dirty="0"/>
              <a:t>and carry </a:t>
            </a:r>
            <a:r>
              <a:rPr lang="en-US" dirty="0" smtClean="0"/>
              <a:t>0 </a:t>
            </a:r>
            <a:r>
              <a:rPr lang="en-US" dirty="0"/>
              <a:t>is send to the delay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Finally , the output is : z=</a:t>
            </a:r>
            <a:r>
              <a:rPr lang="en-US" dirty="0" err="1" smtClean="0"/>
              <a:t>x+y</a:t>
            </a:r>
            <a:r>
              <a:rPr lang="en-US" dirty="0" smtClean="0"/>
              <a:t>=101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88" y="1924420"/>
            <a:ext cx="10232206" cy="24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4943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finite state machine is a model of computation based on a hypothetical machine made of one or more states. It is used to simulate sequential logic and some computer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We have a fixed set of states that machine can be in.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The machine can only be in one state at a time.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Every state has a set of transition and every transition is associated with an input and pointing to a state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u="sng" dirty="0" smtClean="0"/>
              <a:t>Example:</a:t>
            </a:r>
          </a:p>
          <a:p>
            <a:r>
              <a:rPr lang="en-US" b="1" dirty="0" smtClean="0"/>
              <a:t>TRAFFIC LIGHT:</a:t>
            </a:r>
            <a:endParaRPr lang="en-US" b="1" dirty="0"/>
          </a:p>
          <a:p>
            <a:r>
              <a:rPr lang="en-US" dirty="0" smtClean="0"/>
              <a:t>   A simple traffic light system can be modeled with a finite state machine. Let’s look at each core component and identify what it would be for traffic light.</a:t>
            </a:r>
          </a:p>
          <a:p>
            <a:endParaRPr lang="en-US" dirty="0"/>
          </a:p>
          <a:p>
            <a:r>
              <a:rPr lang="en-US" dirty="0" smtClean="0"/>
              <a:t>a) </a:t>
            </a:r>
            <a:r>
              <a:rPr lang="en-US" b="1" dirty="0" smtClean="0"/>
              <a:t>States:</a:t>
            </a:r>
            <a:r>
              <a:rPr lang="en-US" dirty="0" smtClean="0"/>
              <a:t> A traffic light generally has three sates: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YELLOW.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b) </a:t>
            </a:r>
            <a:r>
              <a:rPr lang="en-US" b="1" dirty="0" smtClean="0"/>
              <a:t>Initial state: </a:t>
            </a:r>
            <a:r>
              <a:rPr lang="en-US" dirty="0" smtClean="0"/>
              <a:t>GREEN(suppose)</a:t>
            </a:r>
          </a:p>
          <a:p>
            <a:endParaRPr lang="en-US" b="1" dirty="0"/>
          </a:p>
          <a:p>
            <a:r>
              <a:rPr lang="en-US" dirty="0" smtClean="0"/>
              <a:t>c) </a:t>
            </a:r>
            <a:r>
              <a:rPr lang="en-US" b="1" dirty="0" smtClean="0"/>
              <a:t>Accepting state: </a:t>
            </a:r>
            <a:r>
              <a:rPr lang="en-US" dirty="0" smtClean="0"/>
              <a:t>In real world traffic lights run indefinitely, so there would be no accepting sate for this.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4943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Example:</a:t>
            </a:r>
          </a:p>
          <a:p>
            <a:r>
              <a:rPr lang="en-US" b="1" dirty="0" smtClean="0"/>
              <a:t>TRAFFIC LIGHT:</a:t>
            </a:r>
            <a:endParaRPr lang="en-US" b="1" dirty="0"/>
          </a:p>
          <a:p>
            <a:r>
              <a:rPr lang="en-US" dirty="0" smtClean="0"/>
              <a:t>   A simple traffic light system can be modeled with a finite state machine. Let’s look at each core component and identify what it would be for traffic light.</a:t>
            </a:r>
          </a:p>
          <a:p>
            <a:endParaRPr lang="en-US" dirty="0"/>
          </a:p>
          <a:p>
            <a:r>
              <a:rPr lang="en-US" dirty="0" smtClean="0"/>
              <a:t>a) </a:t>
            </a:r>
            <a:r>
              <a:rPr lang="en-US" b="1" dirty="0" smtClean="0"/>
              <a:t>States:</a:t>
            </a:r>
            <a:r>
              <a:rPr lang="en-US" dirty="0" smtClean="0"/>
              <a:t> A traffic light generally has three sates: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YELLOW.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b) </a:t>
            </a:r>
            <a:r>
              <a:rPr lang="en-US" b="1" dirty="0" smtClean="0"/>
              <a:t>Initial state: </a:t>
            </a:r>
            <a:r>
              <a:rPr lang="en-US" dirty="0" smtClean="0"/>
              <a:t>GREEN(suppose)</a:t>
            </a:r>
          </a:p>
          <a:p>
            <a:endParaRPr lang="en-US" b="1" dirty="0"/>
          </a:p>
          <a:p>
            <a:r>
              <a:rPr lang="en-US" dirty="0" smtClean="0"/>
              <a:t>c) </a:t>
            </a:r>
            <a:r>
              <a:rPr lang="en-US" b="1" dirty="0" smtClean="0"/>
              <a:t>Accepting state: </a:t>
            </a:r>
            <a:r>
              <a:rPr lang="en-US" dirty="0" smtClean="0"/>
              <a:t>In real world traffic lights run indefinitely, so there would be no accepting sate for this.</a:t>
            </a:r>
          </a:p>
          <a:p>
            <a:endParaRPr lang="en-US" b="1" dirty="0"/>
          </a:p>
          <a:p>
            <a:r>
              <a:rPr lang="en-US" dirty="0" smtClean="0"/>
              <a:t>d) </a:t>
            </a:r>
            <a:r>
              <a:rPr lang="en-US" b="1" dirty="0" smtClean="0"/>
              <a:t>Alphabets: </a:t>
            </a:r>
            <a:r>
              <a:rPr lang="en-US" dirty="0" smtClean="0"/>
              <a:t>Positive integer representing seconds</a:t>
            </a:r>
          </a:p>
          <a:p>
            <a:endParaRPr lang="en-US" dirty="0"/>
          </a:p>
          <a:p>
            <a:r>
              <a:rPr lang="en-US" dirty="0" smtClean="0"/>
              <a:t>e)</a:t>
            </a:r>
            <a:r>
              <a:rPr lang="en-US" b="1" dirty="0" smtClean="0"/>
              <a:t>Transition: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are in state </a:t>
            </a:r>
            <a:r>
              <a:rPr lang="en-US" b="1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, wait for 360s and then go to state </a:t>
            </a:r>
            <a:r>
              <a:rPr lang="en-US" b="1" dirty="0" smtClean="0">
                <a:solidFill>
                  <a:schemeClr val="accent1"/>
                </a:solidFill>
              </a:rPr>
              <a:t>YELLOW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are in state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YELLOW</a:t>
            </a:r>
            <a:r>
              <a:rPr lang="en-US" dirty="0" smtClean="0"/>
              <a:t>, </a:t>
            </a:r>
            <a:r>
              <a:rPr lang="en-US" dirty="0"/>
              <a:t>wait for 1</a:t>
            </a:r>
            <a:r>
              <a:rPr lang="en-US" dirty="0" smtClean="0"/>
              <a:t>0s </a:t>
            </a:r>
            <a:r>
              <a:rPr lang="en-US" dirty="0"/>
              <a:t>and then go to state </a:t>
            </a:r>
            <a:r>
              <a:rPr lang="en-US" b="1" dirty="0" smtClean="0">
                <a:solidFill>
                  <a:srgbClr val="C00000"/>
                </a:solidFill>
              </a:rPr>
              <a:t>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are in state </a:t>
            </a:r>
            <a:r>
              <a:rPr lang="en-US" b="1" dirty="0" smtClean="0">
                <a:solidFill>
                  <a:srgbClr val="C0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dirty="0"/>
              <a:t>wait for </a:t>
            </a:r>
            <a:r>
              <a:rPr lang="en-US" dirty="0" smtClean="0"/>
              <a:t>120s </a:t>
            </a:r>
            <a:r>
              <a:rPr lang="en-US" dirty="0"/>
              <a:t>and then go to state </a:t>
            </a:r>
            <a:r>
              <a:rPr lang="en-US" b="1" dirty="0" smtClean="0">
                <a:solidFill>
                  <a:srgbClr val="92D050"/>
                </a:solidFill>
              </a:rPr>
              <a:t>GREEN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9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1696</TotalTime>
  <Words>1156</Words>
  <Application>Microsoft Office PowerPoint</Application>
  <PresentationFormat>Widescreen</PresentationFormat>
  <Paragraphs>272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Aparajita</vt:lpstr>
      <vt:lpstr>Arial</vt:lpstr>
      <vt:lpstr>Calibri</vt:lpstr>
      <vt:lpstr>Corbel</vt:lpstr>
      <vt:lpstr>Gill Sans MT</vt:lpstr>
      <vt:lpstr>Impact</vt:lpstr>
      <vt:lpstr>Wingdings</vt:lpstr>
      <vt:lpstr>Wingdings 3</vt:lpstr>
      <vt:lpstr>Badge</vt:lpstr>
      <vt:lpstr>PowerPoint Presentation</vt:lpstr>
      <vt:lpstr>PowerPoint Presentation</vt:lpstr>
      <vt:lpstr>Combinational circuits:</vt:lpstr>
      <vt:lpstr>Sequential  circuits:</vt:lpstr>
      <vt:lpstr>Sequential  circuits:</vt:lpstr>
      <vt:lpstr>Serial adder:</vt:lpstr>
      <vt:lpstr>Serial adder:</vt:lpstr>
      <vt:lpstr>Finite state machine:</vt:lpstr>
      <vt:lpstr>Finite state machine:</vt:lpstr>
      <vt:lpstr>PowerPoint Presentation</vt:lpstr>
      <vt:lpstr>Finite state machine:</vt:lpstr>
      <vt:lpstr>Finite state machine:</vt:lpstr>
      <vt:lpstr>PowerPoint Presentation</vt:lpstr>
      <vt:lpstr>Finite state machine:</vt:lpstr>
      <vt:lpstr>Finite state machine:</vt:lpstr>
      <vt:lpstr>Finite state machine: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313</cp:revision>
  <dcterms:created xsi:type="dcterms:W3CDTF">2020-09-07T16:36:41Z</dcterms:created>
  <dcterms:modified xsi:type="dcterms:W3CDTF">2020-11-08T10:13:29Z</dcterms:modified>
</cp:coreProperties>
</file>