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23" r:id="rId1"/>
  </p:sldMasterIdLst>
  <p:notesMasterIdLst>
    <p:notesMasterId r:id="rId17"/>
  </p:notesMasterIdLst>
  <p:sldIdLst>
    <p:sldId id="257" r:id="rId2"/>
    <p:sldId id="256" r:id="rId3"/>
    <p:sldId id="258" r:id="rId4"/>
    <p:sldId id="273" r:id="rId5"/>
    <p:sldId id="259" r:id="rId6"/>
    <p:sldId id="274" r:id="rId7"/>
    <p:sldId id="275" r:id="rId8"/>
    <p:sldId id="278" r:id="rId9"/>
    <p:sldId id="279" r:id="rId10"/>
    <p:sldId id="276" r:id="rId11"/>
    <p:sldId id="277" r:id="rId12"/>
    <p:sldId id="280" r:id="rId13"/>
    <p:sldId id="281" r:id="rId14"/>
    <p:sldId id="282"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6B51-5679-4393-8482-D00731BFD1CB}"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58D32-A6BC-428A-BCC5-BD43485836A1}" type="slidenum">
              <a:rPr lang="en-US" smtClean="0"/>
              <a:t>‹#›</a:t>
            </a:fld>
            <a:endParaRPr lang="en-US"/>
          </a:p>
        </p:txBody>
      </p:sp>
    </p:spTree>
    <p:extLst>
      <p:ext uri="{BB962C8B-B14F-4D97-AF65-F5344CB8AC3E}">
        <p14:creationId xmlns:p14="http://schemas.microsoft.com/office/powerpoint/2010/main" val="739164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26F73C8-8364-42AB-8254-5EE2686ADA5B}" type="datetime1">
              <a:rPr lang="en-US" smtClean="0"/>
              <a:t>11/12/2020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57F1E4F-1CFF-5643-939E-217C01CDF565}"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896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7528F-C385-43DF-AB53-7F382AAAF7CF}" type="datetime1">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71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C98FF5-B2F5-494D-A6E0-9800B3993531}" type="datetime1">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8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D02C0F-2FA8-4F48-9170-5C4C1E16BEE3}" type="datetime1">
              <a:rPr lang="en-US" smtClean="0"/>
              <a:t>11/12/2020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6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2AA6A8-CEC0-4549-BC91-E458124B4E3E}" type="datetime1">
              <a:rPr lang="en-US" smtClean="0"/>
              <a:t>11/12/2020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445681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89B776-5C8A-4111-8AB4-0D15DD9C47B0}" type="datetime1">
              <a:rPr lang="en-US" smtClean="0"/>
              <a:t>11/12/2020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19561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3269C6-771A-495F-8244-425864C36C09}" type="datetime1">
              <a:rPr lang="en-US" smtClean="0"/>
              <a:t>11/12/2020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203701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3187C-6C78-46A1-9C0B-6D422E4D035B}" type="datetime1">
              <a:rPr lang="en-US" smtClean="0"/>
              <a:t>11/12/2020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9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75A60-0492-4D3B-AC0C-AAF2B53BA39A}" type="datetime1">
              <a:rPr lang="en-US" smtClean="0"/>
              <a:t>11/12/2020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AAF74624-566F-42A8-8B90-926BE7CA385C}" type="datetime1">
              <a:rPr lang="en-US" smtClean="0"/>
              <a:t>11/12/2020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D57F1E4F-1CFF-5643-939E-217C01CDF565}" type="slidenum">
              <a:rPr lang="en-US" smtClean="0"/>
              <a:pPr/>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4283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F49973-2D13-4FF3-9C7D-055C243918AC}" type="datetime1">
              <a:rPr lang="en-US" smtClean="0"/>
              <a:t>11/12/2020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50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45E0312-AADB-4420-8CC0-3E1737061AA4}" type="datetime1">
              <a:rPr lang="en-US" smtClean="0"/>
              <a:t>11/12/2020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57F1E4F-1CFF-5643-939E-217C01CDF56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83502"/>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094998" y="3412067"/>
            <a:ext cx="5100735" cy="10583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ctr">
              <a:buNone/>
            </a:pPr>
            <a:r>
              <a:rPr lang="en-US" dirty="0" smtClean="0">
                <a:solidFill>
                  <a:schemeClr val="tx1"/>
                </a:solidFill>
                <a:latin typeface="Aparajita" panose="02020603050405020304" pitchFamily="18" charset="0"/>
                <a:cs typeface="Aparajita" panose="02020603050405020304" pitchFamily="18" charset="0"/>
              </a:rPr>
              <a:t>Prepared by:  Er. Ankit Kharel</a:t>
            </a:r>
          </a:p>
          <a:p>
            <a:pPr marL="0" indent="0" algn="ctr">
              <a:buNone/>
            </a:pPr>
            <a:r>
              <a:rPr lang="en-US" dirty="0" smtClean="0">
                <a:solidFill>
                  <a:schemeClr val="tx1"/>
                </a:solidFill>
                <a:latin typeface="Aparajita" panose="02020603050405020304" pitchFamily="18" charset="0"/>
                <a:cs typeface="Aparajita" panose="02020603050405020304" pitchFamily="18" charset="0"/>
              </a:rPr>
              <a:t>Nepal college of information technology</a:t>
            </a:r>
            <a:endParaRPr lang="en-US" dirty="0">
              <a:solidFill>
                <a:schemeClr val="tx1"/>
              </a:solidFill>
              <a:latin typeface="Aparajita" panose="02020603050405020304" pitchFamily="18" charset="0"/>
              <a:cs typeface="Aparajita" panose="02020603050405020304" pitchFamily="18" charset="0"/>
            </a:endParaRPr>
          </a:p>
        </p:txBody>
      </p:sp>
      <p:sp>
        <p:nvSpPr>
          <p:cNvPr id="5" name="TextBox 4"/>
          <p:cNvSpPr txBox="1"/>
          <p:nvPr/>
        </p:nvSpPr>
        <p:spPr>
          <a:xfrm>
            <a:off x="999065" y="2523067"/>
            <a:ext cx="10786534" cy="584775"/>
          </a:xfrm>
          <a:prstGeom prst="rect">
            <a:avLst/>
          </a:prstGeom>
          <a:noFill/>
        </p:spPr>
        <p:txBody>
          <a:bodyPr wrap="square" rtlCol="0">
            <a:spAutoFit/>
          </a:bodyPr>
          <a:lstStyle/>
          <a:p>
            <a:r>
              <a:rPr lang="en-US" sz="3200" dirty="0" smtClean="0">
                <a:solidFill>
                  <a:schemeClr val="tx2">
                    <a:lumMod val="50000"/>
                    <a:lumOff val="50000"/>
                  </a:schemeClr>
                </a:solidFill>
                <a:latin typeface="Algerian" panose="04020705040A02060702" pitchFamily="82" charset="0"/>
              </a:rPr>
              <a:t>MATHEMATICAL FOUNDATION FOR COMPUTER SCIENCE</a:t>
            </a:r>
            <a:endParaRPr lang="en-US" sz="3200" dirty="0">
              <a:solidFill>
                <a:schemeClr val="tx2">
                  <a:lumMod val="50000"/>
                  <a:lumOff val="50000"/>
                </a:schemeClr>
              </a:solidFill>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0320615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008318" y="0"/>
                <a:ext cx="10256808" cy="6863417"/>
              </a:xfrm>
              <a:prstGeom prst="rect">
                <a:avLst/>
              </a:prstGeom>
              <a:noFill/>
            </p:spPr>
            <p:txBody>
              <a:bodyPr wrap="square" rtlCol="0">
                <a:spAutoFit/>
              </a:bodyPr>
              <a:lstStyle/>
              <a:p>
                <a:r>
                  <a:rPr lang="en-US" sz="2000" b="1" dirty="0" smtClean="0"/>
                  <a:t>1.</a:t>
                </a:r>
                <a:r>
                  <a:rPr lang="en-US" sz="2000" dirty="0" smtClean="0"/>
                  <a:t>Construc a DFA which accepts a language of all strings containing ‘a’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r>
                  <a:rPr lang="en-US" sz="2000" dirty="0" smtClean="0"/>
                  <a:t>The required FSA is,</a:t>
                </a:r>
              </a:p>
              <a:p>
                <a:r>
                  <a:rPr lang="en-US" sz="2000" dirty="0"/>
                  <a:t>	</a:t>
                </a:r>
                <a:r>
                  <a:rPr lang="en-US" sz="2000" dirty="0" smtClean="0"/>
                  <a:t>			M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smtClean="0"/>
                  <a:t> } is the set of finite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1</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S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1008318" y="0"/>
                <a:ext cx="10256808" cy="6863417"/>
              </a:xfrm>
              <a:prstGeom prst="rect">
                <a:avLst/>
              </a:prstGeom>
              <a:blipFill>
                <a:blip r:embed="rId2"/>
                <a:stretch>
                  <a:fillRect l="-594" t="-444"/>
                </a:stretch>
              </a:blipFill>
            </p:spPr>
            <p:txBody>
              <a:bodyPr/>
              <a:lstStyle/>
              <a:p>
                <a:r>
                  <a:rPr lang="en-US">
                    <a:noFill/>
                  </a:rPr>
                  <a:t> </a:t>
                </a:r>
              </a:p>
            </p:txBody>
          </p:sp>
        </mc:Fallback>
      </mc:AlternateContent>
      <p:sp>
        <p:nvSpPr>
          <p:cNvPr id="7" name="Oval 6"/>
          <p:cNvSpPr/>
          <p:nvPr/>
        </p:nvSpPr>
        <p:spPr>
          <a:xfrm>
            <a:off x="1744932" y="1647645"/>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5449" y="1779124"/>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a:stCxn id="7" idx="6"/>
          </p:cNvCxnSpPr>
          <p:nvPr/>
        </p:nvCxnSpPr>
        <p:spPr>
          <a:xfrm>
            <a:off x="2605931" y="2061713"/>
            <a:ext cx="24318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035088" y="1647645"/>
            <a:ext cx="860999" cy="8281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265605" y="1779124"/>
            <a:ext cx="577970" cy="461665"/>
          </a:xfrm>
          <a:prstGeom prst="rect">
            <a:avLst/>
          </a:prstGeom>
          <a:noFill/>
        </p:spPr>
        <p:txBody>
          <a:bodyPr wrap="square" rtlCol="0">
            <a:spAutoFit/>
          </a:bodyPr>
          <a:lstStyle/>
          <a:p>
            <a:r>
              <a:rPr lang="en-US" sz="2400" dirty="0" smtClean="0"/>
              <a:t>q</a:t>
            </a:r>
            <a:r>
              <a:rPr lang="en-US" sz="2400" baseline="-25000" dirty="0"/>
              <a:t>1</a:t>
            </a:r>
            <a:endParaRPr lang="en-US" sz="2400" dirty="0"/>
          </a:p>
        </p:txBody>
      </p:sp>
      <p:sp>
        <p:nvSpPr>
          <p:cNvPr id="21" name="TextBox 20"/>
          <p:cNvSpPr txBox="1"/>
          <p:nvPr/>
        </p:nvSpPr>
        <p:spPr>
          <a:xfrm>
            <a:off x="3658217" y="1647645"/>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5112817" y="1722407"/>
            <a:ext cx="705540" cy="678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rved Down Arrow 22"/>
          <p:cNvSpPr/>
          <p:nvPr/>
        </p:nvSpPr>
        <p:spPr>
          <a:xfrm>
            <a:off x="1957040" y="1192416"/>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Arrow Connector 23"/>
          <p:cNvCxnSpPr/>
          <p:nvPr/>
        </p:nvCxnSpPr>
        <p:spPr>
          <a:xfrm>
            <a:off x="1247476" y="2024332"/>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027960" y="754550"/>
            <a:ext cx="577970" cy="461665"/>
          </a:xfrm>
          <a:prstGeom prst="rect">
            <a:avLst/>
          </a:prstGeom>
          <a:noFill/>
        </p:spPr>
        <p:txBody>
          <a:bodyPr wrap="square" rtlCol="0">
            <a:spAutoFit/>
          </a:bodyPr>
          <a:lstStyle/>
          <a:p>
            <a:r>
              <a:rPr lang="en-US" sz="2400" dirty="0"/>
              <a:t>b</a:t>
            </a:r>
          </a:p>
        </p:txBody>
      </p:sp>
      <p:sp>
        <p:nvSpPr>
          <p:cNvPr id="27" name="TextBox 26"/>
          <p:cNvSpPr txBox="1"/>
          <p:nvPr/>
        </p:nvSpPr>
        <p:spPr>
          <a:xfrm>
            <a:off x="5318117" y="760029"/>
            <a:ext cx="577970" cy="461665"/>
          </a:xfrm>
          <a:prstGeom prst="rect">
            <a:avLst/>
          </a:prstGeom>
          <a:noFill/>
        </p:spPr>
        <p:txBody>
          <a:bodyPr wrap="square" rtlCol="0">
            <a:spAutoFit/>
          </a:bodyPr>
          <a:lstStyle/>
          <a:p>
            <a:r>
              <a:rPr lang="en-US" sz="2400" dirty="0" smtClean="0"/>
              <a:t>a</a:t>
            </a:r>
            <a:endParaRPr lang="en-US" sz="2400" dirty="0"/>
          </a:p>
        </p:txBody>
      </p:sp>
      <p:sp>
        <p:nvSpPr>
          <p:cNvPr id="28" name="Curved Down Arrow 27"/>
          <p:cNvSpPr/>
          <p:nvPr/>
        </p:nvSpPr>
        <p:spPr>
          <a:xfrm>
            <a:off x="5259361" y="1167201"/>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rot="5400000">
            <a:off x="6408339" y="1793499"/>
            <a:ext cx="288853" cy="461665"/>
          </a:xfrm>
          <a:prstGeom prst="rect">
            <a:avLst/>
          </a:prstGeom>
          <a:noFill/>
        </p:spPr>
        <p:txBody>
          <a:bodyPr wrap="square" rtlCol="0">
            <a:spAutoFit/>
          </a:bodyPr>
          <a:lstStyle/>
          <a:p>
            <a:r>
              <a:rPr lang="en-US" sz="2400" dirty="0"/>
              <a:t>b</a:t>
            </a:r>
          </a:p>
        </p:txBody>
      </p:sp>
      <p:sp>
        <p:nvSpPr>
          <p:cNvPr id="30" name="Curved Down Arrow 29"/>
          <p:cNvSpPr/>
          <p:nvPr/>
        </p:nvSpPr>
        <p:spPr>
          <a:xfrm rot="5400000">
            <a:off x="5918331" y="1822976"/>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760206705"/>
              </p:ext>
            </p:extLst>
          </p:nvPr>
        </p:nvGraphicFramePr>
        <p:xfrm>
          <a:off x="3804249" y="5253488"/>
          <a:ext cx="3500337" cy="1397478"/>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1</a:t>
                      </a:r>
                      <a:endParaRPr lang="en-US" dirty="0"/>
                    </a:p>
                  </a:txBody>
                  <a:tcPr/>
                </a:tc>
                <a:extLst>
                  <a:ext uri="{0D108BD9-81ED-4DB2-BD59-A6C34878D82A}">
                    <a16:rowId xmlns:a16="http://schemas.microsoft.com/office/drawing/2014/main" val="1272228884"/>
                  </a:ext>
                </a:extLst>
              </a:tr>
            </a:tbl>
          </a:graphicData>
        </a:graphic>
      </p:graphicFrame>
      <p:cxnSp>
        <p:nvCxnSpPr>
          <p:cNvPr id="33" name="Straight Connector 32"/>
          <p:cNvCxnSpPr/>
          <p:nvPr/>
        </p:nvCxnSpPr>
        <p:spPr>
          <a:xfrm>
            <a:off x="3821878" y="5270740"/>
            <a:ext cx="1213210" cy="3968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94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arn(inVertical)">
                                      <p:cBhvr>
                                        <p:cTn id="31" dur="500"/>
                                        <p:tgtEl>
                                          <p:spTgt spid="2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arn(inVertical)">
                                      <p:cBhvr>
                                        <p:cTn id="34" dur="500"/>
                                        <p:tgtEl>
                                          <p:spTgt spid="23"/>
                                        </p:tgtEl>
                                      </p:cBhvr>
                                    </p:animEffect>
                                  </p:childTnLst>
                                </p:cTn>
                              </p:par>
                              <p:par>
                                <p:cTn id="35" presetID="16" presetClass="entr" presetSubtype="21"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inVertical)">
                                      <p:cBhvr>
                                        <p:cTn id="37" dur="500"/>
                                        <p:tgtEl>
                                          <p:spTgt spid="2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arn(inVertical)">
                                      <p:cBhvr>
                                        <p:cTn id="40" dur="500"/>
                                        <p:tgtEl>
                                          <p:spTgt spid="2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inVertical)">
                                      <p:cBhvr>
                                        <p:cTn id="43" dur="500"/>
                                        <p:tgtEl>
                                          <p:spTgt spid="2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Effect transition="in" filter="barn(inVertical)">
                                      <p:cBhvr>
                                        <p:cTn id="51" dur="500"/>
                                        <p:tgtEl>
                                          <p:spTgt spid="6">
                                            <p:txEl>
                                              <p:pRg st="9" end="9"/>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6">
                                            <p:txEl>
                                              <p:pRg st="10" end="10"/>
                                            </p:txEl>
                                          </p:spTgt>
                                        </p:tgtEl>
                                        <p:attrNameLst>
                                          <p:attrName>style.visibility</p:attrName>
                                        </p:attrNameLst>
                                      </p:cBhvr>
                                      <p:to>
                                        <p:strVal val="visible"/>
                                      </p:to>
                                    </p:set>
                                    <p:animEffect transition="in" filter="barn(inVertical)">
                                      <p:cBhvr>
                                        <p:cTn id="54" dur="500"/>
                                        <p:tgtEl>
                                          <p:spTgt spid="6">
                                            <p:txEl>
                                              <p:pRg st="10" end="10"/>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Effect transition="in" filter="barn(inVertical)">
                                      <p:cBhvr>
                                        <p:cTn id="57" dur="500"/>
                                        <p:tgtEl>
                                          <p:spTgt spid="6">
                                            <p:txEl>
                                              <p:pRg st="11" end="11"/>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6">
                                            <p:txEl>
                                              <p:pRg st="12" end="12"/>
                                            </p:txEl>
                                          </p:spTgt>
                                        </p:tgtEl>
                                        <p:attrNameLst>
                                          <p:attrName>style.visibility</p:attrName>
                                        </p:attrNameLst>
                                      </p:cBhvr>
                                      <p:to>
                                        <p:strVal val="visible"/>
                                      </p:to>
                                    </p:set>
                                    <p:animEffect transition="in" filter="barn(inVertical)">
                                      <p:cBhvr>
                                        <p:cTn id="60" dur="500"/>
                                        <p:tgtEl>
                                          <p:spTgt spid="6">
                                            <p:txEl>
                                              <p:pRg st="12" end="12"/>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animEffect transition="in" filter="barn(inVertical)">
                                      <p:cBhvr>
                                        <p:cTn id="63" dur="500"/>
                                        <p:tgtEl>
                                          <p:spTgt spid="6">
                                            <p:txEl>
                                              <p:pRg st="13" end="13"/>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6">
                                            <p:txEl>
                                              <p:pRg st="14" end="14"/>
                                            </p:txEl>
                                          </p:spTgt>
                                        </p:tgtEl>
                                        <p:attrNameLst>
                                          <p:attrName>style.visibility</p:attrName>
                                        </p:attrNameLst>
                                      </p:cBhvr>
                                      <p:to>
                                        <p:strVal val="visible"/>
                                      </p:to>
                                    </p:set>
                                    <p:animEffect transition="in" filter="barn(inVertical)">
                                      <p:cBhvr>
                                        <p:cTn id="66" dur="500"/>
                                        <p:tgtEl>
                                          <p:spTgt spid="6">
                                            <p:txEl>
                                              <p:pRg st="14" end="14"/>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6">
                                            <p:txEl>
                                              <p:pRg st="15" end="15"/>
                                            </p:txEl>
                                          </p:spTgt>
                                        </p:tgtEl>
                                        <p:attrNameLst>
                                          <p:attrName>style.visibility</p:attrName>
                                        </p:attrNameLst>
                                      </p:cBhvr>
                                      <p:to>
                                        <p:strVal val="visible"/>
                                      </p:to>
                                    </p:set>
                                    <p:animEffect transition="in" filter="barn(inVertical)">
                                      <p:cBhvr>
                                        <p:cTn id="69" dur="500"/>
                                        <p:tgtEl>
                                          <p:spTgt spid="6">
                                            <p:txEl>
                                              <p:pRg st="15" end="15"/>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6">
                                            <p:txEl>
                                              <p:pRg st="16" end="16"/>
                                            </p:txEl>
                                          </p:spTgt>
                                        </p:tgtEl>
                                        <p:attrNameLst>
                                          <p:attrName>style.visibility</p:attrName>
                                        </p:attrNameLst>
                                      </p:cBhvr>
                                      <p:to>
                                        <p:strVal val="visible"/>
                                      </p:to>
                                    </p:set>
                                    <p:animEffect transition="in" filter="barn(inVertical)">
                                      <p:cBhvr>
                                        <p:cTn id="72" dur="500"/>
                                        <p:tgtEl>
                                          <p:spTgt spid="6">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arn(inVertical)">
                                      <p:cBhvr>
                                        <p:cTn id="77" dur="500"/>
                                        <p:tgtEl>
                                          <p:spTgt spid="31"/>
                                        </p:tgtEl>
                                      </p:cBhvr>
                                    </p:animEffect>
                                  </p:childTnLst>
                                </p:cTn>
                              </p:par>
                              <p:par>
                                <p:cTn id="78" presetID="16" presetClass="entr" presetSubtype="21" fill="hold"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barn(inVertical)">
                                      <p:cBhvr>
                                        <p:cTn id="8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3" grpId="0" animBg="1"/>
      <p:bldP spid="26" grpId="0"/>
      <p:bldP spid="27" grpId="0"/>
      <p:bldP spid="28" grpId="0" animBg="1"/>
      <p:bldP spid="29" grpId="0"/>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27049" y="70510"/>
                <a:ext cx="10256808" cy="7171194"/>
              </a:xfrm>
              <a:prstGeom prst="rect">
                <a:avLst/>
              </a:prstGeom>
              <a:noFill/>
            </p:spPr>
            <p:txBody>
              <a:bodyPr wrap="square" rtlCol="0">
                <a:spAutoFit/>
              </a:bodyPr>
              <a:lstStyle/>
              <a:p>
                <a:r>
                  <a:rPr lang="en-US" sz="2000" b="1" dirty="0" smtClean="0"/>
                  <a:t>2.</a:t>
                </a:r>
                <a:r>
                  <a:rPr lang="en-US" sz="2000" dirty="0" smtClean="0"/>
                  <a:t>Construc a DFA which accepts a language of all strings starting with ‘a’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M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1</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S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27049" y="70510"/>
                <a:ext cx="10256808" cy="7171194"/>
              </a:xfrm>
              <a:prstGeom prst="rect">
                <a:avLst/>
              </a:prstGeom>
              <a:blipFill>
                <a:blip r:embed="rId2"/>
                <a:stretch>
                  <a:fillRect l="-594" t="-510"/>
                </a:stretch>
              </a:blipFill>
            </p:spPr>
            <p:txBody>
              <a:bodyPr/>
              <a:lstStyle/>
              <a:p>
                <a:r>
                  <a:rPr lang="en-US">
                    <a:noFill/>
                  </a:rPr>
                  <a:t> </a:t>
                </a:r>
              </a:p>
            </p:txBody>
          </p:sp>
        </mc:Fallback>
      </mc:AlternateContent>
      <p:sp>
        <p:nvSpPr>
          <p:cNvPr id="7" name="Oval 6"/>
          <p:cNvSpPr/>
          <p:nvPr/>
        </p:nvSpPr>
        <p:spPr>
          <a:xfrm>
            <a:off x="1807390" y="1262995"/>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5543" y="117084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86509" y="1462198"/>
            <a:ext cx="24318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90641" y="1243530"/>
            <a:ext cx="520186" cy="500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66938" y="1167201"/>
            <a:ext cx="536299" cy="461665"/>
          </a:xfrm>
          <a:prstGeom prst="rect">
            <a:avLst/>
          </a:prstGeom>
          <a:noFill/>
        </p:spPr>
        <p:txBody>
          <a:bodyPr wrap="square" rtlCol="0">
            <a:spAutoFit/>
          </a:bodyPr>
          <a:lstStyle/>
          <a:p>
            <a:r>
              <a:rPr lang="en-US" sz="2400" dirty="0" smtClean="0"/>
              <a:t>q</a:t>
            </a:r>
            <a:r>
              <a:rPr lang="en-US" sz="2400" baseline="-25000" dirty="0"/>
              <a:t>1</a:t>
            </a:r>
            <a:endParaRPr lang="en-US" sz="2400" dirty="0"/>
          </a:p>
        </p:txBody>
      </p:sp>
      <p:sp>
        <p:nvSpPr>
          <p:cNvPr id="21" name="TextBox 20"/>
          <p:cNvSpPr txBox="1"/>
          <p:nvPr/>
        </p:nvSpPr>
        <p:spPr>
          <a:xfrm>
            <a:off x="3190355" y="1089538"/>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4755574" y="1293373"/>
            <a:ext cx="396725" cy="3815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09934" y="1482717"/>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55574" y="575954"/>
            <a:ext cx="577970" cy="461665"/>
          </a:xfrm>
          <a:prstGeom prst="rect">
            <a:avLst/>
          </a:prstGeom>
          <a:noFill/>
        </p:spPr>
        <p:txBody>
          <a:bodyPr wrap="square" rtlCol="0">
            <a:spAutoFit/>
          </a:bodyPr>
          <a:lstStyle/>
          <a:p>
            <a:r>
              <a:rPr lang="en-US" sz="2400" dirty="0"/>
              <a:t>b</a:t>
            </a:r>
          </a:p>
        </p:txBody>
      </p:sp>
      <p:sp>
        <p:nvSpPr>
          <p:cNvPr id="30" name="Curved Down Arrow 29"/>
          <p:cNvSpPr/>
          <p:nvPr/>
        </p:nvSpPr>
        <p:spPr>
          <a:xfrm>
            <a:off x="4755574" y="932137"/>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857045382"/>
              </p:ext>
            </p:extLst>
          </p:nvPr>
        </p:nvGraphicFramePr>
        <p:xfrm>
          <a:off x="6961516" y="5332624"/>
          <a:ext cx="3500337" cy="1397478"/>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1</a:t>
                      </a:r>
                      <a:endParaRPr lang="en-US" dirty="0"/>
                    </a:p>
                  </a:txBody>
                  <a:tcPr/>
                </a:tc>
                <a:extLst>
                  <a:ext uri="{0D108BD9-81ED-4DB2-BD59-A6C34878D82A}">
                    <a16:rowId xmlns:a16="http://schemas.microsoft.com/office/drawing/2014/main" val="1272228884"/>
                  </a:ext>
                </a:extLst>
              </a:tr>
            </a:tbl>
          </a:graphicData>
        </a:graphic>
      </p:graphicFrame>
      <p:sp>
        <p:nvSpPr>
          <p:cNvPr id="25" name="Curved Down Arrow 24"/>
          <p:cNvSpPr/>
          <p:nvPr/>
        </p:nvSpPr>
        <p:spPr>
          <a:xfrm rot="5400000">
            <a:off x="5168555" y="131387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5477483" y="1222516"/>
            <a:ext cx="577970" cy="461665"/>
          </a:xfrm>
          <a:prstGeom prst="rect">
            <a:avLst/>
          </a:prstGeom>
          <a:noFill/>
        </p:spPr>
        <p:txBody>
          <a:bodyPr wrap="square" rtlCol="0">
            <a:spAutoFit/>
          </a:bodyPr>
          <a:lstStyle/>
          <a:p>
            <a:r>
              <a:rPr lang="en-US" sz="2400" dirty="0" smtClean="0"/>
              <a:t>a</a:t>
            </a:r>
            <a:endParaRPr lang="en-US" sz="2400" dirty="0"/>
          </a:p>
        </p:txBody>
      </p:sp>
      <p:cxnSp>
        <p:nvCxnSpPr>
          <p:cNvPr id="35" name="Straight Arrow Connector 34"/>
          <p:cNvCxnSpPr/>
          <p:nvPr/>
        </p:nvCxnSpPr>
        <p:spPr>
          <a:xfrm>
            <a:off x="2043684" y="1711251"/>
            <a:ext cx="3265" cy="6955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804124" y="2401843"/>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822277" y="2309695"/>
            <a:ext cx="577970"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38" name="TextBox 37"/>
          <p:cNvSpPr txBox="1"/>
          <p:nvPr/>
        </p:nvSpPr>
        <p:spPr>
          <a:xfrm>
            <a:off x="1994258" y="1755239"/>
            <a:ext cx="577970" cy="461665"/>
          </a:xfrm>
          <a:prstGeom prst="rect">
            <a:avLst/>
          </a:prstGeom>
          <a:noFill/>
        </p:spPr>
        <p:txBody>
          <a:bodyPr wrap="square" rtlCol="0">
            <a:spAutoFit/>
          </a:bodyPr>
          <a:lstStyle/>
          <a:p>
            <a:r>
              <a:rPr lang="en-US" sz="2400" dirty="0"/>
              <a:t>b</a:t>
            </a:r>
          </a:p>
        </p:txBody>
      </p:sp>
      <p:cxnSp>
        <p:nvCxnSpPr>
          <p:cNvPr id="39" name="Straight Connector 38"/>
          <p:cNvCxnSpPr/>
          <p:nvPr/>
        </p:nvCxnSpPr>
        <p:spPr>
          <a:xfrm>
            <a:off x="7056784" y="5332624"/>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44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arn(inVertical)">
                                      <p:cBhvr>
                                        <p:cTn id="34" dur="500"/>
                                        <p:tgtEl>
                                          <p:spTgt spid="34"/>
                                        </p:tgtEl>
                                      </p:cBhvr>
                                    </p:animEffect>
                                  </p:childTnLst>
                                </p:cTn>
                              </p:par>
                              <p:par>
                                <p:cTn id="35" presetID="16" presetClass="entr" presetSubtype="2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arn(inVertical)">
                                      <p:cBhvr>
                                        <p:cTn id="40" dur="500"/>
                                        <p:tgtEl>
                                          <p:spTgt spid="36"/>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inVertical)">
                                      <p:cBhvr>
                                        <p:cTn id="43" dur="500"/>
                                        <p:tgtEl>
                                          <p:spTgt spid="3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barn(inVertical)">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barn(inVertical)">
                                      <p:cBhvr>
                                        <p:cTn id="5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30" grpId="0" animBg="1"/>
      <p:bldP spid="25" grpId="0" animBg="1"/>
      <p:bldP spid="34" grpId="0"/>
      <p:bldP spid="36" grpId="0" animBg="1"/>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23026" y="0"/>
                <a:ext cx="10506974" cy="7171194"/>
              </a:xfrm>
              <a:prstGeom prst="rect">
                <a:avLst/>
              </a:prstGeom>
              <a:noFill/>
            </p:spPr>
            <p:txBody>
              <a:bodyPr wrap="square" rtlCol="0">
                <a:spAutoFit/>
              </a:bodyPr>
              <a:lstStyle/>
              <a:p>
                <a:r>
                  <a:rPr lang="en-US" sz="2000" b="1" dirty="0" smtClean="0"/>
                  <a:t>3.</a:t>
                </a:r>
                <a:r>
                  <a:rPr lang="en-US" sz="2000" dirty="0" smtClean="0"/>
                  <a:t>Construc a DFA which accepts a language of all strings containing odd number of  ‘a’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M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1</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S is the next state transition function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23026" y="0"/>
                <a:ext cx="10506974" cy="7171194"/>
              </a:xfrm>
              <a:prstGeom prst="rect">
                <a:avLst/>
              </a:prstGeom>
              <a:blipFill>
                <a:blip r:embed="rId2"/>
                <a:stretch>
                  <a:fillRect l="-580" t="-425" r="-1160"/>
                </a:stretch>
              </a:blipFill>
            </p:spPr>
            <p:txBody>
              <a:bodyPr/>
              <a:lstStyle/>
              <a:p>
                <a:r>
                  <a:rPr lang="en-US">
                    <a:noFill/>
                  </a:rPr>
                  <a:t> </a:t>
                </a:r>
              </a:p>
            </p:txBody>
          </p:sp>
        </mc:Fallback>
      </mc:AlternateContent>
      <p:sp>
        <p:nvSpPr>
          <p:cNvPr id="7" name="Oval 6"/>
          <p:cNvSpPr/>
          <p:nvPr/>
        </p:nvSpPr>
        <p:spPr>
          <a:xfrm>
            <a:off x="1807390" y="1262995"/>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5543" y="117084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86509" y="1462198"/>
            <a:ext cx="24318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90641" y="1243530"/>
            <a:ext cx="520186" cy="50033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766938" y="1167201"/>
            <a:ext cx="536299" cy="461665"/>
          </a:xfrm>
          <a:prstGeom prst="rect">
            <a:avLst/>
          </a:prstGeom>
          <a:noFill/>
        </p:spPr>
        <p:txBody>
          <a:bodyPr wrap="square" rtlCol="0">
            <a:spAutoFit/>
          </a:bodyPr>
          <a:lstStyle/>
          <a:p>
            <a:r>
              <a:rPr lang="en-US" sz="2400" dirty="0" smtClean="0"/>
              <a:t>q</a:t>
            </a:r>
            <a:r>
              <a:rPr lang="en-US" sz="2400" baseline="-25000" dirty="0"/>
              <a:t>1</a:t>
            </a:r>
            <a:endParaRPr lang="en-US" sz="2400" dirty="0"/>
          </a:p>
        </p:txBody>
      </p:sp>
      <p:sp>
        <p:nvSpPr>
          <p:cNvPr id="21" name="TextBox 20"/>
          <p:cNvSpPr txBox="1"/>
          <p:nvPr/>
        </p:nvSpPr>
        <p:spPr>
          <a:xfrm>
            <a:off x="3190355" y="1089538"/>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4755574" y="1293373"/>
            <a:ext cx="396725" cy="38158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309934" y="1482717"/>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55574" y="575954"/>
            <a:ext cx="577970" cy="461665"/>
          </a:xfrm>
          <a:prstGeom prst="rect">
            <a:avLst/>
          </a:prstGeom>
          <a:noFill/>
        </p:spPr>
        <p:txBody>
          <a:bodyPr wrap="square" rtlCol="0">
            <a:spAutoFit/>
          </a:bodyPr>
          <a:lstStyle/>
          <a:p>
            <a:r>
              <a:rPr lang="en-US" sz="2400" dirty="0"/>
              <a:t>b</a:t>
            </a:r>
          </a:p>
        </p:txBody>
      </p:sp>
      <p:sp>
        <p:nvSpPr>
          <p:cNvPr id="30" name="Curved Down Arrow 29"/>
          <p:cNvSpPr/>
          <p:nvPr/>
        </p:nvSpPr>
        <p:spPr>
          <a:xfrm>
            <a:off x="4755574" y="932137"/>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1231357393"/>
              </p:ext>
            </p:extLst>
          </p:nvPr>
        </p:nvGraphicFramePr>
        <p:xfrm>
          <a:off x="6961516" y="5332624"/>
          <a:ext cx="3500337" cy="1397478"/>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0</a:t>
                      </a:r>
                      <a:endParaRPr lang="en-US" dirty="0"/>
                    </a:p>
                  </a:txBody>
                  <a:tcPr/>
                </a:tc>
                <a:tc>
                  <a:txBody>
                    <a:bodyPr/>
                    <a:lstStyle/>
                    <a:p>
                      <a:pPr algn="ctr"/>
                      <a:r>
                        <a:rPr lang="en-US" sz="1800" dirty="0" smtClean="0"/>
                        <a:t>q</a:t>
                      </a:r>
                      <a:r>
                        <a:rPr lang="en-US" sz="1800" baseline="-25000" dirty="0" smtClean="0"/>
                        <a:t>1</a:t>
                      </a:r>
                      <a:endParaRPr lang="en-US" dirty="0"/>
                    </a:p>
                  </a:txBody>
                  <a:tcPr/>
                </a:tc>
                <a:extLst>
                  <a:ext uri="{0D108BD9-81ED-4DB2-BD59-A6C34878D82A}">
                    <a16:rowId xmlns:a16="http://schemas.microsoft.com/office/drawing/2014/main" val="1272228884"/>
                  </a:ext>
                </a:extLst>
              </a:tr>
            </a:tbl>
          </a:graphicData>
        </a:graphic>
      </p:graphicFrame>
      <p:sp>
        <p:nvSpPr>
          <p:cNvPr id="25" name="Curved Down Arrow 24"/>
          <p:cNvSpPr/>
          <p:nvPr/>
        </p:nvSpPr>
        <p:spPr>
          <a:xfrm rot="10800000">
            <a:off x="2046949" y="1687477"/>
            <a:ext cx="2751827" cy="545660"/>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p:cNvSpPr txBox="1"/>
          <p:nvPr/>
        </p:nvSpPr>
        <p:spPr>
          <a:xfrm>
            <a:off x="3320879" y="2066933"/>
            <a:ext cx="577970" cy="461665"/>
          </a:xfrm>
          <a:prstGeom prst="rect">
            <a:avLst/>
          </a:prstGeom>
          <a:noFill/>
        </p:spPr>
        <p:txBody>
          <a:bodyPr wrap="square" rtlCol="0">
            <a:spAutoFit/>
          </a:bodyPr>
          <a:lstStyle/>
          <a:p>
            <a:r>
              <a:rPr lang="en-US" sz="2400" dirty="0" smtClean="0"/>
              <a:t>a</a:t>
            </a:r>
            <a:endParaRPr lang="en-US" sz="2400" dirty="0"/>
          </a:p>
        </p:txBody>
      </p:sp>
      <p:cxnSp>
        <p:nvCxnSpPr>
          <p:cNvPr id="39" name="Straight Connector 38"/>
          <p:cNvCxnSpPr/>
          <p:nvPr/>
        </p:nvCxnSpPr>
        <p:spPr>
          <a:xfrm>
            <a:off x="7056784" y="5332624"/>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62089" y="587394"/>
            <a:ext cx="577970" cy="461665"/>
          </a:xfrm>
          <a:prstGeom prst="rect">
            <a:avLst/>
          </a:prstGeom>
          <a:noFill/>
        </p:spPr>
        <p:txBody>
          <a:bodyPr wrap="square" rtlCol="0">
            <a:spAutoFit/>
          </a:bodyPr>
          <a:lstStyle/>
          <a:p>
            <a:r>
              <a:rPr lang="en-US" sz="2400" dirty="0"/>
              <a:t>b</a:t>
            </a:r>
          </a:p>
        </p:txBody>
      </p:sp>
      <p:sp>
        <p:nvSpPr>
          <p:cNvPr id="27" name="Curved Down Arrow 26"/>
          <p:cNvSpPr/>
          <p:nvPr/>
        </p:nvSpPr>
        <p:spPr>
          <a:xfrm>
            <a:off x="1862089" y="943577"/>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296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inVertical)">
                                      <p:cBhvr>
                                        <p:cTn id="31" dur="500"/>
                                        <p:tgtEl>
                                          <p:spTgt spid="3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arn(inVertical)">
                                      <p:cBhvr>
                                        <p:cTn id="34" dur="500"/>
                                        <p:tgtEl>
                                          <p:spTgt spid="2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barn(inVertical)">
                                      <p:cBhvr>
                                        <p:cTn id="37" dur="500"/>
                                        <p:tgtEl>
                                          <p:spTgt spid="3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Vertical)">
                                      <p:cBhvr>
                                        <p:cTn id="40" dur="500"/>
                                        <p:tgtEl>
                                          <p:spTgt spid="2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barn(inVertical)">
                                      <p:cBhvr>
                                        <p:cTn id="48" dur="500"/>
                                        <p:tgtEl>
                                          <p:spTgt spid="6">
                                            <p:txEl>
                                              <p:pRg st="10" end="10"/>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animEffect transition="in" filter="barn(inVertical)">
                                      <p:cBhvr>
                                        <p:cTn id="51" dur="500"/>
                                        <p:tgtEl>
                                          <p:spTgt spid="6">
                                            <p:txEl>
                                              <p:pRg st="11" end="11"/>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6">
                                            <p:txEl>
                                              <p:pRg st="12" end="12"/>
                                            </p:txEl>
                                          </p:spTgt>
                                        </p:tgtEl>
                                        <p:attrNameLst>
                                          <p:attrName>style.visibility</p:attrName>
                                        </p:attrNameLst>
                                      </p:cBhvr>
                                      <p:to>
                                        <p:strVal val="visible"/>
                                      </p:to>
                                    </p:set>
                                    <p:animEffect transition="in" filter="barn(inVertical)">
                                      <p:cBhvr>
                                        <p:cTn id="54" dur="500"/>
                                        <p:tgtEl>
                                          <p:spTgt spid="6">
                                            <p:txEl>
                                              <p:pRg st="12" end="12"/>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6">
                                            <p:txEl>
                                              <p:pRg st="13" end="13"/>
                                            </p:txEl>
                                          </p:spTgt>
                                        </p:tgtEl>
                                        <p:attrNameLst>
                                          <p:attrName>style.visibility</p:attrName>
                                        </p:attrNameLst>
                                      </p:cBhvr>
                                      <p:to>
                                        <p:strVal val="visible"/>
                                      </p:to>
                                    </p:set>
                                    <p:animEffect transition="in" filter="barn(inVertical)">
                                      <p:cBhvr>
                                        <p:cTn id="57" dur="500"/>
                                        <p:tgtEl>
                                          <p:spTgt spid="6">
                                            <p:txEl>
                                              <p:pRg st="13" end="13"/>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6">
                                            <p:txEl>
                                              <p:pRg st="14" end="14"/>
                                            </p:txEl>
                                          </p:spTgt>
                                        </p:tgtEl>
                                        <p:attrNameLst>
                                          <p:attrName>style.visibility</p:attrName>
                                        </p:attrNameLst>
                                      </p:cBhvr>
                                      <p:to>
                                        <p:strVal val="visible"/>
                                      </p:to>
                                    </p:set>
                                    <p:animEffect transition="in" filter="barn(inVertical)">
                                      <p:cBhvr>
                                        <p:cTn id="60" dur="500"/>
                                        <p:tgtEl>
                                          <p:spTgt spid="6">
                                            <p:txEl>
                                              <p:pRg st="14" end="14"/>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6">
                                            <p:txEl>
                                              <p:pRg st="15" end="15"/>
                                            </p:txEl>
                                          </p:spTgt>
                                        </p:tgtEl>
                                        <p:attrNameLst>
                                          <p:attrName>style.visibility</p:attrName>
                                        </p:attrNameLst>
                                      </p:cBhvr>
                                      <p:to>
                                        <p:strVal val="visible"/>
                                      </p:to>
                                    </p:set>
                                    <p:animEffect transition="in" filter="barn(inVertical)">
                                      <p:cBhvr>
                                        <p:cTn id="63" dur="500"/>
                                        <p:tgtEl>
                                          <p:spTgt spid="6">
                                            <p:txEl>
                                              <p:pRg st="15" end="15"/>
                                            </p:txEl>
                                          </p:spTgt>
                                        </p:tgtEl>
                                      </p:cBhvr>
                                    </p:animEffect>
                                  </p:childTnLst>
                                </p:cTn>
                              </p:par>
                              <p:par>
                                <p:cTn id="64" presetID="16" presetClass="entr" presetSubtype="21" fill="hold" nodeType="withEffect">
                                  <p:stCondLst>
                                    <p:cond delay="0"/>
                                  </p:stCondLst>
                                  <p:childTnLst>
                                    <p:set>
                                      <p:cBhvr>
                                        <p:cTn id="65" dur="1" fill="hold">
                                          <p:stCondLst>
                                            <p:cond delay="0"/>
                                          </p:stCondLst>
                                        </p:cTn>
                                        <p:tgtEl>
                                          <p:spTgt spid="6">
                                            <p:txEl>
                                              <p:pRg st="16" end="16"/>
                                            </p:txEl>
                                          </p:spTgt>
                                        </p:tgtEl>
                                        <p:attrNameLst>
                                          <p:attrName>style.visibility</p:attrName>
                                        </p:attrNameLst>
                                      </p:cBhvr>
                                      <p:to>
                                        <p:strVal val="visible"/>
                                      </p:to>
                                    </p:set>
                                    <p:animEffect transition="in" filter="barn(inVertical)">
                                      <p:cBhvr>
                                        <p:cTn id="66" dur="500"/>
                                        <p:tgtEl>
                                          <p:spTgt spid="6">
                                            <p:txEl>
                                              <p:pRg st="16" end="1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barn(inVertical)">
                                      <p:cBhvr>
                                        <p:cTn id="71" dur="500"/>
                                        <p:tgtEl>
                                          <p:spTgt spid="31"/>
                                        </p:tgtEl>
                                      </p:cBhvr>
                                    </p:animEffect>
                                  </p:childTnLst>
                                </p:cTn>
                              </p:par>
                              <p:par>
                                <p:cTn id="72" presetID="16" presetClass="entr" presetSubtype="21"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arn(inVertical)">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6" grpId="0"/>
      <p:bldP spid="30" grpId="0" animBg="1"/>
      <p:bldP spid="25" grpId="0" animBg="1"/>
      <p:bldP spid="34" grpId="0"/>
      <p:bldP spid="23" grpId="0"/>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23026" y="146900"/>
                <a:ext cx="10506974" cy="8094524"/>
              </a:xfrm>
              <a:prstGeom prst="rect">
                <a:avLst/>
              </a:prstGeom>
              <a:noFill/>
            </p:spPr>
            <p:txBody>
              <a:bodyPr wrap="square" rtlCol="0">
                <a:spAutoFit/>
              </a:bodyPr>
              <a:lstStyle/>
              <a:p>
                <a:r>
                  <a:rPr lang="en-US" sz="2000" b="1" dirty="0"/>
                  <a:t>4</a:t>
                </a:r>
                <a:r>
                  <a:rPr lang="en-US" sz="2000" b="1" dirty="0" smtClean="0"/>
                  <a:t>.</a:t>
                </a:r>
                <a:r>
                  <a:rPr lang="en-US" sz="2000" dirty="0" smtClean="0"/>
                  <a:t>Construc a DFA which accepts a language of all strings containing substring ‘</a:t>
                </a:r>
                <a:r>
                  <a:rPr lang="en-US" sz="2000" dirty="0" err="1" smtClean="0"/>
                  <a:t>abaab</a:t>
                </a:r>
                <a:r>
                  <a:rPr lang="en-US" sz="2000" dirty="0" smtClean="0"/>
                  <a:t>’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a:t>	</a:t>
                </a:r>
                <a:r>
                  <a:rPr lang="en-US" sz="2000" dirty="0" smtClean="0"/>
                  <a:t>						</a:t>
                </a:r>
              </a:p>
              <a:p>
                <a:endParaRPr lang="en-US" sz="2000" dirty="0"/>
              </a:p>
              <a:p>
                <a:r>
                  <a:rPr lang="en-US" sz="2000" dirty="0" smtClean="0"/>
                  <a:t>							fig: </a:t>
                </a:r>
                <a:r>
                  <a:rPr lang="en-US" sz="2000" u="sng" dirty="0" smtClean="0"/>
                  <a:t>Transition diagram</a:t>
                </a:r>
                <a:endParaRPr lang="en-US" sz="2000" dirty="0" smtClean="0"/>
              </a:p>
              <a:p>
                <a:endParaRPr lang="en-US" sz="2000" dirty="0"/>
              </a:p>
              <a:p>
                <a:r>
                  <a:rPr lang="en-US" sz="2000" dirty="0" smtClean="0"/>
                  <a:t>The required FSA is,</a:t>
                </a:r>
              </a:p>
              <a:p>
                <a:r>
                  <a:rPr lang="en-US" sz="2000" dirty="0"/>
                  <a:t>	</a:t>
                </a:r>
                <a:r>
                  <a:rPr lang="en-US" sz="2000" dirty="0" smtClean="0"/>
                  <a:t>	M = {</a:t>
                </a:r>
                <a:r>
                  <a:rPr lang="en-US" sz="2000" dirty="0"/>
                  <a:t>I,  S,  f,  σ,  A</a:t>
                </a:r>
                <a:r>
                  <a:rPr lang="en-US" sz="2000" dirty="0" smtClean="0"/>
                  <a:t>} where,</a:t>
                </a:r>
              </a:p>
              <a:p>
                <a:r>
                  <a:rPr lang="en-US" sz="2000" dirty="0"/>
                  <a:t>	</a:t>
                </a:r>
                <a:r>
                  <a:rPr lang="en-US" sz="2000" dirty="0" smtClean="0"/>
                  <a:t>		I = {a , b} is the set of input symbols</a:t>
                </a:r>
              </a:p>
              <a:p>
                <a:r>
                  <a:rPr lang="en-US" sz="2000" dirty="0"/>
                  <a:t>	</a:t>
                </a:r>
                <a:r>
                  <a:rPr lang="en-US" sz="2000" dirty="0" smtClean="0"/>
                  <a:t>		S = {q</a:t>
                </a:r>
                <a:r>
                  <a:rPr lang="en-US" sz="2000" baseline="-25000" dirty="0" smtClean="0"/>
                  <a:t>0</a:t>
                </a:r>
                <a:r>
                  <a:rPr lang="en-US" sz="2000" dirty="0" smtClean="0"/>
                  <a:t> , q</a:t>
                </a:r>
                <a:r>
                  <a:rPr lang="en-US" sz="2000" baseline="-25000" dirty="0" smtClean="0"/>
                  <a:t>1</a:t>
                </a:r>
                <a:r>
                  <a:rPr lang="en-US" sz="2000" dirty="0"/>
                  <a:t> , </a:t>
                </a:r>
                <a:r>
                  <a:rPr lang="en-US" sz="2000" dirty="0" smtClean="0"/>
                  <a:t>q</a:t>
                </a:r>
                <a:r>
                  <a:rPr lang="en-US" sz="2000" baseline="-25000" dirty="0" smtClean="0"/>
                  <a:t>2</a:t>
                </a:r>
                <a:r>
                  <a:rPr lang="en-US" sz="2000" dirty="0"/>
                  <a:t> , </a:t>
                </a:r>
                <a:r>
                  <a:rPr lang="en-US" sz="2000" dirty="0" smtClean="0"/>
                  <a:t>q</a:t>
                </a:r>
                <a:r>
                  <a:rPr lang="en-US" sz="2000" baseline="-25000" dirty="0" smtClean="0"/>
                  <a:t>3</a:t>
                </a:r>
                <a:r>
                  <a:rPr lang="en-US" sz="2000" dirty="0"/>
                  <a:t> , </a:t>
                </a:r>
                <a:r>
                  <a:rPr lang="en-US" sz="2000" dirty="0" smtClean="0"/>
                  <a:t>q</a:t>
                </a:r>
                <a:r>
                  <a:rPr lang="en-US" sz="2000" baseline="-25000" dirty="0" smtClean="0"/>
                  <a:t>4</a:t>
                </a:r>
                <a:r>
                  <a:rPr lang="en-US" sz="2000" dirty="0"/>
                  <a:t> , </a:t>
                </a:r>
                <a:r>
                  <a:rPr lang="en-US" sz="2000" dirty="0" smtClean="0"/>
                  <a:t>q</a:t>
                </a:r>
                <a:r>
                  <a:rPr lang="en-US" sz="2000" baseline="-25000" dirty="0" smtClean="0"/>
                  <a:t>5</a:t>
                </a:r>
                <a:r>
                  <a:rPr lang="en-US" sz="2000" dirty="0" smtClean="0"/>
                  <a:t> } is the set of </a:t>
                </a:r>
                <a:r>
                  <a:rPr lang="en-US" sz="2000" dirty="0"/>
                  <a:t>finite</a:t>
                </a:r>
                <a:r>
                  <a:rPr lang="en-US" sz="2000" dirty="0" smtClean="0"/>
                  <a:t> states</a:t>
                </a:r>
              </a:p>
              <a:p>
                <a:r>
                  <a:rPr lang="en-US" sz="2000" dirty="0"/>
                  <a:t>	</a:t>
                </a:r>
                <a:r>
                  <a:rPr lang="en-US" sz="2000" dirty="0" smtClean="0"/>
                  <a:t>		σ = q</a:t>
                </a:r>
                <a:r>
                  <a:rPr lang="en-US" sz="2000" baseline="-25000" dirty="0" smtClean="0"/>
                  <a:t>0</a:t>
                </a:r>
                <a:r>
                  <a:rPr lang="en-US" sz="2000" dirty="0" smtClean="0"/>
                  <a:t> is an initial state</a:t>
                </a:r>
              </a:p>
              <a:p>
                <a:r>
                  <a:rPr lang="en-US" sz="2000" dirty="0"/>
                  <a:t>	</a:t>
                </a:r>
                <a:r>
                  <a:rPr lang="en-US" sz="2000" dirty="0" smtClean="0"/>
                  <a:t>		A = {q</a:t>
                </a:r>
                <a:r>
                  <a:rPr lang="en-US" sz="2000" baseline="-25000" dirty="0" smtClean="0"/>
                  <a:t>5</a:t>
                </a:r>
                <a:r>
                  <a:rPr lang="en-US" sz="2000" dirty="0" smtClean="0"/>
                  <a:t>} is the final accepting state</a:t>
                </a:r>
              </a:p>
              <a:p>
                <a:r>
                  <a:rPr lang="en-US" sz="2000" dirty="0"/>
                  <a:t>	</a:t>
                </a:r>
                <a:r>
                  <a:rPr lang="en-US" sz="2000" dirty="0" smtClean="0"/>
                  <a:t>		f:S*I</a:t>
                </a:r>
                <a:r>
                  <a:rPr lang="en-US" sz="2000" dirty="0" smtClean="0">
                    <a:sym typeface="Wingdings" panose="05000000000000000000" pitchFamily="2" charset="2"/>
                  </a:rPr>
                  <a:t>S is the next state transition function</a:t>
                </a:r>
              </a:p>
              <a:p>
                <a:r>
                  <a:rPr lang="en-US" sz="2000" dirty="0">
                    <a:sym typeface="Wingdings" panose="05000000000000000000" pitchFamily="2" charset="2"/>
                  </a:rPr>
                  <a:t>	</a:t>
                </a:r>
                <a:r>
                  <a:rPr lang="en-US" sz="2000" dirty="0" smtClean="0">
                    <a:sym typeface="Wingdings" panose="05000000000000000000" pitchFamily="2" charset="2"/>
                  </a:rPr>
                  <a:t>				 defined by following table</a:t>
                </a:r>
              </a:p>
              <a:p>
                <a:r>
                  <a:rPr lang="en-US" sz="2000" dirty="0">
                    <a:sym typeface="Wingdings" panose="05000000000000000000" pitchFamily="2" charset="2"/>
                  </a:rPr>
                  <a:t>	</a:t>
                </a:r>
                <a:r>
                  <a:rPr lang="en-US" sz="2000" dirty="0" smtClean="0">
                    <a:sym typeface="Wingdings" panose="05000000000000000000" pitchFamily="2" charset="2"/>
                  </a:rPr>
                  <a:t>			</a:t>
                </a:r>
                <a:endParaRPr lang="en-US" sz="2000" dirty="0"/>
              </a:p>
              <a:p>
                <a:endParaRPr lang="en-US" sz="2000" dirty="0" smtClean="0"/>
              </a:p>
              <a:p>
                <a:endParaRPr lang="en-US" sz="2000" dirty="0"/>
              </a:p>
              <a:p>
                <a:endParaRPr lang="en-US" sz="2000" dirty="0" smtClean="0"/>
              </a:p>
              <a:p>
                <a:endParaRPr lang="en-US" sz="2000" dirty="0"/>
              </a:p>
              <a:p>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923026" y="146900"/>
                <a:ext cx="10506974" cy="8094524"/>
              </a:xfrm>
              <a:prstGeom prst="rect">
                <a:avLst/>
              </a:prstGeom>
              <a:blipFill>
                <a:blip r:embed="rId2"/>
                <a:stretch>
                  <a:fillRect l="-580" t="-377"/>
                </a:stretch>
              </a:blipFill>
            </p:spPr>
            <p:txBody>
              <a:bodyPr/>
              <a:lstStyle/>
              <a:p>
                <a:r>
                  <a:rPr lang="en-US">
                    <a:noFill/>
                  </a:rPr>
                  <a:t> </a:t>
                </a:r>
              </a:p>
            </p:txBody>
          </p:sp>
        </mc:Fallback>
      </mc:AlternateContent>
      <p:sp>
        <p:nvSpPr>
          <p:cNvPr id="7" name="Oval 6"/>
          <p:cNvSpPr/>
          <p:nvPr/>
        </p:nvSpPr>
        <p:spPr>
          <a:xfrm>
            <a:off x="1790137" y="1990977"/>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06015" y="1905933"/>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241493" y="221670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142867" y="1980404"/>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205564" y="1944845"/>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1" name="TextBox 20"/>
          <p:cNvSpPr txBox="1"/>
          <p:nvPr/>
        </p:nvSpPr>
        <p:spPr>
          <a:xfrm>
            <a:off x="2468300" y="1826828"/>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8818672" y="2023550"/>
            <a:ext cx="343063" cy="32996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292681" y="2216701"/>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631035" y="1230855"/>
            <a:ext cx="710201" cy="461665"/>
          </a:xfrm>
          <a:prstGeom prst="rect">
            <a:avLst/>
          </a:prstGeom>
          <a:noFill/>
        </p:spPr>
        <p:txBody>
          <a:bodyPr wrap="square" rtlCol="0">
            <a:spAutoFit/>
          </a:bodyPr>
          <a:lstStyle/>
          <a:p>
            <a:r>
              <a:rPr lang="en-US" sz="2400" dirty="0" smtClean="0"/>
              <a:t>a , b</a:t>
            </a:r>
            <a:endParaRPr lang="en-US" sz="2400" dirty="0"/>
          </a:p>
        </p:txBody>
      </p:sp>
      <p:sp>
        <p:nvSpPr>
          <p:cNvPr id="30" name="Curved Down Arrow 29"/>
          <p:cNvSpPr/>
          <p:nvPr/>
        </p:nvSpPr>
        <p:spPr>
          <a:xfrm>
            <a:off x="8825049" y="162870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3316577512"/>
              </p:ext>
            </p:extLst>
          </p:nvPr>
        </p:nvGraphicFramePr>
        <p:xfrm>
          <a:off x="7971943" y="3267580"/>
          <a:ext cx="3500337" cy="3260782"/>
        </p:xfrm>
        <a:graphic>
          <a:graphicData uri="http://schemas.openxmlformats.org/drawingml/2006/table">
            <a:tbl>
              <a:tblPr firstRow="1" bandRow="1">
                <a:tableStyleId>{F5AB1C69-6EDB-4FF4-983F-18BD219EF322}</a:tableStyleId>
              </a:tblPr>
              <a:tblGrid>
                <a:gridCol w="1166779">
                  <a:extLst>
                    <a:ext uri="{9D8B030D-6E8A-4147-A177-3AD203B41FA5}">
                      <a16:colId xmlns:a16="http://schemas.microsoft.com/office/drawing/2014/main" val="2060589506"/>
                    </a:ext>
                  </a:extLst>
                </a:gridCol>
                <a:gridCol w="1166779">
                  <a:extLst>
                    <a:ext uri="{9D8B030D-6E8A-4147-A177-3AD203B41FA5}">
                      <a16:colId xmlns:a16="http://schemas.microsoft.com/office/drawing/2014/main" val="997249515"/>
                    </a:ext>
                  </a:extLst>
                </a:gridCol>
                <a:gridCol w="1166779">
                  <a:extLst>
                    <a:ext uri="{9D8B030D-6E8A-4147-A177-3AD203B41FA5}">
                      <a16:colId xmlns:a16="http://schemas.microsoft.com/office/drawing/2014/main" val="3979999789"/>
                    </a:ext>
                  </a:extLst>
                </a:gridCol>
              </a:tblGrid>
              <a:tr h="465826">
                <a:tc>
                  <a:txBody>
                    <a:bodyPr/>
                    <a:lstStyle/>
                    <a:p>
                      <a:pPr algn="ctr"/>
                      <a:r>
                        <a:rPr lang="en-US" dirty="0" smtClean="0"/>
                        <a:t>S           I</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extLst>
                  <a:ext uri="{0D108BD9-81ED-4DB2-BD59-A6C34878D82A}">
                    <a16:rowId xmlns:a16="http://schemas.microsoft.com/office/drawing/2014/main" val="216282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0</a:t>
                      </a:r>
                      <a:endParaRPr lang="en-US" sz="1800" dirty="0" smtClean="0"/>
                    </a:p>
                  </a:txBody>
                  <a:tcPr/>
                </a:tc>
                <a:extLst>
                  <a:ext uri="{0D108BD9-81ED-4DB2-BD59-A6C34878D82A}">
                    <a16:rowId xmlns:a16="http://schemas.microsoft.com/office/drawing/2014/main" val="1108229230"/>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1</a:t>
                      </a:r>
                      <a:endParaRPr lang="en-US" sz="1800" dirty="0" smtClean="0"/>
                    </a:p>
                  </a:txBody>
                  <a:tcPr/>
                </a:tc>
                <a:tc>
                  <a:txBody>
                    <a:bodyPr/>
                    <a:lstStyle/>
                    <a:p>
                      <a:pPr algn="ct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1272228884"/>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2</a:t>
                      </a:r>
                      <a:endParaRPr lang="en-US" sz="1800" dirty="0" smtClean="0"/>
                    </a:p>
                  </a:txBody>
                  <a:tcPr/>
                </a:tc>
                <a:tc>
                  <a:txBody>
                    <a:bodyPr/>
                    <a:lstStyle/>
                    <a:p>
                      <a:pPr algn="ctr"/>
                      <a:r>
                        <a:rPr lang="en-US" sz="1800" dirty="0" smtClean="0"/>
                        <a:t>q</a:t>
                      </a:r>
                      <a:r>
                        <a:rPr lang="en-US" sz="1800" baseline="-25000" dirty="0" smtClean="0"/>
                        <a:t>3</a:t>
                      </a:r>
                      <a:endParaRPr lang="en-US" dirty="0"/>
                    </a:p>
                  </a:txBody>
                  <a:tcPr/>
                </a:tc>
                <a:tc>
                  <a:txBody>
                    <a:bodyPr/>
                    <a:lstStyle/>
                    <a:p>
                      <a:pPr algn="ctr"/>
                      <a:r>
                        <a:rPr lang="en-US" sz="1800" dirty="0" smtClean="0"/>
                        <a:t>q</a:t>
                      </a:r>
                      <a:r>
                        <a:rPr lang="en-US" sz="1800" baseline="-25000" dirty="0" smtClean="0"/>
                        <a:t>0</a:t>
                      </a:r>
                      <a:endParaRPr lang="en-US" dirty="0"/>
                    </a:p>
                  </a:txBody>
                  <a:tcPr/>
                </a:tc>
                <a:extLst>
                  <a:ext uri="{0D108BD9-81ED-4DB2-BD59-A6C34878D82A}">
                    <a16:rowId xmlns:a16="http://schemas.microsoft.com/office/drawing/2014/main" val="1580917285"/>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3</a:t>
                      </a:r>
                      <a:endParaRPr lang="en-US" sz="1800" dirty="0" smtClean="0"/>
                    </a:p>
                  </a:txBody>
                  <a:tcPr/>
                </a:tc>
                <a:tc>
                  <a:txBody>
                    <a:bodyPr/>
                    <a:lstStyle/>
                    <a:p>
                      <a:pPr algn="ctr"/>
                      <a:r>
                        <a:rPr lang="en-US" sz="1800" dirty="0" smtClean="0"/>
                        <a:t>q</a:t>
                      </a:r>
                      <a:r>
                        <a:rPr lang="en-US" sz="1800" baseline="-25000" dirty="0" smtClean="0"/>
                        <a:t>4</a:t>
                      </a:r>
                      <a:endParaRPr lang="en-US" dirty="0"/>
                    </a:p>
                  </a:txBody>
                  <a:tcPr/>
                </a:tc>
                <a:tc>
                  <a:txBody>
                    <a:bodyPr/>
                    <a:lstStyle/>
                    <a:p>
                      <a:pPr algn="ctr"/>
                      <a:r>
                        <a:rPr lang="en-US" sz="1800" dirty="0" smtClean="0"/>
                        <a:t>q</a:t>
                      </a:r>
                      <a:r>
                        <a:rPr lang="en-US" sz="1800" baseline="-25000" dirty="0" smtClean="0"/>
                        <a:t>2</a:t>
                      </a:r>
                      <a:endParaRPr lang="en-US" dirty="0"/>
                    </a:p>
                  </a:txBody>
                  <a:tcPr/>
                </a:tc>
                <a:extLst>
                  <a:ext uri="{0D108BD9-81ED-4DB2-BD59-A6C34878D82A}">
                    <a16:rowId xmlns:a16="http://schemas.microsoft.com/office/drawing/2014/main" val="96202006"/>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4</a:t>
                      </a:r>
                      <a:endParaRPr lang="en-US" sz="1800" dirty="0" smtClean="0"/>
                    </a:p>
                  </a:txBody>
                  <a:tcPr/>
                </a:tc>
                <a:tc>
                  <a:txBody>
                    <a:bodyPr/>
                    <a:lstStyle/>
                    <a:p>
                      <a:pPr algn="ctr"/>
                      <a:r>
                        <a:rPr lang="en-US" sz="1800" dirty="0" smtClean="0"/>
                        <a:t>q</a:t>
                      </a:r>
                      <a:r>
                        <a:rPr lang="en-US" sz="1800" baseline="-25000" dirty="0" smtClean="0"/>
                        <a:t>1</a:t>
                      </a:r>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2713560157"/>
                  </a:ext>
                </a:extLst>
              </a:tr>
              <a:tr h="465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smtClean="0"/>
                        <a:t>q</a:t>
                      </a:r>
                      <a:r>
                        <a:rPr lang="en-US" sz="1800" baseline="-25000" dirty="0" smtClean="0"/>
                        <a:t>5</a:t>
                      </a:r>
                      <a:endParaRPr lang="en-US" sz="1800" dirty="0" smtClean="0"/>
                    </a:p>
                  </a:txBody>
                  <a:tcPr/>
                </a:tc>
                <a:tc>
                  <a:txBody>
                    <a:bodyPr/>
                    <a:lstStyle/>
                    <a:p>
                      <a:pPr algn="ctr"/>
                      <a:r>
                        <a:rPr lang="en-US" sz="1800" dirty="0" smtClean="0"/>
                        <a:t>q</a:t>
                      </a:r>
                      <a:r>
                        <a:rPr lang="en-US" sz="1800" baseline="-25000" dirty="0" smtClean="0"/>
                        <a:t>5</a:t>
                      </a:r>
                      <a:endParaRPr lang="en-US" dirty="0"/>
                    </a:p>
                  </a:txBody>
                  <a:tcPr/>
                </a:tc>
                <a:tc>
                  <a:txBody>
                    <a:bodyPr/>
                    <a:lstStyle/>
                    <a:p>
                      <a:pPr algn="ctr"/>
                      <a:r>
                        <a:rPr lang="en-US" sz="1800" dirty="0" smtClean="0"/>
                        <a:t>q</a:t>
                      </a:r>
                      <a:r>
                        <a:rPr lang="en-US" sz="1800" baseline="-25000" dirty="0" smtClean="0"/>
                        <a:t>5</a:t>
                      </a:r>
                      <a:endParaRPr lang="en-US" dirty="0"/>
                    </a:p>
                  </a:txBody>
                  <a:tcPr/>
                </a:tc>
                <a:extLst>
                  <a:ext uri="{0D108BD9-81ED-4DB2-BD59-A6C34878D82A}">
                    <a16:rowId xmlns:a16="http://schemas.microsoft.com/office/drawing/2014/main" val="1741265572"/>
                  </a:ext>
                </a:extLst>
              </a:tr>
            </a:tbl>
          </a:graphicData>
        </a:graphic>
      </p:graphicFrame>
      <p:sp>
        <p:nvSpPr>
          <p:cNvPr id="34" name="TextBox 33"/>
          <p:cNvSpPr txBox="1"/>
          <p:nvPr/>
        </p:nvSpPr>
        <p:spPr>
          <a:xfrm>
            <a:off x="3255042" y="2871962"/>
            <a:ext cx="577970" cy="461665"/>
          </a:xfrm>
          <a:prstGeom prst="rect">
            <a:avLst/>
          </a:prstGeom>
          <a:noFill/>
        </p:spPr>
        <p:txBody>
          <a:bodyPr wrap="square" rtlCol="0">
            <a:spAutoFit/>
          </a:bodyPr>
          <a:lstStyle/>
          <a:p>
            <a:r>
              <a:rPr lang="en-US" sz="2400" dirty="0"/>
              <a:t>b</a:t>
            </a:r>
          </a:p>
        </p:txBody>
      </p:sp>
      <p:cxnSp>
        <p:nvCxnSpPr>
          <p:cNvPr id="39" name="Straight Connector 38"/>
          <p:cNvCxnSpPr/>
          <p:nvPr/>
        </p:nvCxnSpPr>
        <p:spPr>
          <a:xfrm>
            <a:off x="8137625" y="3267580"/>
            <a:ext cx="1008914" cy="4298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67376" y="1346129"/>
            <a:ext cx="577970" cy="461665"/>
          </a:xfrm>
          <a:prstGeom prst="rect">
            <a:avLst/>
          </a:prstGeom>
          <a:noFill/>
        </p:spPr>
        <p:txBody>
          <a:bodyPr wrap="square" rtlCol="0">
            <a:spAutoFit/>
          </a:bodyPr>
          <a:lstStyle/>
          <a:p>
            <a:r>
              <a:rPr lang="en-US" sz="2400" dirty="0"/>
              <a:t>b</a:t>
            </a:r>
          </a:p>
        </p:txBody>
      </p:sp>
      <p:sp>
        <p:nvSpPr>
          <p:cNvPr id="27" name="Curved Down Arrow 26"/>
          <p:cNvSpPr/>
          <p:nvPr/>
        </p:nvSpPr>
        <p:spPr>
          <a:xfrm>
            <a:off x="1857006" y="1691839"/>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traight Arrow Connector 27"/>
          <p:cNvCxnSpPr/>
          <p:nvPr/>
        </p:nvCxnSpPr>
        <p:spPr>
          <a:xfrm>
            <a:off x="3627218" y="2197667"/>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91289" y="1925811"/>
            <a:ext cx="536299" cy="461665"/>
          </a:xfrm>
          <a:prstGeom prst="rect">
            <a:avLst/>
          </a:prstGeom>
          <a:noFill/>
        </p:spPr>
        <p:txBody>
          <a:bodyPr wrap="square" rtlCol="0">
            <a:spAutoFit/>
          </a:bodyPr>
          <a:lstStyle/>
          <a:p>
            <a:r>
              <a:rPr lang="en-US" sz="2400" dirty="0" smtClean="0"/>
              <a:t>q</a:t>
            </a:r>
            <a:r>
              <a:rPr lang="en-US" sz="2400" baseline="-25000" dirty="0"/>
              <a:t>2</a:t>
            </a:r>
            <a:endParaRPr lang="en-US" sz="2400" dirty="0"/>
          </a:p>
        </p:txBody>
      </p:sp>
      <p:sp>
        <p:nvSpPr>
          <p:cNvPr id="32" name="TextBox 31"/>
          <p:cNvSpPr txBox="1"/>
          <p:nvPr/>
        </p:nvSpPr>
        <p:spPr>
          <a:xfrm>
            <a:off x="3854025" y="1807794"/>
            <a:ext cx="577970" cy="461665"/>
          </a:xfrm>
          <a:prstGeom prst="rect">
            <a:avLst/>
          </a:prstGeom>
          <a:noFill/>
        </p:spPr>
        <p:txBody>
          <a:bodyPr wrap="square" rtlCol="0">
            <a:spAutoFit/>
          </a:bodyPr>
          <a:lstStyle/>
          <a:p>
            <a:r>
              <a:rPr lang="en-US" sz="2400" dirty="0"/>
              <a:t>b</a:t>
            </a:r>
          </a:p>
        </p:txBody>
      </p:sp>
      <p:sp>
        <p:nvSpPr>
          <p:cNvPr id="33" name="Oval 32"/>
          <p:cNvSpPr/>
          <p:nvPr/>
        </p:nvSpPr>
        <p:spPr>
          <a:xfrm>
            <a:off x="5992366" y="1990977"/>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556826" y="1968375"/>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5060876" y="2197667"/>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24947" y="1925811"/>
            <a:ext cx="536299"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44" name="TextBox 43"/>
          <p:cNvSpPr txBox="1"/>
          <p:nvPr/>
        </p:nvSpPr>
        <p:spPr>
          <a:xfrm>
            <a:off x="5287683" y="1807794"/>
            <a:ext cx="577970" cy="461665"/>
          </a:xfrm>
          <a:prstGeom prst="rect">
            <a:avLst/>
          </a:prstGeom>
          <a:noFill/>
        </p:spPr>
        <p:txBody>
          <a:bodyPr wrap="square" rtlCol="0">
            <a:spAutoFit/>
          </a:bodyPr>
          <a:lstStyle/>
          <a:p>
            <a:r>
              <a:rPr lang="en-US" sz="2400" dirty="0" smtClean="0"/>
              <a:t>a</a:t>
            </a:r>
            <a:endParaRPr lang="en-US" sz="2400" dirty="0"/>
          </a:p>
        </p:txBody>
      </p:sp>
      <p:cxnSp>
        <p:nvCxnSpPr>
          <p:cNvPr id="45" name="Straight Arrow Connector 44"/>
          <p:cNvCxnSpPr/>
          <p:nvPr/>
        </p:nvCxnSpPr>
        <p:spPr>
          <a:xfrm>
            <a:off x="6483713" y="2175532"/>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35644" y="1911753"/>
            <a:ext cx="536299" cy="461665"/>
          </a:xfrm>
          <a:prstGeom prst="rect">
            <a:avLst/>
          </a:prstGeom>
          <a:noFill/>
        </p:spPr>
        <p:txBody>
          <a:bodyPr wrap="square" rtlCol="0">
            <a:spAutoFit/>
          </a:bodyPr>
          <a:lstStyle/>
          <a:p>
            <a:r>
              <a:rPr lang="en-US" sz="2400" dirty="0" smtClean="0"/>
              <a:t>q</a:t>
            </a:r>
            <a:r>
              <a:rPr lang="en-US" sz="2400" baseline="-25000" dirty="0" smtClean="0"/>
              <a:t>4</a:t>
            </a:r>
            <a:endParaRPr lang="en-US" sz="2400" dirty="0"/>
          </a:p>
        </p:txBody>
      </p:sp>
      <p:sp>
        <p:nvSpPr>
          <p:cNvPr id="47" name="TextBox 46"/>
          <p:cNvSpPr txBox="1"/>
          <p:nvPr/>
        </p:nvSpPr>
        <p:spPr>
          <a:xfrm>
            <a:off x="6762593" y="1803040"/>
            <a:ext cx="577970" cy="461665"/>
          </a:xfrm>
          <a:prstGeom prst="rect">
            <a:avLst/>
          </a:prstGeom>
          <a:noFill/>
        </p:spPr>
        <p:txBody>
          <a:bodyPr wrap="square" rtlCol="0">
            <a:spAutoFit/>
          </a:bodyPr>
          <a:lstStyle/>
          <a:p>
            <a:r>
              <a:rPr lang="en-US" sz="2400" dirty="0" smtClean="0"/>
              <a:t>a</a:t>
            </a:r>
            <a:endParaRPr lang="en-US" sz="2400" dirty="0"/>
          </a:p>
        </p:txBody>
      </p:sp>
      <p:cxnSp>
        <p:nvCxnSpPr>
          <p:cNvPr id="48" name="Straight Arrow Connector 47"/>
          <p:cNvCxnSpPr/>
          <p:nvPr/>
        </p:nvCxnSpPr>
        <p:spPr>
          <a:xfrm>
            <a:off x="7854303" y="2172870"/>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814311" y="1880812"/>
            <a:ext cx="536299" cy="461665"/>
          </a:xfrm>
          <a:prstGeom prst="rect">
            <a:avLst/>
          </a:prstGeom>
          <a:noFill/>
        </p:spPr>
        <p:txBody>
          <a:bodyPr wrap="square" rtlCol="0">
            <a:spAutoFit/>
          </a:bodyPr>
          <a:lstStyle/>
          <a:p>
            <a:r>
              <a:rPr lang="en-US" sz="2000" dirty="0" smtClean="0"/>
              <a:t>q</a:t>
            </a:r>
            <a:r>
              <a:rPr lang="en-US" sz="2400" baseline="-25000" dirty="0" smtClean="0"/>
              <a:t>5</a:t>
            </a:r>
            <a:endParaRPr lang="en-US" sz="2400" dirty="0"/>
          </a:p>
        </p:txBody>
      </p:sp>
      <p:sp>
        <p:nvSpPr>
          <p:cNvPr id="50" name="TextBox 49"/>
          <p:cNvSpPr txBox="1"/>
          <p:nvPr/>
        </p:nvSpPr>
        <p:spPr>
          <a:xfrm>
            <a:off x="8090314" y="1803040"/>
            <a:ext cx="577970" cy="461665"/>
          </a:xfrm>
          <a:prstGeom prst="rect">
            <a:avLst/>
          </a:prstGeom>
          <a:noFill/>
        </p:spPr>
        <p:txBody>
          <a:bodyPr wrap="square" rtlCol="0">
            <a:spAutoFit/>
          </a:bodyPr>
          <a:lstStyle/>
          <a:p>
            <a:r>
              <a:rPr lang="en-US" sz="2400" dirty="0"/>
              <a:t>b</a:t>
            </a:r>
          </a:p>
        </p:txBody>
      </p:sp>
      <p:sp>
        <p:nvSpPr>
          <p:cNvPr id="54" name="Oval 53"/>
          <p:cNvSpPr/>
          <p:nvPr/>
        </p:nvSpPr>
        <p:spPr>
          <a:xfrm>
            <a:off x="7380394" y="1961370"/>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749242" y="1952239"/>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218821" y="1300480"/>
            <a:ext cx="577970" cy="461665"/>
          </a:xfrm>
          <a:prstGeom prst="rect">
            <a:avLst/>
          </a:prstGeom>
          <a:noFill/>
        </p:spPr>
        <p:txBody>
          <a:bodyPr wrap="square" rtlCol="0">
            <a:spAutoFit/>
          </a:bodyPr>
          <a:lstStyle/>
          <a:p>
            <a:r>
              <a:rPr lang="en-US" sz="2400" dirty="0" smtClean="0"/>
              <a:t>a</a:t>
            </a:r>
            <a:endParaRPr lang="en-US" sz="2400" dirty="0"/>
          </a:p>
        </p:txBody>
      </p:sp>
      <p:sp>
        <p:nvSpPr>
          <p:cNvPr id="57" name="Curved Down Arrow 56"/>
          <p:cNvSpPr/>
          <p:nvPr/>
        </p:nvSpPr>
        <p:spPr>
          <a:xfrm>
            <a:off x="3208451" y="1646190"/>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urved Down Arrow 57"/>
          <p:cNvSpPr/>
          <p:nvPr/>
        </p:nvSpPr>
        <p:spPr>
          <a:xfrm rot="10800000">
            <a:off x="1917897" y="2428939"/>
            <a:ext cx="2900294" cy="528206"/>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Curved Down Arrow 58"/>
          <p:cNvSpPr/>
          <p:nvPr/>
        </p:nvSpPr>
        <p:spPr>
          <a:xfrm rot="10800000" flipV="1">
            <a:off x="4664475" y="1439565"/>
            <a:ext cx="1659560" cy="56708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TextBox 59"/>
          <p:cNvSpPr txBox="1"/>
          <p:nvPr/>
        </p:nvSpPr>
        <p:spPr>
          <a:xfrm>
            <a:off x="5369282" y="1079468"/>
            <a:ext cx="577970" cy="461665"/>
          </a:xfrm>
          <a:prstGeom prst="rect">
            <a:avLst/>
          </a:prstGeom>
          <a:noFill/>
        </p:spPr>
        <p:txBody>
          <a:bodyPr wrap="square" rtlCol="0">
            <a:spAutoFit/>
          </a:bodyPr>
          <a:lstStyle/>
          <a:p>
            <a:r>
              <a:rPr lang="en-US" sz="2400" dirty="0"/>
              <a:t>b</a:t>
            </a:r>
          </a:p>
        </p:txBody>
      </p:sp>
      <p:sp>
        <p:nvSpPr>
          <p:cNvPr id="61" name="Curved Down Arrow 60"/>
          <p:cNvSpPr/>
          <p:nvPr/>
        </p:nvSpPr>
        <p:spPr>
          <a:xfrm rot="10800000" flipV="1">
            <a:off x="3551977" y="935415"/>
            <a:ext cx="3970255" cy="1048741"/>
          </a:xfrm>
          <a:prstGeom prst="curvedDownArrow">
            <a:avLst>
              <a:gd name="adj1" fmla="val 0"/>
              <a:gd name="adj2" fmla="val 8449"/>
              <a:gd name="adj3" fmla="val 106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p:cNvSpPr txBox="1"/>
          <p:nvPr/>
        </p:nvSpPr>
        <p:spPr>
          <a:xfrm>
            <a:off x="5379374" y="545776"/>
            <a:ext cx="577970" cy="461665"/>
          </a:xfrm>
          <a:prstGeom prst="rect">
            <a:avLst/>
          </a:prstGeom>
          <a:noFill/>
        </p:spPr>
        <p:txBody>
          <a:bodyPr wrap="square" rtlCol="0">
            <a:spAutoFit/>
          </a:bodyPr>
          <a:lstStyle/>
          <a:p>
            <a:r>
              <a:rPr lang="en-US" sz="2400" dirty="0" smtClean="0"/>
              <a:t>a</a:t>
            </a:r>
            <a:endParaRPr lang="en-US" sz="2400" dirty="0"/>
          </a:p>
        </p:txBody>
      </p:sp>
    </p:spTree>
    <p:extLst>
      <p:ext uri="{BB962C8B-B14F-4D97-AF65-F5344CB8AC3E}">
        <p14:creationId xmlns:p14="http://schemas.microsoft.com/office/powerpoint/2010/main" val="29815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Vertical)">
                                      <p:cBhvr>
                                        <p:cTn id="31" dur="500"/>
                                        <p:tgtEl>
                                          <p:spTgt spid="2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arn(inVertical)">
                                      <p:cBhvr>
                                        <p:cTn id="34" dur="500"/>
                                        <p:tgtEl>
                                          <p:spTgt spid="30"/>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500"/>
                                        <p:tgtEl>
                                          <p:spTgt spid="27"/>
                                        </p:tgtEl>
                                      </p:cBhvr>
                                    </p:animEffect>
                                  </p:childTnLst>
                                </p:cTn>
                              </p:par>
                              <p:par>
                                <p:cTn id="41" presetID="16" presetClass="entr" presetSubtype="2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500"/>
                                        <p:tgtEl>
                                          <p:spTgt spid="2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barn(inVertical)">
                                      <p:cBhvr>
                                        <p:cTn id="46" dur="500"/>
                                        <p:tgtEl>
                                          <p:spTgt spid="2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arn(inVertical)">
                                      <p:cBhvr>
                                        <p:cTn id="52" dur="500"/>
                                        <p:tgtEl>
                                          <p:spTgt spid="3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barn(inVertical)">
                                      <p:cBhvr>
                                        <p:cTn id="55" dur="500"/>
                                        <p:tgtEl>
                                          <p:spTgt spid="35"/>
                                        </p:tgtEl>
                                      </p:cBhvr>
                                    </p:animEffect>
                                  </p:childTnLst>
                                </p:cTn>
                              </p:par>
                              <p:par>
                                <p:cTn id="56" presetID="16" presetClass="entr" presetSubtype="21"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barn(inVertical)">
                                      <p:cBhvr>
                                        <p:cTn id="58" dur="500"/>
                                        <p:tgtEl>
                                          <p:spTgt spid="4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arn(inVertical)">
                                      <p:cBhvr>
                                        <p:cTn id="61" dur="500"/>
                                        <p:tgtEl>
                                          <p:spTgt spid="43"/>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arn(inVertical)">
                                      <p:cBhvr>
                                        <p:cTn id="64" dur="500"/>
                                        <p:tgtEl>
                                          <p:spTgt spid="44"/>
                                        </p:tgtEl>
                                      </p:cBhvr>
                                    </p:animEffect>
                                  </p:childTnLst>
                                </p:cTn>
                              </p:par>
                              <p:par>
                                <p:cTn id="65" presetID="16" presetClass="entr" presetSubtype="21"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barn(inVertical)">
                                      <p:cBhvr>
                                        <p:cTn id="67" dur="500"/>
                                        <p:tgtEl>
                                          <p:spTgt spid="4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barn(inVertical)">
                                      <p:cBhvr>
                                        <p:cTn id="70" dur="500"/>
                                        <p:tgtEl>
                                          <p:spTgt spid="4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barn(inVertical)">
                                      <p:cBhvr>
                                        <p:cTn id="73" dur="500"/>
                                        <p:tgtEl>
                                          <p:spTgt spid="47"/>
                                        </p:tgtEl>
                                      </p:cBhvr>
                                    </p:animEffect>
                                  </p:childTnLst>
                                </p:cTn>
                              </p:par>
                              <p:par>
                                <p:cTn id="74" presetID="16" presetClass="entr" presetSubtype="21"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barn(inVertical)">
                                      <p:cBhvr>
                                        <p:cTn id="76" dur="500"/>
                                        <p:tgtEl>
                                          <p:spTgt spid="48"/>
                                        </p:tgtEl>
                                      </p:cBhvr>
                                    </p:animEffect>
                                  </p:childTnLst>
                                </p:cTn>
                              </p:par>
                              <p:par>
                                <p:cTn id="77" presetID="16" presetClass="entr" presetSubtype="21"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barn(inVertical)">
                                      <p:cBhvr>
                                        <p:cTn id="79" dur="500"/>
                                        <p:tgtEl>
                                          <p:spTgt spid="4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barn(inVertical)">
                                      <p:cBhvr>
                                        <p:cTn id="82" dur="500"/>
                                        <p:tgtEl>
                                          <p:spTgt spid="5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animEffect transition="in" filter="barn(inVertical)">
                                      <p:cBhvr>
                                        <p:cTn id="85" dur="500"/>
                                        <p:tgtEl>
                                          <p:spTgt spid="54"/>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barn(inVertical)">
                                      <p:cBhvr>
                                        <p:cTn id="88" dur="500"/>
                                        <p:tgtEl>
                                          <p:spTgt spid="55"/>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barn(inVertical)">
                                      <p:cBhvr>
                                        <p:cTn id="91" dur="500"/>
                                        <p:tgtEl>
                                          <p:spTgt spid="56"/>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barn(inVertical)">
                                      <p:cBhvr>
                                        <p:cTn id="94" dur="500"/>
                                        <p:tgtEl>
                                          <p:spTgt spid="57"/>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barn(inVertical)">
                                      <p:cBhvr>
                                        <p:cTn id="97" dur="500"/>
                                        <p:tgtEl>
                                          <p:spTgt spid="58"/>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barn(inVertical)">
                                      <p:cBhvr>
                                        <p:cTn id="100" dur="500"/>
                                        <p:tgtEl>
                                          <p:spTgt spid="59"/>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barn(inVertical)">
                                      <p:cBhvr>
                                        <p:cTn id="103" dur="500"/>
                                        <p:tgtEl>
                                          <p:spTgt spid="60"/>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barn(inVertical)">
                                      <p:cBhvr>
                                        <p:cTn id="106" dur="500"/>
                                        <p:tgtEl>
                                          <p:spTgt spid="61"/>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barn(inVertical)">
                                      <p:cBhvr>
                                        <p:cTn id="109" dur="500"/>
                                        <p:tgtEl>
                                          <p:spTgt spid="62"/>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nodeType="clickEffect">
                                  <p:stCondLst>
                                    <p:cond delay="0"/>
                                  </p:stCondLst>
                                  <p:childTnLst>
                                    <p:set>
                                      <p:cBhvr>
                                        <p:cTn id="113" dur="1" fill="hold">
                                          <p:stCondLst>
                                            <p:cond delay="0"/>
                                          </p:stCondLst>
                                        </p:cTn>
                                        <p:tgtEl>
                                          <p:spTgt spid="6">
                                            <p:txEl>
                                              <p:pRg st="12" end="12"/>
                                            </p:txEl>
                                          </p:spTgt>
                                        </p:tgtEl>
                                        <p:attrNameLst>
                                          <p:attrName>style.visibility</p:attrName>
                                        </p:attrNameLst>
                                      </p:cBhvr>
                                      <p:to>
                                        <p:strVal val="visible"/>
                                      </p:to>
                                    </p:set>
                                    <p:animEffect transition="in" filter="barn(inVertical)">
                                      <p:cBhvr>
                                        <p:cTn id="114" dur="500"/>
                                        <p:tgtEl>
                                          <p:spTgt spid="6">
                                            <p:txEl>
                                              <p:pRg st="12" end="12"/>
                                            </p:txEl>
                                          </p:spTgt>
                                        </p:tgtEl>
                                      </p:cBhvr>
                                    </p:animEffect>
                                  </p:childTnLst>
                                </p:cTn>
                              </p:par>
                              <p:par>
                                <p:cTn id="115" presetID="16" presetClass="entr" presetSubtype="21" fill="hold" nodeType="withEffect">
                                  <p:stCondLst>
                                    <p:cond delay="0"/>
                                  </p:stCondLst>
                                  <p:childTnLst>
                                    <p:set>
                                      <p:cBhvr>
                                        <p:cTn id="116" dur="1" fill="hold">
                                          <p:stCondLst>
                                            <p:cond delay="0"/>
                                          </p:stCondLst>
                                        </p:cTn>
                                        <p:tgtEl>
                                          <p:spTgt spid="6">
                                            <p:txEl>
                                              <p:pRg st="13" end="13"/>
                                            </p:txEl>
                                          </p:spTgt>
                                        </p:tgtEl>
                                        <p:attrNameLst>
                                          <p:attrName>style.visibility</p:attrName>
                                        </p:attrNameLst>
                                      </p:cBhvr>
                                      <p:to>
                                        <p:strVal val="visible"/>
                                      </p:to>
                                    </p:set>
                                    <p:animEffect transition="in" filter="barn(inVertical)">
                                      <p:cBhvr>
                                        <p:cTn id="117" dur="500"/>
                                        <p:tgtEl>
                                          <p:spTgt spid="6">
                                            <p:txEl>
                                              <p:pRg st="13" end="13"/>
                                            </p:txEl>
                                          </p:spTgt>
                                        </p:tgtEl>
                                      </p:cBhvr>
                                    </p:animEffect>
                                  </p:childTnLst>
                                </p:cTn>
                              </p:par>
                              <p:par>
                                <p:cTn id="118" presetID="16" presetClass="entr" presetSubtype="21" fill="hold" nodeType="withEffect">
                                  <p:stCondLst>
                                    <p:cond delay="0"/>
                                  </p:stCondLst>
                                  <p:childTnLst>
                                    <p:set>
                                      <p:cBhvr>
                                        <p:cTn id="119" dur="1" fill="hold">
                                          <p:stCondLst>
                                            <p:cond delay="0"/>
                                          </p:stCondLst>
                                        </p:cTn>
                                        <p:tgtEl>
                                          <p:spTgt spid="6">
                                            <p:txEl>
                                              <p:pRg st="14" end="14"/>
                                            </p:txEl>
                                          </p:spTgt>
                                        </p:tgtEl>
                                        <p:attrNameLst>
                                          <p:attrName>style.visibility</p:attrName>
                                        </p:attrNameLst>
                                      </p:cBhvr>
                                      <p:to>
                                        <p:strVal val="visible"/>
                                      </p:to>
                                    </p:set>
                                    <p:animEffect transition="in" filter="barn(inVertical)">
                                      <p:cBhvr>
                                        <p:cTn id="120" dur="500"/>
                                        <p:tgtEl>
                                          <p:spTgt spid="6">
                                            <p:txEl>
                                              <p:pRg st="14" end="14"/>
                                            </p:txEl>
                                          </p:spTgt>
                                        </p:tgtEl>
                                      </p:cBhvr>
                                    </p:animEffect>
                                  </p:childTnLst>
                                </p:cTn>
                              </p:par>
                              <p:par>
                                <p:cTn id="121" presetID="16" presetClass="entr" presetSubtype="21" fill="hold" nodeType="withEffect">
                                  <p:stCondLst>
                                    <p:cond delay="0"/>
                                  </p:stCondLst>
                                  <p:childTnLst>
                                    <p:set>
                                      <p:cBhvr>
                                        <p:cTn id="122" dur="1" fill="hold">
                                          <p:stCondLst>
                                            <p:cond delay="0"/>
                                          </p:stCondLst>
                                        </p:cTn>
                                        <p:tgtEl>
                                          <p:spTgt spid="6">
                                            <p:txEl>
                                              <p:pRg st="15" end="15"/>
                                            </p:txEl>
                                          </p:spTgt>
                                        </p:tgtEl>
                                        <p:attrNameLst>
                                          <p:attrName>style.visibility</p:attrName>
                                        </p:attrNameLst>
                                      </p:cBhvr>
                                      <p:to>
                                        <p:strVal val="visible"/>
                                      </p:to>
                                    </p:set>
                                    <p:animEffect transition="in" filter="barn(inVertical)">
                                      <p:cBhvr>
                                        <p:cTn id="123" dur="500"/>
                                        <p:tgtEl>
                                          <p:spTgt spid="6">
                                            <p:txEl>
                                              <p:pRg st="15" end="15"/>
                                            </p:txEl>
                                          </p:spTgt>
                                        </p:tgtEl>
                                      </p:cBhvr>
                                    </p:animEffect>
                                  </p:childTnLst>
                                </p:cTn>
                              </p:par>
                              <p:par>
                                <p:cTn id="124" presetID="16" presetClass="entr" presetSubtype="21" fill="hold" nodeType="withEffect">
                                  <p:stCondLst>
                                    <p:cond delay="0"/>
                                  </p:stCondLst>
                                  <p:childTnLst>
                                    <p:set>
                                      <p:cBhvr>
                                        <p:cTn id="125" dur="1" fill="hold">
                                          <p:stCondLst>
                                            <p:cond delay="0"/>
                                          </p:stCondLst>
                                        </p:cTn>
                                        <p:tgtEl>
                                          <p:spTgt spid="6">
                                            <p:txEl>
                                              <p:pRg st="16" end="16"/>
                                            </p:txEl>
                                          </p:spTgt>
                                        </p:tgtEl>
                                        <p:attrNameLst>
                                          <p:attrName>style.visibility</p:attrName>
                                        </p:attrNameLst>
                                      </p:cBhvr>
                                      <p:to>
                                        <p:strVal val="visible"/>
                                      </p:to>
                                    </p:set>
                                    <p:animEffect transition="in" filter="barn(inVertical)">
                                      <p:cBhvr>
                                        <p:cTn id="126" dur="500"/>
                                        <p:tgtEl>
                                          <p:spTgt spid="6">
                                            <p:txEl>
                                              <p:pRg st="16" end="16"/>
                                            </p:txEl>
                                          </p:spTgt>
                                        </p:tgtEl>
                                      </p:cBhvr>
                                    </p:animEffect>
                                  </p:childTnLst>
                                </p:cTn>
                              </p:par>
                              <p:par>
                                <p:cTn id="127" presetID="16" presetClass="entr" presetSubtype="21" fill="hold" nodeType="withEffect">
                                  <p:stCondLst>
                                    <p:cond delay="0"/>
                                  </p:stCondLst>
                                  <p:childTnLst>
                                    <p:set>
                                      <p:cBhvr>
                                        <p:cTn id="128" dur="1" fill="hold">
                                          <p:stCondLst>
                                            <p:cond delay="0"/>
                                          </p:stCondLst>
                                        </p:cTn>
                                        <p:tgtEl>
                                          <p:spTgt spid="6">
                                            <p:txEl>
                                              <p:pRg st="17" end="17"/>
                                            </p:txEl>
                                          </p:spTgt>
                                        </p:tgtEl>
                                        <p:attrNameLst>
                                          <p:attrName>style.visibility</p:attrName>
                                        </p:attrNameLst>
                                      </p:cBhvr>
                                      <p:to>
                                        <p:strVal val="visible"/>
                                      </p:to>
                                    </p:set>
                                    <p:animEffect transition="in" filter="barn(inVertical)">
                                      <p:cBhvr>
                                        <p:cTn id="129" dur="500"/>
                                        <p:tgtEl>
                                          <p:spTgt spid="6">
                                            <p:txEl>
                                              <p:pRg st="17" end="17"/>
                                            </p:txEl>
                                          </p:spTgt>
                                        </p:tgtEl>
                                      </p:cBhvr>
                                    </p:animEffect>
                                  </p:childTnLst>
                                </p:cTn>
                              </p:par>
                              <p:par>
                                <p:cTn id="130" presetID="16" presetClass="entr" presetSubtype="21" fill="hold" nodeType="withEffect">
                                  <p:stCondLst>
                                    <p:cond delay="0"/>
                                  </p:stCondLst>
                                  <p:childTnLst>
                                    <p:set>
                                      <p:cBhvr>
                                        <p:cTn id="131" dur="1" fill="hold">
                                          <p:stCondLst>
                                            <p:cond delay="0"/>
                                          </p:stCondLst>
                                        </p:cTn>
                                        <p:tgtEl>
                                          <p:spTgt spid="6">
                                            <p:txEl>
                                              <p:pRg st="18" end="18"/>
                                            </p:txEl>
                                          </p:spTgt>
                                        </p:tgtEl>
                                        <p:attrNameLst>
                                          <p:attrName>style.visibility</p:attrName>
                                        </p:attrNameLst>
                                      </p:cBhvr>
                                      <p:to>
                                        <p:strVal val="visible"/>
                                      </p:to>
                                    </p:set>
                                    <p:animEffect transition="in" filter="barn(inVertical)">
                                      <p:cBhvr>
                                        <p:cTn id="132" dur="500"/>
                                        <p:tgtEl>
                                          <p:spTgt spid="6">
                                            <p:txEl>
                                              <p:pRg st="18" end="18"/>
                                            </p:txEl>
                                          </p:spTgt>
                                        </p:tgtEl>
                                      </p:cBhvr>
                                    </p:animEffect>
                                  </p:childTnLst>
                                </p:cTn>
                              </p:par>
                              <p:par>
                                <p:cTn id="133" presetID="16" presetClass="entr" presetSubtype="21" fill="hold" nodeType="withEffect">
                                  <p:stCondLst>
                                    <p:cond delay="0"/>
                                  </p:stCondLst>
                                  <p:childTnLst>
                                    <p:set>
                                      <p:cBhvr>
                                        <p:cTn id="134" dur="1" fill="hold">
                                          <p:stCondLst>
                                            <p:cond delay="0"/>
                                          </p:stCondLst>
                                        </p:cTn>
                                        <p:tgtEl>
                                          <p:spTgt spid="6">
                                            <p:txEl>
                                              <p:pRg st="19" end="19"/>
                                            </p:txEl>
                                          </p:spTgt>
                                        </p:tgtEl>
                                        <p:attrNameLst>
                                          <p:attrName>style.visibility</p:attrName>
                                        </p:attrNameLst>
                                      </p:cBhvr>
                                      <p:to>
                                        <p:strVal val="visible"/>
                                      </p:to>
                                    </p:set>
                                    <p:animEffect transition="in" filter="barn(inVertical)">
                                      <p:cBhvr>
                                        <p:cTn id="135" dur="500"/>
                                        <p:tgtEl>
                                          <p:spTgt spid="6">
                                            <p:txEl>
                                              <p:pRg st="19" end="19"/>
                                            </p:txEl>
                                          </p:spTgt>
                                        </p:tgtEl>
                                      </p:cBhvr>
                                    </p:animEffect>
                                  </p:childTnLst>
                                </p:cTn>
                              </p:par>
                              <p:par>
                                <p:cTn id="136" presetID="16" presetClass="entr" presetSubtype="21" fill="hold" nodeType="withEffect">
                                  <p:stCondLst>
                                    <p:cond delay="0"/>
                                  </p:stCondLst>
                                  <p:childTnLst>
                                    <p:set>
                                      <p:cBhvr>
                                        <p:cTn id="137" dur="1" fill="hold">
                                          <p:stCondLst>
                                            <p:cond delay="0"/>
                                          </p:stCondLst>
                                        </p:cTn>
                                        <p:tgtEl>
                                          <p:spTgt spid="6">
                                            <p:txEl>
                                              <p:pRg st="20" end="20"/>
                                            </p:txEl>
                                          </p:spTgt>
                                        </p:tgtEl>
                                        <p:attrNameLst>
                                          <p:attrName>style.visibility</p:attrName>
                                        </p:attrNameLst>
                                      </p:cBhvr>
                                      <p:to>
                                        <p:strVal val="visible"/>
                                      </p:to>
                                    </p:set>
                                    <p:animEffect transition="in" filter="barn(inVertical)">
                                      <p:cBhvr>
                                        <p:cTn id="138" dur="500"/>
                                        <p:tgtEl>
                                          <p:spTgt spid="6">
                                            <p:txEl>
                                              <p:pRg st="20" end="2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animEffect transition="in" filter="barn(inVertical)">
                                      <p:cBhvr>
                                        <p:cTn id="143" dur="500"/>
                                        <p:tgtEl>
                                          <p:spTgt spid="31"/>
                                        </p:tgtEl>
                                      </p:cBhvr>
                                    </p:animEffect>
                                  </p:childTnLst>
                                </p:cTn>
                              </p:par>
                              <p:par>
                                <p:cTn id="144" presetID="16" presetClass="entr" presetSubtype="21" fill="hold" nodeType="withEffect">
                                  <p:stCondLst>
                                    <p:cond delay="0"/>
                                  </p:stCondLst>
                                  <p:childTnLst>
                                    <p:set>
                                      <p:cBhvr>
                                        <p:cTn id="145" dur="1" fill="hold">
                                          <p:stCondLst>
                                            <p:cond delay="0"/>
                                          </p:stCondLst>
                                        </p:cTn>
                                        <p:tgtEl>
                                          <p:spTgt spid="39"/>
                                        </p:tgtEl>
                                        <p:attrNameLst>
                                          <p:attrName>style.visibility</p:attrName>
                                        </p:attrNameLst>
                                      </p:cBhvr>
                                      <p:to>
                                        <p:strVal val="visible"/>
                                      </p:to>
                                    </p:set>
                                    <p:animEffect transition="in" filter="barn(inVertical)">
                                      <p:cBhvr>
                                        <p:cTn id="14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26" grpId="0"/>
      <p:bldP spid="30" grpId="0" animBg="1"/>
      <p:bldP spid="23" grpId="0"/>
      <p:bldP spid="27" grpId="0" animBg="1"/>
      <p:bldP spid="29" grpId="0"/>
      <p:bldP spid="32" grpId="0"/>
      <p:bldP spid="33" grpId="0" animBg="1"/>
      <p:bldP spid="35" grpId="0" animBg="1"/>
      <p:bldP spid="43" grpId="0"/>
      <p:bldP spid="44" grpId="0"/>
      <p:bldP spid="46" grpId="0"/>
      <p:bldP spid="47" grpId="0"/>
      <p:bldP spid="49" grpId="0"/>
      <p:bldP spid="50" grpId="0"/>
      <p:bldP spid="54" grpId="0" animBg="1"/>
      <p:bldP spid="55" grpId="0" animBg="1"/>
      <p:bldP spid="56" grpId="0"/>
      <p:bldP spid="57" grpId="0" animBg="1"/>
      <p:bldP spid="58" grpId="0" animBg="1"/>
      <p:bldP spid="59" grpId="0" animBg="1"/>
      <p:bldP spid="60" grpId="0"/>
      <p:bldP spid="61" grpId="0" animBg="1"/>
      <p:bldP spid="6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23026" y="0"/>
                <a:ext cx="10506974" cy="6555641"/>
              </a:xfrm>
              <a:prstGeom prst="rect">
                <a:avLst/>
              </a:prstGeom>
              <a:noFill/>
            </p:spPr>
            <p:txBody>
              <a:bodyPr wrap="square" rtlCol="0">
                <a:spAutoFit/>
              </a:bodyPr>
              <a:lstStyle/>
              <a:p>
                <a:r>
                  <a:rPr lang="en-US" sz="2000" b="1" dirty="0" smtClean="0"/>
                  <a:t>5.</a:t>
                </a:r>
                <a:r>
                  <a:rPr lang="en-US" sz="2000" dirty="0" smtClean="0"/>
                  <a:t>Construc a DFA which accepts a language of all strings that does not contain substring ‘</a:t>
                </a:r>
                <a:r>
                  <a:rPr lang="en-US" sz="2000" dirty="0" err="1" smtClean="0"/>
                  <a:t>aabb</a:t>
                </a:r>
                <a:r>
                  <a:rPr lang="en-US" sz="2000" dirty="0" smtClean="0"/>
                  <a:t>’ over </a:t>
                </a:r>
                <a14:m>
                  <m:oMath xmlns:m="http://schemas.openxmlformats.org/officeDocument/2006/math">
                    <m:r>
                      <a:rPr lang="en-US" sz="2000" b="1" i="1" dirty="0">
                        <a:latin typeface="Cambria Math" panose="02040503050406030204" pitchFamily="18" charset="0"/>
                      </a:rPr>
                      <m:t>𝜮</m:t>
                    </m:r>
                  </m:oMath>
                </a14:m>
                <a:r>
                  <a:rPr lang="en-US" sz="2000" dirty="0" smtClean="0"/>
                  <a:t>={a, b}. </a:t>
                </a:r>
              </a:p>
              <a:p>
                <a:r>
                  <a:rPr lang="en-US" sz="2000" u="sng" dirty="0" smtClean="0"/>
                  <a:t>Solution:</a:t>
                </a:r>
              </a:p>
              <a:p>
                <a:endParaRPr lang="en-US" sz="2000" u="sng" dirty="0"/>
              </a:p>
              <a:p>
                <a:pPr marL="457200" indent="-457200">
                  <a:buAutoNum type="arabicPeriod"/>
                </a:pPr>
                <a:r>
                  <a:rPr lang="en-US" sz="2000" dirty="0" smtClean="0"/>
                  <a:t>First construct the DFA that accepts string containing substring “aabb”:</a:t>
                </a:r>
              </a:p>
              <a:p>
                <a:pPr marL="457200" indent="-457200">
                  <a:buAutoNum type="arabicPeriod"/>
                </a:pPr>
                <a:endParaRPr lang="en-US" sz="2000" dirty="0"/>
              </a:p>
              <a:p>
                <a:pPr marL="457200" indent="-457200">
                  <a:buAutoNum type="arabicPeriod"/>
                </a:pPr>
                <a:endParaRPr lang="en-US" sz="2000" dirty="0" smtClean="0"/>
              </a:p>
              <a:p>
                <a:pPr marL="457200" indent="-457200">
                  <a:buAutoNum type="arabicPeriod"/>
                </a:pPr>
                <a:endParaRPr lang="en-US" sz="2000" dirty="0"/>
              </a:p>
              <a:p>
                <a:pPr marL="457200" indent="-457200">
                  <a:buAutoNum type="arabicPeriod"/>
                </a:pPr>
                <a:endParaRPr lang="en-US" sz="2000" dirty="0" smtClean="0"/>
              </a:p>
              <a:p>
                <a:pPr marL="457200" indent="-457200">
                  <a:buAutoNum type="arabicPeriod"/>
                </a:pPr>
                <a:endParaRPr lang="en-US" sz="2000" dirty="0"/>
              </a:p>
              <a:p>
                <a:pPr marL="457200" indent="-457200">
                  <a:buAutoNum type="arabicPeriod"/>
                </a:pPr>
                <a:endParaRPr lang="en-US" sz="2000" dirty="0" smtClean="0"/>
              </a:p>
              <a:p>
                <a:pPr marL="457200" indent="-457200">
                  <a:buAutoNum type="arabicPeriod"/>
                </a:pPr>
                <a:endParaRPr lang="en-US" sz="2000" dirty="0"/>
              </a:p>
              <a:p>
                <a:pPr marL="457200" indent="-457200">
                  <a:buAutoNum type="arabicPeriod"/>
                </a:pPr>
                <a:endParaRPr lang="en-US" sz="2000" dirty="0" smtClean="0"/>
              </a:p>
              <a:p>
                <a:pPr marL="457200" indent="-457200">
                  <a:buAutoNum type="arabicPeriod"/>
                </a:pPr>
                <a:r>
                  <a:rPr lang="en-US" sz="2000" dirty="0" smtClean="0"/>
                  <a:t>Now, Flip the final and non final state:</a:t>
                </a:r>
              </a:p>
              <a:p>
                <a:endParaRPr lang="en-US" sz="2000" u="sng" dirty="0" smtClean="0"/>
              </a:p>
              <a:p>
                <a:endParaRPr lang="en-US" sz="2000" u="sng" dirty="0"/>
              </a:p>
              <a:p>
                <a:endParaRPr lang="en-US" sz="2000" dirty="0" smtClean="0"/>
              </a:p>
              <a:p>
                <a:endParaRPr lang="en-US" sz="2000" dirty="0" smtClean="0"/>
              </a:p>
              <a:p>
                <a:endParaRPr lang="en-US" sz="2000" dirty="0"/>
              </a:p>
              <a:p>
                <a:endParaRPr lang="en-US" sz="2000" dirty="0" smtClean="0"/>
              </a:p>
              <a:p>
                <a:endParaRPr lang="en-US" sz="20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923026" y="0"/>
                <a:ext cx="10506974" cy="6555641"/>
              </a:xfrm>
              <a:prstGeom prst="rect">
                <a:avLst/>
              </a:prstGeom>
              <a:blipFill>
                <a:blip r:embed="rId2"/>
                <a:stretch>
                  <a:fillRect l="-580" t="-465" r="-464"/>
                </a:stretch>
              </a:blipFill>
            </p:spPr>
            <p:txBody>
              <a:bodyPr/>
              <a:lstStyle/>
              <a:p>
                <a:r>
                  <a:rPr lang="en-US">
                    <a:noFill/>
                  </a:rPr>
                  <a:t> </a:t>
                </a:r>
              </a:p>
            </p:txBody>
          </p:sp>
        </mc:Fallback>
      </mc:AlternateContent>
      <p:sp>
        <p:nvSpPr>
          <p:cNvPr id="7" name="Oval 6"/>
          <p:cNvSpPr/>
          <p:nvPr/>
        </p:nvSpPr>
        <p:spPr>
          <a:xfrm>
            <a:off x="1605470" y="2640361"/>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21348" y="2555317"/>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18" name="Straight Arrow Connector 17"/>
          <p:cNvCxnSpPr/>
          <p:nvPr/>
        </p:nvCxnSpPr>
        <p:spPr>
          <a:xfrm>
            <a:off x="2056826" y="2866085"/>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958200" y="2629788"/>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020897" y="2594229"/>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21" name="TextBox 20"/>
          <p:cNvSpPr txBox="1"/>
          <p:nvPr/>
        </p:nvSpPr>
        <p:spPr>
          <a:xfrm>
            <a:off x="2283633" y="2476212"/>
            <a:ext cx="577970" cy="461665"/>
          </a:xfrm>
          <a:prstGeom prst="rect">
            <a:avLst/>
          </a:prstGeom>
          <a:noFill/>
        </p:spPr>
        <p:txBody>
          <a:bodyPr wrap="square" rtlCol="0">
            <a:spAutoFit/>
          </a:bodyPr>
          <a:lstStyle/>
          <a:p>
            <a:r>
              <a:rPr lang="en-US" sz="2400" dirty="0" smtClean="0"/>
              <a:t>a</a:t>
            </a:r>
            <a:endParaRPr lang="en-US" sz="2400" dirty="0"/>
          </a:p>
        </p:txBody>
      </p:sp>
      <p:sp>
        <p:nvSpPr>
          <p:cNvPr id="22" name="Oval 21"/>
          <p:cNvSpPr/>
          <p:nvPr/>
        </p:nvSpPr>
        <p:spPr>
          <a:xfrm>
            <a:off x="7264014" y="2682065"/>
            <a:ext cx="343063" cy="32996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1108014" y="2866085"/>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83633" y="3339622"/>
            <a:ext cx="577970" cy="461665"/>
          </a:xfrm>
          <a:prstGeom prst="rect">
            <a:avLst/>
          </a:prstGeom>
          <a:noFill/>
        </p:spPr>
        <p:txBody>
          <a:bodyPr wrap="square" rtlCol="0">
            <a:spAutoFit/>
          </a:bodyPr>
          <a:lstStyle/>
          <a:p>
            <a:r>
              <a:rPr lang="en-US" sz="2400" dirty="0"/>
              <a:t>b</a:t>
            </a:r>
          </a:p>
        </p:txBody>
      </p:sp>
      <p:sp>
        <p:nvSpPr>
          <p:cNvPr id="23" name="TextBox 22"/>
          <p:cNvSpPr txBox="1"/>
          <p:nvPr/>
        </p:nvSpPr>
        <p:spPr>
          <a:xfrm>
            <a:off x="1682709" y="1995513"/>
            <a:ext cx="577970" cy="461665"/>
          </a:xfrm>
          <a:prstGeom prst="rect">
            <a:avLst/>
          </a:prstGeom>
          <a:noFill/>
        </p:spPr>
        <p:txBody>
          <a:bodyPr wrap="square" rtlCol="0">
            <a:spAutoFit/>
          </a:bodyPr>
          <a:lstStyle/>
          <a:p>
            <a:r>
              <a:rPr lang="en-US" sz="2400" dirty="0"/>
              <a:t>b</a:t>
            </a:r>
          </a:p>
        </p:txBody>
      </p:sp>
      <p:sp>
        <p:nvSpPr>
          <p:cNvPr id="27" name="Curved Down Arrow 26"/>
          <p:cNvSpPr/>
          <p:nvPr/>
        </p:nvSpPr>
        <p:spPr>
          <a:xfrm>
            <a:off x="1672339" y="2341223"/>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traight Arrow Connector 27"/>
          <p:cNvCxnSpPr/>
          <p:nvPr/>
        </p:nvCxnSpPr>
        <p:spPr>
          <a:xfrm>
            <a:off x="3442551" y="284705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06622" y="2575195"/>
            <a:ext cx="536299" cy="461665"/>
          </a:xfrm>
          <a:prstGeom prst="rect">
            <a:avLst/>
          </a:prstGeom>
          <a:noFill/>
        </p:spPr>
        <p:txBody>
          <a:bodyPr wrap="square" rtlCol="0">
            <a:spAutoFit/>
          </a:bodyPr>
          <a:lstStyle/>
          <a:p>
            <a:r>
              <a:rPr lang="en-US" sz="2400" dirty="0" smtClean="0"/>
              <a:t>q</a:t>
            </a:r>
            <a:r>
              <a:rPr lang="en-US" sz="2400" baseline="-25000" dirty="0"/>
              <a:t>2</a:t>
            </a:r>
            <a:endParaRPr lang="en-US" sz="2400" dirty="0"/>
          </a:p>
        </p:txBody>
      </p:sp>
      <p:sp>
        <p:nvSpPr>
          <p:cNvPr id="32" name="TextBox 31"/>
          <p:cNvSpPr txBox="1"/>
          <p:nvPr/>
        </p:nvSpPr>
        <p:spPr>
          <a:xfrm>
            <a:off x="3669358" y="2457178"/>
            <a:ext cx="577970" cy="461665"/>
          </a:xfrm>
          <a:prstGeom prst="rect">
            <a:avLst/>
          </a:prstGeom>
          <a:noFill/>
        </p:spPr>
        <p:txBody>
          <a:bodyPr wrap="square" rtlCol="0">
            <a:spAutoFit/>
          </a:bodyPr>
          <a:lstStyle/>
          <a:p>
            <a:r>
              <a:rPr lang="en-US" sz="2400" dirty="0" smtClean="0"/>
              <a:t>a</a:t>
            </a:r>
            <a:endParaRPr lang="en-US" sz="2400" dirty="0"/>
          </a:p>
        </p:txBody>
      </p:sp>
      <p:sp>
        <p:nvSpPr>
          <p:cNvPr id="33" name="Oval 32"/>
          <p:cNvSpPr/>
          <p:nvPr/>
        </p:nvSpPr>
        <p:spPr>
          <a:xfrm>
            <a:off x="5807699" y="2640361"/>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372159" y="2617759"/>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4876209" y="2847051"/>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840280" y="2575195"/>
            <a:ext cx="536299"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44" name="TextBox 43"/>
          <p:cNvSpPr txBox="1"/>
          <p:nvPr/>
        </p:nvSpPr>
        <p:spPr>
          <a:xfrm>
            <a:off x="5103016" y="2457178"/>
            <a:ext cx="577970" cy="461665"/>
          </a:xfrm>
          <a:prstGeom prst="rect">
            <a:avLst/>
          </a:prstGeom>
          <a:noFill/>
        </p:spPr>
        <p:txBody>
          <a:bodyPr wrap="square" rtlCol="0">
            <a:spAutoFit/>
          </a:bodyPr>
          <a:lstStyle/>
          <a:p>
            <a:r>
              <a:rPr lang="en-US" sz="2400" dirty="0"/>
              <a:t>b</a:t>
            </a:r>
          </a:p>
        </p:txBody>
      </p:sp>
      <p:cxnSp>
        <p:nvCxnSpPr>
          <p:cNvPr id="45" name="Straight Arrow Connector 44"/>
          <p:cNvCxnSpPr/>
          <p:nvPr/>
        </p:nvCxnSpPr>
        <p:spPr>
          <a:xfrm>
            <a:off x="6299046" y="2824916"/>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260064" y="2629788"/>
            <a:ext cx="536299" cy="369332"/>
          </a:xfrm>
          <a:prstGeom prst="rect">
            <a:avLst/>
          </a:prstGeom>
          <a:noFill/>
        </p:spPr>
        <p:txBody>
          <a:bodyPr wrap="square" rtlCol="0">
            <a:spAutoFit/>
          </a:bodyPr>
          <a:lstStyle/>
          <a:p>
            <a:r>
              <a:rPr lang="en-US" dirty="0" smtClean="0"/>
              <a:t>q</a:t>
            </a:r>
            <a:r>
              <a:rPr lang="en-US" baseline="-25000" dirty="0" smtClean="0"/>
              <a:t>4</a:t>
            </a:r>
            <a:endParaRPr lang="en-US" sz="2400" dirty="0"/>
          </a:p>
        </p:txBody>
      </p:sp>
      <p:sp>
        <p:nvSpPr>
          <p:cNvPr id="47" name="TextBox 46"/>
          <p:cNvSpPr txBox="1"/>
          <p:nvPr/>
        </p:nvSpPr>
        <p:spPr>
          <a:xfrm>
            <a:off x="6577926" y="2452424"/>
            <a:ext cx="577970" cy="461665"/>
          </a:xfrm>
          <a:prstGeom prst="rect">
            <a:avLst/>
          </a:prstGeom>
          <a:noFill/>
        </p:spPr>
        <p:txBody>
          <a:bodyPr wrap="square" rtlCol="0">
            <a:spAutoFit/>
          </a:bodyPr>
          <a:lstStyle/>
          <a:p>
            <a:r>
              <a:rPr lang="en-US" sz="2400" dirty="0"/>
              <a:t>b</a:t>
            </a:r>
          </a:p>
        </p:txBody>
      </p:sp>
      <p:sp>
        <p:nvSpPr>
          <p:cNvPr id="54" name="Oval 53"/>
          <p:cNvSpPr/>
          <p:nvPr/>
        </p:nvSpPr>
        <p:spPr>
          <a:xfrm>
            <a:off x="7195727" y="2610754"/>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urved Down Arrow 57"/>
          <p:cNvSpPr/>
          <p:nvPr/>
        </p:nvSpPr>
        <p:spPr>
          <a:xfrm rot="10800000">
            <a:off x="1733229" y="3082427"/>
            <a:ext cx="1512453" cy="38237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Curved Down Arrow 60"/>
          <p:cNvSpPr/>
          <p:nvPr/>
        </p:nvSpPr>
        <p:spPr>
          <a:xfrm rot="10800000">
            <a:off x="3225470" y="3116884"/>
            <a:ext cx="2841049" cy="471388"/>
          </a:xfrm>
          <a:prstGeom prst="curvedDownArrow">
            <a:avLst>
              <a:gd name="adj1" fmla="val 0"/>
              <a:gd name="adj2" fmla="val 8449"/>
              <a:gd name="adj3" fmla="val 106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p:cNvSpPr txBox="1"/>
          <p:nvPr/>
        </p:nvSpPr>
        <p:spPr>
          <a:xfrm>
            <a:off x="4460354" y="3448245"/>
            <a:ext cx="577970" cy="461665"/>
          </a:xfrm>
          <a:prstGeom prst="rect">
            <a:avLst/>
          </a:prstGeom>
          <a:noFill/>
        </p:spPr>
        <p:txBody>
          <a:bodyPr wrap="square" rtlCol="0">
            <a:spAutoFit/>
          </a:bodyPr>
          <a:lstStyle/>
          <a:p>
            <a:r>
              <a:rPr lang="en-US" sz="2400" dirty="0" smtClean="0"/>
              <a:t>a</a:t>
            </a:r>
            <a:endParaRPr lang="en-US" sz="2400" dirty="0"/>
          </a:p>
        </p:txBody>
      </p:sp>
      <p:sp>
        <p:nvSpPr>
          <p:cNvPr id="51" name="TextBox 50"/>
          <p:cNvSpPr txBox="1"/>
          <p:nvPr/>
        </p:nvSpPr>
        <p:spPr>
          <a:xfrm>
            <a:off x="4444830" y="1942522"/>
            <a:ext cx="577970" cy="461665"/>
          </a:xfrm>
          <a:prstGeom prst="rect">
            <a:avLst/>
          </a:prstGeom>
          <a:noFill/>
        </p:spPr>
        <p:txBody>
          <a:bodyPr wrap="square" rtlCol="0">
            <a:spAutoFit/>
          </a:bodyPr>
          <a:lstStyle/>
          <a:p>
            <a:r>
              <a:rPr lang="en-US" sz="2400" dirty="0" smtClean="0"/>
              <a:t>a</a:t>
            </a:r>
            <a:endParaRPr lang="en-US" sz="2400" dirty="0"/>
          </a:p>
        </p:txBody>
      </p:sp>
      <p:sp>
        <p:nvSpPr>
          <p:cNvPr id="52" name="Curved Down Arrow 51"/>
          <p:cNvSpPr/>
          <p:nvPr/>
        </p:nvSpPr>
        <p:spPr>
          <a:xfrm>
            <a:off x="4434460" y="228823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7120253" y="1921968"/>
            <a:ext cx="870455" cy="461665"/>
          </a:xfrm>
          <a:prstGeom prst="rect">
            <a:avLst/>
          </a:prstGeom>
          <a:noFill/>
        </p:spPr>
        <p:txBody>
          <a:bodyPr wrap="square" rtlCol="0">
            <a:spAutoFit/>
          </a:bodyPr>
          <a:lstStyle/>
          <a:p>
            <a:r>
              <a:rPr lang="en-US" sz="2400" dirty="0" smtClean="0"/>
              <a:t>a , b</a:t>
            </a:r>
            <a:endParaRPr lang="en-US" sz="2400" dirty="0"/>
          </a:p>
        </p:txBody>
      </p:sp>
      <p:sp>
        <p:nvSpPr>
          <p:cNvPr id="63" name="Curved Down Arrow 62"/>
          <p:cNvSpPr/>
          <p:nvPr/>
        </p:nvSpPr>
        <p:spPr>
          <a:xfrm>
            <a:off x="7260064" y="2304118"/>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Oval 63"/>
          <p:cNvSpPr/>
          <p:nvPr/>
        </p:nvSpPr>
        <p:spPr>
          <a:xfrm>
            <a:off x="1894455" y="5292250"/>
            <a:ext cx="479119" cy="45144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910333" y="5207206"/>
            <a:ext cx="577970" cy="461665"/>
          </a:xfrm>
          <a:prstGeom prst="rect">
            <a:avLst/>
          </a:prstGeom>
          <a:noFill/>
        </p:spPr>
        <p:txBody>
          <a:bodyPr wrap="square" rtlCol="0">
            <a:spAutoFit/>
          </a:bodyPr>
          <a:lstStyle/>
          <a:p>
            <a:r>
              <a:rPr lang="en-US" sz="2400" dirty="0" smtClean="0"/>
              <a:t>q</a:t>
            </a:r>
            <a:r>
              <a:rPr lang="en-US" sz="2400" baseline="-25000" dirty="0" smtClean="0"/>
              <a:t>0</a:t>
            </a:r>
            <a:endParaRPr lang="en-US" sz="2400" dirty="0"/>
          </a:p>
        </p:txBody>
      </p:sp>
      <p:cxnSp>
        <p:nvCxnSpPr>
          <p:cNvPr id="66" name="Straight Arrow Connector 65"/>
          <p:cNvCxnSpPr/>
          <p:nvPr/>
        </p:nvCxnSpPr>
        <p:spPr>
          <a:xfrm>
            <a:off x="2345811" y="5517974"/>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3247185" y="5281677"/>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309882" y="5246118"/>
            <a:ext cx="536299" cy="461665"/>
          </a:xfrm>
          <a:prstGeom prst="rect">
            <a:avLst/>
          </a:prstGeom>
          <a:noFill/>
        </p:spPr>
        <p:txBody>
          <a:bodyPr wrap="square" rtlCol="0">
            <a:spAutoFit/>
          </a:bodyPr>
          <a:lstStyle/>
          <a:p>
            <a:r>
              <a:rPr lang="en-US" sz="2400" dirty="0" smtClean="0"/>
              <a:t>q</a:t>
            </a:r>
            <a:r>
              <a:rPr lang="en-US" sz="2400" baseline="-25000" dirty="0" smtClean="0"/>
              <a:t>1</a:t>
            </a:r>
            <a:endParaRPr lang="en-US" sz="2400" dirty="0"/>
          </a:p>
        </p:txBody>
      </p:sp>
      <p:sp>
        <p:nvSpPr>
          <p:cNvPr id="69" name="TextBox 68"/>
          <p:cNvSpPr txBox="1"/>
          <p:nvPr/>
        </p:nvSpPr>
        <p:spPr>
          <a:xfrm>
            <a:off x="2572618" y="5128101"/>
            <a:ext cx="577970" cy="461665"/>
          </a:xfrm>
          <a:prstGeom prst="rect">
            <a:avLst/>
          </a:prstGeom>
          <a:noFill/>
        </p:spPr>
        <p:txBody>
          <a:bodyPr wrap="square" rtlCol="0">
            <a:spAutoFit/>
          </a:bodyPr>
          <a:lstStyle/>
          <a:p>
            <a:r>
              <a:rPr lang="en-US" sz="2400" dirty="0" smtClean="0"/>
              <a:t>a</a:t>
            </a:r>
            <a:endParaRPr lang="en-US" sz="2400" dirty="0"/>
          </a:p>
        </p:txBody>
      </p:sp>
      <p:cxnSp>
        <p:nvCxnSpPr>
          <p:cNvPr id="71" name="Straight Arrow Connector 70"/>
          <p:cNvCxnSpPr/>
          <p:nvPr/>
        </p:nvCxnSpPr>
        <p:spPr>
          <a:xfrm>
            <a:off x="1396999" y="5517974"/>
            <a:ext cx="4974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572618" y="5991511"/>
            <a:ext cx="577970" cy="461665"/>
          </a:xfrm>
          <a:prstGeom prst="rect">
            <a:avLst/>
          </a:prstGeom>
          <a:noFill/>
        </p:spPr>
        <p:txBody>
          <a:bodyPr wrap="square" rtlCol="0">
            <a:spAutoFit/>
          </a:bodyPr>
          <a:lstStyle/>
          <a:p>
            <a:r>
              <a:rPr lang="en-US" sz="2400" dirty="0"/>
              <a:t>b</a:t>
            </a:r>
          </a:p>
        </p:txBody>
      </p:sp>
      <p:sp>
        <p:nvSpPr>
          <p:cNvPr id="73" name="TextBox 72"/>
          <p:cNvSpPr txBox="1"/>
          <p:nvPr/>
        </p:nvSpPr>
        <p:spPr>
          <a:xfrm>
            <a:off x="1971694" y="4647402"/>
            <a:ext cx="577970" cy="461665"/>
          </a:xfrm>
          <a:prstGeom prst="rect">
            <a:avLst/>
          </a:prstGeom>
          <a:noFill/>
        </p:spPr>
        <p:txBody>
          <a:bodyPr wrap="square" rtlCol="0">
            <a:spAutoFit/>
          </a:bodyPr>
          <a:lstStyle/>
          <a:p>
            <a:r>
              <a:rPr lang="en-US" sz="2400" dirty="0"/>
              <a:t>b</a:t>
            </a:r>
          </a:p>
        </p:txBody>
      </p:sp>
      <p:sp>
        <p:nvSpPr>
          <p:cNvPr id="74" name="Curved Down Arrow 73"/>
          <p:cNvSpPr/>
          <p:nvPr/>
        </p:nvSpPr>
        <p:spPr>
          <a:xfrm>
            <a:off x="1961324" y="4993112"/>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5" name="Straight Arrow Connector 74"/>
          <p:cNvCxnSpPr/>
          <p:nvPr/>
        </p:nvCxnSpPr>
        <p:spPr>
          <a:xfrm>
            <a:off x="3731536" y="5498940"/>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695607" y="5227084"/>
            <a:ext cx="536299" cy="461665"/>
          </a:xfrm>
          <a:prstGeom prst="rect">
            <a:avLst/>
          </a:prstGeom>
          <a:noFill/>
        </p:spPr>
        <p:txBody>
          <a:bodyPr wrap="square" rtlCol="0">
            <a:spAutoFit/>
          </a:bodyPr>
          <a:lstStyle/>
          <a:p>
            <a:r>
              <a:rPr lang="en-US" sz="2400" dirty="0" smtClean="0"/>
              <a:t>q</a:t>
            </a:r>
            <a:r>
              <a:rPr lang="en-US" sz="2400" baseline="-25000" dirty="0"/>
              <a:t>2</a:t>
            </a:r>
            <a:endParaRPr lang="en-US" sz="2400" dirty="0"/>
          </a:p>
        </p:txBody>
      </p:sp>
      <p:sp>
        <p:nvSpPr>
          <p:cNvPr id="77" name="TextBox 76"/>
          <p:cNvSpPr txBox="1"/>
          <p:nvPr/>
        </p:nvSpPr>
        <p:spPr>
          <a:xfrm>
            <a:off x="3958343" y="5109067"/>
            <a:ext cx="577970" cy="461665"/>
          </a:xfrm>
          <a:prstGeom prst="rect">
            <a:avLst/>
          </a:prstGeom>
          <a:noFill/>
        </p:spPr>
        <p:txBody>
          <a:bodyPr wrap="square" rtlCol="0">
            <a:spAutoFit/>
          </a:bodyPr>
          <a:lstStyle/>
          <a:p>
            <a:r>
              <a:rPr lang="en-US" sz="2400" dirty="0" smtClean="0"/>
              <a:t>a</a:t>
            </a:r>
            <a:endParaRPr lang="en-US" sz="2400" dirty="0"/>
          </a:p>
        </p:txBody>
      </p:sp>
      <p:sp>
        <p:nvSpPr>
          <p:cNvPr id="78" name="Oval 77"/>
          <p:cNvSpPr/>
          <p:nvPr/>
        </p:nvSpPr>
        <p:spPr>
          <a:xfrm>
            <a:off x="6107735" y="5292250"/>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661144" y="5269648"/>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p:cNvCxnSpPr/>
          <p:nvPr/>
        </p:nvCxnSpPr>
        <p:spPr>
          <a:xfrm>
            <a:off x="5165194" y="5498940"/>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129265" y="5227084"/>
            <a:ext cx="536299" cy="461665"/>
          </a:xfrm>
          <a:prstGeom prst="rect">
            <a:avLst/>
          </a:prstGeom>
          <a:noFill/>
        </p:spPr>
        <p:txBody>
          <a:bodyPr wrap="square" rtlCol="0">
            <a:spAutoFit/>
          </a:bodyPr>
          <a:lstStyle/>
          <a:p>
            <a:r>
              <a:rPr lang="en-US" sz="2400" dirty="0" smtClean="0"/>
              <a:t>q</a:t>
            </a:r>
            <a:r>
              <a:rPr lang="en-US" sz="2400" baseline="-25000" dirty="0" smtClean="0"/>
              <a:t>3</a:t>
            </a:r>
            <a:endParaRPr lang="en-US" sz="2400" dirty="0"/>
          </a:p>
        </p:txBody>
      </p:sp>
      <p:sp>
        <p:nvSpPr>
          <p:cNvPr id="82" name="TextBox 81"/>
          <p:cNvSpPr txBox="1"/>
          <p:nvPr/>
        </p:nvSpPr>
        <p:spPr>
          <a:xfrm>
            <a:off x="5392001" y="5109067"/>
            <a:ext cx="577970" cy="461665"/>
          </a:xfrm>
          <a:prstGeom prst="rect">
            <a:avLst/>
          </a:prstGeom>
          <a:noFill/>
        </p:spPr>
        <p:txBody>
          <a:bodyPr wrap="square" rtlCol="0">
            <a:spAutoFit/>
          </a:bodyPr>
          <a:lstStyle/>
          <a:p>
            <a:r>
              <a:rPr lang="en-US" sz="2400" dirty="0"/>
              <a:t>b</a:t>
            </a:r>
          </a:p>
        </p:txBody>
      </p:sp>
      <p:cxnSp>
        <p:nvCxnSpPr>
          <p:cNvPr id="83" name="Straight Arrow Connector 82"/>
          <p:cNvCxnSpPr/>
          <p:nvPr/>
        </p:nvCxnSpPr>
        <p:spPr>
          <a:xfrm>
            <a:off x="6588031" y="5476805"/>
            <a:ext cx="931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7588086" y="5273250"/>
            <a:ext cx="536299" cy="369332"/>
          </a:xfrm>
          <a:prstGeom prst="rect">
            <a:avLst/>
          </a:prstGeom>
          <a:noFill/>
        </p:spPr>
        <p:txBody>
          <a:bodyPr wrap="square" rtlCol="0">
            <a:spAutoFit/>
          </a:bodyPr>
          <a:lstStyle/>
          <a:p>
            <a:r>
              <a:rPr lang="en-US" dirty="0" smtClean="0"/>
              <a:t>q</a:t>
            </a:r>
            <a:r>
              <a:rPr lang="en-US" baseline="-25000" dirty="0" smtClean="0"/>
              <a:t>4</a:t>
            </a:r>
            <a:endParaRPr lang="en-US" sz="2400" dirty="0"/>
          </a:p>
        </p:txBody>
      </p:sp>
      <p:sp>
        <p:nvSpPr>
          <p:cNvPr id="85" name="TextBox 84"/>
          <p:cNvSpPr txBox="1"/>
          <p:nvPr/>
        </p:nvSpPr>
        <p:spPr>
          <a:xfrm>
            <a:off x="6866911" y="5104313"/>
            <a:ext cx="577970" cy="461665"/>
          </a:xfrm>
          <a:prstGeom prst="rect">
            <a:avLst/>
          </a:prstGeom>
          <a:noFill/>
        </p:spPr>
        <p:txBody>
          <a:bodyPr wrap="square" rtlCol="0">
            <a:spAutoFit/>
          </a:bodyPr>
          <a:lstStyle/>
          <a:p>
            <a:r>
              <a:rPr lang="en-US" sz="2400" dirty="0"/>
              <a:t>b</a:t>
            </a:r>
          </a:p>
        </p:txBody>
      </p:sp>
      <p:sp>
        <p:nvSpPr>
          <p:cNvPr id="86" name="Oval 85"/>
          <p:cNvSpPr/>
          <p:nvPr/>
        </p:nvSpPr>
        <p:spPr>
          <a:xfrm>
            <a:off x="7484712" y="5262643"/>
            <a:ext cx="491347" cy="47259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urved Down Arrow 86"/>
          <p:cNvSpPr/>
          <p:nvPr/>
        </p:nvSpPr>
        <p:spPr>
          <a:xfrm rot="10800000">
            <a:off x="2022214" y="5734316"/>
            <a:ext cx="1512453" cy="382374"/>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Curved Down Arrow 87"/>
          <p:cNvSpPr/>
          <p:nvPr/>
        </p:nvSpPr>
        <p:spPr>
          <a:xfrm rot="10800000">
            <a:off x="3514455" y="5768773"/>
            <a:ext cx="2841049" cy="471388"/>
          </a:xfrm>
          <a:prstGeom prst="curvedDownArrow">
            <a:avLst>
              <a:gd name="adj1" fmla="val 0"/>
              <a:gd name="adj2" fmla="val 8449"/>
              <a:gd name="adj3" fmla="val 106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TextBox 88"/>
          <p:cNvSpPr txBox="1"/>
          <p:nvPr/>
        </p:nvSpPr>
        <p:spPr>
          <a:xfrm>
            <a:off x="4733815" y="4594411"/>
            <a:ext cx="577970" cy="461665"/>
          </a:xfrm>
          <a:prstGeom prst="rect">
            <a:avLst/>
          </a:prstGeom>
          <a:noFill/>
        </p:spPr>
        <p:txBody>
          <a:bodyPr wrap="square" rtlCol="0">
            <a:spAutoFit/>
          </a:bodyPr>
          <a:lstStyle/>
          <a:p>
            <a:r>
              <a:rPr lang="en-US" sz="2400" dirty="0" smtClean="0"/>
              <a:t>a</a:t>
            </a:r>
            <a:endParaRPr lang="en-US" sz="2400" dirty="0"/>
          </a:p>
        </p:txBody>
      </p:sp>
      <p:sp>
        <p:nvSpPr>
          <p:cNvPr id="90" name="Curved Down Arrow 89"/>
          <p:cNvSpPr/>
          <p:nvPr/>
        </p:nvSpPr>
        <p:spPr>
          <a:xfrm>
            <a:off x="4723445" y="4940121"/>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TextBox 90"/>
          <p:cNvSpPr txBox="1"/>
          <p:nvPr/>
        </p:nvSpPr>
        <p:spPr>
          <a:xfrm>
            <a:off x="7409238" y="4573857"/>
            <a:ext cx="870455" cy="461665"/>
          </a:xfrm>
          <a:prstGeom prst="rect">
            <a:avLst/>
          </a:prstGeom>
          <a:noFill/>
        </p:spPr>
        <p:txBody>
          <a:bodyPr wrap="square" rtlCol="0">
            <a:spAutoFit/>
          </a:bodyPr>
          <a:lstStyle/>
          <a:p>
            <a:r>
              <a:rPr lang="en-US" sz="2400" dirty="0" smtClean="0"/>
              <a:t>a , b</a:t>
            </a:r>
            <a:endParaRPr lang="en-US" sz="2400" dirty="0"/>
          </a:p>
        </p:txBody>
      </p:sp>
      <p:sp>
        <p:nvSpPr>
          <p:cNvPr id="92" name="Curved Down Arrow 91"/>
          <p:cNvSpPr/>
          <p:nvPr/>
        </p:nvSpPr>
        <p:spPr>
          <a:xfrm>
            <a:off x="7549049" y="4956007"/>
            <a:ext cx="362671" cy="377947"/>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Oval 96"/>
          <p:cNvSpPr/>
          <p:nvPr/>
        </p:nvSpPr>
        <p:spPr>
          <a:xfrm>
            <a:off x="6155457" y="5331821"/>
            <a:ext cx="391370" cy="3764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702976" y="5319065"/>
            <a:ext cx="391370" cy="3764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295624" y="5331821"/>
            <a:ext cx="391370" cy="3764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940491" y="5329620"/>
            <a:ext cx="391370" cy="37643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4785790" y="6104064"/>
            <a:ext cx="577970" cy="461665"/>
          </a:xfrm>
          <a:prstGeom prst="rect">
            <a:avLst/>
          </a:prstGeom>
          <a:noFill/>
        </p:spPr>
        <p:txBody>
          <a:bodyPr wrap="square" rtlCol="0">
            <a:spAutoFit/>
          </a:bodyPr>
          <a:lstStyle/>
          <a:p>
            <a:r>
              <a:rPr lang="en-US" sz="2400" dirty="0" smtClean="0"/>
              <a:t>a</a:t>
            </a:r>
            <a:endParaRPr lang="en-US" sz="2400" dirty="0"/>
          </a:p>
        </p:txBody>
      </p:sp>
    </p:spTree>
    <p:extLst>
      <p:ext uri="{BB962C8B-B14F-4D97-AF65-F5344CB8AC3E}">
        <p14:creationId xmlns:p14="http://schemas.microsoft.com/office/powerpoint/2010/main" val="40374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arn(inVertic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arn(inVertical)">
                                      <p:cBhvr>
                                        <p:cTn id="21" dur="500"/>
                                        <p:tgtEl>
                                          <p:spTgt spid="1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par>
                                <p:cTn id="31" presetID="16" presetClass="entr" presetSubtype="21"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arn(inVertical)">
                                      <p:cBhvr>
                                        <p:cTn id="33" dur="500"/>
                                        <p:tgtEl>
                                          <p:spTgt spid="2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arn(inVertical)">
                                      <p:cBhvr>
                                        <p:cTn id="36" dur="500"/>
                                        <p:tgtEl>
                                          <p:spTgt spid="3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arn(inVertical)">
                                      <p:cBhvr>
                                        <p:cTn id="45" dur="500"/>
                                        <p:tgtEl>
                                          <p:spTgt spid="2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arn(inVertical)">
                                      <p:cBhvr>
                                        <p:cTn id="51" dur="500"/>
                                        <p:tgtEl>
                                          <p:spTgt spid="32"/>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barn(inVertical)">
                                      <p:cBhvr>
                                        <p:cTn id="54" dur="500"/>
                                        <p:tgtEl>
                                          <p:spTgt spid="33"/>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barn(inVertical)">
                                      <p:cBhvr>
                                        <p:cTn id="57" dur="500"/>
                                        <p:tgtEl>
                                          <p:spTgt spid="35"/>
                                        </p:tgtEl>
                                      </p:cBhvr>
                                    </p:animEffect>
                                  </p:childTnLst>
                                </p:cTn>
                              </p:par>
                              <p:par>
                                <p:cTn id="58" presetID="16" presetClass="entr" presetSubtype="21"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barn(inVertical)">
                                      <p:cBhvr>
                                        <p:cTn id="60" dur="500"/>
                                        <p:tgtEl>
                                          <p:spTgt spid="42"/>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barn(inVertical)">
                                      <p:cBhvr>
                                        <p:cTn id="63" dur="500"/>
                                        <p:tgtEl>
                                          <p:spTgt spid="43"/>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barn(inVertical)">
                                      <p:cBhvr>
                                        <p:cTn id="66" dur="500"/>
                                        <p:tgtEl>
                                          <p:spTgt spid="44"/>
                                        </p:tgtEl>
                                      </p:cBhvr>
                                    </p:animEffect>
                                  </p:childTnLst>
                                </p:cTn>
                              </p:par>
                              <p:par>
                                <p:cTn id="67" presetID="16" presetClass="entr" presetSubtype="21"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barn(inVertical)">
                                      <p:cBhvr>
                                        <p:cTn id="69" dur="500"/>
                                        <p:tgtEl>
                                          <p:spTgt spid="45"/>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arn(inVertical)">
                                      <p:cBhvr>
                                        <p:cTn id="72" dur="500"/>
                                        <p:tgtEl>
                                          <p:spTgt spid="46"/>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barn(inVertical)">
                                      <p:cBhvr>
                                        <p:cTn id="75" dur="500"/>
                                        <p:tgtEl>
                                          <p:spTgt spid="47"/>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barn(inVertical)">
                                      <p:cBhvr>
                                        <p:cTn id="78" dur="500"/>
                                        <p:tgtEl>
                                          <p:spTgt spid="54"/>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barn(inVertical)">
                                      <p:cBhvr>
                                        <p:cTn id="81" dur="500"/>
                                        <p:tgtEl>
                                          <p:spTgt spid="58"/>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Effect transition="in" filter="barn(inVertical)">
                                      <p:cBhvr>
                                        <p:cTn id="84" dur="500"/>
                                        <p:tgtEl>
                                          <p:spTgt spid="61"/>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barn(inVertical)">
                                      <p:cBhvr>
                                        <p:cTn id="87" dur="500"/>
                                        <p:tgtEl>
                                          <p:spTgt spid="62"/>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barn(inVertical)">
                                      <p:cBhvr>
                                        <p:cTn id="90" dur="500"/>
                                        <p:tgtEl>
                                          <p:spTgt spid="51"/>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barn(inVertical)">
                                      <p:cBhvr>
                                        <p:cTn id="93" dur="500"/>
                                        <p:tgtEl>
                                          <p:spTgt spid="52"/>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barn(inVertical)">
                                      <p:cBhvr>
                                        <p:cTn id="96" dur="500"/>
                                        <p:tgtEl>
                                          <p:spTgt spid="53"/>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barn(inVertical)">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nodeType="clickEffect">
                                  <p:stCondLst>
                                    <p:cond delay="0"/>
                                  </p:stCondLst>
                                  <p:childTnLst>
                                    <p:set>
                                      <p:cBhvr>
                                        <p:cTn id="103" dur="1" fill="hold">
                                          <p:stCondLst>
                                            <p:cond delay="0"/>
                                          </p:stCondLst>
                                        </p:cTn>
                                        <p:tgtEl>
                                          <p:spTgt spid="6">
                                            <p:txEl>
                                              <p:pRg st="12" end="12"/>
                                            </p:txEl>
                                          </p:spTgt>
                                        </p:tgtEl>
                                        <p:attrNameLst>
                                          <p:attrName>style.visibility</p:attrName>
                                        </p:attrNameLst>
                                      </p:cBhvr>
                                      <p:to>
                                        <p:strVal val="visible"/>
                                      </p:to>
                                    </p:set>
                                    <p:animEffect transition="in" filter="barn(inVertical)">
                                      <p:cBhvr>
                                        <p:cTn id="104" dur="500"/>
                                        <p:tgtEl>
                                          <p:spTgt spid="6">
                                            <p:txEl>
                                              <p:pRg st="12" end="1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101"/>
                                        </p:tgtEl>
                                        <p:attrNameLst>
                                          <p:attrName>style.visibility</p:attrName>
                                        </p:attrNameLst>
                                      </p:cBhvr>
                                      <p:to>
                                        <p:strVal val="visible"/>
                                      </p:to>
                                    </p:set>
                                    <p:animEffect transition="in" filter="barn(inVertical)">
                                      <p:cBhvr>
                                        <p:cTn id="109" dur="500"/>
                                        <p:tgtEl>
                                          <p:spTgt spid="101"/>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barn(inVertical)">
                                      <p:cBhvr>
                                        <p:cTn id="112" dur="500"/>
                                        <p:tgtEl>
                                          <p:spTgt spid="64"/>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barn(inVertical)">
                                      <p:cBhvr>
                                        <p:cTn id="115" dur="500"/>
                                        <p:tgtEl>
                                          <p:spTgt spid="65"/>
                                        </p:tgtEl>
                                      </p:cBhvr>
                                    </p:animEffect>
                                  </p:childTnLst>
                                </p:cTn>
                              </p:par>
                              <p:par>
                                <p:cTn id="116" presetID="16" presetClass="entr" presetSubtype="21" fill="hold" nodeType="with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barn(inVertical)">
                                      <p:cBhvr>
                                        <p:cTn id="118" dur="500"/>
                                        <p:tgtEl>
                                          <p:spTgt spid="66"/>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barn(inVertical)">
                                      <p:cBhvr>
                                        <p:cTn id="121" dur="500"/>
                                        <p:tgtEl>
                                          <p:spTgt spid="67"/>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barn(inVertical)">
                                      <p:cBhvr>
                                        <p:cTn id="124" dur="500"/>
                                        <p:tgtEl>
                                          <p:spTgt spid="68"/>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69"/>
                                        </p:tgtEl>
                                        <p:attrNameLst>
                                          <p:attrName>style.visibility</p:attrName>
                                        </p:attrNameLst>
                                      </p:cBhvr>
                                      <p:to>
                                        <p:strVal val="visible"/>
                                      </p:to>
                                    </p:set>
                                    <p:animEffect transition="in" filter="barn(inVertical)">
                                      <p:cBhvr>
                                        <p:cTn id="127" dur="500"/>
                                        <p:tgtEl>
                                          <p:spTgt spid="69"/>
                                        </p:tgtEl>
                                      </p:cBhvr>
                                    </p:animEffect>
                                  </p:childTnLst>
                                </p:cTn>
                              </p:par>
                              <p:par>
                                <p:cTn id="128" presetID="16" presetClass="entr" presetSubtype="21" fill="hold" nodeType="withEffect">
                                  <p:stCondLst>
                                    <p:cond delay="0"/>
                                  </p:stCondLst>
                                  <p:childTnLst>
                                    <p:set>
                                      <p:cBhvr>
                                        <p:cTn id="129" dur="1" fill="hold">
                                          <p:stCondLst>
                                            <p:cond delay="0"/>
                                          </p:stCondLst>
                                        </p:cTn>
                                        <p:tgtEl>
                                          <p:spTgt spid="71"/>
                                        </p:tgtEl>
                                        <p:attrNameLst>
                                          <p:attrName>style.visibility</p:attrName>
                                        </p:attrNameLst>
                                      </p:cBhvr>
                                      <p:to>
                                        <p:strVal val="visible"/>
                                      </p:to>
                                    </p:set>
                                    <p:animEffect transition="in" filter="barn(inVertical)">
                                      <p:cBhvr>
                                        <p:cTn id="130" dur="500"/>
                                        <p:tgtEl>
                                          <p:spTgt spid="71"/>
                                        </p:tgtEl>
                                      </p:cBhvr>
                                    </p:animEffect>
                                  </p:childTnLst>
                                </p:cTn>
                              </p:par>
                              <p:par>
                                <p:cTn id="131" presetID="16" presetClass="entr" presetSubtype="21"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barn(inVertical)">
                                      <p:cBhvr>
                                        <p:cTn id="133" dur="500"/>
                                        <p:tgtEl>
                                          <p:spTgt spid="72"/>
                                        </p:tgtEl>
                                      </p:cBhvr>
                                    </p:animEffect>
                                  </p:childTnLst>
                                </p:cTn>
                              </p:par>
                              <p:par>
                                <p:cTn id="134" presetID="16" presetClass="entr" presetSubtype="21" fill="hold" grpId="0"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barn(inVertical)">
                                      <p:cBhvr>
                                        <p:cTn id="136" dur="500"/>
                                        <p:tgtEl>
                                          <p:spTgt spid="73"/>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barn(inVertical)">
                                      <p:cBhvr>
                                        <p:cTn id="139" dur="500"/>
                                        <p:tgtEl>
                                          <p:spTgt spid="74"/>
                                        </p:tgtEl>
                                      </p:cBhvr>
                                    </p:animEffect>
                                  </p:childTnLst>
                                </p:cTn>
                              </p:par>
                              <p:par>
                                <p:cTn id="140" presetID="16" presetClass="entr" presetSubtype="21"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barn(inVertical)">
                                      <p:cBhvr>
                                        <p:cTn id="142" dur="500"/>
                                        <p:tgtEl>
                                          <p:spTgt spid="75"/>
                                        </p:tgtEl>
                                      </p:cBhvr>
                                    </p:animEffect>
                                  </p:childTnLst>
                                </p:cTn>
                              </p:par>
                              <p:par>
                                <p:cTn id="143" presetID="16" presetClass="entr" presetSubtype="21"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barn(inVertical)">
                                      <p:cBhvr>
                                        <p:cTn id="145" dur="500"/>
                                        <p:tgtEl>
                                          <p:spTgt spid="76"/>
                                        </p:tgtEl>
                                      </p:cBhvr>
                                    </p:animEffect>
                                  </p:childTnLst>
                                </p:cTn>
                              </p:par>
                              <p:par>
                                <p:cTn id="146" presetID="16" presetClass="entr" presetSubtype="21" fill="hold" grpId="0" nodeType="withEffect">
                                  <p:stCondLst>
                                    <p:cond delay="0"/>
                                  </p:stCondLst>
                                  <p:childTnLst>
                                    <p:set>
                                      <p:cBhvr>
                                        <p:cTn id="147" dur="1" fill="hold">
                                          <p:stCondLst>
                                            <p:cond delay="0"/>
                                          </p:stCondLst>
                                        </p:cTn>
                                        <p:tgtEl>
                                          <p:spTgt spid="77"/>
                                        </p:tgtEl>
                                        <p:attrNameLst>
                                          <p:attrName>style.visibility</p:attrName>
                                        </p:attrNameLst>
                                      </p:cBhvr>
                                      <p:to>
                                        <p:strVal val="visible"/>
                                      </p:to>
                                    </p:set>
                                    <p:animEffect transition="in" filter="barn(inVertical)">
                                      <p:cBhvr>
                                        <p:cTn id="148" dur="500"/>
                                        <p:tgtEl>
                                          <p:spTgt spid="77"/>
                                        </p:tgtEl>
                                      </p:cBhvr>
                                    </p:animEffect>
                                  </p:childTnLst>
                                </p:cTn>
                              </p:par>
                              <p:par>
                                <p:cTn id="149" presetID="16" presetClass="entr" presetSubtype="21" fill="hold" grpId="0" nodeType="with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barn(inVertical)">
                                      <p:cBhvr>
                                        <p:cTn id="151" dur="500"/>
                                        <p:tgtEl>
                                          <p:spTgt spid="78"/>
                                        </p:tgtEl>
                                      </p:cBhvr>
                                    </p:animEffect>
                                  </p:childTnLst>
                                </p:cTn>
                              </p:par>
                              <p:par>
                                <p:cTn id="152" presetID="16" presetClass="entr" presetSubtype="21" fill="hold" grpId="0" nodeType="withEffect">
                                  <p:stCondLst>
                                    <p:cond delay="0"/>
                                  </p:stCondLst>
                                  <p:childTnLst>
                                    <p:set>
                                      <p:cBhvr>
                                        <p:cTn id="153" dur="1" fill="hold">
                                          <p:stCondLst>
                                            <p:cond delay="0"/>
                                          </p:stCondLst>
                                        </p:cTn>
                                        <p:tgtEl>
                                          <p:spTgt spid="79"/>
                                        </p:tgtEl>
                                        <p:attrNameLst>
                                          <p:attrName>style.visibility</p:attrName>
                                        </p:attrNameLst>
                                      </p:cBhvr>
                                      <p:to>
                                        <p:strVal val="visible"/>
                                      </p:to>
                                    </p:set>
                                    <p:animEffect transition="in" filter="barn(inVertical)">
                                      <p:cBhvr>
                                        <p:cTn id="154" dur="500"/>
                                        <p:tgtEl>
                                          <p:spTgt spid="79"/>
                                        </p:tgtEl>
                                      </p:cBhvr>
                                    </p:animEffect>
                                  </p:childTnLst>
                                </p:cTn>
                              </p:par>
                              <p:par>
                                <p:cTn id="155" presetID="16" presetClass="entr" presetSubtype="21" fill="hold" nodeType="withEffect">
                                  <p:stCondLst>
                                    <p:cond delay="0"/>
                                  </p:stCondLst>
                                  <p:childTnLst>
                                    <p:set>
                                      <p:cBhvr>
                                        <p:cTn id="156" dur="1" fill="hold">
                                          <p:stCondLst>
                                            <p:cond delay="0"/>
                                          </p:stCondLst>
                                        </p:cTn>
                                        <p:tgtEl>
                                          <p:spTgt spid="80"/>
                                        </p:tgtEl>
                                        <p:attrNameLst>
                                          <p:attrName>style.visibility</p:attrName>
                                        </p:attrNameLst>
                                      </p:cBhvr>
                                      <p:to>
                                        <p:strVal val="visible"/>
                                      </p:to>
                                    </p:set>
                                    <p:animEffect transition="in" filter="barn(inVertical)">
                                      <p:cBhvr>
                                        <p:cTn id="157" dur="500"/>
                                        <p:tgtEl>
                                          <p:spTgt spid="80"/>
                                        </p:tgtEl>
                                      </p:cBhvr>
                                    </p:animEffect>
                                  </p:childTnLst>
                                </p:cTn>
                              </p:par>
                              <p:par>
                                <p:cTn id="158" presetID="16" presetClass="entr" presetSubtype="21" fill="hold" grpId="0" nodeType="withEffect">
                                  <p:stCondLst>
                                    <p:cond delay="0"/>
                                  </p:stCondLst>
                                  <p:childTnLst>
                                    <p:set>
                                      <p:cBhvr>
                                        <p:cTn id="159" dur="1" fill="hold">
                                          <p:stCondLst>
                                            <p:cond delay="0"/>
                                          </p:stCondLst>
                                        </p:cTn>
                                        <p:tgtEl>
                                          <p:spTgt spid="81"/>
                                        </p:tgtEl>
                                        <p:attrNameLst>
                                          <p:attrName>style.visibility</p:attrName>
                                        </p:attrNameLst>
                                      </p:cBhvr>
                                      <p:to>
                                        <p:strVal val="visible"/>
                                      </p:to>
                                    </p:set>
                                    <p:animEffect transition="in" filter="barn(inVertical)">
                                      <p:cBhvr>
                                        <p:cTn id="160" dur="500"/>
                                        <p:tgtEl>
                                          <p:spTgt spid="81"/>
                                        </p:tgtEl>
                                      </p:cBhvr>
                                    </p:animEffect>
                                  </p:childTnLst>
                                </p:cTn>
                              </p:par>
                              <p:par>
                                <p:cTn id="161" presetID="16" presetClass="entr" presetSubtype="21" fill="hold" grpId="0" nodeType="withEffect">
                                  <p:stCondLst>
                                    <p:cond delay="0"/>
                                  </p:stCondLst>
                                  <p:childTnLst>
                                    <p:set>
                                      <p:cBhvr>
                                        <p:cTn id="162" dur="1" fill="hold">
                                          <p:stCondLst>
                                            <p:cond delay="0"/>
                                          </p:stCondLst>
                                        </p:cTn>
                                        <p:tgtEl>
                                          <p:spTgt spid="82"/>
                                        </p:tgtEl>
                                        <p:attrNameLst>
                                          <p:attrName>style.visibility</p:attrName>
                                        </p:attrNameLst>
                                      </p:cBhvr>
                                      <p:to>
                                        <p:strVal val="visible"/>
                                      </p:to>
                                    </p:set>
                                    <p:animEffect transition="in" filter="barn(inVertical)">
                                      <p:cBhvr>
                                        <p:cTn id="163" dur="500"/>
                                        <p:tgtEl>
                                          <p:spTgt spid="82"/>
                                        </p:tgtEl>
                                      </p:cBhvr>
                                    </p:animEffect>
                                  </p:childTnLst>
                                </p:cTn>
                              </p:par>
                              <p:par>
                                <p:cTn id="164" presetID="16" presetClass="entr" presetSubtype="21" fill="hold" nodeType="withEffect">
                                  <p:stCondLst>
                                    <p:cond delay="0"/>
                                  </p:stCondLst>
                                  <p:childTnLst>
                                    <p:set>
                                      <p:cBhvr>
                                        <p:cTn id="165" dur="1" fill="hold">
                                          <p:stCondLst>
                                            <p:cond delay="0"/>
                                          </p:stCondLst>
                                        </p:cTn>
                                        <p:tgtEl>
                                          <p:spTgt spid="83"/>
                                        </p:tgtEl>
                                        <p:attrNameLst>
                                          <p:attrName>style.visibility</p:attrName>
                                        </p:attrNameLst>
                                      </p:cBhvr>
                                      <p:to>
                                        <p:strVal val="visible"/>
                                      </p:to>
                                    </p:set>
                                    <p:animEffect transition="in" filter="barn(inVertical)">
                                      <p:cBhvr>
                                        <p:cTn id="166" dur="500"/>
                                        <p:tgtEl>
                                          <p:spTgt spid="83"/>
                                        </p:tgtEl>
                                      </p:cBhvr>
                                    </p:animEffect>
                                  </p:childTnLst>
                                </p:cTn>
                              </p:par>
                              <p:par>
                                <p:cTn id="167" presetID="16" presetClass="entr" presetSubtype="21" fill="hold" grpId="0" nodeType="withEffect">
                                  <p:stCondLst>
                                    <p:cond delay="0"/>
                                  </p:stCondLst>
                                  <p:childTnLst>
                                    <p:set>
                                      <p:cBhvr>
                                        <p:cTn id="168" dur="1" fill="hold">
                                          <p:stCondLst>
                                            <p:cond delay="0"/>
                                          </p:stCondLst>
                                        </p:cTn>
                                        <p:tgtEl>
                                          <p:spTgt spid="84"/>
                                        </p:tgtEl>
                                        <p:attrNameLst>
                                          <p:attrName>style.visibility</p:attrName>
                                        </p:attrNameLst>
                                      </p:cBhvr>
                                      <p:to>
                                        <p:strVal val="visible"/>
                                      </p:to>
                                    </p:set>
                                    <p:animEffect transition="in" filter="barn(inVertical)">
                                      <p:cBhvr>
                                        <p:cTn id="169" dur="500"/>
                                        <p:tgtEl>
                                          <p:spTgt spid="84"/>
                                        </p:tgtEl>
                                      </p:cBhvr>
                                    </p:animEffect>
                                  </p:childTnLst>
                                </p:cTn>
                              </p:par>
                              <p:par>
                                <p:cTn id="170" presetID="16" presetClass="entr" presetSubtype="21" fill="hold" grpId="0" nodeType="withEffect">
                                  <p:stCondLst>
                                    <p:cond delay="0"/>
                                  </p:stCondLst>
                                  <p:childTnLst>
                                    <p:set>
                                      <p:cBhvr>
                                        <p:cTn id="171" dur="1" fill="hold">
                                          <p:stCondLst>
                                            <p:cond delay="0"/>
                                          </p:stCondLst>
                                        </p:cTn>
                                        <p:tgtEl>
                                          <p:spTgt spid="85"/>
                                        </p:tgtEl>
                                        <p:attrNameLst>
                                          <p:attrName>style.visibility</p:attrName>
                                        </p:attrNameLst>
                                      </p:cBhvr>
                                      <p:to>
                                        <p:strVal val="visible"/>
                                      </p:to>
                                    </p:set>
                                    <p:animEffect transition="in" filter="barn(inVertical)">
                                      <p:cBhvr>
                                        <p:cTn id="172" dur="500"/>
                                        <p:tgtEl>
                                          <p:spTgt spid="85"/>
                                        </p:tgtEl>
                                      </p:cBhvr>
                                    </p:animEffect>
                                  </p:childTnLst>
                                </p:cTn>
                              </p:par>
                              <p:par>
                                <p:cTn id="173" presetID="16" presetClass="entr" presetSubtype="21" fill="hold" grpId="0" nodeType="with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barn(inVertical)">
                                      <p:cBhvr>
                                        <p:cTn id="175" dur="500"/>
                                        <p:tgtEl>
                                          <p:spTgt spid="86"/>
                                        </p:tgtEl>
                                      </p:cBhvr>
                                    </p:animEffect>
                                  </p:childTnLst>
                                </p:cTn>
                              </p:par>
                              <p:par>
                                <p:cTn id="176" presetID="16" presetClass="entr" presetSubtype="21" fill="hold" grpId="0" nodeType="withEffect">
                                  <p:stCondLst>
                                    <p:cond delay="0"/>
                                  </p:stCondLst>
                                  <p:childTnLst>
                                    <p:set>
                                      <p:cBhvr>
                                        <p:cTn id="177" dur="1" fill="hold">
                                          <p:stCondLst>
                                            <p:cond delay="0"/>
                                          </p:stCondLst>
                                        </p:cTn>
                                        <p:tgtEl>
                                          <p:spTgt spid="87"/>
                                        </p:tgtEl>
                                        <p:attrNameLst>
                                          <p:attrName>style.visibility</p:attrName>
                                        </p:attrNameLst>
                                      </p:cBhvr>
                                      <p:to>
                                        <p:strVal val="visible"/>
                                      </p:to>
                                    </p:set>
                                    <p:animEffect transition="in" filter="barn(inVertical)">
                                      <p:cBhvr>
                                        <p:cTn id="178" dur="500"/>
                                        <p:tgtEl>
                                          <p:spTgt spid="87"/>
                                        </p:tgtEl>
                                      </p:cBhvr>
                                    </p:animEffect>
                                  </p:childTnLst>
                                </p:cTn>
                              </p:par>
                              <p:par>
                                <p:cTn id="179" presetID="16" presetClass="entr" presetSubtype="21" fill="hold" grpId="0" nodeType="withEffect">
                                  <p:stCondLst>
                                    <p:cond delay="0"/>
                                  </p:stCondLst>
                                  <p:childTnLst>
                                    <p:set>
                                      <p:cBhvr>
                                        <p:cTn id="180" dur="1" fill="hold">
                                          <p:stCondLst>
                                            <p:cond delay="0"/>
                                          </p:stCondLst>
                                        </p:cTn>
                                        <p:tgtEl>
                                          <p:spTgt spid="88"/>
                                        </p:tgtEl>
                                        <p:attrNameLst>
                                          <p:attrName>style.visibility</p:attrName>
                                        </p:attrNameLst>
                                      </p:cBhvr>
                                      <p:to>
                                        <p:strVal val="visible"/>
                                      </p:to>
                                    </p:set>
                                    <p:animEffect transition="in" filter="barn(inVertical)">
                                      <p:cBhvr>
                                        <p:cTn id="181" dur="500"/>
                                        <p:tgtEl>
                                          <p:spTgt spid="88"/>
                                        </p:tgtEl>
                                      </p:cBhvr>
                                    </p:animEffect>
                                  </p:childTnLst>
                                </p:cTn>
                              </p:par>
                              <p:par>
                                <p:cTn id="182" presetID="16" presetClass="entr" presetSubtype="21" fill="hold" grpId="0" nodeType="withEffect">
                                  <p:stCondLst>
                                    <p:cond delay="0"/>
                                  </p:stCondLst>
                                  <p:childTnLst>
                                    <p:set>
                                      <p:cBhvr>
                                        <p:cTn id="183" dur="1" fill="hold">
                                          <p:stCondLst>
                                            <p:cond delay="0"/>
                                          </p:stCondLst>
                                        </p:cTn>
                                        <p:tgtEl>
                                          <p:spTgt spid="89"/>
                                        </p:tgtEl>
                                        <p:attrNameLst>
                                          <p:attrName>style.visibility</p:attrName>
                                        </p:attrNameLst>
                                      </p:cBhvr>
                                      <p:to>
                                        <p:strVal val="visible"/>
                                      </p:to>
                                    </p:set>
                                    <p:animEffect transition="in" filter="barn(inVertical)">
                                      <p:cBhvr>
                                        <p:cTn id="184" dur="500"/>
                                        <p:tgtEl>
                                          <p:spTgt spid="89"/>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barn(inVertical)">
                                      <p:cBhvr>
                                        <p:cTn id="187" dur="500"/>
                                        <p:tgtEl>
                                          <p:spTgt spid="90"/>
                                        </p:tgtEl>
                                      </p:cBhvr>
                                    </p:animEffect>
                                  </p:childTnLst>
                                </p:cTn>
                              </p:par>
                              <p:par>
                                <p:cTn id="188" presetID="16" presetClass="entr" presetSubtype="21" fill="hold" grpId="0" nodeType="withEffect">
                                  <p:stCondLst>
                                    <p:cond delay="0"/>
                                  </p:stCondLst>
                                  <p:childTnLst>
                                    <p:set>
                                      <p:cBhvr>
                                        <p:cTn id="189" dur="1" fill="hold">
                                          <p:stCondLst>
                                            <p:cond delay="0"/>
                                          </p:stCondLst>
                                        </p:cTn>
                                        <p:tgtEl>
                                          <p:spTgt spid="91"/>
                                        </p:tgtEl>
                                        <p:attrNameLst>
                                          <p:attrName>style.visibility</p:attrName>
                                        </p:attrNameLst>
                                      </p:cBhvr>
                                      <p:to>
                                        <p:strVal val="visible"/>
                                      </p:to>
                                    </p:set>
                                    <p:animEffect transition="in" filter="barn(inVertical)">
                                      <p:cBhvr>
                                        <p:cTn id="190" dur="500"/>
                                        <p:tgtEl>
                                          <p:spTgt spid="91"/>
                                        </p:tgtEl>
                                      </p:cBhvr>
                                    </p:animEffect>
                                  </p:childTnLst>
                                </p:cTn>
                              </p:par>
                              <p:par>
                                <p:cTn id="191" presetID="16" presetClass="entr" presetSubtype="21" fill="hold" grpId="0" nodeType="withEffect">
                                  <p:stCondLst>
                                    <p:cond delay="0"/>
                                  </p:stCondLst>
                                  <p:childTnLst>
                                    <p:set>
                                      <p:cBhvr>
                                        <p:cTn id="192" dur="1" fill="hold">
                                          <p:stCondLst>
                                            <p:cond delay="0"/>
                                          </p:stCondLst>
                                        </p:cTn>
                                        <p:tgtEl>
                                          <p:spTgt spid="92"/>
                                        </p:tgtEl>
                                        <p:attrNameLst>
                                          <p:attrName>style.visibility</p:attrName>
                                        </p:attrNameLst>
                                      </p:cBhvr>
                                      <p:to>
                                        <p:strVal val="visible"/>
                                      </p:to>
                                    </p:set>
                                    <p:animEffect transition="in" filter="barn(inVertical)">
                                      <p:cBhvr>
                                        <p:cTn id="193" dur="500"/>
                                        <p:tgtEl>
                                          <p:spTgt spid="92"/>
                                        </p:tgtEl>
                                      </p:cBhvr>
                                    </p:animEffect>
                                  </p:childTnLst>
                                </p:cTn>
                              </p:par>
                              <p:par>
                                <p:cTn id="194" presetID="16" presetClass="entr" presetSubtype="21" fill="hold" grpId="0" nodeType="withEffect">
                                  <p:stCondLst>
                                    <p:cond delay="0"/>
                                  </p:stCondLst>
                                  <p:childTnLst>
                                    <p:set>
                                      <p:cBhvr>
                                        <p:cTn id="195" dur="1" fill="hold">
                                          <p:stCondLst>
                                            <p:cond delay="0"/>
                                          </p:stCondLst>
                                        </p:cTn>
                                        <p:tgtEl>
                                          <p:spTgt spid="97"/>
                                        </p:tgtEl>
                                        <p:attrNameLst>
                                          <p:attrName>style.visibility</p:attrName>
                                        </p:attrNameLst>
                                      </p:cBhvr>
                                      <p:to>
                                        <p:strVal val="visible"/>
                                      </p:to>
                                    </p:set>
                                    <p:animEffect transition="in" filter="barn(inVertical)">
                                      <p:cBhvr>
                                        <p:cTn id="196" dur="500"/>
                                        <p:tgtEl>
                                          <p:spTgt spid="97"/>
                                        </p:tgtEl>
                                      </p:cBhvr>
                                    </p:animEffect>
                                  </p:childTnLst>
                                </p:cTn>
                              </p:par>
                              <p:par>
                                <p:cTn id="197" presetID="16" presetClass="entr" presetSubtype="21" fill="hold" grpId="0" nodeType="withEffect">
                                  <p:stCondLst>
                                    <p:cond delay="0"/>
                                  </p:stCondLst>
                                  <p:childTnLst>
                                    <p:set>
                                      <p:cBhvr>
                                        <p:cTn id="198" dur="1" fill="hold">
                                          <p:stCondLst>
                                            <p:cond delay="0"/>
                                          </p:stCondLst>
                                        </p:cTn>
                                        <p:tgtEl>
                                          <p:spTgt spid="98"/>
                                        </p:tgtEl>
                                        <p:attrNameLst>
                                          <p:attrName>style.visibility</p:attrName>
                                        </p:attrNameLst>
                                      </p:cBhvr>
                                      <p:to>
                                        <p:strVal val="visible"/>
                                      </p:to>
                                    </p:set>
                                    <p:animEffect transition="in" filter="barn(inVertical)">
                                      <p:cBhvr>
                                        <p:cTn id="199" dur="500"/>
                                        <p:tgtEl>
                                          <p:spTgt spid="98"/>
                                        </p:tgtEl>
                                      </p:cBhvr>
                                    </p:animEffect>
                                  </p:childTnLst>
                                </p:cTn>
                              </p:par>
                              <p:par>
                                <p:cTn id="200" presetID="16" presetClass="entr" presetSubtype="21" fill="hold" grpId="0" nodeType="withEffect">
                                  <p:stCondLst>
                                    <p:cond delay="0"/>
                                  </p:stCondLst>
                                  <p:childTnLst>
                                    <p:set>
                                      <p:cBhvr>
                                        <p:cTn id="201" dur="1" fill="hold">
                                          <p:stCondLst>
                                            <p:cond delay="0"/>
                                          </p:stCondLst>
                                        </p:cTn>
                                        <p:tgtEl>
                                          <p:spTgt spid="99"/>
                                        </p:tgtEl>
                                        <p:attrNameLst>
                                          <p:attrName>style.visibility</p:attrName>
                                        </p:attrNameLst>
                                      </p:cBhvr>
                                      <p:to>
                                        <p:strVal val="visible"/>
                                      </p:to>
                                    </p:set>
                                    <p:animEffect transition="in" filter="barn(inVertical)">
                                      <p:cBhvr>
                                        <p:cTn id="202" dur="500"/>
                                        <p:tgtEl>
                                          <p:spTgt spid="99"/>
                                        </p:tgtEl>
                                      </p:cBhvr>
                                    </p:animEffect>
                                  </p:childTnLst>
                                </p:cTn>
                              </p:par>
                              <p:par>
                                <p:cTn id="203" presetID="16" presetClass="entr" presetSubtype="21" fill="hold" grpId="0" nodeType="withEffect">
                                  <p:stCondLst>
                                    <p:cond delay="0"/>
                                  </p:stCondLst>
                                  <p:childTnLst>
                                    <p:set>
                                      <p:cBhvr>
                                        <p:cTn id="204" dur="1" fill="hold">
                                          <p:stCondLst>
                                            <p:cond delay="0"/>
                                          </p:stCondLst>
                                        </p:cTn>
                                        <p:tgtEl>
                                          <p:spTgt spid="100"/>
                                        </p:tgtEl>
                                        <p:attrNameLst>
                                          <p:attrName>style.visibility</p:attrName>
                                        </p:attrNameLst>
                                      </p:cBhvr>
                                      <p:to>
                                        <p:strVal val="visible"/>
                                      </p:to>
                                    </p:set>
                                    <p:animEffect transition="in" filter="barn(inVertical)">
                                      <p:cBhvr>
                                        <p:cTn id="20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0" grpId="0"/>
      <p:bldP spid="21" grpId="0"/>
      <p:bldP spid="22" grpId="0" animBg="1"/>
      <p:bldP spid="34" grpId="0"/>
      <p:bldP spid="23" grpId="0"/>
      <p:bldP spid="27" grpId="0" animBg="1"/>
      <p:bldP spid="29" grpId="0"/>
      <p:bldP spid="32" grpId="0"/>
      <p:bldP spid="33" grpId="0" animBg="1"/>
      <p:bldP spid="35" grpId="0" animBg="1"/>
      <p:bldP spid="43" grpId="0"/>
      <p:bldP spid="44" grpId="0"/>
      <p:bldP spid="46" grpId="0"/>
      <p:bldP spid="47" grpId="0"/>
      <p:bldP spid="54" grpId="0" animBg="1"/>
      <p:bldP spid="58" grpId="0" animBg="1"/>
      <p:bldP spid="61" grpId="0" animBg="1"/>
      <p:bldP spid="62" grpId="0"/>
      <p:bldP spid="51" grpId="0"/>
      <p:bldP spid="52" grpId="0" animBg="1"/>
      <p:bldP spid="53" grpId="0"/>
      <p:bldP spid="63" grpId="0" animBg="1"/>
      <p:bldP spid="64" grpId="0" animBg="1"/>
      <p:bldP spid="65" grpId="0"/>
      <p:bldP spid="67" grpId="0" animBg="1"/>
      <p:bldP spid="68" grpId="0"/>
      <p:bldP spid="69" grpId="0"/>
      <p:bldP spid="72" grpId="0"/>
      <p:bldP spid="73" grpId="0"/>
      <p:bldP spid="74" grpId="0" animBg="1"/>
      <p:bldP spid="76" grpId="0"/>
      <p:bldP spid="77" grpId="0"/>
      <p:bldP spid="78" grpId="0" animBg="1"/>
      <p:bldP spid="79" grpId="0" animBg="1"/>
      <p:bldP spid="81" grpId="0"/>
      <p:bldP spid="82" grpId="0"/>
      <p:bldP spid="84" grpId="0"/>
      <p:bldP spid="85" grpId="0"/>
      <p:bldP spid="86" grpId="0" animBg="1"/>
      <p:bldP spid="87" grpId="0" animBg="1"/>
      <p:bldP spid="88" grpId="0" animBg="1"/>
      <p:bldP spid="89" grpId="0"/>
      <p:bldP spid="90" grpId="0" animBg="1"/>
      <p:bldP spid="91" grpId="0"/>
      <p:bldP spid="92" grpId="0" animBg="1"/>
      <p:bldP spid="97" grpId="0" animBg="1"/>
      <p:bldP spid="98" grpId="0" animBg="1"/>
      <p:bldP spid="99" grpId="0" animBg="1"/>
      <p:bldP spid="100" grpId="0" animBg="1"/>
      <p:bldP spid="1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23026" y="0"/>
                <a:ext cx="10506974" cy="1631216"/>
              </a:xfrm>
              <a:prstGeom prst="rect">
                <a:avLst/>
              </a:prstGeom>
              <a:noFill/>
            </p:spPr>
            <p:txBody>
              <a:bodyPr wrap="square" rtlCol="0">
                <a:spAutoFit/>
              </a:bodyPr>
              <a:lstStyle/>
              <a:p>
                <a:r>
                  <a:rPr lang="en-US" sz="2000" b="1" dirty="0" smtClean="0"/>
                  <a:t>5.</a:t>
                </a:r>
                <a:r>
                  <a:rPr lang="en-US" sz="2000" dirty="0" smtClean="0"/>
                  <a:t>Construc a DFA which accepts a language of all strings that ends with 111 and contains odd number of 1over </a:t>
                </a:r>
                <a14:m>
                  <m:oMath xmlns:m="http://schemas.openxmlformats.org/officeDocument/2006/math">
                    <m:r>
                      <a:rPr lang="en-US" sz="2000" b="1" i="1" dirty="0">
                        <a:latin typeface="Cambria Math" panose="02040503050406030204" pitchFamily="18" charset="0"/>
                      </a:rPr>
                      <m:t>𝜮</m:t>
                    </m:r>
                  </m:oMath>
                </a14:m>
                <a:r>
                  <a:rPr lang="en-US" sz="2000" dirty="0" smtClean="0"/>
                  <a:t>={0, 1}. </a:t>
                </a:r>
              </a:p>
              <a:p>
                <a:r>
                  <a:rPr lang="en-US" sz="2000" u="sng" dirty="0" smtClean="0"/>
                  <a:t>Solution:</a:t>
                </a:r>
              </a:p>
              <a:p>
                <a:endParaRPr lang="en-US" sz="2000" u="sng" dirty="0"/>
              </a:p>
              <a:p>
                <a:endParaRPr lang="en-US" sz="20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923026" y="0"/>
                <a:ext cx="10506974" cy="1631216"/>
              </a:xfrm>
              <a:prstGeom prst="rect">
                <a:avLst/>
              </a:prstGeom>
              <a:blipFill>
                <a:blip r:embed="rId2"/>
                <a:stretch>
                  <a:fillRect l="-580" t="-1866"/>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380543" y="1158029"/>
            <a:ext cx="9005768" cy="5149008"/>
          </a:xfrm>
          <a:prstGeom prst="rect">
            <a:avLst/>
          </a:prstGeom>
        </p:spPr>
      </p:pic>
    </p:spTree>
    <p:extLst>
      <p:ext uri="{BB962C8B-B14F-4D97-AF65-F5344CB8AC3E}">
        <p14:creationId xmlns:p14="http://schemas.microsoft.com/office/powerpoint/2010/main" val="1768213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2549" y="621086"/>
            <a:ext cx="10594649" cy="1115464"/>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150000"/>
              </a:lnSpc>
            </a:pPr>
            <a:r>
              <a:rPr lang="en-US" sz="6600" dirty="0" smtClean="0">
                <a:latin typeface="Algerian" panose="04020705040A02060702" pitchFamily="82" charset="0"/>
              </a:rPr>
              <a:t>Finite state automata</a:t>
            </a:r>
            <a:endParaRPr lang="en-US" sz="6600" dirty="0">
              <a:latin typeface="Algerian" panose="04020705040A02060702" pitchFamily="82"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TextBox 2"/>
          <p:cNvSpPr txBox="1"/>
          <p:nvPr/>
        </p:nvSpPr>
        <p:spPr>
          <a:xfrm>
            <a:off x="1656272" y="2113472"/>
            <a:ext cx="8384875" cy="3200400"/>
          </a:xfrm>
          <a:prstGeom prst="rect">
            <a:avLst/>
          </a:prstGeom>
          <a:noFill/>
        </p:spPr>
        <p:txBody>
          <a:bodyPr wrap="square" rtlCol="0">
            <a:spAutoFit/>
          </a:bodyPr>
          <a:lstStyle/>
          <a:p>
            <a:endParaRPr lang="en-US" dirty="0"/>
          </a:p>
        </p:txBody>
      </p:sp>
      <p:sp>
        <p:nvSpPr>
          <p:cNvPr id="5" name="TextBox 4"/>
          <p:cNvSpPr txBox="1"/>
          <p:nvPr/>
        </p:nvSpPr>
        <p:spPr>
          <a:xfrm>
            <a:off x="2243544" y="1553670"/>
            <a:ext cx="8315864" cy="6124754"/>
          </a:xfrm>
          <a:prstGeom prst="rect">
            <a:avLst/>
          </a:prstGeom>
          <a:noFill/>
        </p:spPr>
        <p:txBody>
          <a:bodyPr wrap="square" rtlCol="0">
            <a:spAutoFit/>
          </a:bodyPr>
          <a:lstStyle/>
          <a:p>
            <a:r>
              <a:rPr lang="en-US" sz="2800" i="1" dirty="0"/>
              <a:t>• Sequential Circuits and Finite state Machine </a:t>
            </a:r>
            <a:endParaRPr lang="en-US" sz="2800" i="1" dirty="0" smtClean="0"/>
          </a:p>
          <a:p>
            <a:endParaRPr lang="en-US" sz="2800" dirty="0"/>
          </a:p>
          <a:p>
            <a:r>
              <a:rPr lang="en-US" sz="2800" i="1" dirty="0"/>
              <a:t>• Finite State Automata </a:t>
            </a:r>
            <a:endParaRPr lang="en-US" sz="2800" i="1" dirty="0" smtClean="0"/>
          </a:p>
          <a:p>
            <a:endParaRPr lang="en-US" sz="2800" i="1" dirty="0" smtClean="0"/>
          </a:p>
          <a:p>
            <a:r>
              <a:rPr lang="en-US" sz="2800" i="1" dirty="0"/>
              <a:t>• Non-deterministic Finite State </a:t>
            </a:r>
            <a:r>
              <a:rPr lang="en-US" sz="2800" i="1" dirty="0" smtClean="0"/>
              <a:t>Automata</a:t>
            </a:r>
          </a:p>
          <a:p>
            <a:endParaRPr lang="en-US" sz="2800" dirty="0"/>
          </a:p>
          <a:p>
            <a:r>
              <a:rPr lang="en-US" sz="2800" i="1" dirty="0"/>
              <a:t>• Language and </a:t>
            </a:r>
            <a:r>
              <a:rPr lang="en-US" sz="2800" i="1" dirty="0" smtClean="0"/>
              <a:t>Grammars</a:t>
            </a:r>
          </a:p>
          <a:p>
            <a:endParaRPr lang="en-US" sz="2800" dirty="0"/>
          </a:p>
          <a:p>
            <a:r>
              <a:rPr lang="en-US" sz="2800" i="1" dirty="0"/>
              <a:t> • Language and </a:t>
            </a:r>
            <a:r>
              <a:rPr lang="en-US" sz="2800" i="1" dirty="0" smtClean="0"/>
              <a:t>Automata</a:t>
            </a:r>
          </a:p>
          <a:p>
            <a:endParaRPr lang="en-US" sz="2800" dirty="0"/>
          </a:p>
          <a:p>
            <a:r>
              <a:rPr lang="en-US" sz="2800" i="1" dirty="0"/>
              <a:t> • Regular Expression</a:t>
            </a:r>
            <a:r>
              <a:rPr lang="en-US" sz="2800" dirty="0"/>
              <a:t/>
            </a:r>
            <a:br>
              <a:rPr lang="en-US" sz="2800" dirty="0"/>
            </a:br>
            <a:endParaRPr lang="en-US" sz="2800" dirty="0"/>
          </a:p>
          <a:p>
            <a:r>
              <a:rPr lang="en-US" sz="2800" dirty="0"/>
              <a:t/>
            </a:r>
            <a:br>
              <a:rPr lang="en-US" sz="2800" dirty="0"/>
            </a:br>
            <a:endParaRPr lang="en-US" sz="2800" dirty="0"/>
          </a:p>
        </p:txBody>
      </p:sp>
    </p:spTree>
    <p:extLst>
      <p:ext uri="{BB962C8B-B14F-4D97-AF65-F5344CB8AC3E}">
        <p14:creationId xmlns:p14="http://schemas.microsoft.com/office/powerpoint/2010/main" val="8272297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Finite state machine(FSM):</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4" name="Rectangle 3"/>
          <p:cNvSpPr/>
          <p:nvPr/>
        </p:nvSpPr>
        <p:spPr>
          <a:xfrm>
            <a:off x="3407434" y="1334908"/>
            <a:ext cx="2760453" cy="7170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0806" y="2938490"/>
            <a:ext cx="2415396" cy="646331"/>
          </a:xfrm>
          <a:prstGeom prst="rect">
            <a:avLst/>
          </a:prstGeom>
          <a:noFill/>
        </p:spPr>
        <p:txBody>
          <a:bodyPr wrap="square" rtlCol="0">
            <a:spAutoFit/>
          </a:bodyPr>
          <a:lstStyle/>
          <a:p>
            <a:r>
              <a:rPr lang="en-US" dirty="0" smtClean="0"/>
              <a:t>Finite State Machine</a:t>
            </a:r>
          </a:p>
          <a:p>
            <a:r>
              <a:rPr lang="en-US" dirty="0" smtClean="0"/>
              <a:t>      With output</a:t>
            </a:r>
            <a:endParaRPr lang="en-US" dirty="0"/>
          </a:p>
        </p:txBody>
      </p:sp>
      <p:cxnSp>
        <p:nvCxnSpPr>
          <p:cNvPr id="8" name="Elbow Connector 7"/>
          <p:cNvCxnSpPr>
            <a:stCxn id="4" idx="2"/>
          </p:cNvCxnSpPr>
          <p:nvPr/>
        </p:nvCxnSpPr>
        <p:spPr>
          <a:xfrm rot="16200000" flipH="1">
            <a:off x="4989834" y="1849819"/>
            <a:ext cx="1174286" cy="15786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4" idx="2"/>
            <a:endCxn id="12" idx="3"/>
          </p:cNvCxnSpPr>
          <p:nvPr/>
        </p:nvCxnSpPr>
        <p:spPr>
          <a:xfrm rot="5400000">
            <a:off x="3654897" y="2093515"/>
            <a:ext cx="1174286" cy="1091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362974" y="2867736"/>
            <a:ext cx="2333445" cy="7170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752491" y="1494228"/>
            <a:ext cx="2415396" cy="369332"/>
          </a:xfrm>
          <a:prstGeom prst="rect">
            <a:avLst/>
          </a:prstGeom>
          <a:noFill/>
        </p:spPr>
        <p:txBody>
          <a:bodyPr wrap="square" rtlCol="0">
            <a:spAutoFit/>
          </a:bodyPr>
          <a:lstStyle/>
          <a:p>
            <a:r>
              <a:rPr lang="en-US" dirty="0" smtClean="0"/>
              <a:t>Finite State Machine</a:t>
            </a:r>
            <a:endParaRPr lang="en-US" dirty="0"/>
          </a:p>
        </p:txBody>
      </p:sp>
      <p:sp>
        <p:nvSpPr>
          <p:cNvPr id="16" name="TextBox 15"/>
          <p:cNvSpPr txBox="1"/>
          <p:nvPr/>
        </p:nvSpPr>
        <p:spPr>
          <a:xfrm>
            <a:off x="6474126" y="2938490"/>
            <a:ext cx="2223465" cy="646331"/>
          </a:xfrm>
          <a:prstGeom prst="rect">
            <a:avLst/>
          </a:prstGeom>
          <a:noFill/>
        </p:spPr>
        <p:txBody>
          <a:bodyPr wrap="square" rtlCol="0">
            <a:spAutoFit/>
          </a:bodyPr>
          <a:lstStyle/>
          <a:p>
            <a:r>
              <a:rPr lang="en-US" dirty="0" smtClean="0"/>
              <a:t>Finite State Machine</a:t>
            </a:r>
          </a:p>
          <a:p>
            <a:r>
              <a:rPr lang="en-US" dirty="0" smtClean="0"/>
              <a:t>      Without output</a:t>
            </a:r>
            <a:endParaRPr lang="en-US" dirty="0"/>
          </a:p>
        </p:txBody>
      </p:sp>
      <p:sp>
        <p:nvSpPr>
          <p:cNvPr id="17" name="Rectangle 16"/>
          <p:cNvSpPr/>
          <p:nvPr/>
        </p:nvSpPr>
        <p:spPr>
          <a:xfrm>
            <a:off x="6366294" y="2867736"/>
            <a:ext cx="2333445" cy="7170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Elbow Connector 19"/>
          <p:cNvCxnSpPr>
            <a:stCxn id="12" idx="2"/>
          </p:cNvCxnSpPr>
          <p:nvPr/>
        </p:nvCxnSpPr>
        <p:spPr>
          <a:xfrm rot="5400000">
            <a:off x="1530384" y="3589940"/>
            <a:ext cx="1004432" cy="994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 idx="2"/>
          </p:cNvCxnSpPr>
          <p:nvPr/>
        </p:nvCxnSpPr>
        <p:spPr>
          <a:xfrm rot="16200000" flipH="1">
            <a:off x="2496004" y="3618513"/>
            <a:ext cx="1021685" cy="9542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829675" y="4766640"/>
            <a:ext cx="973020" cy="369332"/>
          </a:xfrm>
          <a:prstGeom prst="rect">
            <a:avLst/>
          </a:prstGeom>
          <a:noFill/>
        </p:spPr>
        <p:txBody>
          <a:bodyPr wrap="square" rtlCol="0">
            <a:spAutoFit/>
          </a:bodyPr>
          <a:lstStyle/>
          <a:p>
            <a:r>
              <a:rPr lang="ne-NP" dirty="0"/>
              <a:t> </a:t>
            </a:r>
            <a:r>
              <a:rPr lang="en-US" dirty="0" smtClean="0"/>
              <a:t>Moore</a:t>
            </a:r>
            <a:endParaRPr lang="en-US" dirty="0"/>
          </a:p>
        </p:txBody>
      </p:sp>
      <p:sp>
        <p:nvSpPr>
          <p:cNvPr id="24" name="Rectangle 23"/>
          <p:cNvSpPr/>
          <p:nvPr/>
        </p:nvSpPr>
        <p:spPr>
          <a:xfrm>
            <a:off x="1066454" y="4619276"/>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108706" y="4741008"/>
            <a:ext cx="973020" cy="369332"/>
          </a:xfrm>
          <a:prstGeom prst="rect">
            <a:avLst/>
          </a:prstGeom>
          <a:noFill/>
        </p:spPr>
        <p:txBody>
          <a:bodyPr wrap="square" rtlCol="0">
            <a:spAutoFit/>
          </a:bodyPr>
          <a:lstStyle/>
          <a:p>
            <a:r>
              <a:rPr lang="ne-NP" dirty="0"/>
              <a:t> </a:t>
            </a:r>
            <a:r>
              <a:rPr lang="en-US" dirty="0" smtClean="0"/>
              <a:t>Mealy</a:t>
            </a:r>
            <a:endParaRPr lang="en-US" dirty="0"/>
          </a:p>
        </p:txBody>
      </p:sp>
      <p:sp>
        <p:nvSpPr>
          <p:cNvPr id="26" name="Rectangle 25"/>
          <p:cNvSpPr/>
          <p:nvPr/>
        </p:nvSpPr>
        <p:spPr>
          <a:xfrm>
            <a:off x="2787423" y="4630143"/>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Elbow Connector 26"/>
          <p:cNvCxnSpPr/>
          <p:nvPr/>
        </p:nvCxnSpPr>
        <p:spPr>
          <a:xfrm rot="5400000">
            <a:off x="6513577" y="3589940"/>
            <a:ext cx="1004432" cy="994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32" idx="0"/>
          </p:cNvCxnSpPr>
          <p:nvPr/>
        </p:nvCxnSpPr>
        <p:spPr>
          <a:xfrm rot="16200000" flipH="1">
            <a:off x="8269082" y="3657745"/>
            <a:ext cx="1045323" cy="8777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64816" y="4701396"/>
            <a:ext cx="973020" cy="369332"/>
          </a:xfrm>
          <a:prstGeom prst="rect">
            <a:avLst/>
          </a:prstGeom>
          <a:noFill/>
        </p:spPr>
        <p:txBody>
          <a:bodyPr wrap="square" rtlCol="0">
            <a:spAutoFit/>
          </a:bodyPr>
          <a:lstStyle/>
          <a:p>
            <a:r>
              <a:rPr lang="en-US" dirty="0" smtClean="0"/>
              <a:t>DFA</a:t>
            </a:r>
            <a:endParaRPr lang="en-US" dirty="0"/>
          </a:p>
        </p:txBody>
      </p:sp>
      <p:sp>
        <p:nvSpPr>
          <p:cNvPr id="30" name="Rectangle 29"/>
          <p:cNvSpPr/>
          <p:nvPr/>
        </p:nvSpPr>
        <p:spPr>
          <a:xfrm>
            <a:off x="5649610" y="4606505"/>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793428" y="4706694"/>
            <a:ext cx="973020" cy="369332"/>
          </a:xfrm>
          <a:prstGeom prst="rect">
            <a:avLst/>
          </a:prstGeom>
          <a:noFill/>
        </p:spPr>
        <p:txBody>
          <a:bodyPr wrap="square" rtlCol="0">
            <a:spAutoFit/>
          </a:bodyPr>
          <a:lstStyle/>
          <a:p>
            <a:r>
              <a:rPr lang="en-US" dirty="0" smtClean="0"/>
              <a:t>NFA</a:t>
            </a:r>
            <a:endParaRPr lang="en-US" dirty="0"/>
          </a:p>
        </p:txBody>
      </p:sp>
      <p:sp>
        <p:nvSpPr>
          <p:cNvPr id="32" name="Rectangle 31"/>
          <p:cNvSpPr/>
          <p:nvPr/>
        </p:nvSpPr>
        <p:spPr>
          <a:xfrm>
            <a:off x="8610601" y="4619276"/>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Elbow Connector 39"/>
          <p:cNvCxnSpPr/>
          <p:nvPr/>
        </p:nvCxnSpPr>
        <p:spPr>
          <a:xfrm rot="5400000">
            <a:off x="7336323" y="4078412"/>
            <a:ext cx="1021684"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7214952" y="4713758"/>
                <a:ext cx="1165772"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NFA</a:t>
                </a:r>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7214952" y="4713758"/>
                <a:ext cx="1165772" cy="369332"/>
              </a:xfrm>
              <a:prstGeom prst="rect">
                <a:avLst/>
              </a:prstGeom>
              <a:blipFill>
                <a:blip r:embed="rId2"/>
                <a:stretch>
                  <a:fillRect t="-8197" b="-24590"/>
                </a:stretch>
              </a:blipFill>
            </p:spPr>
            <p:txBody>
              <a:bodyPr/>
              <a:lstStyle/>
              <a:p>
                <a:r>
                  <a:rPr lang="en-US">
                    <a:noFill/>
                  </a:rPr>
                  <a:t> </a:t>
                </a:r>
              </a:p>
            </p:txBody>
          </p:sp>
        </mc:Fallback>
      </mc:AlternateContent>
      <p:sp>
        <p:nvSpPr>
          <p:cNvPr id="45" name="Rectangle 44"/>
          <p:cNvSpPr/>
          <p:nvPr/>
        </p:nvSpPr>
        <p:spPr>
          <a:xfrm>
            <a:off x="7177827" y="4603768"/>
            <a:ext cx="1240022" cy="6127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36976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4" y="429909"/>
            <a:ext cx="8534400" cy="897466"/>
          </a:xfrm>
        </p:spPr>
        <p:txBody>
          <a:bodyPr/>
          <a:lstStyle/>
          <a:p>
            <a:r>
              <a:rPr lang="en-US" b="1" u="sng" dirty="0" smtClean="0">
                <a:solidFill>
                  <a:srgbClr val="FFC000"/>
                </a:solidFill>
              </a:rPr>
              <a:t>Few Terminologies:</a:t>
            </a:r>
            <a:endParaRPr lang="en-US"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4</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1138687" y="1180567"/>
                <a:ext cx="10558732" cy="5632311"/>
              </a:xfrm>
              <a:prstGeom prst="rect">
                <a:avLst/>
              </a:prstGeom>
              <a:noFill/>
            </p:spPr>
            <p:txBody>
              <a:bodyPr wrap="square" rtlCol="0">
                <a:spAutoFit/>
              </a:bodyPr>
              <a:lstStyle/>
              <a:p>
                <a:pPr marL="342900" indent="-342900">
                  <a:buFont typeface="+mj-lt"/>
                  <a:buAutoNum type="arabicPeriod"/>
                </a:pPr>
                <a:r>
                  <a:rPr lang="en-US" sz="2000" b="1" dirty="0" smtClean="0"/>
                  <a:t>Alphabet</a:t>
                </a:r>
                <a14:m>
                  <m:oMath xmlns:m="http://schemas.openxmlformats.org/officeDocument/2006/math">
                    <m:r>
                      <a:rPr lang="en-US" sz="2000" b="1" i="0" dirty="0" smtClean="0">
                        <a:latin typeface="Cambria Math" panose="02040503050406030204" pitchFamily="18" charset="0"/>
                      </a:rPr>
                      <m:t>(</m:t>
                    </m:r>
                    <m:r>
                      <a:rPr lang="en-US" sz="2000" b="1" i="1" dirty="0" smtClean="0">
                        <a:latin typeface="Cambria Math" panose="02040503050406030204" pitchFamily="18" charset="0"/>
                      </a:rPr>
                      <m:t>𝜮</m:t>
                    </m:r>
                  </m:oMath>
                </a14:m>
                <a:r>
                  <a:rPr lang="en-US" sz="2000" b="1" dirty="0" smtClean="0"/>
                  <a:t>)</a:t>
                </a:r>
                <a:r>
                  <a:rPr lang="en-US" sz="2000" dirty="0" smtClean="0"/>
                  <a:t>: It is </a:t>
                </a:r>
                <a:r>
                  <a:rPr lang="en-US" sz="2000" dirty="0"/>
                  <a:t>a </a:t>
                </a:r>
                <a:r>
                  <a:rPr lang="en-US" sz="2000" dirty="0" smtClean="0"/>
                  <a:t>collection </a:t>
                </a:r>
                <a:r>
                  <a:rPr lang="en-US" sz="2000" dirty="0"/>
                  <a:t>of input symbol. </a:t>
                </a:r>
                <a:r>
                  <a:rPr lang="en-US" sz="2000" dirty="0" smtClean="0"/>
                  <a:t> Example</a:t>
                </a:r>
                <a:r>
                  <a:rPr lang="en-US" sz="2000" dirty="0"/>
                  <a:t>: Binary </a:t>
                </a:r>
                <a:r>
                  <a:rPr lang="en-US" sz="2000" dirty="0" smtClean="0"/>
                  <a:t>alphabet </a:t>
                </a:r>
                <a14:m>
                  <m:oMath xmlns:m="http://schemas.openxmlformats.org/officeDocument/2006/math">
                    <m:r>
                      <a:rPr lang="en-US" sz="2000" i="1" dirty="0">
                        <a:latin typeface="Cambria Math" panose="02040503050406030204" pitchFamily="18" charset="0"/>
                      </a:rPr>
                      <m:t>𝛴</m:t>
                    </m:r>
                  </m:oMath>
                </a14:m>
                <a:r>
                  <a:rPr lang="en-US" sz="2000" dirty="0" smtClean="0"/>
                  <a:t>= </a:t>
                </a:r>
                <a:r>
                  <a:rPr lang="en-US" sz="2000" dirty="0"/>
                  <a:t>{1,0</a:t>
                </a:r>
                <a:r>
                  <a:rPr lang="en-US" sz="2000" dirty="0" smtClean="0"/>
                  <a:t>}  , </a:t>
                </a:r>
                <a14:m>
                  <m:oMath xmlns:m="http://schemas.openxmlformats.org/officeDocument/2006/math">
                    <m:r>
                      <a:rPr lang="en-US" sz="2000" i="1" dirty="0">
                        <a:latin typeface="Cambria Math" panose="02040503050406030204" pitchFamily="18" charset="0"/>
                      </a:rPr>
                      <m:t>𝛴</m:t>
                    </m:r>
                  </m:oMath>
                </a14:m>
                <a:r>
                  <a:rPr lang="en-US" sz="2000" dirty="0"/>
                  <a:t>= </a:t>
                </a:r>
                <a:r>
                  <a:rPr lang="en-US" sz="2000" dirty="0" smtClean="0"/>
                  <a:t>{a, b}</a:t>
                </a:r>
              </a:p>
              <a:p>
                <a:pPr marL="342900" indent="-342900">
                  <a:buFont typeface="+mj-lt"/>
                  <a:buAutoNum type="arabicPeriod"/>
                </a:pPr>
                <a:endParaRPr lang="en-US" sz="2000" dirty="0"/>
              </a:p>
              <a:p>
                <a:pPr marL="342900" indent="-342900">
                  <a:buFont typeface="+mj-lt"/>
                  <a:buAutoNum type="arabicPeriod"/>
                </a:pPr>
                <a:r>
                  <a:rPr lang="en-US" sz="2000" b="1" dirty="0" smtClean="0"/>
                  <a:t>String(w) :</a:t>
                </a:r>
                <a:r>
                  <a:rPr lang="en-US" sz="2000" dirty="0" smtClean="0"/>
                  <a:t> It is a sequence of input symbol. Length of string is denoted by |w|.</a:t>
                </a:r>
              </a:p>
              <a:p>
                <a:pPr lvl="3"/>
                <a:r>
                  <a:rPr lang="en-US" sz="2000" dirty="0"/>
                  <a:t>Example: w = aababa,  </a:t>
                </a:r>
                <a:r>
                  <a:rPr lang="en-US" sz="2000" dirty="0" smtClean="0"/>
                  <a:t>w=01010101</a:t>
                </a:r>
              </a:p>
              <a:p>
                <a:pPr lvl="3"/>
                <a:r>
                  <a:rPr lang="en-US" sz="2000" dirty="0" smtClean="0"/>
                  <a:t>An empty string(Length 0) </a:t>
                </a:r>
                <a:r>
                  <a:rPr lang="en-US" sz="2000" dirty="0"/>
                  <a:t>is denoted by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𝜀</m:t>
                    </m:r>
                  </m:oMath>
                </a14:m>
                <a:r>
                  <a:rPr lang="en-US" sz="2000" dirty="0"/>
                  <a:t> or </a:t>
                </a:r>
                <a14:m>
                  <m:oMath xmlns:m="http://schemas.openxmlformats.org/officeDocument/2006/math">
                    <m:r>
                      <a:rPr lang="en-US" sz="2000" i="1" dirty="0" smtClean="0">
                        <a:latin typeface="Cambria Math" panose="02040503050406030204" pitchFamily="18" charset="0"/>
                      </a:rPr>
                      <m:t>𝜆</m:t>
                    </m:r>
                  </m:oMath>
                </a14:m>
                <a:r>
                  <a:rPr lang="en-US" sz="2000" dirty="0" smtClean="0"/>
                  <a:t>.</a:t>
                </a:r>
                <a:endParaRPr lang="en-US" sz="2000" dirty="0"/>
              </a:p>
              <a:p>
                <a:endParaRPr lang="en-US" sz="2000" dirty="0" smtClean="0"/>
              </a:p>
              <a:p>
                <a:pPr marL="342900" indent="-342900">
                  <a:buAutoNum type="arabicPeriod" startAt="3"/>
                </a:pPr>
                <a:r>
                  <a:rPr lang="en-US" sz="2000" b="1" dirty="0" smtClean="0"/>
                  <a:t>Language(L): </a:t>
                </a:r>
                <a:r>
                  <a:rPr lang="en-US" sz="2000" dirty="0" smtClean="0"/>
                  <a:t>It is a collection of string over given alphabet</a:t>
                </a:r>
              </a:p>
              <a:p>
                <a:r>
                  <a:rPr lang="en-US" sz="2000" dirty="0"/>
                  <a:t>	</a:t>
                </a:r>
                <a:r>
                  <a:rPr lang="en-US" sz="2000" dirty="0" smtClean="0"/>
                  <a:t> Example: </a:t>
                </a:r>
                <a14:m>
                  <m:oMath xmlns:m="http://schemas.openxmlformats.org/officeDocument/2006/math">
                    <m:r>
                      <a:rPr lang="en-US" sz="2000" i="1" dirty="0">
                        <a:latin typeface="Cambria Math" panose="02040503050406030204" pitchFamily="18" charset="0"/>
                      </a:rPr>
                      <m:t>𝛴</m:t>
                    </m:r>
                  </m:oMath>
                </a14:m>
                <a:r>
                  <a:rPr lang="en-US" sz="2000" dirty="0"/>
                  <a:t>= {a, b</a:t>
                </a:r>
                <a:r>
                  <a:rPr lang="en-US" sz="2000" dirty="0" smtClean="0"/>
                  <a:t>} , L</a:t>
                </a:r>
                <a:r>
                  <a:rPr lang="en-US" sz="2000" baseline="-25000" dirty="0" smtClean="0"/>
                  <a:t>1</a:t>
                </a:r>
                <a:r>
                  <a:rPr lang="en-US" sz="2000" dirty="0" smtClean="0"/>
                  <a:t> = {set of all string of length 2 }, L</a:t>
                </a:r>
                <a:r>
                  <a:rPr lang="en-US" sz="2000" baseline="-25000" dirty="0" smtClean="0"/>
                  <a:t>2</a:t>
                </a:r>
                <a:r>
                  <a:rPr lang="en-US" sz="2000" dirty="0" smtClean="0"/>
                  <a:t>= {set of all strong that begin with a}</a:t>
                </a:r>
              </a:p>
              <a:p>
                <a:pPr lvl="2"/>
                <a:r>
                  <a:rPr lang="en-US" sz="2000" dirty="0"/>
                  <a:t>	</a:t>
                </a:r>
                <a:r>
                  <a:rPr lang="en-US" sz="2000" dirty="0" smtClean="0"/>
                  <a:t>	</a:t>
                </a:r>
                <a:r>
                  <a:rPr lang="en-US" sz="2000" dirty="0"/>
                  <a:t> </a:t>
                </a:r>
                <a:r>
                  <a:rPr lang="en-US" sz="2000" dirty="0" smtClean="0"/>
                  <a:t>          L</a:t>
                </a:r>
                <a:r>
                  <a:rPr lang="en-US" sz="2000" baseline="-25000" dirty="0" smtClean="0"/>
                  <a:t>1</a:t>
                </a:r>
                <a:r>
                  <a:rPr lang="en-US" sz="2000" dirty="0" smtClean="0"/>
                  <a:t> = {ab, ba , aa, bb}			       </a:t>
                </a:r>
                <a:r>
                  <a:rPr lang="en-US" sz="2000" dirty="0"/>
                  <a:t> </a:t>
                </a:r>
                <a:r>
                  <a:rPr lang="en-US" sz="2000" dirty="0" smtClean="0"/>
                  <a:t>L</a:t>
                </a:r>
                <a:r>
                  <a:rPr lang="en-US" sz="2000" baseline="-25000" dirty="0" smtClean="0"/>
                  <a:t>2 </a:t>
                </a:r>
                <a:r>
                  <a:rPr lang="en-US" sz="2000" dirty="0" smtClean="0"/>
                  <a:t>= {a , aa, ab, aaab, abab,…………….}</a:t>
                </a:r>
                <a:endParaRPr lang="en-US" sz="2000" baseline="-25000" dirty="0" smtClean="0"/>
              </a:p>
              <a:p>
                <a:pPr lvl="2"/>
                <a:r>
                  <a:rPr lang="en-US" sz="2000" dirty="0"/>
                  <a:t>	</a:t>
                </a:r>
                <a:r>
                  <a:rPr lang="en-US" sz="2000" dirty="0" smtClean="0"/>
                  <a:t>				</a:t>
                </a:r>
              </a:p>
              <a:p>
                <a:pPr marL="342900" indent="-342900">
                  <a:buAutoNum type="arabicPeriod" startAt="3"/>
                </a:pPr>
                <a:r>
                  <a:rPr lang="en-US" sz="2000" b="1" dirty="0" smtClean="0"/>
                  <a:t>Kleen closure(</a:t>
                </a:r>
                <a:r>
                  <a:rPr lang="en-US" sz="2000" b="1" dirty="0"/>
                  <a:t> </a:t>
                </a:r>
                <a14:m>
                  <m:oMath xmlns:m="http://schemas.openxmlformats.org/officeDocument/2006/math">
                    <m:r>
                      <a:rPr lang="en-US" sz="2000" b="1" i="1" dirty="0">
                        <a:latin typeface="Cambria Math" panose="02040503050406030204" pitchFamily="18" charset="0"/>
                      </a:rPr>
                      <m:t>𝜮</m:t>
                    </m:r>
                  </m:oMath>
                </a14:m>
                <a:r>
                  <a:rPr lang="en-US" sz="2000" b="1" baseline="30000" dirty="0" smtClean="0"/>
                  <a:t>*</a:t>
                </a:r>
                <a:r>
                  <a:rPr lang="en-US" sz="2000" b="1" dirty="0" smtClean="0"/>
                  <a:t>):</a:t>
                </a:r>
                <a:r>
                  <a:rPr lang="en-US" sz="2000" dirty="0" smtClean="0"/>
                  <a:t>The </a:t>
                </a:r>
                <a:r>
                  <a:rPr lang="en-US" sz="2000" dirty="0"/>
                  <a:t>Kleene star, </a:t>
                </a:r>
                <a:r>
                  <a:rPr lang="en-US" sz="2000" b="1" dirty="0"/>
                  <a:t>∑*</a:t>
                </a:r>
                <a:r>
                  <a:rPr lang="en-US" sz="2000" dirty="0"/>
                  <a:t>, is a unary operator on a set of symbols or strings, </a:t>
                </a:r>
                <a:r>
                  <a:rPr lang="en-US" sz="2000" b="1" dirty="0"/>
                  <a:t>∑</a:t>
                </a:r>
                <a:r>
                  <a:rPr lang="en-US" sz="2000" dirty="0"/>
                  <a:t>, that gives the </a:t>
                </a:r>
                <a:r>
                  <a:rPr lang="en-US" sz="2000" dirty="0" smtClean="0"/>
                  <a:t> infinite </a:t>
                </a:r>
                <a:r>
                  <a:rPr lang="en-US" sz="2000" dirty="0"/>
                  <a:t>set of all possible strings of all possible lengths over </a:t>
                </a:r>
                <a:r>
                  <a:rPr lang="en-US" sz="2000" b="1" dirty="0"/>
                  <a:t>∑</a:t>
                </a:r>
                <a:r>
                  <a:rPr lang="en-US" sz="2000" dirty="0"/>
                  <a:t> including </a:t>
                </a:r>
                <a:r>
                  <a:rPr lang="en-US" sz="2000" b="1" dirty="0"/>
                  <a:t>λ</a:t>
                </a:r>
                <a:r>
                  <a:rPr lang="en-US" sz="2000" dirty="0" smtClean="0"/>
                  <a:t>.</a:t>
                </a:r>
                <a:endParaRPr lang="en-US" sz="2000" dirty="0"/>
              </a:p>
              <a:p>
                <a:pPr lvl="5"/>
                <a:r>
                  <a:rPr lang="en-US" sz="2000" dirty="0"/>
                  <a:t>Example − If ∑ = {a, b}, ∑* = {</a:t>
                </a:r>
                <a:r>
                  <a:rPr lang="el-GR" sz="2000" dirty="0"/>
                  <a:t>λ, </a:t>
                </a:r>
                <a:r>
                  <a:rPr lang="en-US" sz="2000" dirty="0"/>
                  <a:t>a, b, aa, ab, ba, bb,………..}</a:t>
                </a:r>
              </a:p>
              <a:p>
                <a:pPr marL="342900" indent="-342900">
                  <a:buAutoNum type="arabicPeriod" startAt="3"/>
                </a:pPr>
                <a:endParaRPr lang="en-US" sz="2000" dirty="0" smtClean="0"/>
              </a:p>
              <a:p>
                <a:pPr marL="342900" indent="-342900">
                  <a:buAutoNum type="arabicPeriod" startAt="3"/>
                </a:pPr>
                <a:r>
                  <a:rPr lang="en-US" sz="2000" b="1" dirty="0" smtClean="0"/>
                  <a:t>Positive </a:t>
                </a:r>
                <a:r>
                  <a:rPr lang="en-US" sz="2000" b="1" dirty="0"/>
                  <a:t>closure( </a:t>
                </a:r>
                <a14:m>
                  <m:oMath xmlns:m="http://schemas.openxmlformats.org/officeDocument/2006/math">
                    <m:r>
                      <a:rPr lang="en-US" sz="2000" b="1" i="1" dirty="0">
                        <a:latin typeface="Cambria Math" panose="02040503050406030204" pitchFamily="18" charset="0"/>
                      </a:rPr>
                      <m:t>𝜮</m:t>
                    </m:r>
                  </m:oMath>
                </a14:m>
                <a:r>
                  <a:rPr lang="en-US" sz="2000" b="1" baseline="30000" dirty="0" smtClean="0"/>
                  <a:t>+</a:t>
                </a:r>
                <a:r>
                  <a:rPr lang="en-US" sz="2000" b="1" dirty="0"/>
                  <a:t>): </a:t>
                </a:r>
                <a:r>
                  <a:rPr lang="en-US" sz="2000" dirty="0"/>
                  <a:t>The set </a:t>
                </a:r>
                <a:r>
                  <a:rPr lang="en-US" sz="2000" b="1" dirty="0"/>
                  <a:t>∑</a:t>
                </a:r>
                <a:r>
                  <a:rPr lang="en-US" sz="2000" b="1" baseline="30000" dirty="0"/>
                  <a:t>+</a:t>
                </a:r>
                <a:r>
                  <a:rPr lang="en-US" sz="2000" dirty="0"/>
                  <a:t> is the infinite set of all possible strings of all possible lengths over ∑ </a:t>
                </a:r>
                <a:r>
                  <a:rPr lang="en-US" sz="2000" dirty="0" smtClean="0"/>
                  <a:t>excluding </a:t>
                </a:r>
                <a:r>
                  <a:rPr lang="en-US" sz="2000" dirty="0"/>
                  <a:t>λ.</a:t>
                </a:r>
              </a:p>
              <a:p>
                <a:pPr lvl="5"/>
                <a:r>
                  <a:rPr lang="en-US" sz="2000" dirty="0"/>
                  <a:t>Example − If ∑ = {a, b}, </a:t>
                </a:r>
                <a:r>
                  <a:rPr lang="en-US" sz="2000" dirty="0" smtClean="0"/>
                  <a:t>∑</a:t>
                </a:r>
                <a:r>
                  <a:rPr lang="en-US" sz="2000" baseline="30000" dirty="0" smtClean="0"/>
                  <a:t>+</a:t>
                </a:r>
                <a:r>
                  <a:rPr lang="en-US" sz="2000" dirty="0" smtClean="0"/>
                  <a:t> </a:t>
                </a:r>
                <a:r>
                  <a:rPr lang="en-US" sz="2000" dirty="0"/>
                  <a:t>= </a:t>
                </a:r>
                <a:r>
                  <a:rPr lang="en-US" sz="2000" dirty="0" smtClean="0"/>
                  <a:t>{a</a:t>
                </a:r>
                <a:r>
                  <a:rPr lang="en-US" sz="2000" dirty="0"/>
                  <a:t>, b, aa, ab, ba, bb,………..}</a:t>
                </a:r>
              </a:p>
              <a:p>
                <a:endParaRPr lang="en-US" sz="20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138687" y="1180567"/>
                <a:ext cx="10558732" cy="5632311"/>
              </a:xfrm>
              <a:prstGeom prst="rect">
                <a:avLst/>
              </a:prstGeom>
              <a:blipFill>
                <a:blip r:embed="rId2"/>
                <a:stretch>
                  <a:fillRect l="-577" t="-649"/>
                </a:stretch>
              </a:blipFill>
            </p:spPr>
            <p:txBody>
              <a:bodyPr/>
              <a:lstStyle/>
              <a:p>
                <a:r>
                  <a:rPr lang="en-US">
                    <a:noFill/>
                  </a:rPr>
                  <a:t> </a:t>
                </a:r>
              </a:p>
            </p:txBody>
          </p:sp>
        </mc:Fallback>
      </mc:AlternateContent>
    </p:spTree>
    <p:extLst>
      <p:ext uri="{BB962C8B-B14F-4D97-AF65-F5344CB8AC3E}">
        <p14:creationId xmlns:p14="http://schemas.microsoft.com/office/powerpoint/2010/main" val="280104180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Deterministic Finite state Automata(DFA):</a:t>
            </a:r>
            <a:endParaRPr lang="en-US" sz="4000"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5</a:t>
            </a:fld>
            <a:endParaRPr lang="en-US" dirty="0"/>
          </a:p>
        </p:txBody>
      </p:sp>
      <p:sp>
        <p:nvSpPr>
          <p:cNvPr id="19" name="TextBox 18"/>
          <p:cNvSpPr txBox="1"/>
          <p:nvPr/>
        </p:nvSpPr>
        <p:spPr>
          <a:xfrm>
            <a:off x="1064464" y="1164134"/>
            <a:ext cx="9865204" cy="550920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DFA is </a:t>
            </a:r>
            <a:r>
              <a:rPr lang="en-US" sz="2400" dirty="0"/>
              <a:t>a </a:t>
            </a:r>
            <a:r>
              <a:rPr lang="en-US" sz="2400" dirty="0" smtClean="0"/>
              <a:t>Finite State Machine</a:t>
            </a:r>
            <a:r>
              <a:rPr lang="en-US" sz="2400" dirty="0"/>
              <a:t> that accepts or rejects a given </a:t>
            </a:r>
            <a:r>
              <a:rPr lang="en-US" sz="2400" dirty="0" smtClean="0"/>
              <a:t>string</a:t>
            </a:r>
            <a:r>
              <a:rPr lang="en-US" sz="2400" dirty="0"/>
              <a:t> of symbols, by running through a state sequence uniquely determined by the string</a:t>
            </a:r>
            <a:r>
              <a:rPr lang="en-US" sz="2400" dirty="0" smtClean="0"/>
              <a:t>.</a:t>
            </a:r>
            <a:r>
              <a:rPr lang="en-US" sz="2400" i="1" dirty="0"/>
              <a:t> Deterministic</a:t>
            </a:r>
            <a:r>
              <a:rPr lang="en-US" sz="2400" dirty="0"/>
              <a:t> refers to the uniqueness of the computation run.</a:t>
            </a:r>
            <a:endParaRPr lang="en-US" sz="2400" dirty="0" smtClean="0"/>
          </a:p>
          <a:p>
            <a:endParaRPr lang="en-US" sz="2800" dirty="0"/>
          </a:p>
          <a:p>
            <a:pPr marL="457200" indent="-457200">
              <a:buFont typeface="Arial" panose="020B0604020202020204" pitchFamily="34" charset="0"/>
              <a:buChar char="•"/>
            </a:pPr>
            <a:r>
              <a:rPr lang="en-US" sz="2800" dirty="0" smtClean="0"/>
              <a:t>Formal Definition of Deterministic Finite State Automata(DFA)</a:t>
            </a:r>
          </a:p>
          <a:p>
            <a:r>
              <a:rPr lang="en-US" sz="2800" dirty="0" smtClean="0"/>
              <a:t>	</a:t>
            </a:r>
          </a:p>
          <a:p>
            <a:r>
              <a:rPr lang="en-US" sz="2800" dirty="0"/>
              <a:t>	</a:t>
            </a:r>
            <a:r>
              <a:rPr lang="en-US" sz="2800" dirty="0" smtClean="0"/>
              <a:t>A deterministic finite state automata is defined as</a:t>
            </a:r>
          </a:p>
          <a:p>
            <a:r>
              <a:rPr lang="en-US" sz="2800" dirty="0"/>
              <a:t>	</a:t>
            </a:r>
            <a:r>
              <a:rPr lang="en-US" sz="2800" dirty="0" smtClean="0"/>
              <a:t>		</a:t>
            </a:r>
            <a:r>
              <a:rPr lang="en-US" sz="2800" dirty="0"/>
              <a:t> </a:t>
            </a:r>
            <a:r>
              <a:rPr lang="en-US" sz="2800" b="1" dirty="0"/>
              <a:t>M = (I, </a:t>
            </a:r>
            <a:r>
              <a:rPr lang="en-US" sz="2800" b="1" dirty="0" smtClean="0"/>
              <a:t> </a:t>
            </a:r>
            <a:r>
              <a:rPr lang="en-US" sz="2800" b="1" dirty="0"/>
              <a:t>S, </a:t>
            </a:r>
            <a:r>
              <a:rPr lang="en-US" sz="2800" b="1" dirty="0" smtClean="0"/>
              <a:t> f</a:t>
            </a:r>
            <a:r>
              <a:rPr lang="en-US" sz="2800" b="1" dirty="0"/>
              <a:t>, </a:t>
            </a:r>
            <a:r>
              <a:rPr lang="en-US" sz="2800" b="1" dirty="0" smtClean="0"/>
              <a:t> σ,  A)</a:t>
            </a:r>
          </a:p>
          <a:p>
            <a:r>
              <a:rPr lang="en-US" sz="2800" dirty="0"/>
              <a:t>	</a:t>
            </a:r>
            <a:r>
              <a:rPr lang="en-US" sz="2800" dirty="0" smtClean="0"/>
              <a:t>(</a:t>
            </a:r>
            <a:r>
              <a:rPr lang="en-US" sz="2800" dirty="0"/>
              <a:t>a) </a:t>
            </a:r>
            <a:r>
              <a:rPr lang="en-US" sz="2800" b="1" dirty="0"/>
              <a:t>I</a:t>
            </a:r>
            <a:r>
              <a:rPr lang="en-US" sz="2800" dirty="0"/>
              <a:t> </a:t>
            </a:r>
            <a:r>
              <a:rPr lang="en-US" sz="2800" dirty="0" smtClean="0"/>
              <a:t>  = A </a:t>
            </a:r>
            <a:r>
              <a:rPr lang="en-US" sz="2800" dirty="0"/>
              <a:t>finite set </a:t>
            </a:r>
            <a:r>
              <a:rPr lang="en-US" sz="2800" dirty="0" smtClean="0"/>
              <a:t>of </a:t>
            </a:r>
            <a:r>
              <a:rPr lang="en-US" sz="2800" dirty="0"/>
              <a:t>input symbols. </a:t>
            </a:r>
            <a:r>
              <a:rPr lang="en-US" sz="2800" dirty="0" smtClean="0"/>
              <a:t> </a:t>
            </a:r>
          </a:p>
          <a:p>
            <a:r>
              <a:rPr lang="en-US" sz="2800" dirty="0"/>
              <a:t>	</a:t>
            </a:r>
            <a:r>
              <a:rPr lang="en-US" sz="2800" dirty="0" smtClean="0"/>
              <a:t>(</a:t>
            </a:r>
            <a:r>
              <a:rPr lang="en-US" sz="2800" dirty="0"/>
              <a:t>c) </a:t>
            </a:r>
            <a:r>
              <a:rPr lang="en-US" sz="2800" b="1" dirty="0"/>
              <a:t>S</a:t>
            </a:r>
            <a:r>
              <a:rPr lang="en-US" sz="2800" dirty="0"/>
              <a:t> </a:t>
            </a:r>
            <a:r>
              <a:rPr lang="en-US" sz="2800" dirty="0" smtClean="0"/>
              <a:t> = A </a:t>
            </a:r>
            <a:r>
              <a:rPr lang="en-US" sz="2800" dirty="0"/>
              <a:t>finite </a:t>
            </a:r>
            <a:r>
              <a:rPr lang="en-US" sz="2800" dirty="0" smtClean="0"/>
              <a:t>set of </a:t>
            </a:r>
            <a:r>
              <a:rPr lang="en-US" sz="2800" dirty="0"/>
              <a:t>states. </a:t>
            </a:r>
            <a:endParaRPr lang="en-US" sz="2800" dirty="0" smtClean="0"/>
          </a:p>
          <a:p>
            <a:r>
              <a:rPr lang="en-US" sz="2800" dirty="0"/>
              <a:t>	</a:t>
            </a:r>
            <a:r>
              <a:rPr lang="en-US" sz="2800" dirty="0" smtClean="0"/>
              <a:t>(</a:t>
            </a:r>
            <a:r>
              <a:rPr lang="en-US" sz="2800" dirty="0"/>
              <a:t>d) </a:t>
            </a:r>
            <a:r>
              <a:rPr lang="en-US" sz="2800" b="1" dirty="0" smtClean="0"/>
              <a:t>f   </a:t>
            </a:r>
            <a:r>
              <a:rPr lang="en-US" sz="2800" dirty="0" smtClean="0"/>
              <a:t>=A </a:t>
            </a:r>
            <a:r>
              <a:rPr lang="en-US" sz="2800" dirty="0"/>
              <a:t>next-state </a:t>
            </a:r>
            <a:r>
              <a:rPr lang="en-US" sz="2800" dirty="0" smtClean="0"/>
              <a:t>Transition function defines as S </a:t>
            </a:r>
            <a:r>
              <a:rPr lang="en-US" sz="2800" dirty="0"/>
              <a:t>× I into S. </a:t>
            </a:r>
            <a:endParaRPr lang="en-US" sz="2800" dirty="0" smtClean="0"/>
          </a:p>
          <a:p>
            <a:r>
              <a:rPr lang="en-US" sz="2800" dirty="0"/>
              <a:t>	</a:t>
            </a:r>
            <a:r>
              <a:rPr lang="en-US" sz="2800" dirty="0" smtClean="0"/>
              <a:t>(</a:t>
            </a:r>
            <a:r>
              <a:rPr lang="en-US" sz="2800" dirty="0"/>
              <a:t>e</a:t>
            </a:r>
            <a:r>
              <a:rPr lang="en-US" sz="2800" dirty="0" smtClean="0"/>
              <a:t>) </a:t>
            </a:r>
            <a:r>
              <a:rPr lang="en-US" sz="2800" b="1" dirty="0"/>
              <a:t>σ </a:t>
            </a:r>
            <a:r>
              <a:rPr lang="en-US" sz="2800" b="1" dirty="0" smtClean="0"/>
              <a:t> </a:t>
            </a:r>
            <a:r>
              <a:rPr lang="en-US" sz="2800" dirty="0" smtClean="0"/>
              <a:t>=An </a:t>
            </a:r>
            <a:r>
              <a:rPr lang="en-US" sz="2800" dirty="0"/>
              <a:t>initial state </a:t>
            </a:r>
            <a:r>
              <a:rPr lang="en-US" sz="2800" b="1" dirty="0"/>
              <a:t>σ</a:t>
            </a:r>
            <a:r>
              <a:rPr lang="en-US" sz="2800" dirty="0"/>
              <a:t> ∈ S</a:t>
            </a:r>
            <a:r>
              <a:rPr lang="en-US" sz="2800" dirty="0" smtClean="0"/>
              <a:t>.</a:t>
            </a:r>
          </a:p>
          <a:p>
            <a:r>
              <a:rPr lang="en-US" sz="2800" dirty="0"/>
              <a:t>	</a:t>
            </a:r>
            <a:r>
              <a:rPr lang="en-US" sz="2800" dirty="0" smtClean="0"/>
              <a:t>(f)  </a:t>
            </a:r>
            <a:r>
              <a:rPr lang="en-US" sz="2800" b="1" dirty="0" smtClean="0"/>
              <a:t>A </a:t>
            </a:r>
            <a:r>
              <a:rPr lang="en-US" sz="2800" dirty="0" smtClean="0"/>
              <a:t>= set of accepting state or final state </a:t>
            </a:r>
          </a:p>
        </p:txBody>
      </p:sp>
    </p:spTree>
    <p:extLst>
      <p:ext uri="{BB962C8B-B14F-4D97-AF65-F5344CB8AC3E}">
        <p14:creationId xmlns:p14="http://schemas.microsoft.com/office/powerpoint/2010/main" val="1633401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animEffect transition="in" filter="barn(inVertical)">
                                      <p:cBhvr>
                                        <p:cTn id="7" dur="500"/>
                                        <p:tgtEl>
                                          <p:spTgt spid="1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
                                            <p:txEl>
                                              <p:pRg st="3" end="3"/>
                                            </p:txEl>
                                          </p:spTgt>
                                        </p:tgtEl>
                                        <p:attrNameLst>
                                          <p:attrName>style.visibility</p:attrName>
                                        </p:attrNameLst>
                                      </p:cBhvr>
                                      <p:to>
                                        <p:strVal val="visible"/>
                                      </p:to>
                                    </p:set>
                                    <p:animEffect transition="in" filter="barn(inVertical)">
                                      <p:cBhvr>
                                        <p:cTn id="10" dur="500"/>
                                        <p:tgtEl>
                                          <p:spTgt spid="1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animEffect transition="in" filter="barn(inVertical)">
                                      <p:cBhvr>
                                        <p:cTn id="13" dur="500"/>
                                        <p:tgtEl>
                                          <p:spTgt spid="19">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9">
                                            <p:txEl>
                                              <p:pRg st="5" end="5"/>
                                            </p:txEl>
                                          </p:spTgt>
                                        </p:tgtEl>
                                        <p:attrNameLst>
                                          <p:attrName>style.visibility</p:attrName>
                                        </p:attrNameLst>
                                      </p:cBhvr>
                                      <p:to>
                                        <p:strVal val="visible"/>
                                      </p:to>
                                    </p:set>
                                    <p:animEffect transition="in" filter="barn(inVertical)">
                                      <p:cBhvr>
                                        <p:cTn id="16" dur="500"/>
                                        <p:tgtEl>
                                          <p:spTgt spid="19">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9">
                                            <p:txEl>
                                              <p:pRg st="6" end="6"/>
                                            </p:txEl>
                                          </p:spTgt>
                                        </p:tgtEl>
                                        <p:attrNameLst>
                                          <p:attrName>style.visibility</p:attrName>
                                        </p:attrNameLst>
                                      </p:cBhvr>
                                      <p:to>
                                        <p:strVal val="visible"/>
                                      </p:to>
                                    </p:set>
                                    <p:animEffect transition="in" filter="barn(inVertical)">
                                      <p:cBhvr>
                                        <p:cTn id="19" dur="500"/>
                                        <p:tgtEl>
                                          <p:spTgt spid="19">
                                            <p:txEl>
                                              <p:pRg st="6" end="6"/>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9">
                                            <p:txEl>
                                              <p:pRg st="7" end="7"/>
                                            </p:txEl>
                                          </p:spTgt>
                                        </p:tgtEl>
                                        <p:attrNameLst>
                                          <p:attrName>style.visibility</p:attrName>
                                        </p:attrNameLst>
                                      </p:cBhvr>
                                      <p:to>
                                        <p:strVal val="visible"/>
                                      </p:to>
                                    </p:set>
                                    <p:animEffect transition="in" filter="barn(inVertical)">
                                      <p:cBhvr>
                                        <p:cTn id="22" dur="500"/>
                                        <p:tgtEl>
                                          <p:spTgt spid="19">
                                            <p:txEl>
                                              <p:pRg st="7" end="7"/>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9">
                                            <p:txEl>
                                              <p:pRg st="8" end="8"/>
                                            </p:txEl>
                                          </p:spTgt>
                                        </p:tgtEl>
                                        <p:attrNameLst>
                                          <p:attrName>style.visibility</p:attrName>
                                        </p:attrNameLst>
                                      </p:cBhvr>
                                      <p:to>
                                        <p:strVal val="visible"/>
                                      </p:to>
                                    </p:set>
                                    <p:animEffect transition="in" filter="barn(inVertical)">
                                      <p:cBhvr>
                                        <p:cTn id="25" dur="500"/>
                                        <p:tgtEl>
                                          <p:spTgt spid="19">
                                            <p:txEl>
                                              <p:pRg st="8" end="8"/>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9">
                                            <p:txEl>
                                              <p:pRg st="9" end="9"/>
                                            </p:txEl>
                                          </p:spTgt>
                                        </p:tgtEl>
                                        <p:attrNameLst>
                                          <p:attrName>style.visibility</p:attrName>
                                        </p:attrNameLst>
                                      </p:cBhvr>
                                      <p:to>
                                        <p:strVal val="visible"/>
                                      </p:to>
                                    </p:set>
                                    <p:animEffect transition="in" filter="barn(inVertical)">
                                      <p:cBhvr>
                                        <p:cTn id="28" dur="500"/>
                                        <p:tgtEl>
                                          <p:spTgt spid="19">
                                            <p:txEl>
                                              <p:pRg st="9" end="9"/>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9">
                                            <p:txEl>
                                              <p:pRg st="10" end="10"/>
                                            </p:txEl>
                                          </p:spTgt>
                                        </p:tgtEl>
                                        <p:attrNameLst>
                                          <p:attrName>style.visibility</p:attrName>
                                        </p:attrNameLst>
                                      </p:cBhvr>
                                      <p:to>
                                        <p:strVal val="visible"/>
                                      </p:to>
                                    </p:set>
                                    <p:animEffect transition="in" filter="barn(inVertical)">
                                      <p:cBhvr>
                                        <p:cTn id="31" dur="500"/>
                                        <p:tgtEl>
                                          <p:spTgt spid="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Deterministic Finite state Automata(DFA):</a:t>
            </a:r>
            <a:endParaRPr lang="en-US" sz="4000" b="1" u="sng" dirty="0">
              <a:solidFill>
                <a:srgbClr val="FFC000"/>
              </a:solidFill>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6</a:t>
            </a:fld>
            <a:endParaRPr lang="en-US" dirty="0"/>
          </a:p>
        </p:txBody>
      </p:sp>
      <p:sp>
        <p:nvSpPr>
          <p:cNvPr id="19" name="TextBox 18"/>
          <p:cNvSpPr txBox="1"/>
          <p:nvPr/>
        </p:nvSpPr>
        <p:spPr>
          <a:xfrm>
            <a:off x="1064464" y="1164134"/>
            <a:ext cx="9865204" cy="1200329"/>
          </a:xfrm>
          <a:prstGeom prst="rect">
            <a:avLst/>
          </a:prstGeom>
          <a:noFill/>
        </p:spPr>
        <p:txBody>
          <a:bodyPr wrap="square" rtlCol="0">
            <a:spAutoFit/>
          </a:bodyPr>
          <a:lstStyle/>
          <a:p>
            <a:r>
              <a:rPr lang="en-US" sz="2400" dirty="0"/>
              <a:t>The transition diagram of the finite-state automaton A = (I, S, f, A, σ), where </a:t>
            </a:r>
            <a:endParaRPr lang="en-US" sz="2400" dirty="0" smtClean="0"/>
          </a:p>
          <a:p>
            <a:r>
              <a:rPr lang="en-US" sz="2400" dirty="0" smtClean="0"/>
              <a:t>I </a:t>
            </a:r>
            <a:r>
              <a:rPr lang="en-US" sz="2400" dirty="0"/>
              <a:t>= {a, b}, S = {σ0, σ1, σ2}, A = {σ2}, σ = σ0, and f is given by the following table</a:t>
            </a:r>
          </a:p>
          <a:p>
            <a:r>
              <a:rPr lang="en-US" sz="2400" dirty="0" smtClean="0"/>
              <a:t>	 </a:t>
            </a:r>
            <a:endParaRPr lang="en-US" sz="2400" dirty="0"/>
          </a:p>
        </p:txBody>
      </p:sp>
      <p:pic>
        <p:nvPicPr>
          <p:cNvPr id="3" name="Picture 2"/>
          <p:cNvPicPr>
            <a:picLocks noChangeAspect="1"/>
          </p:cNvPicPr>
          <p:nvPr/>
        </p:nvPicPr>
        <p:blipFill>
          <a:blip r:embed="rId2"/>
          <a:stretch>
            <a:fillRect/>
          </a:stretch>
        </p:blipFill>
        <p:spPr>
          <a:xfrm>
            <a:off x="1178227" y="2216876"/>
            <a:ext cx="2919320" cy="2838204"/>
          </a:xfrm>
          <a:prstGeom prst="rect">
            <a:avLst/>
          </a:prstGeom>
        </p:spPr>
      </p:pic>
      <p:sp>
        <p:nvSpPr>
          <p:cNvPr id="6" name="Oval 5"/>
          <p:cNvSpPr/>
          <p:nvPr/>
        </p:nvSpPr>
        <p:spPr>
          <a:xfrm>
            <a:off x="7851162" y="3280802"/>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629026" y="3254675"/>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64305" y="3572539"/>
            <a:ext cx="553671" cy="369332"/>
          </a:xfrm>
          <a:prstGeom prst="rect">
            <a:avLst/>
          </a:prstGeom>
          <a:noFill/>
        </p:spPr>
        <p:txBody>
          <a:bodyPr wrap="square" rtlCol="0">
            <a:spAutoFit/>
          </a:bodyPr>
          <a:lstStyle/>
          <a:p>
            <a:r>
              <a:rPr lang="en-US" dirty="0" smtClean="0"/>
              <a:t>σ0</a:t>
            </a:r>
            <a:endParaRPr lang="en-US" dirty="0"/>
          </a:p>
        </p:txBody>
      </p:sp>
      <p:cxnSp>
        <p:nvCxnSpPr>
          <p:cNvPr id="12" name="Straight Arrow Connector 11"/>
          <p:cNvCxnSpPr/>
          <p:nvPr/>
        </p:nvCxnSpPr>
        <p:spPr>
          <a:xfrm flipV="1">
            <a:off x="8800396" y="3671763"/>
            <a:ext cx="1272903" cy="750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10890" y="4594704"/>
            <a:ext cx="653143"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9319281" y="3368202"/>
            <a:ext cx="653143" cy="369332"/>
          </a:xfrm>
          <a:prstGeom prst="rect">
            <a:avLst/>
          </a:prstGeom>
          <a:noFill/>
        </p:spPr>
        <p:txBody>
          <a:bodyPr wrap="square" rtlCol="0">
            <a:spAutoFit/>
          </a:bodyPr>
          <a:lstStyle/>
          <a:p>
            <a:r>
              <a:rPr lang="en-US" dirty="0"/>
              <a:t>b</a:t>
            </a:r>
          </a:p>
        </p:txBody>
      </p:sp>
      <p:sp>
        <p:nvSpPr>
          <p:cNvPr id="15" name="Curved Down Arrow 14"/>
          <p:cNvSpPr/>
          <p:nvPr/>
        </p:nvSpPr>
        <p:spPr>
          <a:xfrm>
            <a:off x="5925215" y="2854038"/>
            <a:ext cx="2516581" cy="433844"/>
          </a:xfrm>
          <a:prstGeom prst="curvedDownArrow">
            <a:avLst>
              <a:gd name="adj1" fmla="val 0"/>
              <a:gd name="adj2" fmla="val 45737"/>
              <a:gd name="adj3" fmla="val 3222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6960425" y="2579985"/>
            <a:ext cx="653143" cy="369332"/>
          </a:xfrm>
          <a:prstGeom prst="rect">
            <a:avLst/>
          </a:prstGeom>
          <a:noFill/>
        </p:spPr>
        <p:txBody>
          <a:bodyPr wrap="square" rtlCol="0">
            <a:spAutoFit/>
          </a:bodyPr>
          <a:lstStyle/>
          <a:p>
            <a:r>
              <a:rPr lang="en-US" dirty="0" smtClean="0"/>
              <a:t>b</a:t>
            </a:r>
            <a:endParaRPr lang="en-US" dirty="0"/>
          </a:p>
        </p:txBody>
      </p:sp>
      <p:sp>
        <p:nvSpPr>
          <p:cNvPr id="17" name="Curved Down Arrow 16"/>
          <p:cNvSpPr/>
          <p:nvPr/>
        </p:nvSpPr>
        <p:spPr>
          <a:xfrm rot="14220703">
            <a:off x="5254432" y="3851432"/>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flipH="1" flipV="1">
            <a:off x="5945911" y="4205692"/>
            <a:ext cx="4630074" cy="902214"/>
          </a:xfrm>
          <a:prstGeom prst="curvedDownArrow">
            <a:avLst>
              <a:gd name="adj1" fmla="val 3371"/>
              <a:gd name="adj2" fmla="val 17620"/>
              <a:gd name="adj3" fmla="val 1614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10149874" y="2466418"/>
            <a:ext cx="653143" cy="369332"/>
          </a:xfrm>
          <a:prstGeom prst="rect">
            <a:avLst/>
          </a:prstGeom>
          <a:noFill/>
        </p:spPr>
        <p:txBody>
          <a:bodyPr wrap="square" rtlCol="0">
            <a:spAutoFit/>
          </a:bodyPr>
          <a:lstStyle/>
          <a:p>
            <a:r>
              <a:rPr lang="en-US" dirty="0"/>
              <a:t>b</a:t>
            </a:r>
          </a:p>
        </p:txBody>
      </p:sp>
      <p:sp>
        <p:nvSpPr>
          <p:cNvPr id="22" name="Oval 21"/>
          <p:cNvSpPr/>
          <p:nvPr/>
        </p:nvSpPr>
        <p:spPr>
          <a:xfrm>
            <a:off x="10022498" y="3228264"/>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146577" y="3588835"/>
            <a:ext cx="553671" cy="369332"/>
          </a:xfrm>
          <a:prstGeom prst="rect">
            <a:avLst/>
          </a:prstGeom>
          <a:noFill/>
        </p:spPr>
        <p:txBody>
          <a:bodyPr wrap="square" rtlCol="0">
            <a:spAutoFit/>
          </a:bodyPr>
          <a:lstStyle/>
          <a:p>
            <a:r>
              <a:rPr lang="en-US" dirty="0" smtClean="0"/>
              <a:t>σ1</a:t>
            </a:r>
            <a:endParaRPr lang="en-US" dirty="0"/>
          </a:p>
        </p:txBody>
      </p:sp>
      <p:sp>
        <p:nvSpPr>
          <p:cNvPr id="24" name="TextBox 23"/>
          <p:cNvSpPr txBox="1"/>
          <p:nvPr/>
        </p:nvSpPr>
        <p:spPr>
          <a:xfrm>
            <a:off x="10302044" y="3496774"/>
            <a:ext cx="553671" cy="369332"/>
          </a:xfrm>
          <a:prstGeom prst="rect">
            <a:avLst/>
          </a:prstGeom>
          <a:noFill/>
        </p:spPr>
        <p:txBody>
          <a:bodyPr wrap="square" rtlCol="0">
            <a:spAutoFit/>
          </a:bodyPr>
          <a:lstStyle/>
          <a:p>
            <a:r>
              <a:rPr lang="en-US" dirty="0" smtClean="0"/>
              <a:t>σ2</a:t>
            </a:r>
            <a:endParaRPr lang="en-US" dirty="0"/>
          </a:p>
        </p:txBody>
      </p:sp>
      <p:sp>
        <p:nvSpPr>
          <p:cNvPr id="25" name="Curved Down Arrow 24"/>
          <p:cNvSpPr/>
          <p:nvPr/>
        </p:nvSpPr>
        <p:spPr>
          <a:xfrm flipH="1" flipV="1">
            <a:off x="6088452" y="4219933"/>
            <a:ext cx="2438403" cy="490507"/>
          </a:xfrm>
          <a:prstGeom prst="curvedDownArrow">
            <a:avLst>
              <a:gd name="adj1" fmla="val 0"/>
              <a:gd name="adj2" fmla="val 22565"/>
              <a:gd name="adj3" fmla="val 3222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a:off x="8853053" y="5043338"/>
            <a:ext cx="653143" cy="369332"/>
          </a:xfrm>
          <a:prstGeom prst="rect">
            <a:avLst/>
          </a:prstGeom>
          <a:noFill/>
        </p:spPr>
        <p:txBody>
          <a:bodyPr wrap="square" rtlCol="0">
            <a:spAutoFit/>
          </a:bodyPr>
          <a:lstStyle/>
          <a:p>
            <a:r>
              <a:rPr lang="en-US" dirty="0" smtClean="0"/>
              <a:t>a</a:t>
            </a:r>
            <a:endParaRPr lang="en-US" dirty="0"/>
          </a:p>
        </p:txBody>
      </p:sp>
      <p:sp>
        <p:nvSpPr>
          <p:cNvPr id="27" name="Curved Down Arrow 26"/>
          <p:cNvSpPr/>
          <p:nvPr/>
        </p:nvSpPr>
        <p:spPr>
          <a:xfrm rot="20995252">
            <a:off x="10162707" y="2769963"/>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5123032" y="4315886"/>
            <a:ext cx="653143" cy="369332"/>
          </a:xfrm>
          <a:prstGeom prst="rect">
            <a:avLst/>
          </a:prstGeom>
          <a:noFill/>
        </p:spPr>
        <p:txBody>
          <a:bodyPr wrap="square" rtlCol="0">
            <a:spAutoFit/>
          </a:bodyPr>
          <a:lstStyle/>
          <a:p>
            <a:r>
              <a:rPr lang="en-US" dirty="0" smtClean="0"/>
              <a:t>a</a:t>
            </a:r>
            <a:endParaRPr lang="en-US" dirty="0"/>
          </a:p>
        </p:txBody>
      </p:sp>
      <p:sp>
        <p:nvSpPr>
          <p:cNvPr id="29" name="Oval 28"/>
          <p:cNvSpPr/>
          <p:nvPr/>
        </p:nvSpPr>
        <p:spPr>
          <a:xfrm>
            <a:off x="10117870" y="3321737"/>
            <a:ext cx="746878" cy="76743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036667" y="5798427"/>
            <a:ext cx="5250329" cy="707886"/>
          </a:xfrm>
          <a:prstGeom prst="rect">
            <a:avLst/>
          </a:prstGeom>
          <a:noFill/>
        </p:spPr>
        <p:txBody>
          <a:bodyPr wrap="square" rtlCol="0">
            <a:spAutoFit/>
          </a:bodyPr>
          <a:lstStyle/>
          <a:p>
            <a:r>
              <a:rPr lang="en-US" sz="2000" dirty="0"/>
              <a:t>Is the string </a:t>
            </a:r>
            <a:r>
              <a:rPr lang="en-US" sz="2000" dirty="0" smtClean="0"/>
              <a:t>“</a:t>
            </a:r>
            <a:r>
              <a:rPr lang="en-US" sz="2000" dirty="0" err="1" smtClean="0"/>
              <a:t>abaa</a:t>
            </a:r>
            <a:r>
              <a:rPr lang="en-US" sz="2000" dirty="0" smtClean="0"/>
              <a:t>” </a:t>
            </a:r>
            <a:r>
              <a:rPr lang="en-US" sz="2000" dirty="0"/>
              <a:t>accepted by the finite-state </a:t>
            </a:r>
            <a:r>
              <a:rPr lang="en-US" sz="2000" dirty="0" smtClean="0"/>
              <a:t>automaton?</a:t>
            </a:r>
            <a:endParaRPr lang="en-US" sz="2000" dirty="0"/>
          </a:p>
        </p:txBody>
      </p:sp>
      <p:cxnSp>
        <p:nvCxnSpPr>
          <p:cNvPr id="33" name="Straight Arrow Connector 32"/>
          <p:cNvCxnSpPr/>
          <p:nvPr/>
        </p:nvCxnSpPr>
        <p:spPr>
          <a:xfrm flipV="1">
            <a:off x="4733132" y="3535363"/>
            <a:ext cx="932634" cy="37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69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arn(inVertical)">
                                      <p:cBhvr>
                                        <p:cTn id="40" dur="500"/>
                                        <p:tgtEl>
                                          <p:spTgt spid="22"/>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arn(inVertical)">
                                      <p:cBhvr>
                                        <p:cTn id="43" dur="500"/>
                                        <p:tgtEl>
                                          <p:spTgt spid="2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arn(inVertical)">
                                      <p:cBhvr>
                                        <p:cTn id="49" dur="500"/>
                                        <p:tgtEl>
                                          <p:spTgt spid="2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arn(inVertical)">
                                      <p:cBhvr>
                                        <p:cTn id="52" dur="500"/>
                                        <p:tgtEl>
                                          <p:spTgt spid="26"/>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arn(inVertical)">
                                      <p:cBhvr>
                                        <p:cTn id="55" dur="500"/>
                                        <p:tgtEl>
                                          <p:spTgt spid="2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arn(inVertical)">
                                      <p:cBhvr>
                                        <p:cTn id="58" dur="500"/>
                                        <p:tgtEl>
                                          <p:spTgt spid="2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barn(inVertical)">
                                      <p:cBhvr>
                                        <p:cTn id="6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3" grpId="0"/>
      <p:bldP spid="14" grpId="0"/>
      <p:bldP spid="15" grpId="0" animBg="1"/>
      <p:bldP spid="16" grpId="0"/>
      <p:bldP spid="17" grpId="0" animBg="1"/>
      <p:bldP spid="18" grpId="0" animBg="1"/>
      <p:bldP spid="21" grpId="0"/>
      <p:bldP spid="22" grpId="0" animBg="1"/>
      <p:bldP spid="23" grpId="0"/>
      <p:bldP spid="24" grpId="0"/>
      <p:bldP spid="25" grpId="0" animBg="1"/>
      <p:bldP spid="26" grpId="0"/>
      <p:bldP spid="27" grpId="0" animBg="1"/>
      <p:bldP spid="28"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Acceptance by dfa:</a:t>
            </a:r>
            <a:endParaRPr lang="en-US" sz="4000" b="1" u="sng" dirty="0">
              <a:solidFill>
                <a:srgbClr val="FFC000"/>
              </a:solidFill>
            </a:endParaRPr>
          </a:p>
        </p:txBody>
      </p:sp>
      <p:sp>
        <p:nvSpPr>
          <p:cNvPr id="19" name="TextBox 18"/>
          <p:cNvSpPr txBox="1"/>
          <p:nvPr/>
        </p:nvSpPr>
        <p:spPr>
          <a:xfrm>
            <a:off x="1158904" y="1034747"/>
            <a:ext cx="9865204" cy="1938992"/>
          </a:xfrm>
          <a:prstGeom prst="rect">
            <a:avLst/>
          </a:prstGeom>
          <a:noFill/>
        </p:spPr>
        <p:txBody>
          <a:bodyPr wrap="square" rtlCol="0">
            <a:spAutoFit/>
          </a:bodyPr>
          <a:lstStyle/>
          <a:p>
            <a:r>
              <a:rPr lang="en-US" sz="2000" dirty="0"/>
              <a:t>Let A = (I, S, f, A, σ) be a finite-state automaton. </a:t>
            </a:r>
            <a:endParaRPr lang="en-US" sz="2000" dirty="0" smtClean="0"/>
          </a:p>
          <a:p>
            <a:r>
              <a:rPr lang="en-US" sz="2000" dirty="0" smtClean="0"/>
              <a:t>Let w </a:t>
            </a:r>
            <a:r>
              <a:rPr lang="en-US" sz="2000" dirty="0"/>
              <a:t>= x</a:t>
            </a:r>
            <a:r>
              <a:rPr lang="en-US" sz="2000" baseline="-25000" dirty="0"/>
              <a:t>1</a:t>
            </a:r>
            <a:r>
              <a:rPr lang="en-US" sz="2000" dirty="0"/>
              <a:t> ··· </a:t>
            </a:r>
            <a:r>
              <a:rPr lang="en-US" sz="2000" dirty="0" err="1"/>
              <a:t>x</a:t>
            </a:r>
            <a:r>
              <a:rPr lang="en-US" sz="2000" baseline="-25000" dirty="0" err="1"/>
              <a:t>n</a:t>
            </a:r>
            <a:r>
              <a:rPr lang="en-US" sz="2000" dirty="0"/>
              <a:t> be a string over I. If there exist states σ</a:t>
            </a:r>
            <a:r>
              <a:rPr lang="en-US" sz="2000" baseline="-25000" dirty="0"/>
              <a:t>0</a:t>
            </a:r>
            <a:r>
              <a:rPr lang="en-US" sz="2000" dirty="0"/>
              <a:t>,..., </a:t>
            </a:r>
            <a:r>
              <a:rPr lang="en-US" sz="2000" dirty="0" err="1"/>
              <a:t>σ</a:t>
            </a:r>
            <a:r>
              <a:rPr lang="en-US" sz="2000" baseline="-25000" dirty="0" err="1"/>
              <a:t>n</a:t>
            </a:r>
            <a:r>
              <a:rPr lang="en-US" sz="2000" dirty="0"/>
              <a:t> </a:t>
            </a:r>
            <a:r>
              <a:rPr lang="en-US" sz="2000" dirty="0" smtClean="0"/>
              <a:t>satisfying</a:t>
            </a:r>
          </a:p>
          <a:p>
            <a:r>
              <a:rPr lang="en-US" sz="2000" dirty="0" smtClean="0"/>
              <a:t> </a:t>
            </a:r>
            <a:r>
              <a:rPr lang="en-US" sz="2000" dirty="0"/>
              <a:t>(a) σ</a:t>
            </a:r>
            <a:r>
              <a:rPr lang="en-US" sz="2000" baseline="-25000" dirty="0"/>
              <a:t>0</a:t>
            </a:r>
            <a:r>
              <a:rPr lang="en-US" sz="2000" dirty="0"/>
              <a:t> = σ </a:t>
            </a:r>
            <a:endParaRPr lang="en-US" sz="2000" dirty="0" smtClean="0"/>
          </a:p>
          <a:p>
            <a:r>
              <a:rPr lang="en-US" sz="2000" dirty="0" smtClean="0"/>
              <a:t>(</a:t>
            </a:r>
            <a:r>
              <a:rPr lang="en-US" sz="2000" dirty="0"/>
              <a:t>b) f(σ</a:t>
            </a:r>
            <a:r>
              <a:rPr lang="en-US" sz="2000" baseline="-25000" dirty="0"/>
              <a:t>i</a:t>
            </a:r>
            <a:r>
              <a:rPr lang="en-US" sz="2000" dirty="0"/>
              <a:t>−1, x</a:t>
            </a:r>
            <a:r>
              <a:rPr lang="en-US" sz="2000" baseline="-25000" dirty="0"/>
              <a:t>i</a:t>
            </a:r>
            <a:r>
              <a:rPr lang="en-US" sz="2000" dirty="0"/>
              <a:t>) = </a:t>
            </a:r>
            <a:r>
              <a:rPr lang="en-US" sz="2000" dirty="0" err="1"/>
              <a:t>σ</a:t>
            </a:r>
            <a:r>
              <a:rPr lang="en-US" sz="2000" baseline="-25000" dirty="0" err="1"/>
              <a:t>i</a:t>
            </a:r>
            <a:r>
              <a:rPr lang="en-US" sz="2000" dirty="0"/>
              <a:t> for </a:t>
            </a:r>
            <a:r>
              <a:rPr lang="en-US" sz="2000" dirty="0" err="1"/>
              <a:t>i</a:t>
            </a:r>
            <a:r>
              <a:rPr lang="en-US" sz="2000" dirty="0"/>
              <a:t> = 1,..., n </a:t>
            </a:r>
            <a:endParaRPr lang="en-US" sz="2000" dirty="0" smtClean="0"/>
          </a:p>
          <a:p>
            <a:r>
              <a:rPr lang="en-US" sz="2000" dirty="0" smtClean="0"/>
              <a:t>(</a:t>
            </a:r>
            <a:r>
              <a:rPr lang="en-US" sz="2000" dirty="0"/>
              <a:t>c) </a:t>
            </a:r>
            <a:r>
              <a:rPr lang="en-US" sz="2000" dirty="0" err="1"/>
              <a:t>σ</a:t>
            </a:r>
            <a:r>
              <a:rPr lang="en-US" sz="2000" baseline="-25000" dirty="0" err="1"/>
              <a:t>n</a:t>
            </a:r>
            <a:r>
              <a:rPr lang="en-US" sz="2000" dirty="0"/>
              <a:t> ∈ A, </a:t>
            </a:r>
            <a:endParaRPr lang="en-US" sz="2000" dirty="0" smtClean="0"/>
          </a:p>
          <a:p>
            <a:r>
              <a:rPr lang="en-US" sz="2000" dirty="0" smtClean="0"/>
              <a:t>we </a:t>
            </a:r>
            <a:r>
              <a:rPr lang="en-US" sz="2000" dirty="0"/>
              <a:t>say that </a:t>
            </a:r>
            <a:r>
              <a:rPr lang="en-US" sz="2000" dirty="0" smtClean="0"/>
              <a:t>w </a:t>
            </a:r>
            <a:r>
              <a:rPr lang="en-US" sz="2000" dirty="0"/>
              <a:t>is accepted by A. The null string is accepted if and only if σ ∈ A.</a:t>
            </a:r>
          </a:p>
        </p:txBody>
      </p:sp>
      <p:sp>
        <p:nvSpPr>
          <p:cNvPr id="6" name="Oval 5"/>
          <p:cNvSpPr/>
          <p:nvPr/>
        </p:nvSpPr>
        <p:spPr>
          <a:xfrm>
            <a:off x="8644866" y="4119399"/>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22730" y="4093272"/>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758009" y="4411136"/>
            <a:ext cx="553671" cy="369332"/>
          </a:xfrm>
          <a:prstGeom prst="rect">
            <a:avLst/>
          </a:prstGeom>
          <a:noFill/>
        </p:spPr>
        <p:txBody>
          <a:bodyPr wrap="square" rtlCol="0">
            <a:spAutoFit/>
          </a:bodyPr>
          <a:lstStyle/>
          <a:p>
            <a:r>
              <a:rPr lang="en-US" dirty="0" smtClean="0"/>
              <a:t>σ0</a:t>
            </a:r>
            <a:endParaRPr lang="en-US" dirty="0"/>
          </a:p>
        </p:txBody>
      </p:sp>
      <p:cxnSp>
        <p:nvCxnSpPr>
          <p:cNvPr id="12" name="Straight Arrow Connector 11"/>
          <p:cNvCxnSpPr/>
          <p:nvPr/>
        </p:nvCxnSpPr>
        <p:spPr>
          <a:xfrm flipV="1">
            <a:off x="9594100" y="4510360"/>
            <a:ext cx="1272903" cy="750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04594" y="5433301"/>
            <a:ext cx="653143"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10112985" y="4206799"/>
            <a:ext cx="653143" cy="369332"/>
          </a:xfrm>
          <a:prstGeom prst="rect">
            <a:avLst/>
          </a:prstGeom>
          <a:noFill/>
        </p:spPr>
        <p:txBody>
          <a:bodyPr wrap="square" rtlCol="0">
            <a:spAutoFit/>
          </a:bodyPr>
          <a:lstStyle/>
          <a:p>
            <a:r>
              <a:rPr lang="en-US" dirty="0"/>
              <a:t>b</a:t>
            </a:r>
          </a:p>
        </p:txBody>
      </p:sp>
      <p:sp>
        <p:nvSpPr>
          <p:cNvPr id="15" name="Curved Down Arrow 14"/>
          <p:cNvSpPr/>
          <p:nvPr/>
        </p:nvSpPr>
        <p:spPr>
          <a:xfrm>
            <a:off x="6718919" y="3692635"/>
            <a:ext cx="2516581" cy="433844"/>
          </a:xfrm>
          <a:prstGeom prst="curvedDownArrow">
            <a:avLst>
              <a:gd name="adj1" fmla="val 0"/>
              <a:gd name="adj2" fmla="val 45737"/>
              <a:gd name="adj3" fmla="val 3222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7678022" y="3376028"/>
            <a:ext cx="653143" cy="369332"/>
          </a:xfrm>
          <a:prstGeom prst="rect">
            <a:avLst/>
          </a:prstGeom>
          <a:noFill/>
        </p:spPr>
        <p:txBody>
          <a:bodyPr wrap="square" rtlCol="0">
            <a:spAutoFit/>
          </a:bodyPr>
          <a:lstStyle/>
          <a:p>
            <a:r>
              <a:rPr lang="en-US" dirty="0" smtClean="0"/>
              <a:t>b</a:t>
            </a:r>
            <a:endParaRPr lang="en-US" dirty="0"/>
          </a:p>
        </p:txBody>
      </p:sp>
      <p:sp>
        <p:nvSpPr>
          <p:cNvPr id="17" name="Curved Down Arrow 16"/>
          <p:cNvSpPr/>
          <p:nvPr/>
        </p:nvSpPr>
        <p:spPr>
          <a:xfrm rot="19921877">
            <a:off x="6241952" y="3737827"/>
            <a:ext cx="436782" cy="542779"/>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flipH="1" flipV="1">
            <a:off x="6739615" y="5044289"/>
            <a:ext cx="4630074" cy="902214"/>
          </a:xfrm>
          <a:prstGeom prst="curvedDownArrow">
            <a:avLst>
              <a:gd name="adj1" fmla="val 3371"/>
              <a:gd name="adj2" fmla="val 17620"/>
              <a:gd name="adj3" fmla="val 1614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10958441" y="3271015"/>
            <a:ext cx="653143" cy="369332"/>
          </a:xfrm>
          <a:prstGeom prst="rect">
            <a:avLst/>
          </a:prstGeom>
          <a:noFill/>
        </p:spPr>
        <p:txBody>
          <a:bodyPr wrap="square" rtlCol="0">
            <a:spAutoFit/>
          </a:bodyPr>
          <a:lstStyle/>
          <a:p>
            <a:r>
              <a:rPr lang="en-US" dirty="0"/>
              <a:t>b</a:t>
            </a:r>
          </a:p>
        </p:txBody>
      </p:sp>
      <p:sp>
        <p:nvSpPr>
          <p:cNvPr id="22" name="Oval 21"/>
          <p:cNvSpPr/>
          <p:nvPr/>
        </p:nvSpPr>
        <p:spPr>
          <a:xfrm>
            <a:off x="10810396" y="4056371"/>
            <a:ext cx="949234" cy="975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940281" y="4427432"/>
            <a:ext cx="553671" cy="369332"/>
          </a:xfrm>
          <a:prstGeom prst="rect">
            <a:avLst/>
          </a:prstGeom>
          <a:noFill/>
        </p:spPr>
        <p:txBody>
          <a:bodyPr wrap="square" rtlCol="0">
            <a:spAutoFit/>
          </a:bodyPr>
          <a:lstStyle/>
          <a:p>
            <a:r>
              <a:rPr lang="en-US" dirty="0" smtClean="0"/>
              <a:t>σ1</a:t>
            </a:r>
            <a:endParaRPr lang="en-US" dirty="0"/>
          </a:p>
        </p:txBody>
      </p:sp>
      <p:sp>
        <p:nvSpPr>
          <p:cNvPr id="24" name="TextBox 23"/>
          <p:cNvSpPr txBox="1"/>
          <p:nvPr/>
        </p:nvSpPr>
        <p:spPr>
          <a:xfrm>
            <a:off x="11095748" y="4335371"/>
            <a:ext cx="553671" cy="369332"/>
          </a:xfrm>
          <a:prstGeom prst="rect">
            <a:avLst/>
          </a:prstGeom>
          <a:noFill/>
        </p:spPr>
        <p:txBody>
          <a:bodyPr wrap="square" rtlCol="0">
            <a:spAutoFit/>
          </a:bodyPr>
          <a:lstStyle/>
          <a:p>
            <a:r>
              <a:rPr lang="en-US" dirty="0" smtClean="0"/>
              <a:t>σ2</a:t>
            </a:r>
            <a:endParaRPr lang="en-US" dirty="0"/>
          </a:p>
        </p:txBody>
      </p:sp>
      <p:sp>
        <p:nvSpPr>
          <p:cNvPr id="25" name="Curved Down Arrow 24"/>
          <p:cNvSpPr/>
          <p:nvPr/>
        </p:nvSpPr>
        <p:spPr>
          <a:xfrm flipH="1" flipV="1">
            <a:off x="6882156" y="5058530"/>
            <a:ext cx="2438403" cy="490507"/>
          </a:xfrm>
          <a:prstGeom prst="curvedDownArrow">
            <a:avLst>
              <a:gd name="adj1" fmla="val 0"/>
              <a:gd name="adj2" fmla="val 22565"/>
              <a:gd name="adj3" fmla="val 3222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Down Arrow 26"/>
          <p:cNvSpPr/>
          <p:nvPr/>
        </p:nvSpPr>
        <p:spPr>
          <a:xfrm rot="20995252">
            <a:off x="10956411" y="3608560"/>
            <a:ext cx="436782" cy="529991"/>
          </a:xfrm>
          <a:prstGeom prst="curvedDownArrow">
            <a:avLst>
              <a:gd name="adj1" fmla="val 0"/>
              <a:gd name="adj2" fmla="val 16977"/>
              <a:gd name="adj3" fmla="val 2770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p:cNvSpPr txBox="1"/>
          <p:nvPr/>
        </p:nvSpPr>
        <p:spPr>
          <a:xfrm>
            <a:off x="6198450" y="3458926"/>
            <a:ext cx="653143" cy="369332"/>
          </a:xfrm>
          <a:prstGeom prst="rect">
            <a:avLst/>
          </a:prstGeom>
          <a:noFill/>
        </p:spPr>
        <p:txBody>
          <a:bodyPr wrap="square" rtlCol="0">
            <a:spAutoFit/>
          </a:bodyPr>
          <a:lstStyle/>
          <a:p>
            <a:r>
              <a:rPr lang="en-US" dirty="0" smtClean="0"/>
              <a:t>a</a:t>
            </a:r>
            <a:endParaRPr lang="en-US" dirty="0"/>
          </a:p>
        </p:txBody>
      </p:sp>
      <p:sp>
        <p:nvSpPr>
          <p:cNvPr id="29" name="Oval 28"/>
          <p:cNvSpPr/>
          <p:nvPr/>
        </p:nvSpPr>
        <p:spPr>
          <a:xfrm>
            <a:off x="10911574" y="4160334"/>
            <a:ext cx="746878" cy="76743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flipV="1">
            <a:off x="5484996" y="4604253"/>
            <a:ext cx="932634" cy="371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0495" y="3321250"/>
            <a:ext cx="5250329" cy="707886"/>
          </a:xfrm>
          <a:prstGeom prst="rect">
            <a:avLst/>
          </a:prstGeom>
          <a:noFill/>
        </p:spPr>
        <p:txBody>
          <a:bodyPr wrap="square" rtlCol="0">
            <a:spAutoFit/>
          </a:bodyPr>
          <a:lstStyle/>
          <a:p>
            <a:r>
              <a:rPr lang="en-US" sz="2000" dirty="0"/>
              <a:t>Is the string “</a:t>
            </a:r>
            <a:r>
              <a:rPr lang="en-US" sz="2000" dirty="0" err="1"/>
              <a:t>abaa</a:t>
            </a:r>
            <a:r>
              <a:rPr lang="en-US" sz="2000" dirty="0"/>
              <a:t>” accepted by the finite-state </a:t>
            </a:r>
            <a:r>
              <a:rPr lang="en-US" sz="2000" dirty="0" smtClean="0"/>
              <a:t>automaton?</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312713424"/>
              </p:ext>
            </p:extLst>
          </p:nvPr>
        </p:nvGraphicFramePr>
        <p:xfrm>
          <a:off x="1570368" y="4084489"/>
          <a:ext cx="3076773" cy="2222816"/>
        </p:xfrm>
        <a:graphic>
          <a:graphicData uri="http://schemas.openxmlformats.org/drawingml/2006/table">
            <a:tbl>
              <a:tblPr firstRow="1" bandRow="1">
                <a:tableStyleId>{5C22544A-7EE6-4342-B048-85BDC9FD1C3A}</a:tableStyleId>
              </a:tblPr>
              <a:tblGrid>
                <a:gridCol w="1025591">
                  <a:extLst>
                    <a:ext uri="{9D8B030D-6E8A-4147-A177-3AD203B41FA5}">
                      <a16:colId xmlns:a16="http://schemas.microsoft.com/office/drawing/2014/main" val="974547512"/>
                    </a:ext>
                  </a:extLst>
                </a:gridCol>
                <a:gridCol w="1025591">
                  <a:extLst>
                    <a:ext uri="{9D8B030D-6E8A-4147-A177-3AD203B41FA5}">
                      <a16:colId xmlns:a16="http://schemas.microsoft.com/office/drawing/2014/main" val="3609394265"/>
                    </a:ext>
                  </a:extLst>
                </a:gridCol>
                <a:gridCol w="1025591">
                  <a:extLst>
                    <a:ext uri="{9D8B030D-6E8A-4147-A177-3AD203B41FA5}">
                      <a16:colId xmlns:a16="http://schemas.microsoft.com/office/drawing/2014/main" val="1479172216"/>
                    </a:ext>
                  </a:extLst>
                </a:gridCol>
              </a:tblGrid>
              <a:tr h="584102">
                <a:tc>
                  <a:txBody>
                    <a:bodyPr/>
                    <a:lstStyle/>
                    <a:p>
                      <a:r>
                        <a:rPr lang="en-US" dirty="0" smtClean="0"/>
                        <a:t>S\I</a:t>
                      </a:r>
                      <a:endParaRPr lang="en-US" dirty="0"/>
                    </a:p>
                  </a:txBody>
                  <a:tcPr/>
                </a:tc>
                <a:tc>
                  <a:txBody>
                    <a:bodyPr/>
                    <a:lstStyle/>
                    <a:p>
                      <a:r>
                        <a:rPr lang="en-US" dirty="0" smtClean="0"/>
                        <a:t>input</a:t>
                      </a:r>
                      <a:endParaRPr lang="en-US" dirty="0"/>
                    </a:p>
                  </a:txBody>
                  <a:tcPr/>
                </a:tc>
                <a:tc>
                  <a:txBody>
                    <a:bodyPr/>
                    <a:lstStyle/>
                    <a:p>
                      <a:r>
                        <a:rPr lang="en-US" dirty="0" smtClean="0"/>
                        <a:t>Next</a:t>
                      </a:r>
                      <a:r>
                        <a:rPr lang="en-US" baseline="0" dirty="0" smtClean="0"/>
                        <a:t> state</a:t>
                      </a:r>
                      <a:endParaRPr lang="en-US" dirty="0"/>
                    </a:p>
                  </a:txBody>
                  <a:tcPr/>
                </a:tc>
                <a:extLst>
                  <a:ext uri="{0D108BD9-81ED-4DB2-BD59-A6C34878D82A}">
                    <a16:rowId xmlns:a16="http://schemas.microsoft.com/office/drawing/2014/main" val="125606397"/>
                  </a:ext>
                </a:extLst>
              </a:tr>
              <a:tr h="395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tc>
                  <a:txBody>
                    <a:bodyPr/>
                    <a:lstStyle/>
                    <a:p>
                      <a:r>
                        <a:rPr lang="en-US" dirty="0" smtClean="0"/>
                        <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extLst>
                  <a:ext uri="{0D108BD9-81ED-4DB2-BD59-A6C34878D82A}">
                    <a16:rowId xmlns:a16="http://schemas.microsoft.com/office/drawing/2014/main" val="2561764478"/>
                  </a:ext>
                </a:extLst>
              </a:tr>
              <a:tr h="395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tc>
                  <a:txBody>
                    <a:bodyPr/>
                    <a:lstStyle/>
                    <a:p>
                      <a:r>
                        <a:rPr lang="en-US" dirty="0" smtClean="0"/>
                        <a:t>b</a:t>
                      </a:r>
                      <a:endParaRPr lang="en-US" dirty="0"/>
                    </a:p>
                  </a:txBody>
                  <a:tcPr/>
                </a:tc>
                <a:tc>
                  <a:txBody>
                    <a:bodyPr/>
                    <a:lstStyle/>
                    <a:p>
                      <a:r>
                        <a:rPr lang="en-US" dirty="0" smtClean="0"/>
                        <a:t>σ1</a:t>
                      </a:r>
                      <a:endParaRPr lang="en-US" dirty="0"/>
                    </a:p>
                  </a:txBody>
                  <a:tcPr/>
                </a:tc>
                <a:extLst>
                  <a:ext uri="{0D108BD9-81ED-4DB2-BD59-A6C34878D82A}">
                    <a16:rowId xmlns:a16="http://schemas.microsoft.com/office/drawing/2014/main" val="500096151"/>
                  </a:ext>
                </a:extLst>
              </a:tr>
              <a:tr h="395684">
                <a:tc>
                  <a:txBody>
                    <a:bodyPr/>
                    <a:lstStyle/>
                    <a:p>
                      <a:r>
                        <a:rPr lang="en-US" dirty="0" smtClean="0"/>
                        <a:t>σ1</a:t>
                      </a:r>
                      <a:endParaRPr lang="en-US" dirty="0"/>
                    </a:p>
                  </a:txBody>
                  <a:tcPr/>
                </a:tc>
                <a:tc>
                  <a:txBody>
                    <a:bodyPr/>
                    <a:lstStyle/>
                    <a:p>
                      <a:r>
                        <a:rPr lang="en-US" dirty="0" smtClean="0"/>
                        <a:t>a</a:t>
                      </a:r>
                      <a:endParaRPr lang="en-US" dirty="0"/>
                    </a:p>
                  </a:txBody>
                  <a:tcPr/>
                </a:tc>
                <a:tc>
                  <a:txBody>
                    <a:bodyPr/>
                    <a:lstStyle/>
                    <a:p>
                      <a:r>
                        <a:rPr lang="en-US" dirty="0" smtClean="0"/>
                        <a:t>σ0</a:t>
                      </a:r>
                      <a:endParaRPr lang="en-US" dirty="0"/>
                    </a:p>
                  </a:txBody>
                  <a:tcPr/>
                </a:tc>
                <a:extLst>
                  <a:ext uri="{0D108BD9-81ED-4DB2-BD59-A6C34878D82A}">
                    <a16:rowId xmlns:a16="http://schemas.microsoft.com/office/drawing/2014/main" val="489429127"/>
                  </a:ext>
                </a:extLst>
              </a:tr>
              <a:tr h="395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tc>
                  <a:txBody>
                    <a:bodyPr/>
                    <a:lstStyle/>
                    <a:p>
                      <a:r>
                        <a:rPr lang="en-US" dirty="0" smtClean="0"/>
                        <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σ0</a:t>
                      </a:r>
                    </a:p>
                  </a:txBody>
                  <a:tcPr/>
                </a:tc>
                <a:extLst>
                  <a:ext uri="{0D108BD9-81ED-4DB2-BD59-A6C34878D82A}">
                    <a16:rowId xmlns:a16="http://schemas.microsoft.com/office/drawing/2014/main" val="4159156419"/>
                  </a:ext>
                </a:extLst>
              </a:tr>
            </a:tbl>
          </a:graphicData>
        </a:graphic>
      </p:graphicFrame>
      <p:sp>
        <p:nvSpPr>
          <p:cNvPr id="32" name="TextBox 31"/>
          <p:cNvSpPr txBox="1"/>
          <p:nvPr/>
        </p:nvSpPr>
        <p:spPr>
          <a:xfrm>
            <a:off x="1320494" y="6193642"/>
            <a:ext cx="5250329" cy="707886"/>
          </a:xfrm>
          <a:prstGeom prst="rect">
            <a:avLst/>
          </a:prstGeom>
          <a:noFill/>
        </p:spPr>
        <p:txBody>
          <a:bodyPr wrap="square" rtlCol="0">
            <a:spAutoFit/>
          </a:bodyPr>
          <a:lstStyle/>
          <a:p>
            <a:r>
              <a:rPr lang="en-US" sz="2000" dirty="0"/>
              <a:t>Since, </a:t>
            </a:r>
            <a:r>
              <a:rPr lang="en-US" sz="2000" dirty="0" smtClean="0"/>
              <a:t>σ0 is not the final state the string is not accepted </a:t>
            </a:r>
            <a:endParaRPr lang="en-US" sz="2000" dirty="0"/>
          </a:p>
        </p:txBody>
      </p:sp>
      <p:sp>
        <p:nvSpPr>
          <p:cNvPr id="35" name="TextBox 34"/>
          <p:cNvSpPr txBox="1"/>
          <p:nvPr/>
        </p:nvSpPr>
        <p:spPr>
          <a:xfrm>
            <a:off x="9764564" y="5844443"/>
            <a:ext cx="653143" cy="369332"/>
          </a:xfrm>
          <a:prstGeom prst="rect">
            <a:avLst/>
          </a:prstGeom>
          <a:noFill/>
        </p:spPr>
        <p:txBody>
          <a:bodyPr wrap="square" rtlCol="0">
            <a:spAutoFit/>
          </a:bodyPr>
          <a:lstStyle/>
          <a:p>
            <a:r>
              <a:rPr lang="en-US" dirty="0" smtClean="0"/>
              <a:t>a</a:t>
            </a:r>
            <a:endParaRPr lang="en-US" dirty="0"/>
          </a:p>
        </p:txBody>
      </p:sp>
    </p:spTree>
    <p:extLst>
      <p:ext uri="{BB962C8B-B14F-4D97-AF65-F5344CB8AC3E}">
        <p14:creationId xmlns:p14="http://schemas.microsoft.com/office/powerpoint/2010/main" val="2535741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Vertical)">
                                      <p:cBhvr>
                                        <p:cTn id="40" dur="500"/>
                                        <p:tgtEl>
                                          <p:spTgt spid="2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arn(inVertical)">
                                      <p:cBhvr>
                                        <p:cTn id="43" dur="500"/>
                                        <p:tgtEl>
                                          <p:spTgt spid="2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arn(inVertical)">
                                      <p:cBhvr>
                                        <p:cTn id="46" dur="500"/>
                                        <p:tgtEl>
                                          <p:spTgt spid="2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arn(inVertical)">
                                      <p:cBhvr>
                                        <p:cTn id="55" dur="500"/>
                                        <p:tgtEl>
                                          <p:spTgt spid="29"/>
                                        </p:tgtEl>
                                      </p:cBhvr>
                                    </p:animEffect>
                                  </p:childTnLst>
                                </p:cTn>
                              </p:par>
                              <p:par>
                                <p:cTn id="56" presetID="16" presetClass="entr" presetSubtype="21"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arn(inVertical)">
                                      <p:cBhvr>
                                        <p:cTn id="58" dur="500"/>
                                        <p:tgtEl>
                                          <p:spTgt spid="3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arn(inVertical)">
                                      <p:cBhvr>
                                        <p:cTn id="61" dur="500"/>
                                        <p:tgtEl>
                                          <p:spTgt spid="31"/>
                                        </p:tgtEl>
                                      </p:cBhvr>
                                    </p:animEffect>
                                  </p:childTnLst>
                                </p:cTn>
                              </p:par>
                              <p:par>
                                <p:cTn id="62" presetID="16" presetClass="entr" presetSubtype="21"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arn(inVertical)">
                                      <p:cBhvr>
                                        <p:cTn id="64" dur="500"/>
                                        <p:tgtEl>
                                          <p:spTgt spid="4"/>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barn(inVertical)">
                                      <p:cBhvr>
                                        <p:cTn id="6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3" grpId="0"/>
      <p:bldP spid="14" grpId="0"/>
      <p:bldP spid="15" grpId="0" animBg="1"/>
      <p:bldP spid="16" grpId="0"/>
      <p:bldP spid="17" grpId="0" animBg="1"/>
      <p:bldP spid="18" grpId="0" animBg="1"/>
      <p:bldP spid="21" grpId="0"/>
      <p:bldP spid="23" grpId="0"/>
      <p:bldP spid="24" grpId="0"/>
      <p:bldP spid="25" grpId="0" animBg="1"/>
      <p:bldP spid="27" grpId="0" animBg="1"/>
      <p:bldP spid="28" grpId="0"/>
      <p:bldP spid="29" grpId="0" animBg="1"/>
      <p:bldP spid="31"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Processing of string by dfa:</a:t>
            </a:r>
            <a:endParaRPr lang="en-US" sz="4000" b="1" u="sng" dirty="0">
              <a:solidFill>
                <a:srgbClr val="FFC000"/>
              </a:solidFill>
            </a:endParaRPr>
          </a:p>
        </p:txBody>
      </p:sp>
      <p:sp>
        <p:nvSpPr>
          <p:cNvPr id="10" name="TextBox 9"/>
          <p:cNvSpPr txBox="1"/>
          <p:nvPr/>
        </p:nvSpPr>
        <p:spPr>
          <a:xfrm>
            <a:off x="1181820" y="1216325"/>
            <a:ext cx="8531524" cy="369332"/>
          </a:xfrm>
          <a:prstGeom prst="rect">
            <a:avLst/>
          </a:prstGeom>
          <a:noFill/>
        </p:spPr>
        <p:txBody>
          <a:bodyPr wrap="square" rtlCol="0">
            <a:spAutoFit/>
          </a:bodyPr>
          <a:lstStyle/>
          <a:p>
            <a:r>
              <a:rPr lang="en-US" dirty="0"/>
              <a:t>The thought process of a finite automaton can be graphically represented as;</a:t>
            </a:r>
          </a:p>
        </p:txBody>
      </p:sp>
      <p:pic>
        <p:nvPicPr>
          <p:cNvPr id="11" name="Picture 10"/>
          <p:cNvPicPr>
            <a:picLocks noChangeAspect="1"/>
          </p:cNvPicPr>
          <p:nvPr/>
        </p:nvPicPr>
        <p:blipFill>
          <a:blip r:embed="rId2"/>
          <a:stretch>
            <a:fillRect/>
          </a:stretch>
        </p:blipFill>
        <p:spPr>
          <a:xfrm>
            <a:off x="2600927" y="1585657"/>
            <a:ext cx="5693310" cy="4929572"/>
          </a:xfrm>
          <a:prstGeom prst="rect">
            <a:avLst/>
          </a:prstGeom>
        </p:spPr>
      </p:pic>
    </p:spTree>
    <p:extLst>
      <p:ext uri="{BB962C8B-B14F-4D97-AF65-F5344CB8AC3E}">
        <p14:creationId xmlns:p14="http://schemas.microsoft.com/office/powerpoint/2010/main" val="77351762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83" y="429909"/>
            <a:ext cx="10703935" cy="897466"/>
          </a:xfrm>
        </p:spPr>
        <p:txBody>
          <a:bodyPr>
            <a:noAutofit/>
          </a:bodyPr>
          <a:lstStyle/>
          <a:p>
            <a:r>
              <a:rPr lang="en-US" sz="4000" b="1" u="sng" dirty="0" smtClean="0">
                <a:solidFill>
                  <a:srgbClr val="FFC000"/>
                </a:solidFill>
              </a:rPr>
              <a:t>Processing of string by dfa:</a:t>
            </a:r>
            <a:endParaRPr lang="en-US" sz="4000" b="1" u="sng" dirty="0">
              <a:solidFill>
                <a:srgbClr val="FFC000"/>
              </a:solidFill>
            </a:endParaRPr>
          </a:p>
        </p:txBody>
      </p:sp>
      <p:sp>
        <p:nvSpPr>
          <p:cNvPr id="10" name="TextBox 9"/>
          <p:cNvSpPr txBox="1"/>
          <p:nvPr/>
        </p:nvSpPr>
        <p:spPr>
          <a:xfrm>
            <a:off x="1181820" y="1216325"/>
            <a:ext cx="8531524" cy="5909310"/>
          </a:xfrm>
          <a:prstGeom prst="rect">
            <a:avLst/>
          </a:prstGeom>
          <a:noFill/>
        </p:spPr>
        <p:txBody>
          <a:bodyPr wrap="square" rtlCol="0">
            <a:spAutoFit/>
          </a:bodyPr>
          <a:lstStyle/>
          <a:p>
            <a:r>
              <a:rPr lang="en-US" dirty="0"/>
              <a:t>The various components consist by a finite automata is as follows</a:t>
            </a:r>
            <a:r>
              <a:rPr lang="en-US" dirty="0" smtClean="0"/>
              <a:t>;</a:t>
            </a:r>
          </a:p>
          <a:p>
            <a:endParaRPr lang="en-US" dirty="0"/>
          </a:p>
          <a:p>
            <a:r>
              <a:rPr lang="en-US" dirty="0" smtClean="0"/>
              <a:t>a)</a:t>
            </a:r>
            <a:r>
              <a:rPr lang="en-US" b="1" dirty="0"/>
              <a:t> Input tape:</a:t>
            </a:r>
            <a:r>
              <a:rPr lang="en-US" dirty="0"/>
              <a:t> The input tape has the left end and extends to the right end. It is divided into squares and each square containing a single symbol from the input alphabet ∑. The end squares of the tape contain the end markers ₵ at the left end and the end marker $ at the right end. The absence of endmarkers indicates that the tape is of infinite </a:t>
            </a:r>
            <a:r>
              <a:rPr lang="en-US" dirty="0" smtClean="0"/>
              <a:t>length.</a:t>
            </a:r>
            <a:endParaRPr lang="en-US" dirty="0"/>
          </a:p>
          <a:p>
            <a:endParaRPr lang="en-US" dirty="0" smtClean="0"/>
          </a:p>
          <a:p>
            <a:r>
              <a:rPr lang="en-US" dirty="0" smtClean="0"/>
              <a:t>b)</a:t>
            </a:r>
            <a:r>
              <a:rPr lang="en-US" b="1" dirty="0"/>
              <a:t> Read only Head:</a:t>
            </a:r>
            <a:r>
              <a:rPr lang="en-US" dirty="0"/>
              <a:t> The tape has a read only head that examines only one square at a time and can move one square either to the left or to the right. At the beginning of the operation the head is always at the leftmost square of the input tape. For further analysis, machine restrict the moment of the read only head from left to right direction only and one square every time when it reads a symbols. </a:t>
            </a:r>
            <a:endParaRPr lang="en-US" dirty="0" smtClean="0"/>
          </a:p>
          <a:p>
            <a:endParaRPr lang="en-US" dirty="0"/>
          </a:p>
          <a:p>
            <a:r>
              <a:rPr lang="en-US" dirty="0" smtClean="0"/>
              <a:t>c)</a:t>
            </a:r>
            <a:r>
              <a:rPr lang="en-US" b="1" dirty="0"/>
              <a:t> Finite control:</a:t>
            </a:r>
            <a:r>
              <a:rPr lang="en-US" dirty="0"/>
              <a:t> There is a finite control which determines the state of the automaton and also controls the movement of the head. The input to the finite control will usually be the symbol under the read head (assumed a) and the present state of the machine (assumed q) to give the following outputs;</a:t>
            </a:r>
          </a:p>
          <a:p>
            <a:r>
              <a:rPr lang="en-US" dirty="0"/>
              <a:t>A motion of Read head along the tape to the next square.</a:t>
            </a:r>
          </a:p>
          <a:p>
            <a:r>
              <a:rPr lang="en-US" dirty="0"/>
              <a:t>The next state of the finite state machine given by δ(q, a)</a:t>
            </a:r>
          </a:p>
          <a:p>
            <a:endParaRPr lang="en-US" dirty="0"/>
          </a:p>
          <a:p>
            <a:endParaRPr lang="en-US" dirty="0"/>
          </a:p>
        </p:txBody>
      </p:sp>
    </p:spTree>
    <p:extLst>
      <p:ext uri="{BB962C8B-B14F-4D97-AF65-F5344CB8AC3E}">
        <p14:creationId xmlns:p14="http://schemas.microsoft.com/office/powerpoint/2010/main" val="185343393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2078</TotalTime>
  <Words>720</Words>
  <Application>Microsoft Office PowerPoint</Application>
  <PresentationFormat>Widescreen</PresentationFormat>
  <Paragraphs>344</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Algerian</vt:lpstr>
      <vt:lpstr>Aparajita</vt:lpstr>
      <vt:lpstr>Arial</vt:lpstr>
      <vt:lpstr>Calibri</vt:lpstr>
      <vt:lpstr>Cambria Math</vt:lpstr>
      <vt:lpstr>Corbel</vt:lpstr>
      <vt:lpstr>Gill Sans MT</vt:lpstr>
      <vt:lpstr>Impact</vt:lpstr>
      <vt:lpstr>Mangal</vt:lpstr>
      <vt:lpstr>Wingdings</vt:lpstr>
      <vt:lpstr>Wingdings 3</vt:lpstr>
      <vt:lpstr>Badge</vt:lpstr>
      <vt:lpstr>PowerPoint Presentation</vt:lpstr>
      <vt:lpstr>PowerPoint Presentation</vt:lpstr>
      <vt:lpstr>Finite state machine(FSM):</vt:lpstr>
      <vt:lpstr>Few Terminologies:</vt:lpstr>
      <vt:lpstr>Deterministic Finite state Automata(DFA):</vt:lpstr>
      <vt:lpstr>Deterministic Finite state Automata(DFA):</vt:lpstr>
      <vt:lpstr>Acceptance by dfa:</vt:lpstr>
      <vt:lpstr>Processing of string by dfa:</vt:lpstr>
      <vt:lpstr>Processing of string by dfa: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Kharel</dc:creator>
  <cp:lastModifiedBy>ankit</cp:lastModifiedBy>
  <cp:revision>351</cp:revision>
  <dcterms:created xsi:type="dcterms:W3CDTF">2020-09-07T16:36:41Z</dcterms:created>
  <dcterms:modified xsi:type="dcterms:W3CDTF">2020-11-12T08:25:28Z</dcterms:modified>
</cp:coreProperties>
</file>