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6"/>
  </p:notesMasterIdLst>
  <p:sldIdLst>
    <p:sldId id="257" r:id="rId2"/>
    <p:sldId id="256" r:id="rId3"/>
    <p:sldId id="259" r:id="rId4"/>
    <p:sldId id="283" r:id="rId5"/>
    <p:sldId id="275" r:id="rId6"/>
    <p:sldId id="276" r:id="rId7"/>
    <p:sldId id="277" r:id="rId8"/>
    <p:sldId id="280" r:id="rId9"/>
    <p:sldId id="281" r:id="rId10"/>
    <p:sldId id="284" r:id="rId11"/>
    <p:sldId id="285" r:id="rId12"/>
    <p:sldId id="286" r:id="rId13"/>
    <p:sldId id="287"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11/12/2020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11/12/2020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11/12/2020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11/12/2020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11/12/2020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Conversion of NFA to DFA:</a:t>
            </a:r>
            <a:endParaRPr lang="en-US" sz="4000" b="1" u="sng" dirty="0">
              <a:solidFill>
                <a:srgbClr val="FFC000"/>
              </a:solidFill>
            </a:endParaRPr>
          </a:p>
        </p:txBody>
      </p:sp>
      <p:sp>
        <p:nvSpPr>
          <p:cNvPr id="19" name="TextBox 18"/>
          <p:cNvSpPr txBox="1"/>
          <p:nvPr/>
        </p:nvSpPr>
        <p:spPr>
          <a:xfrm>
            <a:off x="1207578" y="1165221"/>
            <a:ext cx="9865204" cy="3785652"/>
          </a:xfrm>
          <a:prstGeom prst="rect">
            <a:avLst/>
          </a:prstGeom>
          <a:noFill/>
        </p:spPr>
        <p:txBody>
          <a:bodyPr wrap="square" rtlCol="0">
            <a:spAutoFit/>
          </a:bodyPr>
          <a:lstStyle/>
          <a:p>
            <a:r>
              <a:rPr lang="en-US" sz="2400" dirty="0" smtClean="0"/>
              <a:t>We use subset construction method:</a:t>
            </a:r>
          </a:p>
          <a:p>
            <a:pPr marL="457200" indent="-457200">
              <a:buFont typeface="+mj-lt"/>
              <a:buAutoNum type="arabicParenR"/>
            </a:pPr>
            <a:r>
              <a:rPr lang="en-US" sz="2400" dirty="0" smtClean="0">
                <a:sym typeface="Wingdings" panose="05000000000000000000" pitchFamily="2" charset="2"/>
              </a:rPr>
              <a:t>Construct a transition table of given NFA.</a:t>
            </a:r>
          </a:p>
          <a:p>
            <a:pPr marL="457200" indent="-457200">
              <a:buFont typeface="+mj-lt"/>
              <a:buAutoNum type="arabicParenR"/>
            </a:pPr>
            <a:endParaRPr lang="en-US" sz="2400" dirty="0">
              <a:sym typeface="Wingdings" panose="05000000000000000000" pitchFamily="2" charset="2"/>
            </a:endParaRPr>
          </a:p>
          <a:p>
            <a:pPr marL="457200" indent="-457200">
              <a:buFont typeface="+mj-lt"/>
              <a:buAutoNum type="arabicParenR"/>
            </a:pPr>
            <a:r>
              <a:rPr lang="en-US" sz="2400" dirty="0" smtClean="0">
                <a:sym typeface="Wingdings" panose="05000000000000000000" pitchFamily="2" charset="2"/>
              </a:rPr>
              <a:t>Identify all the new states from the transition table and find the transition for each new state in term of input symbols.</a:t>
            </a:r>
            <a:br>
              <a:rPr lang="en-US" sz="2400" dirty="0" smtClean="0">
                <a:sym typeface="Wingdings" panose="05000000000000000000" pitchFamily="2" charset="2"/>
              </a:rPr>
            </a:br>
            <a:endParaRPr lang="en-US" sz="2400" dirty="0" smtClean="0">
              <a:sym typeface="Wingdings" panose="05000000000000000000" pitchFamily="2" charset="2"/>
            </a:endParaRPr>
          </a:p>
          <a:p>
            <a:pPr marL="457200" indent="-457200">
              <a:buFont typeface="+mj-lt"/>
              <a:buAutoNum type="arabicParenR"/>
            </a:pPr>
            <a:r>
              <a:rPr lang="en-US" sz="2400" dirty="0" smtClean="0">
                <a:sym typeface="Wingdings" panose="05000000000000000000" pitchFamily="2" charset="2"/>
              </a:rPr>
              <a:t>This process is continued until transaction for all the new states are identified.</a:t>
            </a:r>
          </a:p>
          <a:p>
            <a:pPr marL="457200" indent="-457200">
              <a:buFont typeface="+mj-lt"/>
              <a:buAutoNum type="arabicParenR"/>
            </a:pPr>
            <a:endParaRPr lang="en-US" sz="2400" dirty="0">
              <a:sym typeface="Wingdings" panose="05000000000000000000" pitchFamily="2" charset="2"/>
            </a:endParaRPr>
          </a:p>
          <a:p>
            <a:pPr marL="457200" indent="-457200">
              <a:buFont typeface="+mj-lt"/>
              <a:buAutoNum type="arabicParenR"/>
            </a:pPr>
            <a:r>
              <a:rPr lang="en-US" sz="2400" dirty="0" smtClean="0">
                <a:sym typeface="Wingdings" panose="05000000000000000000" pitchFamily="2" charset="2"/>
              </a:rPr>
              <a:t>Finally, draw a transition diagram by using all the states obtained.</a:t>
            </a:r>
          </a:p>
        </p:txBody>
      </p:sp>
    </p:spTree>
    <p:extLst>
      <p:ext uri="{BB962C8B-B14F-4D97-AF65-F5344CB8AC3E}">
        <p14:creationId xmlns:p14="http://schemas.microsoft.com/office/powerpoint/2010/main" val="201594564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913" y="117693"/>
            <a:ext cx="10101532" cy="6740307"/>
          </a:xfrm>
          <a:prstGeom prst="rect">
            <a:avLst/>
          </a:prstGeom>
          <a:noFill/>
        </p:spPr>
        <p:txBody>
          <a:bodyPr wrap="square" rtlCol="0">
            <a:spAutoFit/>
          </a:bodyPr>
          <a:lstStyle/>
          <a:p>
            <a:pPr marL="342900" indent="-342900">
              <a:buAutoNum type="arabicPeriod"/>
            </a:pPr>
            <a:r>
              <a:rPr lang="en-US" dirty="0" smtClean="0"/>
              <a:t>Convert the following NFA to DFA:</a:t>
            </a:r>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r>
              <a:rPr lang="en-US" dirty="0" smtClean="0"/>
              <a:t>Solution:</a:t>
            </a:r>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Oval 6"/>
          <p:cNvSpPr/>
          <p:nvPr/>
        </p:nvSpPr>
        <p:spPr>
          <a:xfrm>
            <a:off x="1831197" y="1338571"/>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29338" y="1498658"/>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stCxn id="7" idx="6"/>
          </p:cNvCxnSpPr>
          <p:nvPr/>
        </p:nvCxnSpPr>
        <p:spPr>
          <a:xfrm>
            <a:off x="2692196" y="1752639"/>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769916" y="1301190"/>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68119" y="1449695"/>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1" name="TextBox 20"/>
          <p:cNvSpPr txBox="1"/>
          <p:nvPr/>
        </p:nvSpPr>
        <p:spPr>
          <a:xfrm>
            <a:off x="3744482" y="1338571"/>
            <a:ext cx="577970" cy="461665"/>
          </a:xfrm>
          <a:prstGeom prst="rect">
            <a:avLst/>
          </a:prstGeom>
          <a:noFill/>
        </p:spPr>
        <p:txBody>
          <a:bodyPr wrap="square" rtlCol="0">
            <a:spAutoFit/>
          </a:bodyPr>
          <a:lstStyle/>
          <a:p>
            <a:r>
              <a:rPr lang="en-US" sz="2400" dirty="0"/>
              <a:t>b</a:t>
            </a:r>
          </a:p>
        </p:txBody>
      </p:sp>
      <p:sp>
        <p:nvSpPr>
          <p:cNvPr id="22" name="Oval 21"/>
          <p:cNvSpPr/>
          <p:nvPr/>
        </p:nvSpPr>
        <p:spPr>
          <a:xfrm>
            <a:off x="6850697" y="1390184"/>
            <a:ext cx="705540"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33741" y="1715258"/>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74047" y="406759"/>
            <a:ext cx="818149" cy="461665"/>
          </a:xfrm>
          <a:prstGeom prst="rect">
            <a:avLst/>
          </a:prstGeom>
          <a:noFill/>
        </p:spPr>
        <p:txBody>
          <a:bodyPr wrap="square" rtlCol="0">
            <a:spAutoFit/>
          </a:bodyPr>
          <a:lstStyle/>
          <a:p>
            <a:r>
              <a:rPr lang="en-US" sz="2400" dirty="0" smtClean="0"/>
              <a:t>a ,  b</a:t>
            </a:r>
            <a:endParaRPr lang="en-US" sz="2400" dirty="0"/>
          </a:p>
        </p:txBody>
      </p:sp>
      <p:sp>
        <p:nvSpPr>
          <p:cNvPr id="28" name="Curved Down Arrow 27"/>
          <p:cNvSpPr/>
          <p:nvPr/>
        </p:nvSpPr>
        <p:spPr>
          <a:xfrm>
            <a:off x="2043305" y="820109"/>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800331" y="1338571"/>
            <a:ext cx="288853" cy="461665"/>
          </a:xfrm>
          <a:prstGeom prst="rect">
            <a:avLst/>
          </a:prstGeom>
          <a:noFill/>
        </p:spPr>
        <p:txBody>
          <a:bodyPr wrap="square" rtlCol="0">
            <a:spAutoFit/>
          </a:bodyPr>
          <a:lstStyle/>
          <a:p>
            <a:r>
              <a:rPr lang="en-US" sz="2400" dirty="0"/>
              <a:t>b</a:t>
            </a:r>
          </a:p>
        </p:txBody>
      </p:sp>
      <p:sp>
        <p:nvSpPr>
          <p:cNvPr id="25" name="Oval 24"/>
          <p:cNvSpPr/>
          <p:nvPr/>
        </p:nvSpPr>
        <p:spPr>
          <a:xfrm>
            <a:off x="4318220" y="1334516"/>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068355" y="1498658"/>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34" name="Straight Arrow Connector 33"/>
          <p:cNvCxnSpPr/>
          <p:nvPr/>
        </p:nvCxnSpPr>
        <p:spPr>
          <a:xfrm>
            <a:off x="5179219" y="1715258"/>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833449309"/>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833449309"/>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4046220474"/>
                  </p:ext>
                </p:extLst>
              </p:nvPr>
            </p:nvGraphicFramePr>
            <p:xfrm>
              <a:off x="6842902" y="2976294"/>
              <a:ext cx="3707204"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724619">
                      <a:extLst>
                        <a:ext uri="{9D8B030D-6E8A-4147-A177-3AD203B41FA5}">
                          <a16:colId xmlns:a16="http://schemas.microsoft.com/office/drawing/2014/main" val="3234679747"/>
                        </a:ext>
                      </a:extLst>
                    </a:gridCol>
                    <a:gridCol w="1578634">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r>
                            <a:rPr lang="en-US" dirty="0" smtClean="0"/>
                            <a:t>(Final)</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0 </m:t>
                                </m:r>
                                <m:r>
                                  <m:rPr>
                                    <m:nor/>
                                  </m:rPr>
                                  <a:rPr lang="en-US" sz="1800" baseline="0" dirty="0" smtClean="0"/>
                                  <m:t>, </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4046220474"/>
                  </p:ext>
                </p:extLst>
              </p:nvPr>
            </p:nvGraphicFramePr>
            <p:xfrm>
              <a:off x="6842902" y="2976294"/>
              <a:ext cx="3707204"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724619">
                      <a:extLst>
                        <a:ext uri="{9D8B030D-6E8A-4147-A177-3AD203B41FA5}">
                          <a16:colId xmlns:a16="http://schemas.microsoft.com/office/drawing/2014/main" val="3234679747"/>
                        </a:ext>
                      </a:extLst>
                    </a:gridCol>
                    <a:gridCol w="1578634">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94958" t="-107463" r="-221008" b="-280597"/>
                          </a:stretch>
                        </a:blipFill>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a:t>
                          </a:r>
                          <a:endParaRPr lang="en-US" dirty="0" smtClean="0"/>
                        </a:p>
                      </a:txBody>
                      <a:tcPr/>
                    </a:tc>
                    <a:tc>
                      <a:txBody>
                        <a:bodyPr/>
                        <a:lstStyle/>
                        <a:p>
                          <a:endParaRPr lang="en-US"/>
                        </a:p>
                      </a:txBody>
                      <a:tcPr>
                        <a:blipFill>
                          <a:blip r:embed="rId3"/>
                          <a:stretch>
                            <a:fillRect l="-194958" t="-204412" r="-221008" b="-176471"/>
                          </a:stretch>
                        </a:blipFill>
                      </a:tcPr>
                    </a:tc>
                    <a:tc>
                      <a:txBody>
                        <a:bodyPr/>
                        <a:lstStyle/>
                        <a:p>
                          <a:pPr algn="ct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r>
                            <a:rPr lang="en-US" dirty="0" smtClean="0"/>
                            <a:t>(Final)</a:t>
                          </a:r>
                          <a:endParaRPr lang="en-US" dirty="0"/>
                        </a:p>
                      </a:txBody>
                      <a:tcPr/>
                    </a:tc>
                    <a:tc>
                      <a:txBody>
                        <a:bodyPr/>
                        <a:lstStyle/>
                        <a:p>
                          <a:endParaRPr lang="en-US"/>
                        </a:p>
                      </a:txBody>
                      <a:tcPr>
                        <a:blipFill>
                          <a:blip r:embed="rId3"/>
                          <a:stretch>
                            <a:fillRect l="-194958" t="-197143" r="-221008" b="-14286"/>
                          </a:stretch>
                        </a:blipFill>
                      </a:tcPr>
                    </a:tc>
                    <a:tc>
                      <a:txBody>
                        <a:bodyPr/>
                        <a:lstStyle/>
                        <a:p>
                          <a:endParaRPr lang="en-US"/>
                        </a:p>
                      </a:txBody>
                      <a:tcPr>
                        <a:blipFill>
                          <a:blip r:embed="rId3"/>
                          <a:stretch>
                            <a:fillRect l="-135521" t="-197143" r="-1544" b="-14286"/>
                          </a:stretch>
                        </a:blipFill>
                      </a:tcPr>
                    </a:tc>
                    <a:extLst>
                      <a:ext uri="{0D108BD9-81ED-4DB2-BD59-A6C34878D82A}">
                        <a16:rowId xmlns:a16="http://schemas.microsoft.com/office/drawing/2014/main" val="3330258395"/>
                      </a:ext>
                    </a:extLst>
                  </a:tr>
                </a:tbl>
              </a:graphicData>
            </a:graphic>
          </p:graphicFrame>
        </mc:Fallback>
      </mc:AlternateContent>
      <p:sp>
        <p:nvSpPr>
          <p:cNvPr id="30" name="Oval 29"/>
          <p:cNvSpPr/>
          <p:nvPr/>
        </p:nvSpPr>
        <p:spPr>
          <a:xfrm>
            <a:off x="2452309" y="5551598"/>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788786" y="5766175"/>
            <a:ext cx="1155971" cy="369332"/>
          </a:xfrm>
          <a:prstGeom prst="rect">
            <a:avLst/>
          </a:prstGeom>
          <a:noFill/>
        </p:spPr>
        <p:txBody>
          <a:bodyPr wrap="square" rtlCol="0">
            <a:spAutoFit/>
          </a:bodyPr>
          <a:lstStyle/>
          <a:p>
            <a:pPr lvl="0" algn="ctr" defTabSz="914400">
              <a:defRPr/>
            </a:pPr>
            <a:r>
              <a:rPr lang="en-US" dirty="0"/>
              <a:t>{q</a:t>
            </a:r>
            <a:r>
              <a:rPr lang="en-US" baseline="-25000" dirty="0"/>
              <a:t>0 </a:t>
            </a:r>
            <a:r>
              <a:rPr lang="en-US" dirty="0"/>
              <a:t>, q</a:t>
            </a:r>
            <a:r>
              <a:rPr lang="en-US" baseline="-25000" dirty="0"/>
              <a:t>1</a:t>
            </a:r>
            <a:r>
              <a:rPr lang="en-US" dirty="0"/>
              <a:t>}</a:t>
            </a:r>
          </a:p>
        </p:txBody>
      </p:sp>
      <p:cxnSp>
        <p:nvCxnSpPr>
          <p:cNvPr id="36" name="Straight Arrow Connector 35"/>
          <p:cNvCxnSpPr>
            <a:stCxn id="30" idx="6"/>
          </p:cNvCxnSpPr>
          <p:nvPr/>
        </p:nvCxnSpPr>
        <p:spPr>
          <a:xfrm>
            <a:off x="3313308" y="5965666"/>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12719" y="5479486"/>
            <a:ext cx="1558753"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556237" y="5688605"/>
            <a:ext cx="1353446" cy="400110"/>
          </a:xfrm>
          <a:prstGeom prst="rect">
            <a:avLst/>
          </a:prstGeom>
          <a:noFill/>
        </p:spPr>
        <p:txBody>
          <a:bodyPr wrap="square" rtlCol="0">
            <a:spAutoFit/>
          </a:bodyPr>
          <a:lstStyle/>
          <a:p>
            <a:pPr lvl="0" algn="ctr" defTabSz="914400">
              <a:defRPr/>
            </a:pPr>
            <a:r>
              <a:rPr lang="en-US" sz="2000" dirty="0"/>
              <a:t>{q</a:t>
            </a:r>
            <a:r>
              <a:rPr lang="en-US" sz="2000" baseline="-25000" dirty="0"/>
              <a:t>0 </a:t>
            </a:r>
            <a:r>
              <a:rPr lang="en-US" sz="2000" dirty="0"/>
              <a:t>, q</a:t>
            </a:r>
            <a:r>
              <a:rPr lang="en-US" sz="2000" baseline="-25000" dirty="0"/>
              <a:t>1</a:t>
            </a:r>
            <a:r>
              <a:rPr lang="en-US" sz="2000" dirty="0"/>
              <a:t>, q</a:t>
            </a:r>
            <a:r>
              <a:rPr lang="en-US" sz="2000" baseline="-25000" dirty="0"/>
              <a:t>2</a:t>
            </a:r>
            <a:r>
              <a:rPr lang="en-US" sz="2000" dirty="0"/>
              <a:t>}</a:t>
            </a:r>
          </a:p>
        </p:txBody>
      </p:sp>
      <p:sp>
        <p:nvSpPr>
          <p:cNvPr id="39" name="TextBox 38"/>
          <p:cNvSpPr txBox="1"/>
          <p:nvPr/>
        </p:nvSpPr>
        <p:spPr>
          <a:xfrm>
            <a:off x="4365594" y="5551598"/>
            <a:ext cx="577970" cy="461665"/>
          </a:xfrm>
          <a:prstGeom prst="rect">
            <a:avLst/>
          </a:prstGeom>
          <a:noFill/>
        </p:spPr>
        <p:txBody>
          <a:bodyPr wrap="square" rtlCol="0">
            <a:spAutoFit/>
          </a:bodyPr>
          <a:lstStyle/>
          <a:p>
            <a:r>
              <a:rPr lang="en-US" sz="2400" dirty="0"/>
              <a:t>b</a:t>
            </a:r>
          </a:p>
        </p:txBody>
      </p:sp>
      <p:sp>
        <p:nvSpPr>
          <p:cNvPr id="40" name="Oval 39"/>
          <p:cNvSpPr/>
          <p:nvPr/>
        </p:nvSpPr>
        <p:spPr>
          <a:xfrm>
            <a:off x="7505853" y="556054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54853" y="5928285"/>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17394" y="4849955"/>
            <a:ext cx="342006" cy="461665"/>
          </a:xfrm>
          <a:prstGeom prst="rect">
            <a:avLst/>
          </a:prstGeom>
          <a:noFill/>
        </p:spPr>
        <p:txBody>
          <a:bodyPr wrap="square" rtlCol="0">
            <a:spAutoFit/>
          </a:bodyPr>
          <a:lstStyle/>
          <a:p>
            <a:r>
              <a:rPr lang="en-US" sz="2400" dirty="0" smtClean="0"/>
              <a:t>a</a:t>
            </a:r>
            <a:endParaRPr lang="en-US" sz="2400" dirty="0"/>
          </a:p>
        </p:txBody>
      </p:sp>
      <p:sp>
        <p:nvSpPr>
          <p:cNvPr id="43" name="Curved Down Arrow 42"/>
          <p:cNvSpPr/>
          <p:nvPr/>
        </p:nvSpPr>
        <p:spPr>
          <a:xfrm>
            <a:off x="2687318" y="5254711"/>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6421443" y="5551598"/>
            <a:ext cx="288853" cy="461665"/>
          </a:xfrm>
          <a:prstGeom prst="rect">
            <a:avLst/>
          </a:prstGeom>
          <a:noFill/>
        </p:spPr>
        <p:txBody>
          <a:bodyPr wrap="square" rtlCol="0">
            <a:spAutoFit/>
          </a:bodyPr>
          <a:lstStyle/>
          <a:p>
            <a:r>
              <a:rPr lang="en-US" sz="2400" dirty="0"/>
              <a:t>b</a:t>
            </a:r>
          </a:p>
        </p:txBody>
      </p:sp>
      <p:sp>
        <p:nvSpPr>
          <p:cNvPr id="45" name="Oval 44"/>
          <p:cNvSpPr/>
          <p:nvPr/>
        </p:nvSpPr>
        <p:spPr>
          <a:xfrm>
            <a:off x="4939332" y="5547543"/>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689467" y="5711685"/>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800331" y="5928285"/>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Curved Down Arrow 47"/>
          <p:cNvSpPr/>
          <p:nvPr/>
        </p:nvSpPr>
        <p:spPr>
          <a:xfrm flipH="1">
            <a:off x="3128554" y="5109578"/>
            <a:ext cx="1978754" cy="558071"/>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4117931" y="4729737"/>
            <a:ext cx="342006" cy="461665"/>
          </a:xfrm>
          <a:prstGeom prst="rect">
            <a:avLst/>
          </a:prstGeom>
          <a:noFill/>
        </p:spPr>
        <p:txBody>
          <a:bodyPr wrap="square" rtlCol="0">
            <a:spAutoFit/>
          </a:bodyPr>
          <a:lstStyle/>
          <a:p>
            <a:r>
              <a:rPr lang="en-US" sz="2400" dirty="0" smtClean="0"/>
              <a:t>a</a:t>
            </a:r>
            <a:endParaRPr lang="en-US" sz="2400" dirty="0"/>
          </a:p>
        </p:txBody>
      </p:sp>
      <p:sp>
        <p:nvSpPr>
          <p:cNvPr id="50" name="Curved Down Arrow 49"/>
          <p:cNvSpPr/>
          <p:nvPr/>
        </p:nvSpPr>
        <p:spPr>
          <a:xfrm flipH="1" flipV="1">
            <a:off x="3191773" y="6140529"/>
            <a:ext cx="4439141" cy="536092"/>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5179847" y="6494000"/>
            <a:ext cx="342006" cy="461665"/>
          </a:xfrm>
          <a:prstGeom prst="rect">
            <a:avLst/>
          </a:prstGeom>
          <a:noFill/>
        </p:spPr>
        <p:txBody>
          <a:bodyPr wrap="square" rtlCol="0">
            <a:spAutoFit/>
          </a:bodyPr>
          <a:lstStyle/>
          <a:p>
            <a:r>
              <a:rPr lang="en-US" sz="2400" dirty="0" smtClean="0"/>
              <a:t>a</a:t>
            </a:r>
            <a:endParaRPr lang="en-US" sz="2400" dirty="0"/>
          </a:p>
        </p:txBody>
      </p:sp>
      <p:sp>
        <p:nvSpPr>
          <p:cNvPr id="52" name="TextBox 51"/>
          <p:cNvSpPr txBox="1"/>
          <p:nvPr/>
        </p:nvSpPr>
        <p:spPr>
          <a:xfrm>
            <a:off x="8039018" y="4750112"/>
            <a:ext cx="342006" cy="461665"/>
          </a:xfrm>
          <a:prstGeom prst="rect">
            <a:avLst/>
          </a:prstGeom>
          <a:noFill/>
        </p:spPr>
        <p:txBody>
          <a:bodyPr wrap="square" rtlCol="0">
            <a:spAutoFit/>
          </a:bodyPr>
          <a:lstStyle/>
          <a:p>
            <a:r>
              <a:rPr lang="en-US" sz="2400" dirty="0"/>
              <a:t>b</a:t>
            </a:r>
          </a:p>
        </p:txBody>
      </p:sp>
      <p:sp>
        <p:nvSpPr>
          <p:cNvPr id="53" name="Curved Down Arrow 52"/>
          <p:cNvSpPr/>
          <p:nvPr/>
        </p:nvSpPr>
        <p:spPr>
          <a:xfrm>
            <a:off x="8008942" y="5154868"/>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0405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700" y="215358"/>
            <a:ext cx="10101532" cy="6740307"/>
          </a:xfrm>
          <a:prstGeom prst="rect">
            <a:avLst/>
          </a:prstGeom>
          <a:noFill/>
        </p:spPr>
        <p:txBody>
          <a:bodyPr wrap="square" rtlCol="0">
            <a:spAutoFit/>
          </a:bodyPr>
          <a:lstStyle/>
          <a:p>
            <a:r>
              <a:rPr lang="en-US" dirty="0" smtClean="0"/>
              <a:t>2.	Convert the following NFA to DFA:</a:t>
            </a:r>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r>
              <a:rPr lang="en-US" dirty="0" smtClean="0"/>
              <a:t>Solution:</a:t>
            </a:r>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Oval 6"/>
          <p:cNvSpPr/>
          <p:nvPr/>
        </p:nvSpPr>
        <p:spPr>
          <a:xfrm>
            <a:off x="2429614" y="776386"/>
            <a:ext cx="647285" cy="6225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55772" y="747701"/>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endCxn id="25" idx="2"/>
          </p:cNvCxnSpPr>
          <p:nvPr/>
        </p:nvCxnSpPr>
        <p:spPr>
          <a:xfrm>
            <a:off x="3076899" y="1070589"/>
            <a:ext cx="25099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172484" y="1737275"/>
            <a:ext cx="698108" cy="6714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322452" y="1773660"/>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2" name="Oval 21"/>
          <p:cNvSpPr/>
          <p:nvPr/>
        </p:nvSpPr>
        <p:spPr>
          <a:xfrm>
            <a:off x="4230371" y="1785668"/>
            <a:ext cx="582335" cy="5601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702023" y="896797"/>
            <a:ext cx="393799" cy="461665"/>
          </a:xfrm>
          <a:prstGeom prst="rect">
            <a:avLst/>
          </a:prstGeom>
          <a:noFill/>
        </p:spPr>
        <p:txBody>
          <a:bodyPr wrap="square" rtlCol="0">
            <a:spAutoFit/>
          </a:bodyPr>
          <a:lstStyle/>
          <a:p>
            <a:r>
              <a:rPr lang="en-US" sz="2400" dirty="0"/>
              <a:t>0</a:t>
            </a:r>
          </a:p>
        </p:txBody>
      </p:sp>
      <p:sp>
        <p:nvSpPr>
          <p:cNvPr id="28" name="Curved Down Arrow 27"/>
          <p:cNvSpPr/>
          <p:nvPr/>
        </p:nvSpPr>
        <p:spPr>
          <a:xfrm rot="16200000">
            <a:off x="2004169" y="836310"/>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5586847" y="782716"/>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482494" y="78271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81467668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1 </m:t>
                                </m:r>
                                <m:r>
                                  <m:rPr>
                                    <m:nor/>
                                  </m:rPr>
                                  <a:rPr lang="en-US" sz="1800" baseline="0" dirty="0" smtClean="0"/>
                                  <m:t>, </m:t>
                                </m:r>
                                <m:r>
                                  <m:rPr>
                                    <m:nor/>
                                  </m:rPr>
                                  <a:rPr lang="en-US" sz="1800" dirty="0" smtClean="0"/>
                                  <m:t>q</m:t>
                                </m:r>
                                <m:r>
                                  <m:rPr>
                                    <m:nor/>
                                  </m:rPr>
                                  <a:rPr lang="en-US" sz="1800" baseline="-25000" dirty="0" smtClean="0"/>
                                  <m:t>2</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1</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81467668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2358378114"/>
                  </p:ext>
                </p:extLst>
              </p:nvPr>
            </p:nvGraphicFramePr>
            <p:xfrm>
              <a:off x="6842902" y="2976294"/>
              <a:ext cx="4207536"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dirty="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0 </m:t>
                                </m:r>
                                <m:r>
                                  <m:rPr>
                                    <m:nor/>
                                  </m:rPr>
                                  <a:rPr lang="en-US" sz="1800" baseline="0" dirty="0" smtClean="0"/>
                                  <m:t>, </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0 </m:t>
                                </m:r>
                                <m:r>
                                  <m:rPr>
                                    <m:nor/>
                                  </m:rPr>
                                  <a:rPr lang="en-US" sz="1800" baseline="0" dirty="0" smtClean="0"/>
                                  <m:t>, </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2358378114"/>
                  </p:ext>
                </p:extLst>
              </p:nvPr>
            </p:nvGraphicFramePr>
            <p:xfrm>
              <a:off x="6842902" y="2976294"/>
              <a:ext cx="4207536" cy="1865343"/>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11005" t="-107463" r="-122010" b="-261194"/>
                          </a:stretch>
                        </a:blipFill>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endParaRPr lang="en-US"/>
                        </a:p>
                      </a:txBody>
                      <a:tcPr>
                        <a:blipFill>
                          <a:blip r:embed="rId3"/>
                          <a:stretch>
                            <a:fillRect l="-111005" t="-204412" r="-122010" b="-157353"/>
                          </a:stretch>
                        </a:blipFill>
                      </a:tcPr>
                    </a:tc>
                    <a:tc>
                      <a:txBody>
                        <a:bodyPr/>
                        <a:lstStyle/>
                        <a:p>
                          <a:pPr algn="ct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 </a:t>
                          </a:r>
                          <a:r>
                            <a:rPr lang="en-US" sz="1800" baseline="0" dirty="0" smtClean="0"/>
                            <a:t>, </a:t>
                          </a:r>
                          <a:r>
                            <a:rPr lang="en-US" sz="1800" dirty="0" smtClean="0"/>
                            <a:t>q</a:t>
                          </a:r>
                          <a:r>
                            <a:rPr lang="en-US" sz="1800" baseline="-25000" dirty="0" smtClean="0"/>
                            <a:t>1</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p>
                          <a:pPr algn="ctr"/>
                          <a:endParaRPr lang="en-US" dirty="0"/>
                        </a:p>
                      </a:txBody>
                      <a:tcPr/>
                    </a:tc>
                    <a:tc>
                      <a:txBody>
                        <a:bodyPr/>
                        <a:lstStyle/>
                        <a:p>
                          <a:endParaRPr lang="en-US"/>
                        </a:p>
                      </a:txBody>
                      <a:tcPr>
                        <a:blipFill>
                          <a:blip r:embed="rId3"/>
                          <a:stretch>
                            <a:fillRect l="-111005" t="-197143" r="-122010" b="-1905"/>
                          </a:stretch>
                        </a:blipFill>
                      </a:tcPr>
                    </a:tc>
                    <a:tc>
                      <a:txBody>
                        <a:bodyPr/>
                        <a:lstStyle/>
                        <a:p>
                          <a:endParaRPr lang="en-US"/>
                        </a:p>
                      </a:txBody>
                      <a:tcPr>
                        <a:blipFill>
                          <a:blip r:embed="rId3"/>
                          <a:stretch>
                            <a:fillRect l="-175697" t="-197143" r="-1594" b="-1905"/>
                          </a:stretch>
                        </a:blipFill>
                      </a:tcPr>
                    </a:tc>
                    <a:extLst>
                      <a:ext uri="{0D108BD9-81ED-4DB2-BD59-A6C34878D82A}">
                        <a16:rowId xmlns:a16="http://schemas.microsoft.com/office/drawing/2014/main" val="3330258395"/>
                      </a:ext>
                    </a:extLst>
                  </a:tr>
                </a:tbl>
              </a:graphicData>
            </a:graphic>
          </p:graphicFrame>
        </mc:Fallback>
      </mc:AlternateContent>
      <p:sp>
        <p:nvSpPr>
          <p:cNvPr id="30" name="Oval 29"/>
          <p:cNvSpPr/>
          <p:nvPr/>
        </p:nvSpPr>
        <p:spPr>
          <a:xfrm>
            <a:off x="2452309" y="5551598"/>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788786" y="5766175"/>
            <a:ext cx="1155971" cy="369332"/>
          </a:xfrm>
          <a:prstGeom prst="rect">
            <a:avLst/>
          </a:prstGeom>
          <a:noFill/>
        </p:spPr>
        <p:txBody>
          <a:bodyPr wrap="square" rtlCol="0">
            <a:spAutoFit/>
          </a:bodyPr>
          <a:lstStyle/>
          <a:p>
            <a:pPr lvl="0" algn="ctr" defTabSz="914400">
              <a:defRPr/>
            </a:pPr>
            <a:r>
              <a:rPr lang="en-US" dirty="0"/>
              <a:t>{</a:t>
            </a:r>
            <a:r>
              <a:rPr lang="en-US" dirty="0" smtClean="0"/>
              <a:t>q</a:t>
            </a:r>
            <a:r>
              <a:rPr lang="en-US" baseline="-25000" dirty="0" smtClean="0"/>
              <a:t>1 </a:t>
            </a:r>
            <a:r>
              <a:rPr lang="en-US" dirty="0"/>
              <a:t>, </a:t>
            </a:r>
            <a:r>
              <a:rPr lang="en-US" dirty="0" smtClean="0"/>
              <a:t>q</a:t>
            </a:r>
            <a:r>
              <a:rPr lang="en-US" baseline="-25000" dirty="0" smtClean="0"/>
              <a:t>2</a:t>
            </a:r>
            <a:r>
              <a:rPr lang="en-US" dirty="0" smtClean="0"/>
              <a:t>}</a:t>
            </a:r>
            <a:endParaRPr lang="en-US" dirty="0"/>
          </a:p>
        </p:txBody>
      </p:sp>
      <p:cxnSp>
        <p:nvCxnSpPr>
          <p:cNvPr id="36" name="Straight Arrow Connector 35"/>
          <p:cNvCxnSpPr>
            <a:stCxn id="30" idx="6"/>
          </p:cNvCxnSpPr>
          <p:nvPr/>
        </p:nvCxnSpPr>
        <p:spPr>
          <a:xfrm>
            <a:off x="3313308" y="5965666"/>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12719" y="5479486"/>
            <a:ext cx="1558753"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556237" y="5688605"/>
            <a:ext cx="1353446" cy="400110"/>
          </a:xfrm>
          <a:prstGeom prst="rect">
            <a:avLst/>
          </a:prstGeom>
          <a:noFill/>
        </p:spPr>
        <p:txBody>
          <a:bodyPr wrap="square" rtlCol="0">
            <a:spAutoFit/>
          </a:bodyPr>
          <a:lstStyle/>
          <a:p>
            <a:pPr lvl="0" algn="ctr" defTabSz="914400">
              <a:defRPr/>
            </a:pPr>
            <a:r>
              <a:rPr lang="en-US" sz="2000" dirty="0"/>
              <a:t>{q</a:t>
            </a:r>
            <a:r>
              <a:rPr lang="en-US" sz="2000" baseline="-25000" dirty="0"/>
              <a:t>0 </a:t>
            </a:r>
            <a:r>
              <a:rPr lang="en-US" sz="2000" dirty="0"/>
              <a:t>, q</a:t>
            </a:r>
            <a:r>
              <a:rPr lang="en-US" sz="2000" baseline="-25000" dirty="0"/>
              <a:t>1</a:t>
            </a:r>
            <a:r>
              <a:rPr lang="en-US" sz="2000" dirty="0"/>
              <a:t>, q</a:t>
            </a:r>
            <a:r>
              <a:rPr lang="en-US" sz="2000" baseline="-25000" dirty="0"/>
              <a:t>2</a:t>
            </a:r>
            <a:r>
              <a:rPr lang="en-US" sz="2000" dirty="0"/>
              <a:t>}</a:t>
            </a:r>
          </a:p>
        </p:txBody>
      </p:sp>
      <p:sp>
        <p:nvSpPr>
          <p:cNvPr id="39" name="TextBox 38"/>
          <p:cNvSpPr txBox="1"/>
          <p:nvPr/>
        </p:nvSpPr>
        <p:spPr>
          <a:xfrm>
            <a:off x="4365594" y="5551598"/>
            <a:ext cx="577970" cy="461665"/>
          </a:xfrm>
          <a:prstGeom prst="rect">
            <a:avLst/>
          </a:prstGeom>
          <a:noFill/>
        </p:spPr>
        <p:txBody>
          <a:bodyPr wrap="square" rtlCol="0">
            <a:spAutoFit/>
          </a:bodyPr>
          <a:lstStyle/>
          <a:p>
            <a:r>
              <a:rPr lang="en-US" sz="2400" dirty="0" smtClean="0"/>
              <a:t>1</a:t>
            </a:r>
            <a:endParaRPr lang="en-US" sz="2400" dirty="0"/>
          </a:p>
        </p:txBody>
      </p:sp>
      <p:sp>
        <p:nvSpPr>
          <p:cNvPr id="40" name="Oval 39"/>
          <p:cNvSpPr/>
          <p:nvPr/>
        </p:nvSpPr>
        <p:spPr>
          <a:xfrm>
            <a:off x="7505853" y="556054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54853" y="5928285"/>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17394" y="4849955"/>
            <a:ext cx="342006" cy="461665"/>
          </a:xfrm>
          <a:prstGeom prst="rect">
            <a:avLst/>
          </a:prstGeom>
          <a:noFill/>
        </p:spPr>
        <p:txBody>
          <a:bodyPr wrap="square" rtlCol="0">
            <a:spAutoFit/>
          </a:bodyPr>
          <a:lstStyle/>
          <a:p>
            <a:r>
              <a:rPr lang="en-US" sz="2400" dirty="0" smtClean="0"/>
              <a:t>0</a:t>
            </a:r>
            <a:endParaRPr lang="en-US" sz="2400" dirty="0"/>
          </a:p>
        </p:txBody>
      </p:sp>
      <p:sp>
        <p:nvSpPr>
          <p:cNvPr id="43" name="Curved Down Arrow 42"/>
          <p:cNvSpPr/>
          <p:nvPr/>
        </p:nvSpPr>
        <p:spPr>
          <a:xfrm>
            <a:off x="2687318" y="5254711"/>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6421443" y="5551598"/>
            <a:ext cx="288853" cy="461665"/>
          </a:xfrm>
          <a:prstGeom prst="rect">
            <a:avLst/>
          </a:prstGeom>
          <a:noFill/>
        </p:spPr>
        <p:txBody>
          <a:bodyPr wrap="square" rtlCol="0">
            <a:spAutoFit/>
          </a:bodyPr>
          <a:lstStyle/>
          <a:p>
            <a:r>
              <a:rPr lang="en-US" sz="2400" dirty="0" smtClean="0"/>
              <a:t>0</a:t>
            </a:r>
            <a:endParaRPr lang="en-US" sz="2400" dirty="0"/>
          </a:p>
        </p:txBody>
      </p:sp>
      <p:sp>
        <p:nvSpPr>
          <p:cNvPr id="45" name="Oval 44"/>
          <p:cNvSpPr/>
          <p:nvPr/>
        </p:nvSpPr>
        <p:spPr>
          <a:xfrm>
            <a:off x="4939332" y="5547543"/>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689467" y="5711685"/>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800331" y="5928285"/>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rved Down Arrow 49"/>
          <p:cNvSpPr/>
          <p:nvPr/>
        </p:nvSpPr>
        <p:spPr>
          <a:xfrm flipH="1" flipV="1">
            <a:off x="5688608" y="6225949"/>
            <a:ext cx="1975142" cy="371665"/>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6676896" y="6442193"/>
            <a:ext cx="342006" cy="461665"/>
          </a:xfrm>
          <a:prstGeom prst="rect">
            <a:avLst/>
          </a:prstGeom>
          <a:noFill/>
        </p:spPr>
        <p:txBody>
          <a:bodyPr wrap="square" rtlCol="0">
            <a:spAutoFit/>
          </a:bodyPr>
          <a:lstStyle/>
          <a:p>
            <a:r>
              <a:rPr lang="en-US" sz="2400" dirty="0"/>
              <a:t>1</a:t>
            </a:r>
          </a:p>
        </p:txBody>
      </p:sp>
      <p:sp>
        <p:nvSpPr>
          <p:cNvPr id="52" name="TextBox 51"/>
          <p:cNvSpPr txBox="1"/>
          <p:nvPr/>
        </p:nvSpPr>
        <p:spPr>
          <a:xfrm>
            <a:off x="8039018" y="4750112"/>
            <a:ext cx="342006" cy="461665"/>
          </a:xfrm>
          <a:prstGeom prst="rect">
            <a:avLst/>
          </a:prstGeom>
          <a:noFill/>
        </p:spPr>
        <p:txBody>
          <a:bodyPr wrap="square" rtlCol="0">
            <a:spAutoFit/>
          </a:bodyPr>
          <a:lstStyle/>
          <a:p>
            <a:r>
              <a:rPr lang="en-US" sz="2400" dirty="0" smtClean="0"/>
              <a:t>0</a:t>
            </a:r>
            <a:endParaRPr lang="en-US" sz="2400" dirty="0"/>
          </a:p>
        </p:txBody>
      </p:sp>
      <p:sp>
        <p:nvSpPr>
          <p:cNvPr id="53" name="Curved Down Arrow 52"/>
          <p:cNvSpPr/>
          <p:nvPr/>
        </p:nvSpPr>
        <p:spPr>
          <a:xfrm>
            <a:off x="8008942" y="5154868"/>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4028595" y="686985"/>
            <a:ext cx="393799" cy="461665"/>
          </a:xfrm>
          <a:prstGeom prst="rect">
            <a:avLst/>
          </a:prstGeom>
          <a:noFill/>
        </p:spPr>
        <p:txBody>
          <a:bodyPr wrap="square" rtlCol="0">
            <a:spAutoFit/>
          </a:bodyPr>
          <a:lstStyle/>
          <a:p>
            <a:r>
              <a:rPr lang="en-US" sz="2400" dirty="0" smtClean="0"/>
              <a:t>1</a:t>
            </a:r>
            <a:endParaRPr lang="en-US" sz="2400" dirty="0"/>
          </a:p>
        </p:txBody>
      </p:sp>
      <p:sp>
        <p:nvSpPr>
          <p:cNvPr id="55" name="TextBox 54"/>
          <p:cNvSpPr txBox="1"/>
          <p:nvPr/>
        </p:nvSpPr>
        <p:spPr>
          <a:xfrm rot="10800000">
            <a:off x="6493132" y="789766"/>
            <a:ext cx="393799" cy="461665"/>
          </a:xfrm>
          <a:prstGeom prst="rect">
            <a:avLst/>
          </a:prstGeom>
          <a:noFill/>
        </p:spPr>
        <p:txBody>
          <a:bodyPr wrap="square" rtlCol="0">
            <a:spAutoFit/>
          </a:bodyPr>
          <a:lstStyle/>
          <a:p>
            <a:r>
              <a:rPr lang="en-US" sz="2400" dirty="0"/>
              <a:t>0</a:t>
            </a:r>
          </a:p>
        </p:txBody>
      </p:sp>
      <p:sp>
        <p:nvSpPr>
          <p:cNvPr id="56" name="Curved Down Arrow 55"/>
          <p:cNvSpPr/>
          <p:nvPr/>
        </p:nvSpPr>
        <p:spPr>
          <a:xfrm rot="5400000">
            <a:off x="6117910" y="815657"/>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urved Down Arrow 56"/>
          <p:cNvSpPr/>
          <p:nvPr/>
        </p:nvSpPr>
        <p:spPr>
          <a:xfrm rot="12541724">
            <a:off x="2456946" y="1767220"/>
            <a:ext cx="1790870" cy="462196"/>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2862499" y="2006305"/>
            <a:ext cx="393799" cy="461665"/>
          </a:xfrm>
          <a:prstGeom prst="rect">
            <a:avLst/>
          </a:prstGeom>
          <a:noFill/>
        </p:spPr>
        <p:txBody>
          <a:bodyPr wrap="square" rtlCol="0">
            <a:spAutoFit/>
          </a:bodyPr>
          <a:lstStyle/>
          <a:p>
            <a:r>
              <a:rPr lang="en-US" sz="2400" dirty="0"/>
              <a:t>0</a:t>
            </a:r>
          </a:p>
        </p:txBody>
      </p:sp>
      <p:sp>
        <p:nvSpPr>
          <p:cNvPr id="59" name="Curved Down Arrow 58"/>
          <p:cNvSpPr/>
          <p:nvPr/>
        </p:nvSpPr>
        <p:spPr>
          <a:xfrm rot="8356877" flipH="1" flipV="1">
            <a:off x="4640210" y="1350207"/>
            <a:ext cx="1183219" cy="326701"/>
          </a:xfrm>
          <a:prstGeom prst="curvedDownArrow">
            <a:avLst>
              <a:gd name="adj1" fmla="val 0"/>
              <a:gd name="adj2" fmla="val 52842"/>
              <a:gd name="adj3" fmla="val 4583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p:cNvSpPr txBox="1"/>
          <p:nvPr/>
        </p:nvSpPr>
        <p:spPr>
          <a:xfrm>
            <a:off x="3774129" y="1130942"/>
            <a:ext cx="393799" cy="461665"/>
          </a:xfrm>
          <a:prstGeom prst="rect">
            <a:avLst/>
          </a:prstGeom>
          <a:noFill/>
        </p:spPr>
        <p:txBody>
          <a:bodyPr wrap="square" rtlCol="0">
            <a:spAutoFit/>
          </a:bodyPr>
          <a:lstStyle/>
          <a:p>
            <a:r>
              <a:rPr lang="en-US" sz="2400" dirty="0" smtClean="0"/>
              <a:t>1</a:t>
            </a:r>
            <a:endParaRPr lang="en-US" sz="2400" dirty="0"/>
          </a:p>
        </p:txBody>
      </p:sp>
      <p:sp>
        <p:nvSpPr>
          <p:cNvPr id="61" name="Curved Down Arrow 60"/>
          <p:cNvSpPr/>
          <p:nvPr/>
        </p:nvSpPr>
        <p:spPr>
          <a:xfrm rot="8589326">
            <a:off x="4856462" y="1687144"/>
            <a:ext cx="1479349" cy="59286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5989078" y="1779382"/>
            <a:ext cx="721218" cy="461665"/>
          </a:xfrm>
          <a:prstGeom prst="rect">
            <a:avLst/>
          </a:prstGeom>
          <a:noFill/>
        </p:spPr>
        <p:txBody>
          <a:bodyPr wrap="square" rtlCol="0">
            <a:spAutoFit/>
          </a:bodyPr>
          <a:lstStyle/>
          <a:p>
            <a:r>
              <a:rPr lang="en-US" sz="2400" dirty="0" smtClean="0"/>
              <a:t>0, 1</a:t>
            </a:r>
            <a:endParaRPr lang="en-US" sz="2400" dirty="0"/>
          </a:p>
        </p:txBody>
      </p:sp>
      <p:sp>
        <p:nvSpPr>
          <p:cNvPr id="63" name="Curved Down Arrow 62"/>
          <p:cNvSpPr/>
          <p:nvPr/>
        </p:nvSpPr>
        <p:spPr>
          <a:xfrm rot="12541724" flipH="1" flipV="1">
            <a:off x="2976843" y="1405155"/>
            <a:ext cx="1450283" cy="251471"/>
          </a:xfrm>
          <a:prstGeom prst="curvedDownArrow">
            <a:avLst>
              <a:gd name="adj1" fmla="val 0"/>
              <a:gd name="adj2" fmla="val 52842"/>
              <a:gd name="adj3" fmla="val 4583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TextBox 63"/>
          <p:cNvSpPr txBox="1"/>
          <p:nvPr/>
        </p:nvSpPr>
        <p:spPr>
          <a:xfrm>
            <a:off x="4537789" y="1128352"/>
            <a:ext cx="721218" cy="461665"/>
          </a:xfrm>
          <a:prstGeom prst="rect">
            <a:avLst/>
          </a:prstGeom>
          <a:noFill/>
        </p:spPr>
        <p:txBody>
          <a:bodyPr wrap="square" rtlCol="0">
            <a:spAutoFit/>
          </a:bodyPr>
          <a:lstStyle/>
          <a:p>
            <a:r>
              <a:rPr lang="en-US" sz="2400" dirty="0" smtClean="0"/>
              <a:t>0, 1</a:t>
            </a:r>
            <a:endParaRPr lang="en-US" sz="2400" dirty="0"/>
          </a:p>
        </p:txBody>
      </p:sp>
      <p:sp>
        <p:nvSpPr>
          <p:cNvPr id="65" name="Oval 64"/>
          <p:cNvSpPr/>
          <p:nvPr/>
        </p:nvSpPr>
        <p:spPr>
          <a:xfrm>
            <a:off x="5003115" y="5627330"/>
            <a:ext cx="737664"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241877" y="4830483"/>
            <a:ext cx="342006" cy="461665"/>
          </a:xfrm>
          <a:prstGeom prst="rect">
            <a:avLst/>
          </a:prstGeom>
          <a:noFill/>
        </p:spPr>
        <p:txBody>
          <a:bodyPr wrap="square" rtlCol="0">
            <a:spAutoFit/>
          </a:bodyPr>
          <a:lstStyle/>
          <a:p>
            <a:r>
              <a:rPr lang="en-US" sz="2400" dirty="0" smtClean="0"/>
              <a:t>1</a:t>
            </a:r>
            <a:endParaRPr lang="en-US" sz="2400" dirty="0"/>
          </a:p>
        </p:txBody>
      </p:sp>
      <p:sp>
        <p:nvSpPr>
          <p:cNvPr id="67" name="Curved Down Arrow 66"/>
          <p:cNvSpPr/>
          <p:nvPr/>
        </p:nvSpPr>
        <p:spPr>
          <a:xfrm>
            <a:off x="5211801" y="5235239"/>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 name="Straight Arrow Connector 67"/>
          <p:cNvCxnSpPr/>
          <p:nvPr/>
        </p:nvCxnSpPr>
        <p:spPr>
          <a:xfrm>
            <a:off x="2424449" y="596324"/>
            <a:ext cx="227658" cy="2125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103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700" y="215358"/>
            <a:ext cx="10101532" cy="6740307"/>
          </a:xfrm>
          <a:prstGeom prst="rect">
            <a:avLst/>
          </a:prstGeom>
          <a:noFill/>
        </p:spPr>
        <p:txBody>
          <a:bodyPr wrap="square" rtlCol="0">
            <a:spAutoFit/>
          </a:bodyPr>
          <a:lstStyle/>
          <a:p>
            <a:r>
              <a:rPr lang="en-US" dirty="0" smtClean="0"/>
              <a:t>3.	Convert the following NFA to DFA:</a:t>
            </a:r>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endParaRPr lang="en-US" dirty="0" smtClean="0"/>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Oval 6"/>
          <p:cNvSpPr/>
          <p:nvPr/>
        </p:nvSpPr>
        <p:spPr>
          <a:xfrm>
            <a:off x="2429614" y="776386"/>
            <a:ext cx="647285" cy="6225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55772" y="747701"/>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endCxn id="25" idx="2"/>
          </p:cNvCxnSpPr>
          <p:nvPr/>
        </p:nvCxnSpPr>
        <p:spPr>
          <a:xfrm>
            <a:off x="3076899" y="1070589"/>
            <a:ext cx="25099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172484" y="1737275"/>
            <a:ext cx="698108" cy="6714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322452" y="1773660"/>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5" name="Oval 24"/>
          <p:cNvSpPr/>
          <p:nvPr/>
        </p:nvSpPr>
        <p:spPr>
          <a:xfrm>
            <a:off x="5586847" y="782716"/>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482494" y="78271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7026359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1</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2</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70263591"/>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200000" t="-105882" r="-2759" b="-208824"/>
                          </a:stretch>
                        </a:blipFill>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endParaRPr lang="en-US"/>
                        </a:p>
                      </a:txBody>
                      <a:tcPr>
                        <a:blipFill>
                          <a:blip r:embed="rId2"/>
                          <a:stretch>
                            <a:fillRect l="-200000" t="-208955" r="-2759" b="-111940"/>
                          </a:stretch>
                        </a:blipFill>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3575310038"/>
                  </p:ext>
                </p:extLst>
              </p:nvPr>
            </p:nvGraphicFramePr>
            <p:xfrm>
              <a:off x="6842902" y="2976295"/>
              <a:ext cx="4207536" cy="1900302"/>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334139">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aseline="-25000" dirty="0" smtClean="0"/>
                                <m:t>1 </m:t>
                              </m:r>
                              <m:r>
                                <m:rPr>
                                  <m:nor/>
                                </m:rPr>
                                <a:rPr lang="en-US" sz="1800" baseline="0" dirty="0" smtClean="0"/>
                                <m:t>, </m:t>
                              </m:r>
                              <m:r>
                                <m:rPr>
                                  <m:nor/>
                                </m:rPr>
                                <a:rPr lang="en-US" sz="1800" dirty="0" smtClean="0"/>
                                <m:t>q</m:t>
                              </m:r>
                              <m:r>
                                <m:rPr>
                                  <m:nor/>
                                </m:rPr>
                                <a:rPr lang="en-US" sz="1800" baseline="-25000" dirty="0" smtClean="0"/>
                                <m:t>2</m:t>
                              </m:r>
                            </m:oMath>
                          </a14:m>
                          <a:r>
                            <a:rPr lang="en-US" dirty="0" smtClean="0"/>
                            <a:t>}</a:t>
                          </a:r>
                          <a:endParaRPr lang="en-US" dirty="0"/>
                        </a:p>
                      </a:txBody>
                      <a:tcPr/>
                    </a:tc>
                    <a:tc>
                      <a:txBody>
                        <a:bodyPr/>
                        <a:lstStyle/>
                        <a:p>
                          <a:pPr algn="ct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57495657"/>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r>
                            <a:rPr lang="en-US" sz="1800" baseline="0" dirty="0" smtClean="0"/>
                            <a:t>}</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1</m:t>
                                </m:r>
                                <m:r>
                                  <m:rPr>
                                    <m:nor/>
                                  </m:rPr>
                                  <a:rPr lang="en-US" sz="1800" baseline="0" dirty="0" smtClean="0"/>
                                  <m:t>, </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aseline="-25000" dirty="0" smtClean="0"/>
                                  <m:t>2</m:t>
                                </m:r>
                                <m:r>
                                  <m:rPr>
                                    <m:nor/>
                                  </m:rPr>
                                  <a:rPr lang="en-US" sz="1800" baseline="0" dirty="0" smtClean="0"/>
                                  <m:t>}</m:t>
                                </m:r>
                              </m:oMath>
                            </m:oMathPara>
                          </a14:m>
                          <a:endParaRPr lang="en-US" dirty="0"/>
                        </a:p>
                      </a:txBody>
                      <a:tcPr/>
                    </a:tc>
                    <a:extLst>
                      <a:ext uri="{0D108BD9-81ED-4DB2-BD59-A6C34878D82A}">
                        <a16:rowId xmlns:a16="http://schemas.microsoft.com/office/drawing/2014/main" val="3330258395"/>
                      </a:ext>
                    </a:extLst>
                  </a:tr>
                  <a:tr h="4372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142773542"/>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3575310038"/>
                  </p:ext>
                </p:extLst>
              </p:nvPr>
            </p:nvGraphicFramePr>
            <p:xfrm>
              <a:off x="6842902" y="2976295"/>
              <a:ext cx="4207536" cy="1900302"/>
            </p:xfrm>
            <a:graphic>
              <a:graphicData uri="http://schemas.openxmlformats.org/drawingml/2006/table">
                <a:tbl>
                  <a:tblPr firstRow="1" bandRow="1">
                    <a:tableStyleId>{00A15C55-8517-42AA-B614-E9B94910E393}</a:tableStyleId>
                  </a:tblPr>
                  <a:tblGrid>
                    <a:gridCol w="1403951">
                      <a:extLst>
                        <a:ext uri="{9D8B030D-6E8A-4147-A177-3AD203B41FA5}">
                          <a16:colId xmlns:a16="http://schemas.microsoft.com/office/drawing/2014/main" val="1038414844"/>
                        </a:ext>
                      </a:extLst>
                    </a:gridCol>
                    <a:gridCol w="1276709">
                      <a:extLst>
                        <a:ext uri="{9D8B030D-6E8A-4147-A177-3AD203B41FA5}">
                          <a16:colId xmlns:a16="http://schemas.microsoft.com/office/drawing/2014/main" val="3234679747"/>
                        </a:ext>
                      </a:extLst>
                    </a:gridCol>
                    <a:gridCol w="1526876">
                      <a:extLst>
                        <a:ext uri="{9D8B030D-6E8A-4147-A177-3AD203B41FA5}">
                          <a16:colId xmlns:a16="http://schemas.microsoft.com/office/drawing/2014/main" val="2224033334"/>
                        </a:ext>
                      </a:extLst>
                    </a:gridCol>
                  </a:tblGrid>
                  <a:tr h="365760">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11005" t="-108333" r="-122010" b="-326667"/>
                          </a:stretch>
                        </a:blipFill>
                      </a:tcPr>
                    </a:tc>
                    <a:tc>
                      <a:txBody>
                        <a:bodyPr/>
                        <a:lstStyle/>
                        <a:p>
                          <a:endParaRPr lang="en-US"/>
                        </a:p>
                      </a:txBody>
                      <a:tcPr>
                        <a:blipFill>
                          <a:blip r:embed="rId3"/>
                          <a:stretch>
                            <a:fillRect l="-175697" t="-108333" r="-1594" b="-326667"/>
                          </a:stretch>
                        </a:blipFill>
                      </a:tcPr>
                    </a:tc>
                    <a:extLst>
                      <a:ext uri="{0D108BD9-81ED-4DB2-BD59-A6C34878D82A}">
                        <a16:rowId xmlns:a16="http://schemas.microsoft.com/office/drawing/2014/main" val="357495657"/>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 </a:t>
                          </a:r>
                          <a:r>
                            <a:rPr lang="en-US" sz="1800" baseline="0" dirty="0" smtClean="0"/>
                            <a:t>, </a:t>
                          </a:r>
                          <a:r>
                            <a:rPr lang="en-US" sz="1800" dirty="0" smtClean="0"/>
                            <a:t>q</a:t>
                          </a:r>
                          <a:r>
                            <a:rPr lang="en-US" sz="1800" baseline="-25000" dirty="0" smtClean="0"/>
                            <a:t>2</a:t>
                          </a:r>
                          <a:r>
                            <a:rPr lang="en-US" sz="1800" baseline="0" dirty="0" smtClean="0"/>
                            <a:t>}</a:t>
                          </a:r>
                          <a:endParaRPr lang="en-US" dirty="0" smtClean="0"/>
                        </a:p>
                      </a:txBody>
                      <a:tcPr/>
                    </a:tc>
                    <a:tc>
                      <a:txBody>
                        <a:bodyPr/>
                        <a:lstStyle/>
                        <a:p>
                          <a:endParaRPr lang="en-US"/>
                        </a:p>
                      </a:txBody>
                      <a:tcPr>
                        <a:blipFill>
                          <a:blip r:embed="rId3"/>
                          <a:stretch>
                            <a:fillRect l="-111005" t="-208333" r="-122010" b="-226667"/>
                          </a:stretch>
                        </a:blipFill>
                      </a:tcPr>
                    </a:tc>
                    <a:tc>
                      <a:txBody>
                        <a:bodyPr/>
                        <a:lstStyle/>
                        <a:p>
                          <a:pPr algn="ctr"/>
                          <a:r>
                            <a:rPr lang="en-US" sz="1800" dirty="0" smtClean="0"/>
                            <a:t>{q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r>
                            <a:rPr lang="en-US" sz="1800" baseline="0" dirty="0" smtClean="0"/>
                            <a:t>}</a:t>
                          </a:r>
                          <a:endParaRPr lang="en-US" dirty="0" smtClean="0"/>
                        </a:p>
                      </a:txBody>
                      <a:tcPr/>
                    </a:tc>
                    <a:tc>
                      <a:txBody>
                        <a:bodyPr/>
                        <a:lstStyle/>
                        <a:p>
                          <a:endParaRPr lang="en-US"/>
                        </a:p>
                      </a:txBody>
                      <a:tcPr>
                        <a:blipFill>
                          <a:blip r:embed="rId3"/>
                          <a:stretch>
                            <a:fillRect l="-111005" t="-308333" r="-122010" b="-126667"/>
                          </a:stretch>
                        </a:blipFill>
                      </a:tcPr>
                    </a:tc>
                    <a:tc>
                      <a:txBody>
                        <a:bodyPr/>
                        <a:lstStyle/>
                        <a:p>
                          <a:endParaRPr lang="en-US"/>
                        </a:p>
                      </a:txBody>
                      <a:tcPr>
                        <a:blipFill>
                          <a:blip r:embed="rId3"/>
                          <a:stretch>
                            <a:fillRect l="-175697" t="-308333" r="-1594" b="-126667"/>
                          </a:stretch>
                        </a:blipFill>
                      </a:tcPr>
                    </a:tc>
                    <a:extLst>
                      <a:ext uri="{0D108BD9-81ED-4DB2-BD59-A6C34878D82A}">
                        <a16:rowId xmlns:a16="http://schemas.microsoft.com/office/drawing/2014/main" val="3330258395"/>
                      </a:ext>
                    </a:extLst>
                  </a:tr>
                  <a:tr h="437262">
                    <a:tc>
                      <a:txBody>
                        <a:bodyPr/>
                        <a:lstStyle/>
                        <a:p>
                          <a:endParaRPr lang="en-US"/>
                        </a:p>
                      </a:txBody>
                      <a:tcPr>
                        <a:blipFill>
                          <a:blip r:embed="rId3"/>
                          <a:stretch>
                            <a:fillRect l="-433" t="-340278" r="-200866" b="-5556"/>
                          </a:stretch>
                        </a:blipFill>
                      </a:tcPr>
                    </a:tc>
                    <a:tc>
                      <a:txBody>
                        <a:bodyPr/>
                        <a:lstStyle/>
                        <a:p>
                          <a:endParaRPr lang="en-US"/>
                        </a:p>
                      </a:txBody>
                      <a:tcPr>
                        <a:blipFill>
                          <a:blip r:embed="rId3"/>
                          <a:stretch>
                            <a:fillRect l="-111005" t="-340278" r="-122010" b="-5556"/>
                          </a:stretch>
                        </a:blipFill>
                      </a:tcPr>
                    </a:tc>
                    <a:tc>
                      <a:txBody>
                        <a:bodyPr/>
                        <a:lstStyle/>
                        <a:p>
                          <a:endParaRPr lang="en-US"/>
                        </a:p>
                      </a:txBody>
                      <a:tcPr>
                        <a:blipFill>
                          <a:blip r:embed="rId3"/>
                          <a:stretch>
                            <a:fillRect l="-175697" t="-340278" r="-1594" b="-5556"/>
                          </a:stretch>
                        </a:blipFill>
                      </a:tcPr>
                    </a:tc>
                    <a:extLst>
                      <a:ext uri="{0D108BD9-81ED-4DB2-BD59-A6C34878D82A}">
                        <a16:rowId xmlns:a16="http://schemas.microsoft.com/office/drawing/2014/main" val="142773542"/>
                      </a:ext>
                    </a:extLst>
                  </a:tr>
                </a:tbl>
              </a:graphicData>
            </a:graphic>
          </p:graphicFrame>
        </mc:Fallback>
      </mc:AlternateContent>
      <p:sp>
        <p:nvSpPr>
          <p:cNvPr id="30" name="Oval 29"/>
          <p:cNvSpPr/>
          <p:nvPr/>
        </p:nvSpPr>
        <p:spPr>
          <a:xfrm>
            <a:off x="2433102" y="5211777"/>
            <a:ext cx="595648" cy="5729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590113" y="5238568"/>
            <a:ext cx="1155971" cy="369332"/>
          </a:xfrm>
          <a:prstGeom prst="rect">
            <a:avLst/>
          </a:prstGeom>
          <a:noFill/>
        </p:spPr>
        <p:txBody>
          <a:bodyPr wrap="square" rtlCol="0">
            <a:spAutoFit/>
          </a:bodyPr>
          <a:lstStyle/>
          <a:p>
            <a:pPr lvl="0" algn="ctr" defTabSz="914400">
              <a:defRPr/>
            </a:pPr>
            <a:r>
              <a:rPr lang="en-US" dirty="0"/>
              <a:t>{</a:t>
            </a:r>
            <a:r>
              <a:rPr lang="en-US" dirty="0" smtClean="0"/>
              <a:t>q</a:t>
            </a:r>
            <a:r>
              <a:rPr lang="en-US" baseline="-25000" dirty="0" smtClean="0"/>
              <a:t>1 </a:t>
            </a:r>
            <a:r>
              <a:rPr lang="en-US" dirty="0"/>
              <a:t>, </a:t>
            </a:r>
            <a:r>
              <a:rPr lang="en-US" dirty="0" smtClean="0"/>
              <a:t>q</a:t>
            </a:r>
            <a:r>
              <a:rPr lang="en-US" baseline="-25000" dirty="0" smtClean="0"/>
              <a:t>2</a:t>
            </a:r>
            <a:r>
              <a:rPr lang="en-US" dirty="0" smtClean="0"/>
              <a:t>}</a:t>
            </a:r>
            <a:endParaRPr lang="en-US" dirty="0"/>
          </a:p>
        </p:txBody>
      </p:sp>
      <p:cxnSp>
        <p:nvCxnSpPr>
          <p:cNvPr id="36" name="Straight Arrow Connector 35"/>
          <p:cNvCxnSpPr/>
          <p:nvPr/>
        </p:nvCxnSpPr>
        <p:spPr>
          <a:xfrm>
            <a:off x="3060464" y="5458420"/>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280346" y="5204054"/>
            <a:ext cx="1353446" cy="400110"/>
          </a:xfrm>
          <a:prstGeom prst="rect">
            <a:avLst/>
          </a:prstGeom>
          <a:noFill/>
        </p:spPr>
        <p:txBody>
          <a:bodyPr wrap="square" rtlCol="0">
            <a:spAutoFit/>
          </a:bodyPr>
          <a:lstStyle/>
          <a:p>
            <a:pPr lvl="0" algn="ctr" defTabSz="914400">
              <a:defRPr/>
            </a:pPr>
            <a:r>
              <a:rPr lang="en-US" sz="2000" dirty="0" smtClean="0"/>
              <a:t>{q</a:t>
            </a:r>
            <a:r>
              <a:rPr lang="en-US" sz="2000" baseline="-25000" dirty="0" smtClean="0"/>
              <a:t>2</a:t>
            </a:r>
            <a:r>
              <a:rPr lang="en-US" sz="2000" dirty="0" smtClean="0"/>
              <a:t>}</a:t>
            </a:r>
            <a:endParaRPr lang="en-US" sz="2000" dirty="0"/>
          </a:p>
        </p:txBody>
      </p:sp>
      <p:sp>
        <p:nvSpPr>
          <p:cNvPr id="39" name="TextBox 38"/>
          <p:cNvSpPr txBox="1"/>
          <p:nvPr/>
        </p:nvSpPr>
        <p:spPr>
          <a:xfrm>
            <a:off x="3785631" y="5044351"/>
            <a:ext cx="577970" cy="461665"/>
          </a:xfrm>
          <a:prstGeom prst="rect">
            <a:avLst/>
          </a:prstGeom>
          <a:noFill/>
        </p:spPr>
        <p:txBody>
          <a:bodyPr wrap="square" rtlCol="0">
            <a:spAutoFit/>
          </a:bodyPr>
          <a:lstStyle/>
          <a:p>
            <a:r>
              <a:rPr lang="en-US" sz="2400" dirty="0"/>
              <a:t>0</a:t>
            </a:r>
          </a:p>
        </p:txBody>
      </p:sp>
      <p:sp>
        <p:nvSpPr>
          <p:cNvPr id="40" name="Oval 39"/>
          <p:cNvSpPr/>
          <p:nvPr/>
        </p:nvSpPr>
        <p:spPr>
          <a:xfrm>
            <a:off x="7251529" y="510330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32158" y="5458420"/>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75247" y="5056834"/>
            <a:ext cx="288853" cy="461665"/>
          </a:xfrm>
          <a:prstGeom prst="rect">
            <a:avLst/>
          </a:prstGeom>
          <a:noFill/>
        </p:spPr>
        <p:txBody>
          <a:bodyPr wrap="square" rtlCol="0">
            <a:spAutoFit/>
          </a:bodyPr>
          <a:lstStyle/>
          <a:p>
            <a:r>
              <a:rPr lang="en-US" sz="2400" dirty="0"/>
              <a:t>1</a:t>
            </a:r>
          </a:p>
        </p:txBody>
      </p:sp>
      <p:sp>
        <p:nvSpPr>
          <p:cNvPr id="45" name="Oval 44"/>
          <p:cNvSpPr/>
          <p:nvPr/>
        </p:nvSpPr>
        <p:spPr>
          <a:xfrm>
            <a:off x="4733928" y="5044351"/>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506441" y="521177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638878" y="5458419"/>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rved Down Arrow 49"/>
          <p:cNvSpPr/>
          <p:nvPr/>
        </p:nvSpPr>
        <p:spPr>
          <a:xfrm flipH="1" flipV="1">
            <a:off x="5368994" y="5767229"/>
            <a:ext cx="2469694" cy="371665"/>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6454006" y="6085614"/>
            <a:ext cx="342006" cy="461665"/>
          </a:xfrm>
          <a:prstGeom prst="rect">
            <a:avLst/>
          </a:prstGeom>
          <a:noFill/>
        </p:spPr>
        <p:txBody>
          <a:bodyPr wrap="square" rtlCol="0">
            <a:spAutoFit/>
          </a:bodyPr>
          <a:lstStyle/>
          <a:p>
            <a:r>
              <a:rPr lang="en-US" sz="2400" dirty="0" smtClean="0"/>
              <a:t>0</a:t>
            </a:r>
            <a:endParaRPr lang="en-US" sz="2400" dirty="0"/>
          </a:p>
        </p:txBody>
      </p:sp>
      <p:sp>
        <p:nvSpPr>
          <p:cNvPr id="52" name="TextBox 51"/>
          <p:cNvSpPr txBox="1"/>
          <p:nvPr/>
        </p:nvSpPr>
        <p:spPr>
          <a:xfrm>
            <a:off x="8893278" y="5160144"/>
            <a:ext cx="342006" cy="461665"/>
          </a:xfrm>
          <a:prstGeom prst="rect">
            <a:avLst/>
          </a:prstGeom>
          <a:noFill/>
        </p:spPr>
        <p:txBody>
          <a:bodyPr wrap="square" rtlCol="0">
            <a:spAutoFit/>
          </a:bodyPr>
          <a:lstStyle/>
          <a:p>
            <a:r>
              <a:rPr lang="en-US" sz="2400" dirty="0"/>
              <a:t>1</a:t>
            </a:r>
          </a:p>
        </p:txBody>
      </p:sp>
      <p:sp>
        <p:nvSpPr>
          <p:cNvPr id="53" name="Curved Down Arrow 52"/>
          <p:cNvSpPr/>
          <p:nvPr/>
        </p:nvSpPr>
        <p:spPr>
          <a:xfrm rot="5227681">
            <a:off x="8561888" y="5267218"/>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4028595" y="686985"/>
            <a:ext cx="393799" cy="461665"/>
          </a:xfrm>
          <a:prstGeom prst="rect">
            <a:avLst/>
          </a:prstGeom>
          <a:noFill/>
        </p:spPr>
        <p:txBody>
          <a:bodyPr wrap="square" rtlCol="0">
            <a:spAutoFit/>
          </a:bodyPr>
          <a:lstStyle/>
          <a:p>
            <a:r>
              <a:rPr lang="en-US" sz="2400" dirty="0"/>
              <a:t>0</a:t>
            </a:r>
          </a:p>
        </p:txBody>
      </p:sp>
      <p:sp>
        <p:nvSpPr>
          <p:cNvPr id="57" name="Curved Down Arrow 56"/>
          <p:cNvSpPr/>
          <p:nvPr/>
        </p:nvSpPr>
        <p:spPr>
          <a:xfrm rot="12541724" flipH="1">
            <a:off x="2306718" y="1762911"/>
            <a:ext cx="1976742" cy="462196"/>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2823175" y="2016714"/>
            <a:ext cx="393799" cy="461665"/>
          </a:xfrm>
          <a:prstGeom prst="rect">
            <a:avLst/>
          </a:prstGeom>
          <a:noFill/>
        </p:spPr>
        <p:txBody>
          <a:bodyPr wrap="square" rtlCol="0">
            <a:spAutoFit/>
          </a:bodyPr>
          <a:lstStyle/>
          <a:p>
            <a:r>
              <a:rPr lang="en-US" sz="2400" dirty="0"/>
              <a:t>0</a:t>
            </a:r>
          </a:p>
        </p:txBody>
      </p:sp>
      <p:sp>
        <p:nvSpPr>
          <p:cNvPr id="61" name="Curved Down Arrow 60"/>
          <p:cNvSpPr/>
          <p:nvPr/>
        </p:nvSpPr>
        <p:spPr>
          <a:xfrm rot="8589326" flipH="1">
            <a:off x="4813328" y="1697578"/>
            <a:ext cx="1651101" cy="59286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4331873" y="2771493"/>
            <a:ext cx="721218" cy="400110"/>
          </a:xfrm>
          <a:prstGeom prst="rect">
            <a:avLst/>
          </a:prstGeom>
          <a:noFill/>
        </p:spPr>
        <p:txBody>
          <a:bodyPr wrap="square" rtlCol="0">
            <a:spAutoFit/>
          </a:bodyPr>
          <a:lstStyle/>
          <a:p>
            <a:r>
              <a:rPr lang="en-US" sz="2000" dirty="0" smtClean="0"/>
              <a:t>0, 1</a:t>
            </a:r>
            <a:endParaRPr lang="en-US" sz="2000" dirty="0"/>
          </a:p>
        </p:txBody>
      </p:sp>
      <p:sp>
        <p:nvSpPr>
          <p:cNvPr id="65" name="Oval 64"/>
          <p:cNvSpPr/>
          <p:nvPr/>
        </p:nvSpPr>
        <p:spPr>
          <a:xfrm>
            <a:off x="4787569" y="5119114"/>
            <a:ext cx="737664"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974468" y="4366890"/>
            <a:ext cx="342006" cy="461665"/>
          </a:xfrm>
          <a:prstGeom prst="rect">
            <a:avLst/>
          </a:prstGeom>
          <a:noFill/>
        </p:spPr>
        <p:txBody>
          <a:bodyPr wrap="square" rtlCol="0">
            <a:spAutoFit/>
          </a:bodyPr>
          <a:lstStyle/>
          <a:p>
            <a:r>
              <a:rPr lang="en-US" sz="2400" dirty="0"/>
              <a:t>0</a:t>
            </a:r>
          </a:p>
        </p:txBody>
      </p:sp>
      <p:sp>
        <p:nvSpPr>
          <p:cNvPr id="67" name="Curved Down Arrow 66"/>
          <p:cNvSpPr/>
          <p:nvPr/>
        </p:nvSpPr>
        <p:spPr>
          <a:xfrm>
            <a:off x="4965407" y="4728416"/>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 name="Straight Arrow Connector 47"/>
          <p:cNvCxnSpPr/>
          <p:nvPr/>
        </p:nvCxnSpPr>
        <p:spPr>
          <a:xfrm flipV="1">
            <a:off x="1807482" y="1119578"/>
            <a:ext cx="611615" cy="87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Curved Down Arrow 67"/>
          <p:cNvSpPr/>
          <p:nvPr/>
        </p:nvSpPr>
        <p:spPr>
          <a:xfrm rot="10646525">
            <a:off x="4339511" y="2365474"/>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extBox 68"/>
          <p:cNvSpPr txBox="1"/>
          <p:nvPr/>
        </p:nvSpPr>
        <p:spPr>
          <a:xfrm rot="10800000">
            <a:off x="5953021" y="1730540"/>
            <a:ext cx="393799" cy="461665"/>
          </a:xfrm>
          <a:prstGeom prst="rect">
            <a:avLst/>
          </a:prstGeom>
          <a:noFill/>
        </p:spPr>
        <p:txBody>
          <a:bodyPr wrap="square" rtlCol="0">
            <a:spAutoFit/>
          </a:bodyPr>
          <a:lstStyle/>
          <a:p>
            <a:r>
              <a:rPr lang="en-US" sz="2400" dirty="0"/>
              <a:t>0</a:t>
            </a:r>
          </a:p>
        </p:txBody>
      </p:sp>
      <p:sp>
        <p:nvSpPr>
          <p:cNvPr id="70" name="Oval 69"/>
          <p:cNvSpPr/>
          <p:nvPr/>
        </p:nvSpPr>
        <p:spPr>
          <a:xfrm>
            <a:off x="5644707" y="843975"/>
            <a:ext cx="487613" cy="46900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p:nvPr/>
        </p:nvCxnSpPr>
        <p:spPr>
          <a:xfrm>
            <a:off x="2771479" y="5767229"/>
            <a:ext cx="842989" cy="4610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584788" y="6019592"/>
            <a:ext cx="737664"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p:cNvSpPr txBox="1"/>
              <p:nvPr/>
            </p:nvSpPr>
            <p:spPr>
              <a:xfrm>
                <a:off x="3679475" y="6154403"/>
                <a:ext cx="577970" cy="400110"/>
              </a:xfrm>
              <a:prstGeom prst="rect">
                <a:avLst/>
              </a:prstGeom>
              <a:noFill/>
            </p:spPr>
            <p:txBody>
              <a:bodyPr wrap="square" rtlCol="0">
                <a:spAutoFit/>
              </a:bodyPr>
              <a:lstStyle/>
              <a:p>
                <a:pPr lvl="0" algn="ctr" defTabSz="914400">
                  <a:defRPr/>
                </a:pPr>
                <a:r>
                  <a:rPr lang="en-US" sz="2000" dirty="0"/>
                  <a:t>{</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endParaRPr lang="en-US" sz="2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3679475" y="6154403"/>
                <a:ext cx="577970" cy="400110"/>
              </a:xfrm>
              <a:prstGeom prst="rect">
                <a:avLst/>
              </a:prstGeom>
              <a:blipFill>
                <a:blip r:embed="rId4"/>
                <a:stretch>
                  <a:fillRect l="-7447" t="-9231" r="-1064" b="-27692"/>
                </a:stretch>
              </a:blipFill>
            </p:spPr>
            <p:txBody>
              <a:bodyPr/>
              <a:lstStyle/>
              <a:p>
                <a:r>
                  <a:rPr lang="en-US">
                    <a:noFill/>
                  </a:rPr>
                  <a:t> </a:t>
                </a:r>
              </a:p>
            </p:txBody>
          </p:sp>
        </mc:Fallback>
      </mc:AlternateContent>
      <p:sp>
        <p:nvSpPr>
          <p:cNvPr id="74" name="TextBox 73"/>
          <p:cNvSpPr txBox="1"/>
          <p:nvPr/>
        </p:nvSpPr>
        <p:spPr>
          <a:xfrm>
            <a:off x="3048546" y="5641654"/>
            <a:ext cx="288853" cy="461665"/>
          </a:xfrm>
          <a:prstGeom prst="rect">
            <a:avLst/>
          </a:prstGeom>
          <a:noFill/>
        </p:spPr>
        <p:txBody>
          <a:bodyPr wrap="square" rtlCol="0">
            <a:spAutoFit/>
          </a:bodyPr>
          <a:lstStyle/>
          <a:p>
            <a:r>
              <a:rPr lang="en-US" sz="2400" dirty="0"/>
              <a:t>1</a:t>
            </a:r>
          </a:p>
        </p:txBody>
      </p:sp>
      <p:sp>
        <p:nvSpPr>
          <p:cNvPr id="75" name="Curved Down Arrow 74"/>
          <p:cNvSpPr/>
          <p:nvPr/>
        </p:nvSpPr>
        <p:spPr>
          <a:xfrm rot="5227681">
            <a:off x="4279409" y="6180946"/>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TextBox 75"/>
          <p:cNvSpPr txBox="1"/>
          <p:nvPr/>
        </p:nvSpPr>
        <p:spPr>
          <a:xfrm>
            <a:off x="4569841" y="6133190"/>
            <a:ext cx="711559" cy="400110"/>
          </a:xfrm>
          <a:prstGeom prst="rect">
            <a:avLst/>
          </a:prstGeom>
          <a:noFill/>
        </p:spPr>
        <p:txBody>
          <a:bodyPr wrap="square" rtlCol="0">
            <a:spAutoFit/>
          </a:bodyPr>
          <a:lstStyle/>
          <a:p>
            <a:r>
              <a:rPr lang="en-US" sz="2000" dirty="0" smtClean="0"/>
              <a:t>0,1</a:t>
            </a:r>
            <a:endParaRPr lang="en-US" sz="2000" dirty="0"/>
          </a:p>
        </p:txBody>
      </p:sp>
    </p:spTree>
    <p:extLst>
      <p:ext uri="{BB962C8B-B14F-4D97-AF65-F5344CB8AC3E}">
        <p14:creationId xmlns:p14="http://schemas.microsoft.com/office/powerpoint/2010/main" val="2875892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700" y="215358"/>
            <a:ext cx="10101532" cy="6740307"/>
          </a:xfrm>
          <a:prstGeom prst="rect">
            <a:avLst/>
          </a:prstGeom>
          <a:noFill/>
        </p:spPr>
        <p:txBody>
          <a:bodyPr wrap="square" rtlCol="0">
            <a:spAutoFit/>
          </a:bodyPr>
          <a:lstStyle/>
          <a:p>
            <a:r>
              <a:rPr lang="en-US" dirty="0"/>
              <a:t>4</a:t>
            </a:r>
            <a:r>
              <a:rPr lang="en-US" dirty="0" smtClean="0"/>
              <a:t>.	Convert the following NFA That accepts all string in which second last bit is 1.</a:t>
            </a:r>
          </a:p>
          <a:p>
            <a:pPr marL="342900" indent="-342900">
              <a:buAutoNum type="arabicPeriod"/>
            </a:pPr>
            <a:endParaRPr lang="en-US" dirty="0"/>
          </a:p>
          <a:p>
            <a:pPr marL="342900" indent="-342900">
              <a:buAutoNum type="arabicPeriod"/>
            </a:pPr>
            <a:endParaRPr lang="en-US" dirty="0" smtClean="0"/>
          </a:p>
          <a:p>
            <a:endParaRPr lang="en-US" dirty="0" smtClean="0"/>
          </a:p>
          <a:p>
            <a:endParaRPr lang="en-US" dirty="0"/>
          </a:p>
          <a:p>
            <a:endParaRPr lang="en-US" dirty="0"/>
          </a:p>
          <a:p>
            <a:pPr marL="342900" indent="-342900">
              <a:buAutoNum type="arabicPeriod"/>
            </a:pPr>
            <a:endParaRPr lang="en-US" dirty="0" smtClean="0"/>
          </a:p>
          <a:p>
            <a:endParaRPr lang="en-US" dirty="0" smtClean="0"/>
          </a:p>
          <a:p>
            <a:endParaRPr lang="en-US" dirty="0"/>
          </a:p>
          <a:p>
            <a:pPr marL="342900" indent="-342900">
              <a:buAutoNum type="alphaLcPeriod"/>
            </a:pPr>
            <a:r>
              <a:rPr lang="en-US" dirty="0" smtClean="0"/>
              <a:t>Transition table for NFA:                               b. Identifying new states and transition for DFA:</a:t>
            </a:r>
          </a:p>
          <a:p>
            <a:pPr lvl="8"/>
            <a:r>
              <a:rPr lang="en-US" dirty="0" smtClean="0"/>
              <a:t>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Oval 6"/>
          <p:cNvSpPr/>
          <p:nvPr/>
        </p:nvSpPr>
        <p:spPr>
          <a:xfrm>
            <a:off x="2429614" y="776386"/>
            <a:ext cx="647285" cy="6225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81650" y="773579"/>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cxnSp>
        <p:nvCxnSpPr>
          <p:cNvPr id="18" name="Straight Arrow Connector 17"/>
          <p:cNvCxnSpPr>
            <a:endCxn id="25" idx="2"/>
          </p:cNvCxnSpPr>
          <p:nvPr/>
        </p:nvCxnSpPr>
        <p:spPr>
          <a:xfrm>
            <a:off x="3076899" y="1070589"/>
            <a:ext cx="9374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80914" y="768758"/>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5" name="Oval 24"/>
          <p:cNvSpPr/>
          <p:nvPr/>
        </p:nvSpPr>
        <p:spPr>
          <a:xfrm>
            <a:off x="4014358" y="782716"/>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482494" y="78271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085899026"/>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m:oMathPara>
                          </a14:m>
                          <a:endParaRPr lang="en-US" dirty="0"/>
                        </a:p>
                      </a:txBody>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2</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0" i="0" baseline="-25000" dirty="0" smtClean="0"/>
                                  <m:t>2</m:t>
                                </m:r>
                              </m:oMath>
                            </m:oMathPara>
                          </a14:m>
                          <a:endParaRPr lang="en-US" dirty="0"/>
                        </a:p>
                      </a:txBody>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33025839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085899026"/>
                  </p:ext>
                </p:extLst>
              </p:nvPr>
            </p:nvGraphicFramePr>
            <p:xfrm>
              <a:off x="1492368" y="2976294"/>
              <a:ext cx="2639685" cy="1633684"/>
            </p:xfrm>
            <a:graphic>
              <a:graphicData uri="http://schemas.openxmlformats.org/drawingml/2006/table">
                <a:tbl>
                  <a:tblPr firstRow="1" bandRow="1">
                    <a:tableStyleId>{00A15C55-8517-42AA-B614-E9B94910E393}</a:tableStyleId>
                  </a:tblPr>
                  <a:tblGrid>
                    <a:gridCol w="879895">
                      <a:extLst>
                        <a:ext uri="{9D8B030D-6E8A-4147-A177-3AD203B41FA5}">
                          <a16:colId xmlns:a16="http://schemas.microsoft.com/office/drawing/2014/main" val="1038414844"/>
                        </a:ext>
                      </a:extLst>
                    </a:gridCol>
                    <a:gridCol w="879895">
                      <a:extLst>
                        <a:ext uri="{9D8B030D-6E8A-4147-A177-3AD203B41FA5}">
                          <a16:colId xmlns:a16="http://schemas.microsoft.com/office/drawing/2014/main" val="3234679747"/>
                        </a:ext>
                      </a:extLst>
                    </a:gridCol>
                    <a:gridCol w="879895">
                      <a:extLst>
                        <a:ext uri="{9D8B030D-6E8A-4147-A177-3AD203B41FA5}">
                          <a16:colId xmlns:a16="http://schemas.microsoft.com/office/drawing/2014/main" val="2224033334"/>
                        </a:ext>
                      </a:extLst>
                    </a:gridCol>
                  </a:tblGrid>
                  <a:tr h="408421">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endParaRPr lang="en-US"/>
                        </a:p>
                      </a:txBody>
                      <a:tcPr>
                        <a:blipFill>
                          <a:blip r:embed="rId2"/>
                          <a:stretch>
                            <a:fillRect l="-200000" t="-105882" r="-2759" b="-208824"/>
                          </a:stretch>
                        </a:blipFill>
                      </a:tcPr>
                    </a:tc>
                    <a:extLst>
                      <a:ext uri="{0D108BD9-81ED-4DB2-BD59-A6C34878D82A}">
                        <a16:rowId xmlns:a16="http://schemas.microsoft.com/office/drawing/2014/main" val="357495657"/>
                      </a:ext>
                    </a:extLst>
                  </a:tr>
                  <a:tr h="4084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dirty="0" smtClean="0"/>
                        </a:p>
                      </a:txBody>
                      <a:tcPr/>
                    </a:tc>
                    <a:tc>
                      <a:txBody>
                        <a:bodyPr/>
                        <a:lstStyle/>
                        <a:p>
                          <a:endParaRPr lang="en-US"/>
                        </a:p>
                      </a:txBody>
                      <a:tcPr>
                        <a:blipFill>
                          <a:blip r:embed="rId2"/>
                          <a:stretch>
                            <a:fillRect l="-101389" t="-208955" r="-103472" b="-111940"/>
                          </a:stretch>
                        </a:blipFill>
                      </a:tcPr>
                    </a:tc>
                    <a:tc>
                      <a:txBody>
                        <a:bodyPr/>
                        <a:lstStyle/>
                        <a:p>
                          <a:endParaRPr lang="en-US"/>
                        </a:p>
                      </a:txBody>
                      <a:tcPr>
                        <a:blipFill>
                          <a:blip r:embed="rId2"/>
                          <a:stretch>
                            <a:fillRect l="-200000" t="-208955" r="-2759" b="-111940"/>
                          </a:stretch>
                        </a:blipFill>
                      </a:tcPr>
                    </a:tc>
                    <a:extLst>
                      <a:ext uri="{0D108BD9-81ED-4DB2-BD59-A6C34878D82A}">
                        <a16:rowId xmlns:a16="http://schemas.microsoft.com/office/drawing/2014/main" val="251395272"/>
                      </a:ext>
                    </a:extLst>
                  </a:tr>
                  <a:tr h="408421">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2"/>
                          <a:stretch>
                            <a:fillRect l="-101389" t="-308955" r="-103472" b="-11940"/>
                          </a:stretch>
                        </a:blipFill>
                      </a:tcPr>
                    </a:tc>
                    <a:tc>
                      <a:txBody>
                        <a:bodyPr/>
                        <a:lstStyle/>
                        <a:p>
                          <a:endParaRPr lang="en-US"/>
                        </a:p>
                      </a:txBody>
                      <a:tcPr>
                        <a:blipFill>
                          <a:blip r:embed="rId2"/>
                          <a:stretch>
                            <a:fillRect l="-200000" t="-308955" r="-2759" b="-11940"/>
                          </a:stretch>
                        </a:blipFill>
                      </a:tcPr>
                    </a:tc>
                    <a:extLst>
                      <a:ext uri="{0D108BD9-81ED-4DB2-BD59-A6C34878D82A}">
                        <a16:rowId xmlns:a16="http://schemas.microsoft.com/office/drawing/2014/main" val="3330258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3381612893"/>
                  </p:ext>
                </p:extLst>
              </p:nvPr>
            </p:nvGraphicFramePr>
            <p:xfrm>
              <a:off x="6842902" y="2976295"/>
              <a:ext cx="4362811" cy="1900302"/>
            </p:xfrm>
            <a:graphic>
              <a:graphicData uri="http://schemas.openxmlformats.org/drawingml/2006/table">
                <a:tbl>
                  <a:tblPr firstRow="1" bandRow="1">
                    <a:tableStyleId>{00A15C55-8517-42AA-B614-E9B94910E393}</a:tableStyleId>
                  </a:tblPr>
                  <a:tblGrid>
                    <a:gridCol w="1435581">
                      <a:extLst>
                        <a:ext uri="{9D8B030D-6E8A-4147-A177-3AD203B41FA5}">
                          <a16:colId xmlns:a16="http://schemas.microsoft.com/office/drawing/2014/main" val="1038414844"/>
                        </a:ext>
                      </a:extLst>
                    </a:gridCol>
                    <a:gridCol w="1305473">
                      <a:extLst>
                        <a:ext uri="{9D8B030D-6E8A-4147-A177-3AD203B41FA5}">
                          <a16:colId xmlns:a16="http://schemas.microsoft.com/office/drawing/2014/main" val="3234679747"/>
                        </a:ext>
                      </a:extLst>
                    </a:gridCol>
                    <a:gridCol w="1621757">
                      <a:extLst>
                        <a:ext uri="{9D8B030D-6E8A-4147-A177-3AD203B41FA5}">
                          <a16:colId xmlns:a16="http://schemas.microsoft.com/office/drawing/2014/main" val="2224033334"/>
                        </a:ext>
                      </a:extLst>
                    </a:gridCol>
                  </a:tblGrid>
                  <a:tr h="334139">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baseline="0" dirty="0" smtClean="0">
                              <a:latin typeface="+mn-lt"/>
                              <a:ea typeface="+mn-ea"/>
                            </a:rPr>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r>
                                <a:rPr lang="en-US" sz="1800" b="0" i="1"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57495657"/>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baseline="0" dirty="0" smtClean="0"/>
                            <a:t>}</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r>
                                  <m:rPr>
                                    <m:nor/>
                                  </m:rPr>
                                  <a:rPr lang="en-US" sz="1800" baseline="0" dirty="0" smtClean="0"/>
                                  <m:t>}</m:t>
                                </m:r>
                              </m:oMath>
                            </m:oMathPara>
                          </a14:m>
                          <a:endParaRPr lang="en-US" dirty="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dirty="0" smtClean="0"/>
                            <a:t> , 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251395272"/>
                      </a:ext>
                    </a:extLst>
                  </a:tr>
                  <a:tr h="334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r>
                                  <m:rPr>
                                    <m:nor/>
                                  </m:rPr>
                                  <a:rPr lang="en-US" sz="1800" baseline="0" dirty="0" smtClean="0"/>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q</m:t>
                                </m:r>
                                <m:r>
                                  <m:rPr>
                                    <m:nor/>
                                  </m:rPr>
                                  <a:rPr lang="en-US" sz="1800" baseline="-25000" dirty="0" smtClean="0"/>
                                  <m:t>0</m:t>
                                </m:r>
                              </m:oMath>
                            </m:oMathPara>
                          </a14:m>
                          <a:endParaRPr lang="en-US" sz="1800" dirty="0" smtClean="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dirty="0" smtClean="0"/>
                            <a:t>}</a:t>
                          </a:r>
                          <a:endParaRPr lang="en-US" dirty="0"/>
                        </a:p>
                      </a:txBody>
                      <a:tcPr/>
                    </a:tc>
                    <a:extLst>
                      <a:ext uri="{0D108BD9-81ED-4DB2-BD59-A6C34878D82A}">
                        <a16:rowId xmlns:a16="http://schemas.microsoft.com/office/drawing/2014/main" val="3330258395"/>
                      </a:ext>
                    </a:extLst>
                  </a:tr>
                  <a:tr h="437262">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dirty="0" smtClean="0"/>
                            <a:t> , q</a:t>
                          </a:r>
                          <a:r>
                            <a:rPr lang="en-US" sz="1800" baseline="-25000" dirty="0" smtClean="0"/>
                            <a:t>2</a:t>
                          </a:r>
                          <a:r>
                            <a:rPr lang="en-US" sz="1800" baseline="0" dirty="0" smtClean="0"/>
                            <a: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800" dirty="0" smtClean="0"/>
                                  <m:t>{</m:t>
                                </m:r>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2</m:t>
                                </m:r>
                                <m:r>
                                  <m:rPr>
                                    <m:nor/>
                                  </m:rPr>
                                  <a:rPr lang="en-US" sz="1800" baseline="0" dirty="0" smtClean="0"/>
                                  <m:t>}</m:t>
                                </m:r>
                              </m:oMath>
                            </m:oMathPara>
                          </a14:m>
                          <a:endParaRPr lang="en-US" dirty="0"/>
                        </a:p>
                      </a:txBody>
                      <a:tcPr/>
                    </a:tc>
                    <a:tc>
                      <a:txBody>
                        <a:bodyPr/>
                        <a:lstStyle/>
                        <a:p>
                          <a:pPr algn="ctr"/>
                          <a:r>
                            <a:rPr lang="en-US" sz="1800" dirty="0" smtClean="0"/>
                            <a:t>{</a:t>
                          </a:r>
                          <a14:m>
                            <m:oMath xmlns:m="http://schemas.openxmlformats.org/officeDocument/2006/math">
                              <m:r>
                                <m:rPr>
                                  <m:nor/>
                                </m:rPr>
                                <a:rPr lang="en-US" sz="1800" dirty="0" smtClean="0"/>
                                <m:t>q</m:t>
                              </m:r>
                              <m:r>
                                <m:rPr>
                                  <m:nor/>
                                </m:rPr>
                                <a:rPr lang="en-US" sz="1800" b="0" i="0" baseline="-25000" dirty="0" smtClean="0"/>
                                <m:t>0</m:t>
                              </m:r>
                              <m:r>
                                <m:rPr>
                                  <m:nor/>
                                </m:rPr>
                                <a:rPr lang="en-US" sz="1800" baseline="-25000" dirty="0" smtClean="0"/>
                                <m:t> </m:t>
                              </m:r>
                              <m:r>
                                <m:rPr>
                                  <m:nor/>
                                </m:rPr>
                                <a:rPr lang="en-US" sz="1800" baseline="0" dirty="0" smtClean="0"/>
                                <m:t>, </m:t>
                              </m:r>
                              <m:r>
                                <m:rPr>
                                  <m:nor/>
                                </m:rPr>
                                <a:rPr lang="en-US" sz="1800" dirty="0" smtClean="0"/>
                                <m:t>q</m:t>
                              </m:r>
                              <m:r>
                                <m:rPr>
                                  <m:nor/>
                                </m:rPr>
                                <a:rPr lang="en-US" sz="1800" b="0" i="0" baseline="-25000" dirty="0" smtClean="0"/>
                                <m:t>1</m:t>
                              </m:r>
                            </m:oMath>
                          </a14:m>
                          <a:r>
                            <a:rPr lang="en-US" sz="1800" dirty="0" smtClean="0"/>
                            <a:t> , q</a:t>
                          </a:r>
                          <a:r>
                            <a:rPr lang="en-US" sz="1800" baseline="-25000" dirty="0" smtClean="0"/>
                            <a:t>2</a:t>
                          </a:r>
                          <a:r>
                            <a:rPr lang="en-US" sz="1800" baseline="0" dirty="0" smtClean="0"/>
                            <a:t>}</a:t>
                          </a:r>
                          <a:endParaRPr lang="en-US" dirty="0"/>
                        </a:p>
                      </a:txBody>
                      <a:tcPr/>
                    </a:tc>
                    <a:extLst>
                      <a:ext uri="{0D108BD9-81ED-4DB2-BD59-A6C34878D82A}">
                        <a16:rowId xmlns:a16="http://schemas.microsoft.com/office/drawing/2014/main" val="142773542"/>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3381612893"/>
                  </p:ext>
                </p:extLst>
              </p:nvPr>
            </p:nvGraphicFramePr>
            <p:xfrm>
              <a:off x="6842902" y="2976295"/>
              <a:ext cx="4362811" cy="1900302"/>
            </p:xfrm>
            <a:graphic>
              <a:graphicData uri="http://schemas.openxmlformats.org/drawingml/2006/table">
                <a:tbl>
                  <a:tblPr firstRow="1" bandRow="1">
                    <a:tableStyleId>{00A15C55-8517-42AA-B614-E9B94910E393}</a:tableStyleId>
                  </a:tblPr>
                  <a:tblGrid>
                    <a:gridCol w="1435581">
                      <a:extLst>
                        <a:ext uri="{9D8B030D-6E8A-4147-A177-3AD203B41FA5}">
                          <a16:colId xmlns:a16="http://schemas.microsoft.com/office/drawing/2014/main" val="1038414844"/>
                        </a:ext>
                      </a:extLst>
                    </a:gridCol>
                    <a:gridCol w="1305473">
                      <a:extLst>
                        <a:ext uri="{9D8B030D-6E8A-4147-A177-3AD203B41FA5}">
                          <a16:colId xmlns:a16="http://schemas.microsoft.com/office/drawing/2014/main" val="3234679747"/>
                        </a:ext>
                      </a:extLst>
                    </a:gridCol>
                    <a:gridCol w="1621757">
                      <a:extLst>
                        <a:ext uri="{9D8B030D-6E8A-4147-A177-3AD203B41FA5}">
                          <a16:colId xmlns:a16="http://schemas.microsoft.com/office/drawing/2014/main" val="2224033334"/>
                        </a:ext>
                      </a:extLst>
                    </a:gridCol>
                  </a:tblGrid>
                  <a:tr h="365760">
                    <a:tc>
                      <a:txBody>
                        <a:bodyPr/>
                        <a:lstStyle/>
                        <a:p>
                          <a:pPr algn="ctr"/>
                          <a:r>
                            <a:rPr lang="en-US" dirty="0" smtClean="0"/>
                            <a:t>S\I</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582759602"/>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endParaRPr lang="en-US"/>
                        </a:p>
                      </a:txBody>
                      <a:tcPr>
                        <a:blipFill>
                          <a:blip r:embed="rId3"/>
                          <a:stretch>
                            <a:fillRect l="-168914" t="-108333" r="-1498" b="-326667"/>
                          </a:stretch>
                        </a:blipFill>
                      </a:tcPr>
                    </a:tc>
                    <a:extLst>
                      <a:ext uri="{0D108BD9-81ED-4DB2-BD59-A6C34878D82A}">
                        <a16:rowId xmlns:a16="http://schemas.microsoft.com/office/drawing/2014/main" val="357495657"/>
                      </a:ext>
                    </a:extLst>
                  </a:tr>
                  <a:tr h="365760">
                    <a:tc>
                      <a:txBody>
                        <a:bodyPr/>
                        <a:lstStyle/>
                        <a:p>
                          <a:endParaRPr lang="en-US"/>
                        </a:p>
                      </a:txBody>
                      <a:tcPr>
                        <a:blipFill>
                          <a:blip r:embed="rId3"/>
                          <a:stretch>
                            <a:fillRect l="-424" t="-208333" r="-205508" b="-226667"/>
                          </a:stretch>
                        </a:blipFill>
                      </a:tcPr>
                    </a:tc>
                    <a:tc>
                      <a:txBody>
                        <a:bodyPr/>
                        <a:lstStyle/>
                        <a:p>
                          <a:endParaRPr lang="en-US"/>
                        </a:p>
                      </a:txBody>
                      <a:tcPr>
                        <a:blipFill>
                          <a:blip r:embed="rId3"/>
                          <a:stretch>
                            <a:fillRect l="-110748" t="-208333" r="-126636" b="-226667"/>
                          </a:stretch>
                        </a:blipFill>
                      </a:tcPr>
                    </a:tc>
                    <a:tc>
                      <a:txBody>
                        <a:bodyPr/>
                        <a:lstStyle/>
                        <a:p>
                          <a:endParaRPr lang="en-US"/>
                        </a:p>
                      </a:txBody>
                      <a:tcPr>
                        <a:blipFill>
                          <a:blip r:embed="rId3"/>
                          <a:stretch>
                            <a:fillRect l="-168914" t="-208333" r="-1498" b="-226667"/>
                          </a:stretch>
                        </a:blipFill>
                      </a:tcPr>
                    </a:tc>
                    <a:extLst>
                      <a:ext uri="{0D108BD9-81ED-4DB2-BD59-A6C34878D82A}">
                        <a16:rowId xmlns:a16="http://schemas.microsoft.com/office/drawing/2014/main" val="251395272"/>
                      </a:ext>
                    </a:extLst>
                  </a:tr>
                  <a:tr h="365760">
                    <a:tc>
                      <a:txBody>
                        <a:bodyPr/>
                        <a:lstStyle/>
                        <a:p>
                          <a:endParaRPr lang="en-US"/>
                        </a:p>
                      </a:txBody>
                      <a:tcPr>
                        <a:blipFill>
                          <a:blip r:embed="rId3"/>
                          <a:stretch>
                            <a:fillRect l="-424" t="-308333" r="-205508" b="-126667"/>
                          </a:stretch>
                        </a:blipFill>
                      </a:tcPr>
                    </a:tc>
                    <a:tc>
                      <a:txBody>
                        <a:bodyPr/>
                        <a:lstStyle/>
                        <a:p>
                          <a:endParaRPr lang="en-US"/>
                        </a:p>
                      </a:txBody>
                      <a:tcPr>
                        <a:blipFill>
                          <a:blip r:embed="rId3"/>
                          <a:stretch>
                            <a:fillRect l="-110748" t="-308333" r="-126636" b="-126667"/>
                          </a:stretch>
                        </a:blipFill>
                      </a:tcPr>
                    </a:tc>
                    <a:tc>
                      <a:txBody>
                        <a:bodyPr/>
                        <a:lstStyle/>
                        <a:p>
                          <a:endParaRPr lang="en-US"/>
                        </a:p>
                      </a:txBody>
                      <a:tcPr>
                        <a:blipFill>
                          <a:blip r:embed="rId3"/>
                          <a:stretch>
                            <a:fillRect l="-168914" t="-308333" r="-1498" b="-126667"/>
                          </a:stretch>
                        </a:blipFill>
                      </a:tcPr>
                    </a:tc>
                    <a:extLst>
                      <a:ext uri="{0D108BD9-81ED-4DB2-BD59-A6C34878D82A}">
                        <a16:rowId xmlns:a16="http://schemas.microsoft.com/office/drawing/2014/main" val="3330258395"/>
                      </a:ext>
                    </a:extLst>
                  </a:tr>
                  <a:tr h="437262">
                    <a:tc>
                      <a:txBody>
                        <a:bodyPr/>
                        <a:lstStyle/>
                        <a:p>
                          <a:endParaRPr lang="en-US"/>
                        </a:p>
                      </a:txBody>
                      <a:tcPr>
                        <a:blipFill>
                          <a:blip r:embed="rId3"/>
                          <a:stretch>
                            <a:fillRect l="-424" t="-340278" r="-205508" b="-5556"/>
                          </a:stretch>
                        </a:blipFill>
                      </a:tcPr>
                    </a:tc>
                    <a:tc>
                      <a:txBody>
                        <a:bodyPr/>
                        <a:lstStyle/>
                        <a:p>
                          <a:endParaRPr lang="en-US"/>
                        </a:p>
                      </a:txBody>
                      <a:tcPr>
                        <a:blipFill>
                          <a:blip r:embed="rId3"/>
                          <a:stretch>
                            <a:fillRect l="-110748" t="-340278" r="-126636" b="-5556"/>
                          </a:stretch>
                        </a:blipFill>
                      </a:tcPr>
                    </a:tc>
                    <a:tc>
                      <a:txBody>
                        <a:bodyPr/>
                        <a:lstStyle/>
                        <a:p>
                          <a:endParaRPr lang="en-US"/>
                        </a:p>
                      </a:txBody>
                      <a:tcPr>
                        <a:blipFill>
                          <a:blip r:embed="rId3"/>
                          <a:stretch>
                            <a:fillRect l="-168914" t="-340278" r="-1498" b="-5556"/>
                          </a:stretch>
                        </a:blipFill>
                      </a:tcPr>
                    </a:tc>
                    <a:extLst>
                      <a:ext uri="{0D108BD9-81ED-4DB2-BD59-A6C34878D82A}">
                        <a16:rowId xmlns:a16="http://schemas.microsoft.com/office/drawing/2014/main" val="142773542"/>
                      </a:ext>
                    </a:extLst>
                  </a:tr>
                </a:tbl>
              </a:graphicData>
            </a:graphic>
          </p:graphicFrame>
        </mc:Fallback>
      </mc:AlternateContent>
      <p:sp>
        <p:nvSpPr>
          <p:cNvPr id="30" name="Oval 29"/>
          <p:cNvSpPr/>
          <p:nvPr/>
        </p:nvSpPr>
        <p:spPr>
          <a:xfrm>
            <a:off x="2433102" y="5211777"/>
            <a:ext cx="595648" cy="5729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590113" y="5238568"/>
            <a:ext cx="1155971" cy="369332"/>
          </a:xfrm>
          <a:prstGeom prst="rect">
            <a:avLst/>
          </a:prstGeom>
          <a:noFill/>
        </p:spPr>
        <p:txBody>
          <a:bodyPr wrap="square" rtlCol="0">
            <a:spAutoFit/>
          </a:bodyPr>
          <a:lstStyle/>
          <a:p>
            <a:pPr lvl="0" algn="ctr" defTabSz="914400">
              <a:defRPr/>
            </a:pPr>
            <a:r>
              <a:rPr lang="en-US" dirty="0"/>
              <a:t>{</a:t>
            </a:r>
            <a:r>
              <a:rPr lang="en-US" dirty="0" smtClean="0"/>
              <a:t>q</a:t>
            </a:r>
            <a:r>
              <a:rPr lang="en-US" baseline="-25000" dirty="0" smtClean="0"/>
              <a:t>0 </a:t>
            </a:r>
            <a:r>
              <a:rPr lang="en-US" dirty="0"/>
              <a:t>, </a:t>
            </a:r>
            <a:r>
              <a:rPr lang="en-US" dirty="0" smtClean="0"/>
              <a:t>q</a:t>
            </a:r>
            <a:r>
              <a:rPr lang="en-US" baseline="-25000" dirty="0"/>
              <a:t>1</a:t>
            </a:r>
            <a:r>
              <a:rPr lang="en-US" dirty="0" smtClean="0"/>
              <a:t>}</a:t>
            </a:r>
            <a:endParaRPr lang="en-US" dirty="0"/>
          </a:p>
        </p:txBody>
      </p:sp>
      <p:cxnSp>
        <p:nvCxnSpPr>
          <p:cNvPr id="36" name="Straight Arrow Connector 35"/>
          <p:cNvCxnSpPr/>
          <p:nvPr/>
        </p:nvCxnSpPr>
        <p:spPr>
          <a:xfrm>
            <a:off x="3060464" y="5458420"/>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4715284" y="3869013"/>
                <a:ext cx="1353446" cy="400110"/>
              </a:xfrm>
              <a:prstGeom prst="rect">
                <a:avLst/>
              </a:prstGeom>
              <a:noFill/>
            </p:spPr>
            <p:txBody>
              <a:bodyPr wrap="square" rtlCol="0">
                <a:spAutoFit/>
              </a:bodyPr>
              <a:lstStyle/>
              <a:p>
                <a:pPr lvl="0" algn="ctr" defTabSz="914400">
                  <a:defRPr/>
                </a:pPr>
                <a14:m>
                  <m:oMathPara xmlns:m="http://schemas.openxmlformats.org/officeDocument/2006/math">
                    <m:oMathParaPr>
                      <m:jc m:val="centerGroup"/>
                    </m:oMathParaPr>
                    <m:oMath xmlns:m="http://schemas.openxmlformats.org/officeDocument/2006/math">
                      <m:r>
                        <m:rPr>
                          <m:nor/>
                        </m:rPr>
                        <a:rPr lang="en-US" sz="2000" dirty="0"/>
                        <m:t>{</m:t>
                      </m:r>
                      <m:r>
                        <m:rPr>
                          <m:nor/>
                        </m:rPr>
                        <a:rPr lang="en-US" sz="2000" dirty="0"/>
                        <m:t>q</m:t>
                      </m:r>
                      <m:r>
                        <m:rPr>
                          <m:nor/>
                        </m:rPr>
                        <a:rPr lang="en-US" sz="2000" baseline="-25000" dirty="0"/>
                        <m:t>0 </m:t>
                      </m:r>
                      <m:r>
                        <m:rPr>
                          <m:nor/>
                        </m:rPr>
                        <a:rPr lang="en-US" sz="2000" dirty="0"/>
                        <m:t>, </m:t>
                      </m:r>
                      <m:r>
                        <m:rPr>
                          <m:nor/>
                        </m:rPr>
                        <a:rPr lang="en-US" sz="2000" dirty="0" smtClean="0"/>
                        <m:t>q</m:t>
                      </m:r>
                      <m:r>
                        <m:rPr>
                          <m:nor/>
                        </m:rPr>
                        <a:rPr lang="en-US" sz="2000" b="0" i="0" baseline="-25000" dirty="0" smtClean="0"/>
                        <m:t>1</m:t>
                      </m:r>
                      <m:r>
                        <m:rPr>
                          <m:nor/>
                        </m:rPr>
                        <a:rPr lang="en-US" sz="2000" dirty="0"/>
                        <m:t>, </m:t>
                      </m:r>
                      <m:r>
                        <m:rPr>
                          <m:nor/>
                        </m:rPr>
                        <a:rPr lang="en-US" sz="2000" dirty="0"/>
                        <m:t>q</m:t>
                      </m:r>
                      <m:r>
                        <m:rPr>
                          <m:nor/>
                        </m:rPr>
                        <a:rPr lang="en-US" sz="2000" baseline="-25000" dirty="0"/>
                        <m:t>2</m:t>
                      </m:r>
                      <m:r>
                        <m:rPr>
                          <m:nor/>
                        </m:rPr>
                        <a:rPr lang="en-US" sz="2000" dirty="0"/>
                        <m:t>}</m:t>
                      </m:r>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715284" y="3869013"/>
                <a:ext cx="1353446" cy="400110"/>
              </a:xfrm>
              <a:prstGeom prst="rect">
                <a:avLst/>
              </a:prstGeom>
              <a:blipFill>
                <a:blip r:embed="rId4"/>
                <a:stretch>
                  <a:fillRect l="-2703" b="-20000"/>
                </a:stretch>
              </a:blipFill>
            </p:spPr>
            <p:txBody>
              <a:bodyPr/>
              <a:lstStyle/>
              <a:p>
                <a:r>
                  <a:rPr lang="en-US">
                    <a:noFill/>
                  </a:rPr>
                  <a:t> </a:t>
                </a:r>
              </a:p>
            </p:txBody>
          </p:sp>
        </mc:Fallback>
      </mc:AlternateContent>
      <p:sp>
        <p:nvSpPr>
          <p:cNvPr id="39" name="TextBox 38"/>
          <p:cNvSpPr txBox="1"/>
          <p:nvPr/>
        </p:nvSpPr>
        <p:spPr>
          <a:xfrm>
            <a:off x="3785631" y="5044351"/>
            <a:ext cx="577970" cy="461665"/>
          </a:xfrm>
          <a:prstGeom prst="rect">
            <a:avLst/>
          </a:prstGeom>
          <a:noFill/>
        </p:spPr>
        <p:txBody>
          <a:bodyPr wrap="square" rtlCol="0">
            <a:spAutoFit/>
          </a:bodyPr>
          <a:lstStyle/>
          <a:p>
            <a:r>
              <a:rPr lang="en-US" sz="2400" dirty="0"/>
              <a:t>1</a:t>
            </a:r>
          </a:p>
        </p:txBody>
      </p:sp>
      <p:sp>
        <p:nvSpPr>
          <p:cNvPr id="40" name="Oval 39"/>
          <p:cNvSpPr/>
          <p:nvPr/>
        </p:nvSpPr>
        <p:spPr>
          <a:xfrm>
            <a:off x="7251529" y="5103303"/>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932158" y="5458420"/>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75247" y="5056834"/>
            <a:ext cx="288853" cy="461665"/>
          </a:xfrm>
          <a:prstGeom prst="rect">
            <a:avLst/>
          </a:prstGeom>
          <a:noFill/>
        </p:spPr>
        <p:txBody>
          <a:bodyPr wrap="square" rtlCol="0">
            <a:spAutoFit/>
          </a:bodyPr>
          <a:lstStyle/>
          <a:p>
            <a:r>
              <a:rPr lang="en-US" sz="2400" dirty="0" smtClean="0"/>
              <a:t>0</a:t>
            </a:r>
            <a:endParaRPr lang="en-US" sz="2400" dirty="0"/>
          </a:p>
        </p:txBody>
      </p:sp>
      <p:sp>
        <p:nvSpPr>
          <p:cNvPr id="45" name="Oval 44"/>
          <p:cNvSpPr/>
          <p:nvPr/>
        </p:nvSpPr>
        <p:spPr>
          <a:xfrm>
            <a:off x="4733928" y="5044351"/>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506441" y="521177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47" name="Straight Arrow Connector 46"/>
          <p:cNvCxnSpPr/>
          <p:nvPr/>
        </p:nvCxnSpPr>
        <p:spPr>
          <a:xfrm>
            <a:off x="5638878" y="5458419"/>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rved Down Arrow 49"/>
          <p:cNvSpPr/>
          <p:nvPr/>
        </p:nvSpPr>
        <p:spPr>
          <a:xfrm flipH="1" flipV="1">
            <a:off x="5368994" y="5767229"/>
            <a:ext cx="2469694" cy="371665"/>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6309151" y="6047580"/>
            <a:ext cx="342006" cy="461665"/>
          </a:xfrm>
          <a:prstGeom prst="rect">
            <a:avLst/>
          </a:prstGeom>
          <a:noFill/>
        </p:spPr>
        <p:txBody>
          <a:bodyPr wrap="square" rtlCol="0">
            <a:spAutoFit/>
          </a:bodyPr>
          <a:lstStyle/>
          <a:p>
            <a:r>
              <a:rPr lang="en-US" sz="2400" dirty="0"/>
              <a:t>1</a:t>
            </a:r>
          </a:p>
        </p:txBody>
      </p:sp>
      <p:sp>
        <p:nvSpPr>
          <p:cNvPr id="54" name="TextBox 53"/>
          <p:cNvSpPr txBox="1"/>
          <p:nvPr/>
        </p:nvSpPr>
        <p:spPr>
          <a:xfrm>
            <a:off x="3265018" y="666687"/>
            <a:ext cx="393799" cy="461665"/>
          </a:xfrm>
          <a:prstGeom prst="rect">
            <a:avLst/>
          </a:prstGeom>
          <a:noFill/>
        </p:spPr>
        <p:txBody>
          <a:bodyPr wrap="square" rtlCol="0">
            <a:spAutoFit/>
          </a:bodyPr>
          <a:lstStyle/>
          <a:p>
            <a:r>
              <a:rPr lang="en-US" sz="2400" dirty="0"/>
              <a:t>1</a:t>
            </a:r>
          </a:p>
        </p:txBody>
      </p:sp>
      <p:sp>
        <p:nvSpPr>
          <p:cNvPr id="62" name="TextBox 61"/>
          <p:cNvSpPr txBox="1"/>
          <p:nvPr/>
        </p:nvSpPr>
        <p:spPr>
          <a:xfrm>
            <a:off x="2544443" y="1737275"/>
            <a:ext cx="721218" cy="400110"/>
          </a:xfrm>
          <a:prstGeom prst="rect">
            <a:avLst/>
          </a:prstGeom>
          <a:noFill/>
        </p:spPr>
        <p:txBody>
          <a:bodyPr wrap="square" rtlCol="0">
            <a:spAutoFit/>
          </a:bodyPr>
          <a:lstStyle/>
          <a:p>
            <a:r>
              <a:rPr lang="en-US" sz="2000" dirty="0" smtClean="0"/>
              <a:t>0, 1</a:t>
            </a:r>
            <a:endParaRPr lang="en-US" sz="2000" dirty="0"/>
          </a:p>
        </p:txBody>
      </p:sp>
      <p:sp>
        <p:nvSpPr>
          <p:cNvPr id="65" name="Oval 64"/>
          <p:cNvSpPr/>
          <p:nvPr/>
        </p:nvSpPr>
        <p:spPr>
          <a:xfrm>
            <a:off x="4673181" y="3896470"/>
            <a:ext cx="1253165" cy="4427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1807482" y="1119578"/>
            <a:ext cx="611615" cy="87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Curved Down Arrow 67"/>
          <p:cNvSpPr/>
          <p:nvPr/>
        </p:nvSpPr>
        <p:spPr>
          <a:xfrm rot="10646525">
            <a:off x="2555717" y="1312458"/>
            <a:ext cx="468792" cy="5156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Oval 69"/>
          <p:cNvSpPr/>
          <p:nvPr/>
        </p:nvSpPr>
        <p:spPr>
          <a:xfrm>
            <a:off x="5615479" y="823730"/>
            <a:ext cx="487613" cy="46900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4590113" y="1065858"/>
            <a:ext cx="9374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563711" y="771661"/>
            <a:ext cx="598593" cy="5757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727722" y="688611"/>
            <a:ext cx="721218" cy="400110"/>
          </a:xfrm>
          <a:prstGeom prst="rect">
            <a:avLst/>
          </a:prstGeom>
          <a:noFill/>
        </p:spPr>
        <p:txBody>
          <a:bodyPr wrap="square" rtlCol="0">
            <a:spAutoFit/>
          </a:bodyPr>
          <a:lstStyle/>
          <a:p>
            <a:r>
              <a:rPr lang="en-US" sz="2000" dirty="0" smtClean="0"/>
              <a:t>0, 1</a:t>
            </a:r>
            <a:endParaRPr lang="en-US" sz="2000" dirty="0"/>
          </a:p>
        </p:txBody>
      </p:sp>
      <p:sp>
        <p:nvSpPr>
          <p:cNvPr id="60" name="TextBox 59"/>
          <p:cNvSpPr txBox="1"/>
          <p:nvPr/>
        </p:nvSpPr>
        <p:spPr>
          <a:xfrm>
            <a:off x="2545017" y="4578171"/>
            <a:ext cx="342006" cy="461665"/>
          </a:xfrm>
          <a:prstGeom prst="rect">
            <a:avLst/>
          </a:prstGeom>
          <a:noFill/>
        </p:spPr>
        <p:txBody>
          <a:bodyPr wrap="square" rtlCol="0">
            <a:spAutoFit/>
          </a:bodyPr>
          <a:lstStyle/>
          <a:p>
            <a:r>
              <a:rPr lang="en-US" sz="2400" dirty="0"/>
              <a:t>0</a:t>
            </a:r>
          </a:p>
        </p:txBody>
      </p:sp>
      <p:sp>
        <p:nvSpPr>
          <p:cNvPr id="63" name="Curved Down Arrow 62"/>
          <p:cNvSpPr/>
          <p:nvPr/>
        </p:nvSpPr>
        <p:spPr>
          <a:xfrm>
            <a:off x="2535956" y="4939697"/>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Curved Down Arrow 63"/>
          <p:cNvSpPr/>
          <p:nvPr/>
        </p:nvSpPr>
        <p:spPr>
          <a:xfrm flipH="1" flipV="1">
            <a:off x="2771477" y="5782905"/>
            <a:ext cx="5067209" cy="845468"/>
          </a:xfrm>
          <a:prstGeom prst="curvedDownArrow">
            <a:avLst>
              <a:gd name="adj1" fmla="val 0"/>
              <a:gd name="adj2" fmla="val 16977"/>
              <a:gd name="adj3" fmla="val 319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76"/>
          <p:cNvSpPr txBox="1"/>
          <p:nvPr/>
        </p:nvSpPr>
        <p:spPr>
          <a:xfrm>
            <a:off x="4935288" y="6265722"/>
            <a:ext cx="342006" cy="461665"/>
          </a:xfrm>
          <a:prstGeom prst="rect">
            <a:avLst/>
          </a:prstGeom>
          <a:noFill/>
        </p:spPr>
        <p:txBody>
          <a:bodyPr wrap="square" rtlCol="0">
            <a:spAutoFit/>
          </a:bodyPr>
          <a:lstStyle/>
          <a:p>
            <a:r>
              <a:rPr lang="en-US" sz="2400" dirty="0" smtClean="0"/>
              <a:t>0</a:t>
            </a:r>
            <a:endParaRPr lang="en-US" sz="2400" dirty="0"/>
          </a:p>
        </p:txBody>
      </p:sp>
      <p:sp>
        <p:nvSpPr>
          <p:cNvPr id="78" name="Oval 77"/>
          <p:cNvSpPr/>
          <p:nvPr/>
        </p:nvSpPr>
        <p:spPr>
          <a:xfrm>
            <a:off x="4612951" y="3767900"/>
            <a:ext cx="1382263"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p:cNvSpPr txBox="1"/>
              <p:nvPr/>
            </p:nvSpPr>
            <p:spPr>
              <a:xfrm>
                <a:off x="7347499" y="5217733"/>
                <a:ext cx="1353446" cy="400110"/>
              </a:xfrm>
              <a:prstGeom prst="rect">
                <a:avLst/>
              </a:prstGeom>
              <a:noFill/>
            </p:spPr>
            <p:txBody>
              <a:bodyPr wrap="square" rtlCol="0">
                <a:spAutoFit/>
              </a:bodyPr>
              <a:lstStyle/>
              <a:p>
                <a:pPr lvl="0" algn="ctr" defTabSz="914400">
                  <a:defRPr/>
                </a:pPr>
                <a14:m>
                  <m:oMathPara xmlns:m="http://schemas.openxmlformats.org/officeDocument/2006/math">
                    <m:oMathParaPr>
                      <m:jc m:val="centerGroup"/>
                    </m:oMathParaPr>
                    <m:oMath xmlns:m="http://schemas.openxmlformats.org/officeDocument/2006/math">
                      <m:r>
                        <m:rPr>
                          <m:nor/>
                        </m:rPr>
                        <a:rPr lang="en-US" sz="2000" dirty="0"/>
                        <m:t>{</m:t>
                      </m:r>
                      <m:r>
                        <m:rPr>
                          <m:nor/>
                        </m:rPr>
                        <a:rPr lang="en-US" sz="2000" dirty="0"/>
                        <m:t>q</m:t>
                      </m:r>
                      <m:r>
                        <m:rPr>
                          <m:nor/>
                        </m:rPr>
                        <a:rPr lang="en-US" sz="2000" baseline="-25000" dirty="0"/>
                        <m:t>0 </m:t>
                      </m:r>
                      <m:r>
                        <m:rPr>
                          <m:nor/>
                        </m:rPr>
                        <a:rPr lang="en-US" sz="2000" dirty="0"/>
                        <m:t>, </m:t>
                      </m:r>
                      <m:r>
                        <m:rPr>
                          <m:nor/>
                        </m:rPr>
                        <a:rPr lang="en-US" sz="2000" dirty="0"/>
                        <m:t>q</m:t>
                      </m:r>
                      <m:r>
                        <m:rPr>
                          <m:nor/>
                        </m:rPr>
                        <a:rPr lang="en-US" sz="2000" baseline="-25000" dirty="0"/>
                        <m:t>2</m:t>
                      </m:r>
                      <m:r>
                        <m:rPr>
                          <m:nor/>
                        </m:rPr>
                        <a:rPr lang="en-US" sz="2000" dirty="0"/>
                        <m:t>}</m:t>
                      </m:r>
                    </m:oMath>
                  </m:oMathPara>
                </a14:m>
                <a:endParaRPr lang="en-US" sz="2000" dirty="0"/>
              </a:p>
            </p:txBody>
          </p:sp>
        </mc:Choice>
        <mc:Fallback xmlns="">
          <p:sp>
            <p:nvSpPr>
              <p:cNvPr id="79" name="TextBox 78"/>
              <p:cNvSpPr txBox="1">
                <a:spLocks noRot="1" noChangeAspect="1" noMove="1" noResize="1" noEditPoints="1" noAdjustHandles="1" noChangeArrowheads="1" noChangeShapeType="1" noTextEdit="1"/>
              </p:cNvSpPr>
              <p:nvPr/>
            </p:nvSpPr>
            <p:spPr>
              <a:xfrm>
                <a:off x="7347499" y="5217733"/>
                <a:ext cx="1353446" cy="400110"/>
              </a:xfrm>
              <a:prstGeom prst="rect">
                <a:avLst/>
              </a:prstGeom>
              <a:blipFill>
                <a:blip r:embed="rId5"/>
                <a:stretch>
                  <a:fillRect b="-18182"/>
                </a:stretch>
              </a:blipFill>
            </p:spPr>
            <p:txBody>
              <a:bodyPr/>
              <a:lstStyle/>
              <a:p>
                <a:r>
                  <a:rPr lang="en-US">
                    <a:noFill/>
                  </a:rPr>
                  <a:t> </a:t>
                </a:r>
              </a:p>
            </p:txBody>
          </p:sp>
        </mc:Fallback>
      </mc:AlternateContent>
      <p:cxnSp>
        <p:nvCxnSpPr>
          <p:cNvPr id="80" name="Straight Arrow Connector 79"/>
          <p:cNvCxnSpPr/>
          <p:nvPr/>
        </p:nvCxnSpPr>
        <p:spPr>
          <a:xfrm flipV="1">
            <a:off x="5164427" y="4446511"/>
            <a:ext cx="0" cy="610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058842" y="4540162"/>
            <a:ext cx="577970" cy="461665"/>
          </a:xfrm>
          <a:prstGeom prst="rect">
            <a:avLst/>
          </a:prstGeom>
          <a:noFill/>
        </p:spPr>
        <p:txBody>
          <a:bodyPr wrap="square" rtlCol="0">
            <a:spAutoFit/>
          </a:bodyPr>
          <a:lstStyle/>
          <a:p>
            <a:r>
              <a:rPr lang="en-US" sz="2400" dirty="0"/>
              <a:t>1</a:t>
            </a:r>
          </a:p>
        </p:txBody>
      </p:sp>
      <p:cxnSp>
        <p:nvCxnSpPr>
          <p:cNvPr id="83" name="Straight Arrow Connector 82"/>
          <p:cNvCxnSpPr/>
          <p:nvPr/>
        </p:nvCxnSpPr>
        <p:spPr>
          <a:xfrm>
            <a:off x="5621273" y="4359990"/>
            <a:ext cx="1647861" cy="9964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57837" y="4440764"/>
            <a:ext cx="288853" cy="461665"/>
          </a:xfrm>
          <a:prstGeom prst="rect">
            <a:avLst/>
          </a:prstGeom>
          <a:noFill/>
        </p:spPr>
        <p:txBody>
          <a:bodyPr wrap="square" rtlCol="0">
            <a:spAutoFit/>
          </a:bodyPr>
          <a:lstStyle/>
          <a:p>
            <a:r>
              <a:rPr lang="en-US" sz="2400" dirty="0" smtClean="0"/>
              <a:t>0</a:t>
            </a:r>
            <a:endParaRPr lang="en-US" sz="2400" dirty="0"/>
          </a:p>
        </p:txBody>
      </p:sp>
      <p:sp>
        <p:nvSpPr>
          <p:cNvPr id="85" name="Curved Down Arrow 84"/>
          <p:cNvSpPr/>
          <p:nvPr/>
        </p:nvSpPr>
        <p:spPr>
          <a:xfrm>
            <a:off x="5115396" y="3469824"/>
            <a:ext cx="372081" cy="32970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TextBox 86"/>
          <p:cNvSpPr txBox="1"/>
          <p:nvPr/>
        </p:nvSpPr>
        <p:spPr>
          <a:xfrm>
            <a:off x="5130433" y="3108891"/>
            <a:ext cx="342006" cy="461665"/>
          </a:xfrm>
          <a:prstGeom prst="rect">
            <a:avLst/>
          </a:prstGeom>
          <a:noFill/>
        </p:spPr>
        <p:txBody>
          <a:bodyPr wrap="square" rtlCol="0">
            <a:spAutoFit/>
          </a:bodyPr>
          <a:lstStyle/>
          <a:p>
            <a:r>
              <a:rPr lang="en-US" sz="2400" dirty="0" smtClean="0"/>
              <a:t>1</a:t>
            </a:r>
            <a:endParaRPr lang="en-US" sz="2400" dirty="0"/>
          </a:p>
        </p:txBody>
      </p:sp>
      <p:sp>
        <p:nvSpPr>
          <p:cNvPr id="52" name="Oval 51"/>
          <p:cNvSpPr/>
          <p:nvPr/>
        </p:nvSpPr>
        <p:spPr>
          <a:xfrm>
            <a:off x="7402686" y="5185406"/>
            <a:ext cx="1084463" cy="5324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9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2549" y="621086"/>
            <a:ext cx="10594649" cy="1115464"/>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Finite state automata</a:t>
            </a:r>
            <a:endParaRPr lang="en-US" sz="6600" dirty="0">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p:cNvSpPr txBox="1"/>
          <p:nvPr/>
        </p:nvSpPr>
        <p:spPr>
          <a:xfrm>
            <a:off x="1656272" y="2113472"/>
            <a:ext cx="8384875" cy="3200400"/>
          </a:xfrm>
          <a:prstGeom prst="rect">
            <a:avLst/>
          </a:prstGeom>
          <a:noFill/>
        </p:spPr>
        <p:txBody>
          <a:bodyPr wrap="square" rtlCol="0">
            <a:spAutoFit/>
          </a:bodyPr>
          <a:lstStyle/>
          <a:p>
            <a:endParaRPr lang="en-US" dirty="0"/>
          </a:p>
        </p:txBody>
      </p:sp>
      <p:sp>
        <p:nvSpPr>
          <p:cNvPr id="5" name="TextBox 4"/>
          <p:cNvSpPr txBox="1"/>
          <p:nvPr/>
        </p:nvSpPr>
        <p:spPr>
          <a:xfrm>
            <a:off x="2243544" y="1553670"/>
            <a:ext cx="8315864" cy="6124754"/>
          </a:xfrm>
          <a:prstGeom prst="rect">
            <a:avLst/>
          </a:prstGeom>
          <a:noFill/>
        </p:spPr>
        <p:txBody>
          <a:bodyPr wrap="square" rtlCol="0">
            <a:spAutoFit/>
          </a:bodyPr>
          <a:lstStyle/>
          <a:p>
            <a:r>
              <a:rPr lang="en-US" sz="2800" i="1" dirty="0"/>
              <a:t>• Sequential Circuits and Finite state Machine </a:t>
            </a:r>
            <a:endParaRPr lang="en-US" sz="2800" i="1" dirty="0" smtClean="0"/>
          </a:p>
          <a:p>
            <a:endParaRPr lang="en-US" sz="2800" dirty="0"/>
          </a:p>
          <a:p>
            <a:r>
              <a:rPr lang="en-US" sz="2800" i="1" dirty="0"/>
              <a:t>• Finite State Automata </a:t>
            </a:r>
            <a:endParaRPr lang="en-US" sz="2800" i="1" dirty="0" smtClean="0"/>
          </a:p>
          <a:p>
            <a:endParaRPr lang="en-US" sz="2800" i="1" dirty="0" smtClean="0"/>
          </a:p>
          <a:p>
            <a:r>
              <a:rPr lang="en-US" sz="2800" i="1" dirty="0"/>
              <a:t>• Non-deterministic Finite State </a:t>
            </a:r>
            <a:r>
              <a:rPr lang="en-US" sz="2800" i="1" dirty="0" smtClean="0"/>
              <a:t>Automata</a:t>
            </a:r>
          </a:p>
          <a:p>
            <a:endParaRPr lang="en-US" sz="2800" dirty="0"/>
          </a:p>
          <a:p>
            <a:r>
              <a:rPr lang="en-US" sz="2800" i="1" dirty="0"/>
              <a:t>• Language and </a:t>
            </a:r>
            <a:r>
              <a:rPr lang="en-US" sz="2800" i="1" dirty="0" smtClean="0"/>
              <a:t>Grammars</a:t>
            </a:r>
          </a:p>
          <a:p>
            <a:endParaRPr lang="en-US" sz="2800" dirty="0"/>
          </a:p>
          <a:p>
            <a:r>
              <a:rPr lang="en-US" sz="2800" i="1" dirty="0"/>
              <a:t> • Language and </a:t>
            </a:r>
            <a:r>
              <a:rPr lang="en-US" sz="2800" i="1" dirty="0" smtClean="0"/>
              <a:t>Automata</a:t>
            </a:r>
          </a:p>
          <a:p>
            <a:endParaRPr lang="en-US" sz="2800" dirty="0"/>
          </a:p>
          <a:p>
            <a:r>
              <a:rPr lang="en-US" sz="2800" i="1" dirty="0"/>
              <a:t> • Regular Expression</a:t>
            </a:r>
            <a:r>
              <a:rPr lang="en-US" sz="2800" dirty="0"/>
              <a:t/>
            </a:r>
            <a:br>
              <a:rPr lang="en-US" sz="2800" dirty="0"/>
            </a:br>
            <a:endParaRPr lang="en-US" sz="2800" dirty="0"/>
          </a:p>
          <a:p>
            <a:r>
              <a:rPr lang="en-US" sz="2800" dirty="0"/>
              <a:t/>
            </a:r>
            <a:br>
              <a:rPr lang="en-US" sz="2800" dirty="0"/>
            </a:br>
            <a:endParaRPr lang="en-US" sz="2800"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3600" b="1" u="sng" dirty="0" smtClean="0">
                <a:solidFill>
                  <a:srgbClr val="FFC000"/>
                </a:solidFill>
              </a:rPr>
              <a:t>Non-Deterministic Finite state Automata(</a:t>
            </a:r>
            <a:r>
              <a:rPr lang="en-US" sz="3600" b="1" u="sng" dirty="0" err="1" smtClean="0">
                <a:solidFill>
                  <a:srgbClr val="FFC000"/>
                </a:solidFill>
              </a:rPr>
              <a:t>nFA</a:t>
            </a:r>
            <a:r>
              <a:rPr lang="en-US" sz="3600" b="1" u="sng" dirty="0" smtClean="0">
                <a:solidFill>
                  <a:srgbClr val="FFC000"/>
                </a:solidFill>
              </a:rPr>
              <a:t>):</a:t>
            </a:r>
            <a:endParaRPr lang="en-US" sz="36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1119689" y="2748801"/>
                <a:ext cx="10422453" cy="3108543"/>
              </a:xfrm>
              <a:prstGeom prst="rect">
                <a:avLst/>
              </a:prstGeom>
              <a:noFill/>
            </p:spPr>
            <p:txBody>
              <a:bodyPr wrap="square" rtlCol="0">
                <a:spAutoFit/>
              </a:bodyPr>
              <a:lstStyle/>
              <a:p>
                <a:r>
                  <a:rPr lang="en-US" sz="2400" dirty="0" smtClean="0"/>
                  <a:t>Consider the machine shown in figure above. Like DFA  it has finitely many states and transitions labelled by symbols from an input alphabet.  However Above Figure has important difference when compared with DFA model:</a:t>
                </a:r>
              </a:p>
              <a:p>
                <a:endParaRPr lang="en-US" sz="2400" dirty="0" smtClean="0"/>
              </a:p>
              <a:p>
                <a:pPr marL="342900" indent="-342900">
                  <a:buFont typeface="Arial" panose="020B0604020202020204" pitchFamily="34" charset="0"/>
                  <a:buChar char="•"/>
                </a:pPr>
                <a:r>
                  <a:rPr lang="en-US" sz="2400" dirty="0" smtClean="0"/>
                  <a:t>State q</a:t>
                </a:r>
                <a:r>
                  <a:rPr lang="en-US" sz="2400" baseline="-25000" dirty="0" smtClean="0"/>
                  <a:t>0</a:t>
                </a:r>
                <a:r>
                  <a:rPr lang="en-US" sz="2400" dirty="0" smtClean="0"/>
                  <a:t> has two outgoing transition labelled with 0.</a:t>
                </a:r>
              </a:p>
              <a:p>
                <a:pPr marL="342900" indent="-342900">
                  <a:buFont typeface="Arial" panose="020B0604020202020204" pitchFamily="34" charset="0"/>
                  <a:buChar char="•"/>
                </a:pPr>
                <a:r>
                  <a:rPr lang="en-US" sz="2400" dirty="0" smtClean="0"/>
                  <a:t>States q</a:t>
                </a:r>
                <a:r>
                  <a:rPr lang="en-US" sz="2400" baseline="-25000" dirty="0" smtClean="0"/>
                  <a:t>1</a:t>
                </a:r>
                <a:r>
                  <a:rPr lang="en-US" sz="2400" dirty="0" smtClean="0"/>
                  <a:t> and q</a:t>
                </a:r>
                <a:r>
                  <a:rPr lang="en-US" sz="2400" baseline="-25000" dirty="0" smtClean="0"/>
                  <a:t>2</a:t>
                </a:r>
                <a:r>
                  <a:rPr lang="en-US" sz="2400" dirty="0" smtClean="0"/>
                  <a:t> have missing transition. q</a:t>
                </a:r>
                <a:r>
                  <a:rPr lang="en-US" sz="2400" baseline="-25000" dirty="0" smtClean="0"/>
                  <a:t>1</a:t>
                </a:r>
                <a:r>
                  <a:rPr lang="en-US" sz="2400" dirty="0" smtClean="0"/>
                  <a:t> has no transition labelled 1, while q</a:t>
                </a:r>
                <a:r>
                  <a:rPr lang="en-US" sz="2400" baseline="-25000" dirty="0" smtClean="0"/>
                  <a:t>2</a:t>
                </a:r>
                <a:r>
                  <a:rPr lang="en-US" sz="2400" dirty="0" smtClean="0"/>
                  <a:t> has no transition labelled 0.</a:t>
                </a:r>
              </a:p>
              <a:p>
                <a:pPr marL="342900" indent="-342900">
                  <a:buFont typeface="Arial" panose="020B0604020202020204" pitchFamily="34" charset="0"/>
                  <a:buChar char="•"/>
                </a:pPr>
                <a:r>
                  <a:rPr lang="en-US" sz="2400" dirty="0" smtClean="0"/>
                  <a:t>State q</a:t>
                </a:r>
                <a:r>
                  <a:rPr lang="en-US" sz="2400" baseline="-25000" dirty="0" smtClean="0"/>
                  <a:t>1</a:t>
                </a:r>
                <a:r>
                  <a:rPr lang="en-US" sz="2400" dirty="0" smtClean="0"/>
                  <a:t> has transition that is labelled not by an input symbol but by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smtClean="0"/>
                  <a:t>.</a:t>
                </a:r>
              </a:p>
            </p:txBody>
          </p:sp>
        </mc:Choice>
        <mc:Fallback xmlns="">
          <p:sp>
            <p:nvSpPr>
              <p:cNvPr id="19" name="TextBox 18"/>
              <p:cNvSpPr txBox="1">
                <a:spLocks noRot="1" noChangeAspect="1" noMove="1" noResize="1" noEditPoints="1" noAdjustHandles="1" noChangeArrowheads="1" noChangeShapeType="1" noTextEdit="1"/>
              </p:cNvSpPr>
              <p:nvPr/>
            </p:nvSpPr>
            <p:spPr>
              <a:xfrm>
                <a:off x="1119689" y="2748801"/>
                <a:ext cx="10422453" cy="3108543"/>
              </a:xfrm>
              <a:prstGeom prst="rect">
                <a:avLst/>
              </a:prstGeom>
              <a:blipFill>
                <a:blip r:embed="rId2"/>
                <a:stretch>
                  <a:fillRect l="-936" t="-1569" r="-1053" b="-4510"/>
                </a:stretch>
              </a:blipFill>
            </p:spPr>
            <p:txBody>
              <a:bodyPr/>
              <a:lstStyle/>
              <a:p>
                <a:r>
                  <a:rPr lang="en-US">
                    <a:noFill/>
                  </a:rPr>
                  <a:t> </a:t>
                </a:r>
              </a:p>
            </p:txBody>
          </p:sp>
        </mc:Fallback>
      </mc:AlternateContent>
      <p:sp>
        <p:nvSpPr>
          <p:cNvPr id="5" name="Oval 4"/>
          <p:cNvSpPr/>
          <p:nvPr/>
        </p:nvSpPr>
        <p:spPr>
          <a:xfrm>
            <a:off x="1817482" y="2034274"/>
            <a:ext cx="479119" cy="45061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33360" y="194839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7" name="Straight Arrow Connector 6"/>
          <p:cNvCxnSpPr>
            <a:endCxn id="22" idx="2"/>
          </p:cNvCxnSpPr>
          <p:nvPr/>
        </p:nvCxnSpPr>
        <p:spPr>
          <a:xfrm flipV="1">
            <a:off x="2268838" y="2247572"/>
            <a:ext cx="2315333" cy="115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1809" y="1828007"/>
            <a:ext cx="577970" cy="461665"/>
          </a:xfrm>
          <a:prstGeom prst="rect">
            <a:avLst/>
          </a:prstGeom>
          <a:noFill/>
        </p:spPr>
        <p:txBody>
          <a:bodyPr wrap="square" rtlCol="0">
            <a:spAutoFit/>
          </a:bodyPr>
          <a:lstStyle/>
          <a:p>
            <a:r>
              <a:rPr lang="en-US" sz="2400" dirty="0" smtClean="0"/>
              <a:t>0</a:t>
            </a:r>
            <a:endParaRPr lang="en-US" sz="2400" dirty="0"/>
          </a:p>
        </p:txBody>
      </p:sp>
      <p:sp>
        <p:nvSpPr>
          <p:cNvPr id="12" name="Oval 11"/>
          <p:cNvSpPr/>
          <p:nvPr/>
        </p:nvSpPr>
        <p:spPr>
          <a:xfrm>
            <a:off x="8139817" y="2081975"/>
            <a:ext cx="343063" cy="329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52180" y="1288671"/>
            <a:ext cx="710201" cy="461665"/>
          </a:xfrm>
          <a:prstGeom prst="rect">
            <a:avLst/>
          </a:prstGeom>
          <a:noFill/>
        </p:spPr>
        <p:txBody>
          <a:bodyPr wrap="square" rtlCol="0">
            <a:spAutoFit/>
          </a:bodyPr>
          <a:lstStyle/>
          <a:p>
            <a:r>
              <a:rPr lang="en-US" sz="2400" dirty="0"/>
              <a:t>0</a:t>
            </a:r>
            <a:r>
              <a:rPr lang="en-US" sz="2400" dirty="0" smtClean="0"/>
              <a:t> , 1</a:t>
            </a:r>
            <a:endParaRPr lang="en-US" sz="2400" dirty="0"/>
          </a:p>
        </p:txBody>
      </p:sp>
      <p:sp>
        <p:nvSpPr>
          <p:cNvPr id="14" name="Curved Down Arrow 13"/>
          <p:cNvSpPr/>
          <p:nvPr/>
        </p:nvSpPr>
        <p:spPr>
          <a:xfrm>
            <a:off x="8146194" y="1687215"/>
            <a:ext cx="362671" cy="377250"/>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767278" y="1379561"/>
            <a:ext cx="817109" cy="400110"/>
          </a:xfrm>
          <a:prstGeom prst="rect">
            <a:avLst/>
          </a:prstGeom>
          <a:noFill/>
        </p:spPr>
        <p:txBody>
          <a:bodyPr wrap="square" rtlCol="0">
            <a:spAutoFit/>
          </a:bodyPr>
          <a:lstStyle/>
          <a:p>
            <a:r>
              <a:rPr lang="en-US" sz="2000" dirty="0" smtClean="0"/>
              <a:t>0 , 1</a:t>
            </a:r>
            <a:endParaRPr lang="en-US" sz="2000" dirty="0"/>
          </a:p>
        </p:txBody>
      </p:sp>
      <p:sp>
        <p:nvSpPr>
          <p:cNvPr id="16" name="Curved Down Arrow 15"/>
          <p:cNvSpPr/>
          <p:nvPr/>
        </p:nvSpPr>
        <p:spPr>
          <a:xfrm>
            <a:off x="1884351" y="1735000"/>
            <a:ext cx="362671" cy="377250"/>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618634" y="1968275"/>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Oval 20"/>
          <p:cNvSpPr/>
          <p:nvPr/>
        </p:nvSpPr>
        <p:spPr>
          <a:xfrm>
            <a:off x="6019711" y="2034313"/>
            <a:ext cx="491347" cy="4717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84171" y="2011711"/>
            <a:ext cx="491347" cy="4717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88221" y="224013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52292" y="1968275"/>
            <a:ext cx="536299"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cxnSp>
        <p:nvCxnSpPr>
          <p:cNvPr id="26" name="Straight Arrow Connector 25"/>
          <p:cNvCxnSpPr>
            <a:endCxn id="33" idx="2"/>
          </p:cNvCxnSpPr>
          <p:nvPr/>
        </p:nvCxnSpPr>
        <p:spPr>
          <a:xfrm>
            <a:off x="6511058" y="2217996"/>
            <a:ext cx="1559329" cy="28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35456" y="1938628"/>
            <a:ext cx="536299" cy="461665"/>
          </a:xfrm>
          <a:prstGeom prst="rect">
            <a:avLst/>
          </a:prstGeom>
          <a:noFill/>
        </p:spPr>
        <p:txBody>
          <a:bodyPr wrap="square" rtlCol="0">
            <a:spAutoFit/>
          </a:bodyPr>
          <a:lstStyle/>
          <a:p>
            <a:r>
              <a:rPr lang="en-US" sz="2000" dirty="0" smtClean="0"/>
              <a:t>q</a:t>
            </a:r>
            <a:r>
              <a:rPr lang="en-US" sz="2400" baseline="-25000" dirty="0" smtClean="0"/>
              <a:t>3</a:t>
            </a:r>
            <a:endParaRPr lang="en-US" sz="2400" dirty="0"/>
          </a:p>
        </p:txBody>
      </p:sp>
      <p:sp>
        <p:nvSpPr>
          <p:cNvPr id="33" name="Oval 32"/>
          <p:cNvSpPr/>
          <p:nvPr/>
        </p:nvSpPr>
        <p:spPr>
          <a:xfrm>
            <a:off x="8070387" y="2010927"/>
            <a:ext cx="491347" cy="4717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rved Down Arrow 35"/>
          <p:cNvSpPr/>
          <p:nvPr/>
        </p:nvSpPr>
        <p:spPr>
          <a:xfrm rot="10800000" flipH="1" flipV="1">
            <a:off x="4779266" y="1492927"/>
            <a:ext cx="1603389" cy="56603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5425644" y="1096542"/>
            <a:ext cx="577970" cy="461665"/>
          </a:xfrm>
          <a:prstGeom prst="rect">
            <a:avLst/>
          </a:prstGeom>
          <a:noFill/>
        </p:spPr>
        <p:txBody>
          <a:bodyPr wrap="square" rtlCol="0">
            <a:spAutoFit/>
          </a:bodyPr>
          <a:lstStyle/>
          <a:p>
            <a:r>
              <a:rPr lang="en-US" sz="2400" dirty="0" smtClean="0"/>
              <a:t>0</a:t>
            </a:r>
            <a:endParaRPr lang="en-US" sz="2400" dirty="0"/>
          </a:p>
        </p:txBody>
      </p:sp>
      <p:sp>
        <p:nvSpPr>
          <p:cNvPr id="45" name="TextBox 44"/>
          <p:cNvSpPr txBox="1"/>
          <p:nvPr/>
        </p:nvSpPr>
        <p:spPr>
          <a:xfrm>
            <a:off x="6981412" y="1840687"/>
            <a:ext cx="577970" cy="461665"/>
          </a:xfrm>
          <a:prstGeom prst="rect">
            <a:avLst/>
          </a:prstGeom>
          <a:noFill/>
        </p:spPr>
        <p:txBody>
          <a:bodyPr wrap="square" rtlCol="0">
            <a:spAutoFit/>
          </a:bodyPr>
          <a:lstStyle/>
          <a:p>
            <a:r>
              <a:rPr lang="en-US" sz="2400" dirty="0"/>
              <a:t>1</a:t>
            </a:r>
          </a:p>
        </p:txBody>
      </p:sp>
      <mc:AlternateContent xmlns:mc="http://schemas.openxmlformats.org/markup-compatibility/2006" xmlns:a14="http://schemas.microsoft.com/office/drawing/2010/main">
        <mc:Choice Requires="a14">
          <p:sp>
            <p:nvSpPr>
              <p:cNvPr id="46" name="TextBox 45"/>
              <p:cNvSpPr txBox="1"/>
              <p:nvPr/>
            </p:nvSpPr>
            <p:spPr>
              <a:xfrm>
                <a:off x="5403712" y="1968275"/>
                <a:ext cx="208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5403712" y="1968275"/>
                <a:ext cx="208390" cy="276999"/>
              </a:xfrm>
              <a:prstGeom prst="rect">
                <a:avLst/>
              </a:prstGeom>
              <a:blipFill>
                <a:blip r:embed="rId3"/>
                <a:stretch>
                  <a:fillRect l="-17143" r="-17143" b="-4444"/>
                </a:stretch>
              </a:blipFill>
            </p:spPr>
            <p:txBody>
              <a:bodyPr/>
              <a:lstStyle/>
              <a:p>
                <a:r>
                  <a:rPr lang="en-US">
                    <a:noFill/>
                  </a:rPr>
                  <a:t> </a:t>
                </a:r>
              </a:p>
            </p:txBody>
          </p:sp>
        </mc:Fallback>
      </mc:AlternateContent>
    </p:spTree>
    <p:extLst>
      <p:ext uri="{BB962C8B-B14F-4D97-AF65-F5344CB8AC3E}">
        <p14:creationId xmlns:p14="http://schemas.microsoft.com/office/powerpoint/2010/main" val="1633401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inVertical)">
                                      <p:cBhvr>
                                        <p:cTn id="40" dur="500"/>
                                        <p:tgtEl>
                                          <p:spTgt spid="22"/>
                                        </p:tgtEl>
                                      </p:cBhvr>
                                    </p:animEffect>
                                  </p:childTnLst>
                                </p:cTn>
                              </p:par>
                              <p:par>
                                <p:cTn id="41" presetID="16" presetClass="entr" presetSubtype="21"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inVertical)">
                                      <p:cBhvr>
                                        <p:cTn id="43" dur="500"/>
                                        <p:tgtEl>
                                          <p:spTgt spid="2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par>
                                <p:cTn id="47" presetID="16" presetClass="entr" presetSubtype="21"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arn(inVertical)">
                                      <p:cBhvr>
                                        <p:cTn id="49" dur="500"/>
                                        <p:tgtEl>
                                          <p:spTgt spid="26"/>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arn(inVertical)">
                                      <p:cBhvr>
                                        <p:cTn id="52" dur="500"/>
                                        <p:tgtEl>
                                          <p:spTgt spid="3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arn(inVertical)">
                                      <p:cBhvr>
                                        <p:cTn id="55" dur="500"/>
                                        <p:tgtEl>
                                          <p:spTgt spid="3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arn(inVertical)">
                                      <p:cBhvr>
                                        <p:cTn id="58" dur="500"/>
                                        <p:tgtEl>
                                          <p:spTgt spid="3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arn(inVertical)">
                                      <p:cBhvr>
                                        <p:cTn id="61" dur="500"/>
                                        <p:tgtEl>
                                          <p:spTgt spid="3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arn(inVertical)">
                                      <p:cBhvr>
                                        <p:cTn id="6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P spid="12" grpId="0" animBg="1"/>
      <p:bldP spid="13" grpId="0"/>
      <p:bldP spid="14" grpId="0" animBg="1"/>
      <p:bldP spid="15" grpId="0"/>
      <p:bldP spid="16" grpId="0" animBg="1"/>
      <p:bldP spid="18" grpId="0"/>
      <p:bldP spid="21" grpId="0" animBg="1"/>
      <p:bldP spid="22" grpId="0" animBg="1"/>
      <p:bldP spid="24" grpId="0"/>
      <p:bldP spid="30" grpId="0"/>
      <p:bldP spid="33" grpId="0" animBg="1"/>
      <p:bldP spid="36" grpId="0" animBg="1"/>
      <p:bldP spid="37"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3600" b="1" u="sng" dirty="0" smtClean="0">
                <a:solidFill>
                  <a:srgbClr val="FFC000"/>
                </a:solidFill>
              </a:rPr>
              <a:t>Non-Deterministic Finite state Automata(</a:t>
            </a:r>
            <a:r>
              <a:rPr lang="en-US" sz="3600" b="1" u="sng" dirty="0" err="1" smtClean="0">
                <a:solidFill>
                  <a:srgbClr val="FFC000"/>
                </a:solidFill>
              </a:rPr>
              <a:t>nFA</a:t>
            </a:r>
            <a:r>
              <a:rPr lang="en-US" sz="3600" b="1" u="sng" dirty="0" smtClean="0">
                <a:solidFill>
                  <a:srgbClr val="FFC000"/>
                </a:solidFill>
              </a:rPr>
              <a:t>):</a:t>
            </a:r>
            <a:endParaRPr lang="en-US" sz="36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19" name="TextBox 18"/>
          <p:cNvSpPr txBox="1"/>
          <p:nvPr/>
        </p:nvSpPr>
        <p:spPr>
          <a:xfrm>
            <a:off x="1134223" y="1101155"/>
            <a:ext cx="10422453" cy="4524315"/>
          </a:xfrm>
          <a:prstGeom prst="rect">
            <a:avLst/>
          </a:prstGeom>
          <a:noFill/>
        </p:spPr>
        <p:txBody>
          <a:bodyPr wrap="square" rtlCol="0">
            <a:spAutoFit/>
          </a:bodyPr>
          <a:lstStyle/>
          <a:p>
            <a:r>
              <a:rPr lang="en-US" sz="3600" b="1" dirty="0" smtClean="0"/>
              <a:t>Key Difference Between NFA and DFA:</a:t>
            </a:r>
          </a:p>
          <a:p>
            <a:endParaRPr lang="en-US" sz="2800" dirty="0"/>
          </a:p>
          <a:p>
            <a:pPr marL="514350" indent="-514350">
              <a:buAutoNum type="alphaLcParenR"/>
            </a:pPr>
            <a:r>
              <a:rPr lang="en-US" sz="2800" dirty="0" smtClean="0"/>
              <a:t>An NFA can have multiple transitions for a symbol from the same state but DFA can only have one transition for each symbol.</a:t>
            </a:r>
          </a:p>
          <a:p>
            <a:pPr marL="514350" indent="-514350">
              <a:buAutoNum type="alphaLcParenR"/>
            </a:pPr>
            <a:endParaRPr lang="en-US" sz="2800" dirty="0"/>
          </a:p>
          <a:p>
            <a:pPr marL="514350" indent="-514350">
              <a:buAutoNum type="alphaLcParenR"/>
            </a:pPr>
            <a:r>
              <a:rPr lang="en-US" sz="2800" dirty="0" smtClean="0"/>
              <a:t>An NFA is not required to have a transition for each symbol where as for DFA there should be transition for each symbol.</a:t>
            </a:r>
          </a:p>
          <a:p>
            <a:pPr marL="514350" indent="-514350">
              <a:buAutoNum type="alphaLcParenR"/>
            </a:pPr>
            <a:endParaRPr lang="en-US" sz="2800" dirty="0"/>
          </a:p>
          <a:p>
            <a:pPr marL="514350" indent="-514350">
              <a:buAutoNum type="alphaLcParenR"/>
            </a:pPr>
            <a:r>
              <a:rPr lang="en-US" sz="2800" dirty="0" smtClean="0"/>
              <a:t>NFA can have a transition for an empty string where as DFA cannot transition on empty string.</a:t>
            </a:r>
          </a:p>
        </p:txBody>
      </p:sp>
    </p:spTree>
    <p:extLst>
      <p:ext uri="{BB962C8B-B14F-4D97-AF65-F5344CB8AC3E}">
        <p14:creationId xmlns:p14="http://schemas.microsoft.com/office/powerpoint/2010/main" val="320937705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Formal definition of NFA:</a:t>
            </a:r>
            <a:endParaRPr lang="en-US" sz="4000" b="1" u="sng" dirty="0">
              <a:solidFill>
                <a:srgbClr val="FFC000"/>
              </a:solidFill>
            </a:endParaRPr>
          </a:p>
        </p:txBody>
      </p:sp>
      <p:sp>
        <p:nvSpPr>
          <p:cNvPr id="19" name="TextBox 18"/>
          <p:cNvSpPr txBox="1"/>
          <p:nvPr/>
        </p:nvSpPr>
        <p:spPr>
          <a:xfrm>
            <a:off x="1207578" y="1165221"/>
            <a:ext cx="9865204" cy="3785652"/>
          </a:xfrm>
          <a:prstGeom prst="rect">
            <a:avLst/>
          </a:prstGeom>
          <a:noFill/>
        </p:spPr>
        <p:txBody>
          <a:bodyPr wrap="square" rtlCol="0">
            <a:spAutoFit/>
          </a:bodyPr>
          <a:lstStyle/>
          <a:p>
            <a:r>
              <a:rPr lang="en-US" sz="2400" dirty="0" smtClean="0"/>
              <a:t>A NFA , N is a quin – Tuple( 5 Tuple ) defined as,</a:t>
            </a:r>
          </a:p>
          <a:p>
            <a:r>
              <a:rPr lang="en-US" sz="2400" dirty="0"/>
              <a:t>		</a:t>
            </a:r>
            <a:r>
              <a:rPr lang="en-US" sz="2400" dirty="0" smtClean="0"/>
              <a:t>N </a:t>
            </a:r>
            <a:r>
              <a:rPr lang="en-US" sz="2400" dirty="0"/>
              <a:t>= {I,  S,  f,  σ,  A} where,</a:t>
            </a:r>
          </a:p>
          <a:p>
            <a:r>
              <a:rPr lang="en-US" sz="2400" dirty="0"/>
              <a:t>					I </a:t>
            </a:r>
            <a:r>
              <a:rPr lang="en-US" sz="2400" dirty="0" smtClean="0"/>
              <a:t>is </a:t>
            </a:r>
            <a:r>
              <a:rPr lang="en-US" sz="2400" dirty="0"/>
              <a:t>the set of input symbols</a:t>
            </a:r>
          </a:p>
          <a:p>
            <a:r>
              <a:rPr lang="en-US" sz="2400" dirty="0"/>
              <a:t>					S </a:t>
            </a:r>
            <a:r>
              <a:rPr lang="en-US" sz="2400" dirty="0" smtClean="0"/>
              <a:t>is </a:t>
            </a:r>
            <a:r>
              <a:rPr lang="en-US" sz="2400" dirty="0"/>
              <a:t>the set of finite states</a:t>
            </a:r>
          </a:p>
          <a:p>
            <a:r>
              <a:rPr lang="en-US" sz="2400" dirty="0"/>
              <a:t>					σ </a:t>
            </a:r>
            <a:r>
              <a:rPr lang="en-US" sz="2400" dirty="0" smtClean="0"/>
              <a:t>is </a:t>
            </a:r>
            <a:r>
              <a:rPr lang="en-US" sz="2400" dirty="0"/>
              <a:t>an initial state</a:t>
            </a:r>
          </a:p>
          <a:p>
            <a:r>
              <a:rPr lang="en-US" sz="2400" dirty="0"/>
              <a:t>					A </a:t>
            </a:r>
            <a:r>
              <a:rPr lang="en-US" sz="2400" dirty="0" smtClean="0"/>
              <a:t>is </a:t>
            </a:r>
            <a:r>
              <a:rPr lang="en-US" sz="2400" dirty="0"/>
              <a:t>the final accepting state</a:t>
            </a:r>
          </a:p>
          <a:p>
            <a:r>
              <a:rPr lang="en-US" sz="2400" dirty="0"/>
              <a:t>					f:S*I</a:t>
            </a:r>
            <a:r>
              <a:rPr lang="en-US" sz="2400" dirty="0" smtClean="0">
                <a:sym typeface="Wingdings" panose="05000000000000000000" pitchFamily="2" charset="2"/>
              </a:rPr>
              <a:t>2</a:t>
            </a:r>
            <a:r>
              <a:rPr lang="en-US" sz="2400" baseline="30000" dirty="0" smtClean="0">
                <a:sym typeface="Wingdings" panose="05000000000000000000" pitchFamily="2" charset="2"/>
              </a:rPr>
              <a:t>s </a:t>
            </a:r>
            <a:r>
              <a:rPr lang="en-US" sz="2400" dirty="0" smtClean="0">
                <a:sym typeface="Wingdings" panose="05000000000000000000" pitchFamily="2" charset="2"/>
              </a:rPr>
              <a:t> </a:t>
            </a:r>
            <a:r>
              <a:rPr lang="en-US" sz="2400" dirty="0">
                <a:sym typeface="Wingdings" panose="05000000000000000000" pitchFamily="2" charset="2"/>
              </a:rPr>
              <a:t>is the next state transition </a:t>
            </a:r>
            <a:r>
              <a:rPr lang="en-US" sz="2400" dirty="0" smtClean="0">
                <a:sym typeface="Wingdings" panose="05000000000000000000" pitchFamily="2" charset="2"/>
              </a:rPr>
              <a:t>function</a:t>
            </a:r>
          </a:p>
          <a:p>
            <a:endParaRPr lang="en-US" sz="2400" dirty="0">
              <a:sym typeface="Wingdings" panose="05000000000000000000" pitchFamily="2" charset="2"/>
            </a:endParaRPr>
          </a:p>
          <a:p>
            <a:r>
              <a:rPr lang="en-US" sz="2400" dirty="0" smtClean="0">
                <a:sym typeface="Wingdings" panose="05000000000000000000" pitchFamily="2" charset="2"/>
              </a:rPr>
              <a:t>A string ‘w’ is said to be accepted by NFA if there exist at least one transition path on which we start and ends at final state.</a:t>
            </a:r>
          </a:p>
        </p:txBody>
      </p:sp>
      <p:sp>
        <p:nvSpPr>
          <p:cNvPr id="30" name="TextBox 29"/>
          <p:cNvSpPr txBox="1"/>
          <p:nvPr/>
        </p:nvSpPr>
        <p:spPr>
          <a:xfrm>
            <a:off x="993483" y="5507720"/>
            <a:ext cx="10810781"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i="1" dirty="0" smtClean="0"/>
              <a:t>Every DFA is NFA and every NFA can be converted to DFA.</a:t>
            </a:r>
          </a:p>
          <a:p>
            <a:pPr marL="342900" indent="-342900">
              <a:buFont typeface="Wingdings" panose="05000000000000000000" pitchFamily="2" charset="2"/>
              <a:buChar char="Ø"/>
            </a:pPr>
            <a:r>
              <a:rPr lang="en-US" sz="2400" i="1" dirty="0" smtClean="0"/>
              <a:t>Power of Both DFA and NFA is same.</a:t>
            </a:r>
            <a:endParaRPr lang="en-US" sz="2400" i="1" dirty="0"/>
          </a:p>
        </p:txBody>
      </p:sp>
    </p:spTree>
    <p:extLst>
      <p:ext uri="{BB962C8B-B14F-4D97-AF65-F5344CB8AC3E}">
        <p14:creationId xmlns:p14="http://schemas.microsoft.com/office/powerpoint/2010/main" val="253574183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008318" y="0"/>
                <a:ext cx="10256808" cy="6863417"/>
              </a:xfrm>
              <a:prstGeom prst="rect">
                <a:avLst/>
              </a:prstGeom>
              <a:noFill/>
            </p:spPr>
            <p:txBody>
              <a:bodyPr wrap="square" rtlCol="0">
                <a:spAutoFit/>
              </a:bodyPr>
              <a:lstStyle/>
              <a:p>
                <a:r>
                  <a:rPr lang="en-US" sz="2000" b="1" dirty="0" smtClean="0"/>
                  <a:t>1.</a:t>
                </a:r>
                <a:r>
                  <a:rPr lang="en-US" sz="2000" dirty="0" smtClean="0"/>
                  <a:t>Construc a NFA which accepts a language of all strings stating with ‘ab’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r>
                  <a:rPr lang="en-US" sz="2000" dirty="0" smtClean="0"/>
                  <a:t>The required NFA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smtClean="0"/>
                  <a:t> } is the set of finite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2</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008318" y="0"/>
                <a:ext cx="10256808" cy="6863417"/>
              </a:xfrm>
              <a:prstGeom prst="rect">
                <a:avLst/>
              </a:prstGeom>
              <a:blipFill>
                <a:blip r:embed="rId2"/>
                <a:stretch>
                  <a:fillRect l="-594" t="-444"/>
                </a:stretch>
              </a:blipFill>
            </p:spPr>
            <p:txBody>
              <a:bodyPr/>
              <a:lstStyle/>
              <a:p>
                <a:r>
                  <a:rPr lang="en-US">
                    <a:noFill/>
                  </a:rPr>
                  <a:t> </a:t>
                </a:r>
              </a:p>
            </p:txBody>
          </p:sp>
        </mc:Fallback>
      </mc:AlternateContent>
      <p:sp>
        <p:nvSpPr>
          <p:cNvPr id="7" name="Oval 6"/>
          <p:cNvSpPr/>
          <p:nvPr/>
        </p:nvSpPr>
        <p:spPr>
          <a:xfrm>
            <a:off x="1744932" y="1647645"/>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43073" y="1807732"/>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cxnSp>
        <p:nvCxnSpPr>
          <p:cNvPr id="18" name="Straight Arrow Connector 17"/>
          <p:cNvCxnSpPr>
            <a:stCxn id="7" idx="6"/>
          </p:cNvCxnSpPr>
          <p:nvPr/>
        </p:nvCxnSpPr>
        <p:spPr>
          <a:xfrm>
            <a:off x="2605931" y="2061713"/>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683651" y="1610264"/>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81854" y="1758769"/>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21" name="TextBox 20"/>
          <p:cNvSpPr txBox="1"/>
          <p:nvPr/>
        </p:nvSpPr>
        <p:spPr>
          <a:xfrm>
            <a:off x="3658217" y="1647645"/>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6764432" y="1699258"/>
            <a:ext cx="705540"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247476" y="2024332"/>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19312" y="710733"/>
            <a:ext cx="818149" cy="461665"/>
          </a:xfrm>
          <a:prstGeom prst="rect">
            <a:avLst/>
          </a:prstGeom>
          <a:noFill/>
        </p:spPr>
        <p:txBody>
          <a:bodyPr wrap="square" rtlCol="0">
            <a:spAutoFit/>
          </a:bodyPr>
          <a:lstStyle/>
          <a:p>
            <a:r>
              <a:rPr lang="en-US" sz="2400" dirty="0" smtClean="0"/>
              <a:t>a ,  b</a:t>
            </a:r>
            <a:endParaRPr lang="en-US" sz="2400" dirty="0"/>
          </a:p>
        </p:txBody>
      </p:sp>
      <p:sp>
        <p:nvSpPr>
          <p:cNvPr id="28" name="Curved Down Arrow 27"/>
          <p:cNvSpPr/>
          <p:nvPr/>
        </p:nvSpPr>
        <p:spPr>
          <a:xfrm>
            <a:off x="6867804" y="1151552"/>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714066" y="1647645"/>
            <a:ext cx="288853" cy="461665"/>
          </a:xfrm>
          <a:prstGeom prst="rect">
            <a:avLst/>
          </a:prstGeom>
          <a:noFill/>
        </p:spPr>
        <p:txBody>
          <a:bodyPr wrap="square" rtlCol="0">
            <a:spAutoFit/>
          </a:bodyPr>
          <a:lstStyle/>
          <a:p>
            <a:r>
              <a:rPr lang="en-US" sz="2400" dirty="0"/>
              <a:t>b</a:t>
            </a:r>
          </a:p>
        </p:txBody>
      </p: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2862197670"/>
                  </p:ext>
                </p:extLst>
              </p:nvPr>
            </p:nvGraphicFramePr>
            <p:xfrm>
              <a:off x="3821878" y="4948408"/>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sz="1800" baseline="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227652560"/>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2862197670"/>
                  </p:ext>
                </p:extLst>
              </p:nvPr>
            </p:nvGraphicFramePr>
            <p:xfrm>
              <a:off x="3821878" y="4948408"/>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200521" t="-106494" r="-2083" b="-201299"/>
                          </a:stretch>
                        </a:blipFill>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100521" t="-209211" r="-102083" b="-103947"/>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227652560"/>
                      </a:ext>
                    </a:extLst>
                  </a:tr>
                </a:tbl>
              </a:graphicData>
            </a:graphic>
          </p:graphicFrame>
        </mc:Fallback>
      </mc:AlternateContent>
      <p:cxnSp>
        <p:nvCxnSpPr>
          <p:cNvPr id="33" name="Straight Connector 32"/>
          <p:cNvCxnSpPr/>
          <p:nvPr/>
        </p:nvCxnSpPr>
        <p:spPr>
          <a:xfrm>
            <a:off x="3839600" y="4981734"/>
            <a:ext cx="1120589" cy="3290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231955" y="1643590"/>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82090" y="1807732"/>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34" name="Straight Arrow Connector 33"/>
          <p:cNvCxnSpPr/>
          <p:nvPr/>
        </p:nvCxnSpPr>
        <p:spPr>
          <a:xfrm>
            <a:off x="5092954" y="2024332"/>
            <a:ext cx="16302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94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arn(inVertical)">
                                      <p:cBhvr>
                                        <p:cTn id="33" dur="500"/>
                                        <p:tgtEl>
                                          <p:spTgt spid="27"/>
                                        </p:tgtEl>
                                      </p:cBhvr>
                                    </p:animEffect>
                                  </p:childTnLst>
                                </p:cTn>
                              </p:par>
                              <p:par>
                                <p:cTn id="34" presetID="16" presetClass="entr" presetSubtype="21"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par>
                                <p:cTn id="40" presetID="16" presetClass="entr" presetSubtype="21"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inVertical)">
                                      <p:cBhvr>
                                        <p:cTn id="42" dur="500"/>
                                        <p:tgtEl>
                                          <p:spTgt spid="3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barn(inVertical)">
                                      <p:cBhvr>
                                        <p:cTn id="53" dur="500"/>
                                        <p:tgtEl>
                                          <p:spTgt spid="6">
                                            <p:txEl>
                                              <p:pRg st="9" end="9"/>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Effect transition="in" filter="barn(inVertical)">
                                      <p:cBhvr>
                                        <p:cTn id="56" dur="500"/>
                                        <p:tgtEl>
                                          <p:spTgt spid="6">
                                            <p:txEl>
                                              <p:pRg st="10" end="10"/>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Effect transition="in" filter="barn(inVertical)">
                                      <p:cBhvr>
                                        <p:cTn id="59" dur="500"/>
                                        <p:tgtEl>
                                          <p:spTgt spid="6">
                                            <p:txEl>
                                              <p:pRg st="11" end="11"/>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barn(inVertical)">
                                      <p:cBhvr>
                                        <p:cTn id="62" dur="500"/>
                                        <p:tgtEl>
                                          <p:spTgt spid="6">
                                            <p:txEl>
                                              <p:pRg st="12" end="12"/>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6">
                                            <p:txEl>
                                              <p:pRg st="13" end="13"/>
                                            </p:txEl>
                                          </p:spTgt>
                                        </p:tgtEl>
                                        <p:attrNameLst>
                                          <p:attrName>style.visibility</p:attrName>
                                        </p:attrNameLst>
                                      </p:cBhvr>
                                      <p:to>
                                        <p:strVal val="visible"/>
                                      </p:to>
                                    </p:set>
                                    <p:animEffect transition="in" filter="barn(inVertical)">
                                      <p:cBhvr>
                                        <p:cTn id="65" dur="500"/>
                                        <p:tgtEl>
                                          <p:spTgt spid="6">
                                            <p:txEl>
                                              <p:pRg st="13" end="13"/>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6">
                                            <p:txEl>
                                              <p:pRg st="14" end="14"/>
                                            </p:txEl>
                                          </p:spTgt>
                                        </p:tgtEl>
                                        <p:attrNameLst>
                                          <p:attrName>style.visibility</p:attrName>
                                        </p:attrNameLst>
                                      </p:cBhvr>
                                      <p:to>
                                        <p:strVal val="visible"/>
                                      </p:to>
                                    </p:set>
                                    <p:animEffect transition="in" filter="barn(inVertical)">
                                      <p:cBhvr>
                                        <p:cTn id="68" dur="500"/>
                                        <p:tgtEl>
                                          <p:spTgt spid="6">
                                            <p:txEl>
                                              <p:pRg st="14" end="14"/>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animEffect transition="in" filter="barn(inVertical)">
                                      <p:cBhvr>
                                        <p:cTn id="71" dur="500"/>
                                        <p:tgtEl>
                                          <p:spTgt spid="6">
                                            <p:txEl>
                                              <p:pRg st="15" end="15"/>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6">
                                            <p:txEl>
                                              <p:pRg st="16" end="16"/>
                                            </p:txEl>
                                          </p:spTgt>
                                        </p:tgtEl>
                                        <p:attrNameLst>
                                          <p:attrName>style.visibility</p:attrName>
                                        </p:attrNameLst>
                                      </p:cBhvr>
                                      <p:to>
                                        <p:strVal val="visible"/>
                                      </p:to>
                                    </p:set>
                                    <p:animEffect transition="in" filter="barn(inVertical)">
                                      <p:cBhvr>
                                        <p:cTn id="74" dur="500"/>
                                        <p:tgtEl>
                                          <p:spTgt spid="6">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arn(inVertical)">
                                      <p:cBhvr>
                                        <p:cTn id="79" dur="500"/>
                                        <p:tgtEl>
                                          <p:spTgt spid="31"/>
                                        </p:tgtEl>
                                      </p:cBhvr>
                                    </p:animEffect>
                                  </p:childTnLst>
                                </p:cTn>
                              </p:par>
                              <p:par>
                                <p:cTn id="80" presetID="16" presetClass="entr" presetSubtype="21"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arn(inVertical)">
                                      <p:cBhvr>
                                        <p:cTn id="8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7" grpId="0"/>
      <p:bldP spid="28" grpId="0" animBg="1"/>
      <p:bldP spid="29" grpId="0"/>
      <p:bldP spid="25"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7049" y="70510"/>
                <a:ext cx="10256808" cy="6555641"/>
              </a:xfrm>
              <a:prstGeom prst="rect">
                <a:avLst/>
              </a:prstGeom>
              <a:noFill/>
            </p:spPr>
            <p:txBody>
              <a:bodyPr wrap="square" rtlCol="0">
                <a:spAutoFit/>
              </a:bodyPr>
              <a:lstStyle/>
              <a:p>
                <a:r>
                  <a:rPr lang="en-US" sz="2000" b="1" dirty="0" smtClean="0"/>
                  <a:t>2.</a:t>
                </a:r>
                <a:r>
                  <a:rPr lang="en-US" sz="2000" dirty="0" smtClean="0"/>
                  <a:t>Construc a NFA which accepts a language of all strings ending with  ‘</a:t>
                </a:r>
                <a:r>
                  <a:rPr lang="en-US" sz="2000" dirty="0" err="1" smtClean="0"/>
                  <a:t>bab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smtClean="0"/>
                  <a:t> </a:t>
                </a:r>
                <a:r>
                  <a:rPr lang="en-US" sz="2000" dirty="0"/>
                  <a:t>, </a:t>
                </a:r>
                <a:r>
                  <a:rPr lang="en-US" sz="2000" dirty="0" smtClean="0"/>
                  <a:t>q</a:t>
                </a:r>
                <a:r>
                  <a:rPr lang="en-US" sz="2000" baseline="-25000" dirty="0" smtClean="0"/>
                  <a:t>3</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3</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27049" y="70510"/>
                <a:ext cx="10256808" cy="6555641"/>
              </a:xfrm>
              <a:prstGeom prst="rect">
                <a:avLst/>
              </a:prstGeom>
              <a:blipFill>
                <a:blip r:embed="rId2"/>
                <a:stretch>
                  <a:fillRect l="-594" t="-558"/>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86509" y="1462198"/>
            <a:ext cx="1276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535156" y="1219380"/>
            <a:ext cx="520186" cy="475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07779" y="1032162"/>
            <a:ext cx="577970" cy="461665"/>
          </a:xfrm>
          <a:prstGeom prst="rect">
            <a:avLst/>
          </a:prstGeom>
          <a:noFill/>
        </p:spPr>
        <p:txBody>
          <a:bodyPr wrap="square" rtlCol="0">
            <a:spAutoFit/>
          </a:bodyPr>
          <a:lstStyle/>
          <a:p>
            <a:r>
              <a:rPr lang="en-US" sz="2400" dirty="0" smtClean="0"/>
              <a:t>b</a:t>
            </a:r>
            <a:endParaRPr lang="en-US" sz="2400" dirty="0"/>
          </a:p>
        </p:txBody>
      </p:sp>
      <p:sp>
        <p:nvSpPr>
          <p:cNvPr id="22" name="Oval 21"/>
          <p:cNvSpPr/>
          <p:nvPr/>
        </p:nvSpPr>
        <p:spPr>
          <a:xfrm>
            <a:off x="7154030" y="1231970"/>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00993" y="1035297"/>
            <a:ext cx="577970" cy="461665"/>
          </a:xfrm>
          <a:prstGeom prst="rect">
            <a:avLst/>
          </a:prstGeom>
          <a:noFill/>
        </p:spPr>
        <p:txBody>
          <a:bodyPr wrap="square" rtlCol="0">
            <a:spAutoFit/>
          </a:bodyPr>
          <a:lstStyle/>
          <a:p>
            <a:r>
              <a:rPr lang="en-US" sz="2400" dirty="0"/>
              <a:t>b</a:t>
            </a:r>
          </a:p>
        </p:txBody>
      </p:sp>
      <p:sp>
        <p:nvSpPr>
          <p:cNvPr id="30" name="Curved Down Arrow 29"/>
          <p:cNvSpPr/>
          <p:nvPr/>
        </p:nvSpPr>
        <p:spPr>
          <a:xfrm>
            <a:off x="1865613" y="936159"/>
            <a:ext cx="362671" cy="377228"/>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832900596"/>
                  </p:ext>
                </p:extLst>
              </p:nvPr>
            </p:nvGraphicFramePr>
            <p:xfrm>
              <a:off x="4295977" y="4685913"/>
              <a:ext cx="3112851" cy="1994639"/>
            </p:xfrm>
            <a:graphic>
              <a:graphicData uri="http://schemas.openxmlformats.org/drawingml/2006/table">
                <a:tbl>
                  <a:tblPr firstRow="1" bandRow="1">
                    <a:tableStyleId>{F5AB1C69-6EDB-4FF4-983F-18BD219EF322}</a:tableStyleId>
                  </a:tblPr>
                  <a:tblGrid>
                    <a:gridCol w="1250808">
                      <a:extLst>
                        <a:ext uri="{9D8B030D-6E8A-4147-A177-3AD203B41FA5}">
                          <a16:colId xmlns:a16="http://schemas.microsoft.com/office/drawing/2014/main" val="2060589506"/>
                        </a:ext>
                      </a:extLst>
                    </a:gridCol>
                    <a:gridCol w="824426">
                      <a:extLst>
                        <a:ext uri="{9D8B030D-6E8A-4147-A177-3AD203B41FA5}">
                          <a16:colId xmlns:a16="http://schemas.microsoft.com/office/drawing/2014/main" val="997249515"/>
                        </a:ext>
                      </a:extLst>
                    </a:gridCol>
                    <a:gridCol w="1037617">
                      <a:extLst>
                        <a:ext uri="{9D8B030D-6E8A-4147-A177-3AD203B41FA5}">
                          <a16:colId xmlns:a16="http://schemas.microsoft.com/office/drawing/2014/main" val="3979999789"/>
                        </a:ext>
                      </a:extLst>
                    </a:gridCol>
                  </a:tblGrid>
                  <a:tr h="472683">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extLst>
                      <a:ext uri="{0D108BD9-81ED-4DB2-BD59-A6C34878D82A}">
                        <a16:rowId xmlns:a16="http://schemas.microsoft.com/office/drawing/2014/main" val="1108229230"/>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sz="1800" baseline="0" dirty="0" smtClean="0"/>
                        </a:p>
                      </a:txBody>
                      <a:tcPr/>
                    </a:tc>
                    <a:extLst>
                      <a:ext uri="{0D108BD9-81ED-4DB2-BD59-A6C34878D82A}">
                        <a16:rowId xmlns:a16="http://schemas.microsoft.com/office/drawing/2014/main" val="127222888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3</a:t>
                          </a:r>
                          <a:endParaRPr lang="en-US" dirty="0"/>
                        </a:p>
                      </a:txBody>
                      <a:tcPr/>
                    </a:tc>
                    <a:extLst>
                      <a:ext uri="{0D108BD9-81ED-4DB2-BD59-A6C34878D82A}">
                        <a16:rowId xmlns:a16="http://schemas.microsoft.com/office/drawing/2014/main" val="39822267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778790110"/>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832900596"/>
                  </p:ext>
                </p:extLst>
              </p:nvPr>
            </p:nvGraphicFramePr>
            <p:xfrm>
              <a:off x="4295977" y="4685913"/>
              <a:ext cx="3112851" cy="1994639"/>
            </p:xfrm>
            <a:graphic>
              <a:graphicData uri="http://schemas.openxmlformats.org/drawingml/2006/table">
                <a:tbl>
                  <a:tblPr firstRow="1" bandRow="1">
                    <a:tableStyleId>{F5AB1C69-6EDB-4FF4-983F-18BD219EF322}</a:tableStyleId>
                  </a:tblPr>
                  <a:tblGrid>
                    <a:gridCol w="1250808">
                      <a:extLst>
                        <a:ext uri="{9D8B030D-6E8A-4147-A177-3AD203B41FA5}">
                          <a16:colId xmlns:a16="http://schemas.microsoft.com/office/drawing/2014/main" val="2060589506"/>
                        </a:ext>
                      </a:extLst>
                    </a:gridCol>
                    <a:gridCol w="824426">
                      <a:extLst>
                        <a:ext uri="{9D8B030D-6E8A-4147-A177-3AD203B41FA5}">
                          <a16:colId xmlns:a16="http://schemas.microsoft.com/office/drawing/2014/main" val="997249515"/>
                        </a:ext>
                      </a:extLst>
                    </a:gridCol>
                    <a:gridCol w="1037617">
                      <a:extLst>
                        <a:ext uri="{9D8B030D-6E8A-4147-A177-3AD203B41FA5}">
                          <a16:colId xmlns:a16="http://schemas.microsoft.com/office/drawing/2014/main" val="3979999789"/>
                        </a:ext>
                      </a:extLst>
                    </a:gridCol>
                  </a:tblGrid>
                  <a:tr h="472683">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extLst>
                      <a:ext uri="{0D108BD9-81ED-4DB2-BD59-A6C34878D82A}">
                        <a16:rowId xmlns:a16="http://schemas.microsoft.com/office/drawing/2014/main" val="1108229230"/>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2</a:t>
                          </a:r>
                          <a:endParaRPr lang="en-US" dirty="0"/>
                        </a:p>
                      </a:txBody>
                      <a:tcPr/>
                    </a:tc>
                    <a:tc>
                      <a:txBody>
                        <a:bodyPr/>
                        <a:lstStyle/>
                        <a:p>
                          <a:endParaRPr lang="en-US"/>
                        </a:p>
                      </a:txBody>
                      <a:tcPr>
                        <a:blipFill>
                          <a:blip r:embed="rId3"/>
                          <a:stretch>
                            <a:fillRect l="-200000" t="-230159" r="-2339" b="-219048"/>
                          </a:stretch>
                        </a:blipFill>
                      </a:tcPr>
                    </a:tc>
                    <a:extLst>
                      <a:ext uri="{0D108BD9-81ED-4DB2-BD59-A6C34878D82A}">
                        <a16:rowId xmlns:a16="http://schemas.microsoft.com/office/drawing/2014/main" val="127222888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endParaRPr lang="en-US"/>
                        </a:p>
                      </a:txBody>
                      <a:tcPr>
                        <a:blipFill>
                          <a:blip r:embed="rId3"/>
                          <a:stretch>
                            <a:fillRect l="-153333" t="-335484" r="-129630" b="-122581"/>
                          </a:stretch>
                        </a:blipFill>
                      </a:tcPr>
                    </a:tc>
                    <a:tc>
                      <a:txBody>
                        <a:bodyPr/>
                        <a:lstStyle/>
                        <a:p>
                          <a:pPr algn="ctr"/>
                          <a:r>
                            <a:rPr lang="en-US" sz="1800" dirty="0" smtClean="0"/>
                            <a:t>q</a:t>
                          </a:r>
                          <a:r>
                            <a:rPr lang="en-US" sz="1800" baseline="-25000" dirty="0" smtClean="0"/>
                            <a:t>3</a:t>
                          </a:r>
                          <a:endParaRPr lang="en-US" dirty="0"/>
                        </a:p>
                      </a:txBody>
                      <a:tcPr/>
                    </a:tc>
                    <a:extLst>
                      <a:ext uri="{0D108BD9-81ED-4DB2-BD59-A6C34878D82A}">
                        <a16:rowId xmlns:a16="http://schemas.microsoft.com/office/drawing/2014/main" val="398222674"/>
                      </a:ext>
                    </a:extLst>
                  </a:tr>
                  <a:tr h="3804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endParaRPr lang="en-US"/>
                        </a:p>
                      </a:txBody>
                      <a:tcPr>
                        <a:blipFill>
                          <a:blip r:embed="rId3"/>
                          <a:stretch>
                            <a:fillRect l="-153333" t="-428571" r="-129630" b="-20635"/>
                          </a:stretch>
                        </a:blipFill>
                      </a:tcPr>
                    </a:tc>
                    <a:tc>
                      <a:txBody>
                        <a:bodyPr/>
                        <a:lstStyle/>
                        <a:p>
                          <a:endParaRPr lang="en-US"/>
                        </a:p>
                      </a:txBody>
                      <a:tcPr>
                        <a:blipFill>
                          <a:blip r:embed="rId3"/>
                          <a:stretch>
                            <a:fillRect l="-200000" t="-428571" r="-2339" b="-20635"/>
                          </a:stretch>
                        </a:blipFill>
                      </a:tcPr>
                    </a:tc>
                    <a:extLst>
                      <a:ext uri="{0D108BD9-81ED-4DB2-BD59-A6C34878D82A}">
                        <a16:rowId xmlns:a16="http://schemas.microsoft.com/office/drawing/2014/main" val="778790110"/>
                      </a:ext>
                    </a:extLst>
                  </a:tr>
                </a:tbl>
              </a:graphicData>
            </a:graphic>
          </p:graphicFrame>
        </mc:Fallback>
      </mc:AlternateContent>
      <p:sp>
        <p:nvSpPr>
          <p:cNvPr id="25" name="Curved Down Arrow 24"/>
          <p:cNvSpPr/>
          <p:nvPr/>
        </p:nvSpPr>
        <p:spPr>
          <a:xfrm rot="10800000">
            <a:off x="1865613" y="1699414"/>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1890496" y="568371"/>
            <a:ext cx="577970" cy="461665"/>
          </a:xfrm>
          <a:prstGeom prst="rect">
            <a:avLst/>
          </a:prstGeom>
          <a:noFill/>
        </p:spPr>
        <p:txBody>
          <a:bodyPr wrap="square" rtlCol="0">
            <a:spAutoFit/>
          </a:bodyPr>
          <a:lstStyle/>
          <a:p>
            <a:r>
              <a:rPr lang="en-US" sz="2400" dirty="0" smtClean="0"/>
              <a:t>a</a:t>
            </a:r>
            <a:endParaRPr lang="en-US" sz="2400" dirty="0"/>
          </a:p>
        </p:txBody>
      </p:sp>
      <p:cxnSp>
        <p:nvCxnSpPr>
          <p:cNvPr id="39" name="Straight Connector 38"/>
          <p:cNvCxnSpPr/>
          <p:nvPr/>
        </p:nvCxnSpPr>
        <p:spPr>
          <a:xfrm>
            <a:off x="4534577" y="4699170"/>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13778" y="1202003"/>
            <a:ext cx="520186" cy="475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092400" y="1184873"/>
            <a:ext cx="520186" cy="475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4055342" y="1439892"/>
            <a:ext cx="1276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61064" y="1032162"/>
            <a:ext cx="577970" cy="461665"/>
          </a:xfrm>
          <a:prstGeom prst="rect">
            <a:avLst/>
          </a:prstGeom>
          <a:noFill/>
        </p:spPr>
        <p:txBody>
          <a:bodyPr wrap="square" rtlCol="0">
            <a:spAutoFit/>
          </a:bodyPr>
          <a:lstStyle/>
          <a:p>
            <a:r>
              <a:rPr lang="en-US" sz="2400" dirty="0"/>
              <a:t>a</a:t>
            </a:r>
          </a:p>
        </p:txBody>
      </p:sp>
      <p:cxnSp>
        <p:nvCxnSpPr>
          <p:cNvPr id="32" name="Straight Arrow Connector 31"/>
          <p:cNvCxnSpPr/>
          <p:nvPr/>
        </p:nvCxnSpPr>
        <p:spPr>
          <a:xfrm>
            <a:off x="5833964" y="1426635"/>
            <a:ext cx="1276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89800" y="1167200"/>
            <a:ext cx="577970"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40" name="TextBox 39"/>
          <p:cNvSpPr txBox="1"/>
          <p:nvPr/>
        </p:nvSpPr>
        <p:spPr>
          <a:xfrm>
            <a:off x="5357391" y="1167199"/>
            <a:ext cx="577970"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
        <p:nvSpPr>
          <p:cNvPr id="41" name="TextBox 40"/>
          <p:cNvSpPr txBox="1"/>
          <p:nvPr/>
        </p:nvSpPr>
        <p:spPr>
          <a:xfrm>
            <a:off x="7119843" y="1106357"/>
            <a:ext cx="577970"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2" name="TextBox 41"/>
          <p:cNvSpPr txBox="1"/>
          <p:nvPr/>
        </p:nvSpPr>
        <p:spPr>
          <a:xfrm>
            <a:off x="1890496" y="2005795"/>
            <a:ext cx="577970" cy="461665"/>
          </a:xfrm>
          <a:prstGeom prst="rect">
            <a:avLst/>
          </a:prstGeom>
          <a:noFill/>
        </p:spPr>
        <p:txBody>
          <a:bodyPr wrap="square" rtlCol="0">
            <a:spAutoFit/>
          </a:bodyPr>
          <a:lstStyle/>
          <a:p>
            <a:r>
              <a:rPr lang="en-US" sz="2400" dirty="0" smtClean="0"/>
              <a:t>b</a:t>
            </a:r>
            <a:endParaRPr lang="en-US" sz="2400" dirty="0"/>
          </a:p>
        </p:txBody>
      </p:sp>
    </p:spTree>
    <p:extLst>
      <p:ext uri="{BB962C8B-B14F-4D97-AF65-F5344CB8AC3E}">
        <p14:creationId xmlns:p14="http://schemas.microsoft.com/office/powerpoint/2010/main" val="23044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arn(inVertical)">
                                      <p:cBhvr>
                                        <p:cTn id="31" dur="500"/>
                                        <p:tgtEl>
                                          <p:spTgt spid="3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inVertical)">
                                      <p:cBhvr>
                                        <p:cTn id="37" dur="500"/>
                                        <p:tgtEl>
                                          <p:spTgt spid="27"/>
                                        </p:tgtEl>
                                      </p:cBhvr>
                                    </p:animEffect>
                                  </p:childTnLst>
                                </p:cTn>
                              </p:par>
                              <p:par>
                                <p:cTn id="38" presetID="16" presetClass="entr" presetSubtype="21"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barn(inVertical)">
                                      <p:cBhvr>
                                        <p:cTn id="49" dur="500"/>
                                        <p:tgtEl>
                                          <p:spTgt spid="33"/>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arn(inVertical)">
                                      <p:cBhvr>
                                        <p:cTn id="52" dur="500"/>
                                        <p:tgtEl>
                                          <p:spTgt spid="4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arn(inVertical)">
                                      <p:cBhvr>
                                        <p:cTn id="55" dur="500"/>
                                        <p:tgtEl>
                                          <p:spTgt spid="4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arn(inVertical)">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barn(inVertical)">
                                      <p:cBhvr>
                                        <p:cTn id="63" dur="500"/>
                                        <p:tgtEl>
                                          <p:spTgt spid="6">
                                            <p:txEl>
                                              <p:pRg st="8" end="8"/>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6">
                                            <p:txEl>
                                              <p:pRg st="9" end="9"/>
                                            </p:txEl>
                                          </p:spTgt>
                                        </p:tgtEl>
                                        <p:attrNameLst>
                                          <p:attrName>style.visibility</p:attrName>
                                        </p:attrNameLst>
                                      </p:cBhvr>
                                      <p:to>
                                        <p:strVal val="visible"/>
                                      </p:to>
                                    </p:set>
                                    <p:animEffect transition="in" filter="barn(inVertical)">
                                      <p:cBhvr>
                                        <p:cTn id="66" dur="500"/>
                                        <p:tgtEl>
                                          <p:spTgt spid="6">
                                            <p:txEl>
                                              <p:pRg st="9" end="9"/>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barn(inVertical)">
                                      <p:cBhvr>
                                        <p:cTn id="69" dur="500"/>
                                        <p:tgtEl>
                                          <p:spTgt spid="6">
                                            <p:txEl>
                                              <p:pRg st="10" end="10"/>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6">
                                            <p:txEl>
                                              <p:pRg st="11" end="11"/>
                                            </p:txEl>
                                          </p:spTgt>
                                        </p:tgtEl>
                                        <p:attrNameLst>
                                          <p:attrName>style.visibility</p:attrName>
                                        </p:attrNameLst>
                                      </p:cBhvr>
                                      <p:to>
                                        <p:strVal val="visible"/>
                                      </p:to>
                                    </p:set>
                                    <p:animEffect transition="in" filter="barn(inVertical)">
                                      <p:cBhvr>
                                        <p:cTn id="72" dur="500"/>
                                        <p:tgtEl>
                                          <p:spTgt spid="6">
                                            <p:txEl>
                                              <p:pRg st="11" end="11"/>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6">
                                            <p:txEl>
                                              <p:pRg st="12" end="12"/>
                                            </p:txEl>
                                          </p:spTgt>
                                        </p:tgtEl>
                                        <p:attrNameLst>
                                          <p:attrName>style.visibility</p:attrName>
                                        </p:attrNameLst>
                                      </p:cBhvr>
                                      <p:to>
                                        <p:strVal val="visible"/>
                                      </p:to>
                                    </p:set>
                                    <p:animEffect transition="in" filter="barn(inVertical)">
                                      <p:cBhvr>
                                        <p:cTn id="75" dur="500"/>
                                        <p:tgtEl>
                                          <p:spTgt spid="6">
                                            <p:txEl>
                                              <p:pRg st="12" end="12"/>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6">
                                            <p:txEl>
                                              <p:pRg st="13" end="13"/>
                                            </p:txEl>
                                          </p:spTgt>
                                        </p:tgtEl>
                                        <p:attrNameLst>
                                          <p:attrName>style.visibility</p:attrName>
                                        </p:attrNameLst>
                                      </p:cBhvr>
                                      <p:to>
                                        <p:strVal val="visible"/>
                                      </p:to>
                                    </p:set>
                                    <p:animEffect transition="in" filter="barn(inVertical)">
                                      <p:cBhvr>
                                        <p:cTn id="78" dur="500"/>
                                        <p:tgtEl>
                                          <p:spTgt spid="6">
                                            <p:txEl>
                                              <p:pRg st="13" end="13"/>
                                            </p:txEl>
                                          </p:spTgt>
                                        </p:tgtEl>
                                      </p:cBhvr>
                                    </p:animEffect>
                                  </p:childTnLst>
                                </p:cTn>
                              </p:par>
                              <p:par>
                                <p:cTn id="79" presetID="16" presetClass="entr" presetSubtype="21" fill="hold" nodeType="withEffect">
                                  <p:stCondLst>
                                    <p:cond delay="0"/>
                                  </p:stCondLst>
                                  <p:childTnLst>
                                    <p:set>
                                      <p:cBhvr>
                                        <p:cTn id="80" dur="1" fill="hold">
                                          <p:stCondLst>
                                            <p:cond delay="0"/>
                                          </p:stCondLst>
                                        </p:cTn>
                                        <p:tgtEl>
                                          <p:spTgt spid="6">
                                            <p:txEl>
                                              <p:pRg st="14" end="14"/>
                                            </p:txEl>
                                          </p:spTgt>
                                        </p:tgtEl>
                                        <p:attrNameLst>
                                          <p:attrName>style.visibility</p:attrName>
                                        </p:attrNameLst>
                                      </p:cBhvr>
                                      <p:to>
                                        <p:strVal val="visible"/>
                                      </p:to>
                                    </p:set>
                                    <p:animEffect transition="in" filter="barn(inVertical)">
                                      <p:cBhvr>
                                        <p:cTn id="81" dur="500"/>
                                        <p:tgtEl>
                                          <p:spTgt spid="6">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barn(inVertical)">
                                      <p:cBhvr>
                                        <p:cTn id="86" dur="500"/>
                                        <p:tgtEl>
                                          <p:spTgt spid="31"/>
                                        </p:tgtEl>
                                      </p:cBhvr>
                                    </p:animEffect>
                                  </p:childTnLst>
                                </p:cTn>
                              </p:par>
                              <p:par>
                                <p:cTn id="87" presetID="16" presetClass="entr" presetSubtype="21"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arn(inVertical)">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1" grpId="0"/>
      <p:bldP spid="22" grpId="0" animBg="1"/>
      <p:bldP spid="30" grpId="0" animBg="1"/>
      <p:bldP spid="25" grpId="0" animBg="1"/>
      <p:bldP spid="34" grpId="0"/>
      <p:bldP spid="23" grpId="0" animBg="1"/>
      <p:bldP spid="27" grpId="0" animBg="1"/>
      <p:bldP spid="29" grpId="0"/>
      <p:bldP spid="33"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3026" y="0"/>
                <a:ext cx="10506974" cy="6863417"/>
              </a:xfrm>
              <a:prstGeom prst="rect">
                <a:avLst/>
              </a:prstGeom>
              <a:noFill/>
            </p:spPr>
            <p:txBody>
              <a:bodyPr wrap="square" rtlCol="0">
                <a:spAutoFit/>
              </a:bodyPr>
              <a:lstStyle/>
              <a:p>
                <a:r>
                  <a:rPr lang="en-US" sz="2000" b="1" dirty="0" smtClean="0"/>
                  <a:t>3.</a:t>
                </a:r>
                <a:r>
                  <a:rPr lang="en-US" sz="2000" dirty="0" smtClean="0"/>
                  <a:t>Construc a NFA which accepts a language of all strings starting and ending with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r>
                  <a:rPr lang="en-US" sz="2000" dirty="0" smtClean="0"/>
                  <a:t>The required FSA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23026" y="0"/>
                <a:ext cx="10506974" cy="6863417"/>
              </a:xfrm>
              <a:prstGeom prst="rect">
                <a:avLst/>
              </a:prstGeom>
              <a:blipFill>
                <a:blip r:embed="rId2"/>
                <a:stretch>
                  <a:fillRect l="-580" t="-444"/>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a:endCxn id="28" idx="2"/>
          </p:cNvCxnSpPr>
          <p:nvPr/>
        </p:nvCxnSpPr>
        <p:spPr>
          <a:xfrm>
            <a:off x="2246418" y="1571710"/>
            <a:ext cx="976389" cy="397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90641" y="1243530"/>
            <a:ext cx="520186" cy="500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66938" y="1167201"/>
            <a:ext cx="536299"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2385116" y="1620783"/>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4755574" y="1293373"/>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98355182"/>
                  </p:ext>
                </p:extLst>
              </p:nvPr>
            </p:nvGraphicFramePr>
            <p:xfrm>
              <a:off x="3899139" y="4883477"/>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r>
                            <a:rPr lang="en-US" sz="1800" baseline="0" dirty="0" smtClean="0"/>
                            <a:t>, q</a:t>
                          </a:r>
                          <a:r>
                            <a:rPr lang="en-US" sz="1800" baseline="-25000" dirty="0" smtClean="0"/>
                            <a:t>2</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 </a:t>
                          </a:r>
                          <a:r>
                            <a:rPr lang="en-US" sz="1800" baseline="0" dirty="0" smtClean="0"/>
                            <a:t>, </a:t>
                          </a: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145902818"/>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98355182"/>
                  </p:ext>
                </p:extLst>
              </p:nvPr>
            </p:nvGraphicFramePr>
            <p:xfrm>
              <a:off x="3899139" y="4883477"/>
              <a:ext cx="3500337" cy="1863304"/>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r>
                            <a:rPr lang="en-US" sz="1800" baseline="0" dirty="0" smtClean="0"/>
                            <a:t>, q</a:t>
                          </a:r>
                          <a:r>
                            <a:rPr lang="en-US" sz="1800" baseline="-25000" dirty="0" smtClean="0"/>
                            <a:t>2</a:t>
                          </a:r>
                          <a:endParaRPr lang="en-US" sz="1800" dirty="0" smtClean="0"/>
                        </a:p>
                      </a:txBody>
                      <a:tcPr/>
                    </a:tc>
                    <a:tc>
                      <a:txBody>
                        <a:bodyPr/>
                        <a:lstStyle/>
                        <a:p>
                          <a:endParaRPr lang="en-US"/>
                        </a:p>
                      </a:txBody>
                      <a:tcPr>
                        <a:blipFill>
                          <a:blip r:embed="rId3"/>
                          <a:stretch>
                            <a:fillRect l="-200000" t="-107895" r="-2083" b="-203947"/>
                          </a:stretch>
                        </a:blipFill>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101047" t="-205195" r="-102618" b="-101299"/>
                          </a:stretch>
                        </a:blipFill>
                      </a:tcPr>
                    </a:tc>
                    <a:tc>
                      <a:txBody>
                        <a:bodyPr/>
                        <a:lstStyle/>
                        <a:p>
                          <a:endParaRPr lang="en-US"/>
                        </a:p>
                      </a:txBody>
                      <a:tcPr>
                        <a:blipFill>
                          <a:blip r:embed="rId3"/>
                          <a:stretch>
                            <a:fillRect l="-200000" t="-205195" r="-2083" b="-101299"/>
                          </a:stretch>
                        </a:blipFill>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2 </a:t>
                          </a:r>
                          <a:r>
                            <a:rPr lang="en-US" sz="1800" baseline="0" dirty="0" smtClean="0"/>
                            <a:t>, </a:t>
                          </a: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4145902818"/>
                      </a:ext>
                    </a:extLst>
                  </a:tr>
                </a:tbl>
              </a:graphicData>
            </a:graphic>
          </p:graphicFrame>
        </mc:Fallback>
      </mc:AlternateContent>
      <p:sp>
        <p:nvSpPr>
          <p:cNvPr id="34" name="TextBox 33"/>
          <p:cNvSpPr txBox="1"/>
          <p:nvPr/>
        </p:nvSpPr>
        <p:spPr>
          <a:xfrm>
            <a:off x="3240059" y="2396282"/>
            <a:ext cx="745344" cy="461665"/>
          </a:xfrm>
          <a:prstGeom prst="rect">
            <a:avLst/>
          </a:prstGeom>
          <a:noFill/>
        </p:spPr>
        <p:txBody>
          <a:bodyPr wrap="square" rtlCol="0">
            <a:spAutoFit/>
          </a:bodyPr>
          <a:lstStyle/>
          <a:p>
            <a:r>
              <a:rPr lang="en-US" sz="2400" dirty="0" smtClean="0"/>
              <a:t>a, b</a:t>
            </a:r>
            <a:endParaRPr lang="en-US" sz="2400" dirty="0"/>
          </a:p>
        </p:txBody>
      </p:sp>
      <p:cxnSp>
        <p:nvCxnSpPr>
          <p:cNvPr id="39" name="Straight Connector 38"/>
          <p:cNvCxnSpPr/>
          <p:nvPr/>
        </p:nvCxnSpPr>
        <p:spPr>
          <a:xfrm>
            <a:off x="3995667" y="4883477"/>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222807" y="1743861"/>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rved Down Arrow 28"/>
          <p:cNvSpPr/>
          <p:nvPr/>
        </p:nvSpPr>
        <p:spPr>
          <a:xfrm flipV="1">
            <a:off x="3299164" y="2148594"/>
            <a:ext cx="402762" cy="38000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Arrow Connector 31"/>
          <p:cNvCxnSpPr>
            <a:endCxn id="19" idx="3"/>
          </p:cNvCxnSpPr>
          <p:nvPr/>
        </p:nvCxnSpPr>
        <p:spPr>
          <a:xfrm flipV="1">
            <a:off x="3691358" y="1670589"/>
            <a:ext cx="1075462" cy="270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667" y="1680027"/>
            <a:ext cx="577970" cy="461665"/>
          </a:xfrm>
          <a:prstGeom prst="rect">
            <a:avLst/>
          </a:prstGeom>
          <a:noFill/>
        </p:spPr>
        <p:txBody>
          <a:bodyPr wrap="square" rtlCol="0">
            <a:spAutoFit/>
          </a:bodyPr>
          <a:lstStyle/>
          <a:p>
            <a:r>
              <a:rPr lang="en-US" sz="2400" dirty="0" smtClean="0"/>
              <a:t>a</a:t>
            </a:r>
            <a:endParaRPr lang="en-US" sz="2400" dirty="0"/>
          </a:p>
        </p:txBody>
      </p:sp>
      <p:cxnSp>
        <p:nvCxnSpPr>
          <p:cNvPr id="35" name="Straight Arrow Connector 34"/>
          <p:cNvCxnSpPr/>
          <p:nvPr/>
        </p:nvCxnSpPr>
        <p:spPr>
          <a:xfrm>
            <a:off x="2286509" y="1438035"/>
            <a:ext cx="24690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11560" y="1073409"/>
            <a:ext cx="577970" cy="461665"/>
          </a:xfrm>
          <a:prstGeom prst="rect">
            <a:avLst/>
          </a:prstGeom>
          <a:noFill/>
        </p:spPr>
        <p:txBody>
          <a:bodyPr wrap="square" rtlCol="0">
            <a:spAutoFit/>
          </a:bodyPr>
          <a:lstStyle/>
          <a:p>
            <a:r>
              <a:rPr lang="en-US" sz="2400" dirty="0" smtClean="0"/>
              <a:t>a</a:t>
            </a:r>
            <a:endParaRPr lang="en-US" sz="2400" dirty="0"/>
          </a:p>
        </p:txBody>
      </p:sp>
      <p:sp>
        <p:nvSpPr>
          <p:cNvPr id="37" name="TextBox 36"/>
          <p:cNvSpPr txBox="1"/>
          <p:nvPr/>
        </p:nvSpPr>
        <p:spPr>
          <a:xfrm>
            <a:off x="3266185" y="1650293"/>
            <a:ext cx="536299" cy="461665"/>
          </a:xfrm>
          <a:prstGeom prst="rect">
            <a:avLst/>
          </a:prstGeom>
          <a:noFill/>
        </p:spPr>
        <p:txBody>
          <a:bodyPr wrap="square" rtlCol="0">
            <a:spAutoFit/>
          </a:bodyPr>
          <a:lstStyle/>
          <a:p>
            <a:r>
              <a:rPr lang="en-US" sz="2400" dirty="0" smtClean="0"/>
              <a:t>q</a:t>
            </a:r>
            <a:r>
              <a:rPr lang="en-US" sz="2400" baseline="-25000" dirty="0" smtClean="0"/>
              <a:t>2</a:t>
            </a:r>
            <a:endParaRPr lang="en-US" sz="2400" dirty="0"/>
          </a:p>
        </p:txBody>
      </p:sp>
    </p:spTree>
    <p:extLst>
      <p:ext uri="{BB962C8B-B14F-4D97-AF65-F5344CB8AC3E}">
        <p14:creationId xmlns:p14="http://schemas.microsoft.com/office/powerpoint/2010/main" val="18296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arn(inVertical)">
                                      <p:cBhvr>
                                        <p:cTn id="28" dur="500"/>
                                        <p:tgtEl>
                                          <p:spTgt spid="3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par>
                                <p:cTn id="32" presetID="16" presetClass="entr" presetSubtype="21"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arn(inVertical)">
                                      <p:cBhvr>
                                        <p:cTn id="34" dur="500"/>
                                        <p:tgtEl>
                                          <p:spTgt spid="3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inVertical)">
                                      <p:cBhvr>
                                        <p:cTn id="37" dur="500"/>
                                        <p:tgtEl>
                                          <p:spTgt spid="3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barn(inVertical)">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barn(inVertical)">
                                      <p:cBhvr>
                                        <p:cTn id="53" dur="500"/>
                                        <p:tgtEl>
                                          <p:spTgt spid="6">
                                            <p:txEl>
                                              <p:pRg st="9" end="9"/>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Effect transition="in" filter="barn(inVertical)">
                                      <p:cBhvr>
                                        <p:cTn id="56" dur="500"/>
                                        <p:tgtEl>
                                          <p:spTgt spid="6">
                                            <p:txEl>
                                              <p:pRg st="10" end="10"/>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Effect transition="in" filter="barn(inVertical)">
                                      <p:cBhvr>
                                        <p:cTn id="59" dur="500"/>
                                        <p:tgtEl>
                                          <p:spTgt spid="6">
                                            <p:txEl>
                                              <p:pRg st="11" end="11"/>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barn(inVertical)">
                                      <p:cBhvr>
                                        <p:cTn id="62" dur="500"/>
                                        <p:tgtEl>
                                          <p:spTgt spid="6">
                                            <p:txEl>
                                              <p:pRg st="12" end="12"/>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6">
                                            <p:txEl>
                                              <p:pRg st="13" end="13"/>
                                            </p:txEl>
                                          </p:spTgt>
                                        </p:tgtEl>
                                        <p:attrNameLst>
                                          <p:attrName>style.visibility</p:attrName>
                                        </p:attrNameLst>
                                      </p:cBhvr>
                                      <p:to>
                                        <p:strVal val="visible"/>
                                      </p:to>
                                    </p:set>
                                    <p:animEffect transition="in" filter="barn(inVertical)">
                                      <p:cBhvr>
                                        <p:cTn id="65" dur="500"/>
                                        <p:tgtEl>
                                          <p:spTgt spid="6">
                                            <p:txEl>
                                              <p:pRg st="13" end="13"/>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6">
                                            <p:txEl>
                                              <p:pRg st="14" end="14"/>
                                            </p:txEl>
                                          </p:spTgt>
                                        </p:tgtEl>
                                        <p:attrNameLst>
                                          <p:attrName>style.visibility</p:attrName>
                                        </p:attrNameLst>
                                      </p:cBhvr>
                                      <p:to>
                                        <p:strVal val="visible"/>
                                      </p:to>
                                    </p:set>
                                    <p:animEffect transition="in" filter="barn(inVertical)">
                                      <p:cBhvr>
                                        <p:cTn id="68" dur="500"/>
                                        <p:tgtEl>
                                          <p:spTgt spid="6">
                                            <p:txEl>
                                              <p:pRg st="14" end="14"/>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animEffect transition="in" filter="barn(inVertical)">
                                      <p:cBhvr>
                                        <p:cTn id="71" dur="500"/>
                                        <p:tgtEl>
                                          <p:spTgt spid="6">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arn(inVertical)">
                                      <p:cBhvr>
                                        <p:cTn id="76" dur="500"/>
                                        <p:tgtEl>
                                          <p:spTgt spid="31"/>
                                        </p:tgtEl>
                                      </p:cBhvr>
                                    </p:animEffect>
                                  </p:childTnLst>
                                </p:cTn>
                              </p:par>
                              <p:par>
                                <p:cTn id="77" presetID="16" presetClass="entr" presetSubtype="21"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barn(inVertical)">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34" grpId="0"/>
      <p:bldP spid="28" grpId="0" animBg="1"/>
      <p:bldP spid="29" grpId="0" animBg="1"/>
      <p:bldP spid="33"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65306" y="63040"/>
                <a:ext cx="10506974" cy="8094524"/>
              </a:xfrm>
              <a:prstGeom prst="rect">
                <a:avLst/>
              </a:prstGeom>
              <a:noFill/>
            </p:spPr>
            <p:txBody>
              <a:bodyPr wrap="square" rtlCol="0">
                <a:spAutoFit/>
              </a:bodyPr>
              <a:lstStyle/>
              <a:p>
                <a:r>
                  <a:rPr lang="en-US" sz="2000" b="1" dirty="0"/>
                  <a:t>4</a:t>
                </a:r>
                <a:r>
                  <a:rPr lang="en-US" sz="2000" b="1" dirty="0" smtClean="0"/>
                  <a:t>.</a:t>
                </a:r>
                <a:r>
                  <a:rPr lang="en-US" sz="2000" dirty="0" smtClean="0"/>
                  <a:t>Construc a NFA which accepts a language of all strings containing substring ‘</a:t>
                </a:r>
                <a:r>
                  <a:rPr lang="en-US" sz="2000" dirty="0" err="1" smtClean="0"/>
                  <a:t>abaab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a:t>
                </a:r>
              </a:p>
              <a:p>
                <a:endParaRPr lang="en-US" sz="2000" dirty="0"/>
              </a:p>
              <a:p>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N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a:t> , </a:t>
                </a:r>
                <a:r>
                  <a:rPr lang="en-US" sz="2000" dirty="0" smtClean="0"/>
                  <a:t>q</a:t>
                </a:r>
                <a:r>
                  <a:rPr lang="en-US" sz="2000" baseline="-25000" dirty="0" smtClean="0"/>
                  <a:t>3</a:t>
                </a:r>
                <a:r>
                  <a:rPr lang="en-US" sz="2000" dirty="0"/>
                  <a:t> , </a:t>
                </a:r>
                <a:r>
                  <a:rPr lang="en-US" sz="2000" dirty="0" smtClean="0"/>
                  <a:t>q</a:t>
                </a:r>
                <a:r>
                  <a:rPr lang="en-US" sz="2000" baseline="-25000" dirty="0" smtClean="0"/>
                  <a:t>4</a:t>
                </a:r>
                <a:r>
                  <a:rPr lang="en-US" sz="2000" dirty="0"/>
                  <a:t> , </a:t>
                </a:r>
                <a:r>
                  <a:rPr lang="en-US" sz="2000" dirty="0" smtClean="0"/>
                  <a:t>q</a:t>
                </a:r>
                <a:r>
                  <a:rPr lang="en-US" sz="2000" baseline="-25000" dirty="0" smtClean="0"/>
                  <a:t>5</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5</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2</a:t>
                </a:r>
                <a:r>
                  <a:rPr lang="en-US" sz="2000" baseline="30000" dirty="0" smtClean="0">
                    <a:sym typeface="Wingdings" panose="05000000000000000000" pitchFamily="2" charset="2"/>
                  </a:rPr>
                  <a:t>s</a:t>
                </a:r>
                <a:r>
                  <a:rPr lang="en-US" sz="2000" dirty="0" smtClean="0">
                    <a:sym typeface="Wingdings" panose="05000000000000000000" pitchFamily="2" charset="2"/>
                  </a:rPr>
                  <a:t> is the next state transition function</a:t>
                </a:r>
              </a:p>
              <a:p>
                <a:r>
                  <a:rPr lang="en-US" sz="2000" dirty="0">
                    <a:sym typeface="Wingdings" panose="05000000000000000000" pitchFamily="2" charset="2"/>
                  </a:rPr>
                  <a:t>	</a:t>
                </a:r>
                <a:r>
                  <a:rPr lang="en-US" sz="2000" dirty="0" smtClean="0">
                    <a:sym typeface="Wingdings" panose="05000000000000000000" pitchFamily="2" charset="2"/>
                  </a:rPr>
                  <a:t>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65306" y="63040"/>
                <a:ext cx="10506974" cy="8094524"/>
              </a:xfrm>
              <a:prstGeom prst="rect">
                <a:avLst/>
              </a:prstGeom>
              <a:blipFill>
                <a:blip r:embed="rId2"/>
                <a:stretch>
                  <a:fillRect l="-580" t="-377"/>
                </a:stretch>
              </a:blipFill>
            </p:spPr>
            <p:txBody>
              <a:bodyPr/>
              <a:lstStyle/>
              <a:p>
                <a:r>
                  <a:rPr lang="en-US">
                    <a:noFill/>
                  </a:rPr>
                  <a:t> </a:t>
                </a:r>
              </a:p>
            </p:txBody>
          </p:sp>
        </mc:Fallback>
      </mc:AlternateContent>
      <p:sp>
        <p:nvSpPr>
          <p:cNvPr id="7" name="Oval 6"/>
          <p:cNvSpPr/>
          <p:nvPr/>
        </p:nvSpPr>
        <p:spPr>
          <a:xfrm>
            <a:off x="1790137" y="1990977"/>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06015" y="1905933"/>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41493" y="221670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142867" y="1980404"/>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05564" y="1944845"/>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TextBox 20"/>
          <p:cNvSpPr txBox="1"/>
          <p:nvPr/>
        </p:nvSpPr>
        <p:spPr>
          <a:xfrm>
            <a:off x="2468300" y="182682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8818672" y="2023550"/>
            <a:ext cx="343063" cy="32996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292681" y="2216701"/>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631035" y="1230855"/>
            <a:ext cx="710201" cy="461665"/>
          </a:xfrm>
          <a:prstGeom prst="rect">
            <a:avLst/>
          </a:prstGeom>
          <a:noFill/>
        </p:spPr>
        <p:txBody>
          <a:bodyPr wrap="square" rtlCol="0">
            <a:spAutoFit/>
          </a:bodyPr>
          <a:lstStyle/>
          <a:p>
            <a:r>
              <a:rPr lang="en-US" sz="2400" dirty="0" smtClean="0"/>
              <a:t>a , b</a:t>
            </a:r>
            <a:endParaRPr lang="en-US" sz="2400" dirty="0"/>
          </a:p>
        </p:txBody>
      </p:sp>
      <p:sp>
        <p:nvSpPr>
          <p:cNvPr id="30" name="Curved Down Arrow 29"/>
          <p:cNvSpPr/>
          <p:nvPr/>
        </p:nvSpPr>
        <p:spPr>
          <a:xfrm>
            <a:off x="8825049" y="162870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graphicFrame>
            <p:nvGraphicFramePr>
              <p:cNvPr id="31" name="Table 30"/>
              <p:cNvGraphicFramePr>
                <a:graphicFrameLocks noGrp="1"/>
              </p:cNvGraphicFramePr>
              <p:nvPr>
                <p:extLst>
                  <p:ext uri="{D42A27DB-BD31-4B8C-83A1-F6EECF244321}">
                    <p14:modId xmlns:p14="http://schemas.microsoft.com/office/powerpoint/2010/main" val="1441024311"/>
                  </p:ext>
                </p:extLst>
              </p:nvPr>
            </p:nvGraphicFramePr>
            <p:xfrm>
              <a:off x="7971943" y="3267580"/>
              <a:ext cx="3500337" cy="3260782"/>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3</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580917285"/>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r>
                            <a:rPr lang="en-US" sz="1800" dirty="0" smtClean="0"/>
                            <a:t>q</a:t>
                          </a:r>
                          <a:r>
                            <a:rPr lang="en-US" sz="1800" baseline="-25000" dirty="0" smtClean="0"/>
                            <a:t>4</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962020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4</a:t>
                          </a:r>
                          <a:endParaRPr 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lang="en-US" sz="1800" i="1" baseline="0"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2713560157"/>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5</a:t>
                          </a:r>
                          <a:endParaRPr lang="en-US" sz="1800" dirty="0" smtClean="0"/>
                        </a:p>
                      </a:txBody>
                      <a:tcPr/>
                    </a:tc>
                    <a:tc>
                      <a:txBody>
                        <a:bodyPr/>
                        <a:lstStyle/>
                        <a:p>
                          <a:pPr algn="ctr"/>
                          <a:r>
                            <a:rPr lang="en-US" sz="1800" dirty="0" smtClean="0"/>
                            <a:t>q</a:t>
                          </a:r>
                          <a:r>
                            <a:rPr lang="en-US" sz="1800" baseline="-25000" dirty="0" smtClean="0"/>
                            <a:t>5</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1741265572"/>
                      </a:ext>
                    </a:extLst>
                  </a:tr>
                </a:tbl>
              </a:graphicData>
            </a:graphic>
          </p:graphicFrame>
        </mc:Choice>
        <mc:Fallback xmlns="">
          <p:graphicFrame>
            <p:nvGraphicFramePr>
              <p:cNvPr id="31" name="Table 30"/>
              <p:cNvGraphicFramePr>
                <a:graphicFrameLocks noGrp="1"/>
              </p:cNvGraphicFramePr>
              <p:nvPr>
                <p:extLst>
                  <p:ext uri="{D42A27DB-BD31-4B8C-83A1-F6EECF244321}">
                    <p14:modId xmlns:p14="http://schemas.microsoft.com/office/powerpoint/2010/main" val="1441024311"/>
                  </p:ext>
                </p:extLst>
              </p:nvPr>
            </p:nvGraphicFramePr>
            <p:xfrm>
              <a:off x="7971943" y="3267580"/>
              <a:ext cx="3500337" cy="3260782"/>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r>
                            <a:rPr lang="en-US" sz="1800" baseline="0" dirty="0" smtClean="0"/>
                            <a:t> , </a:t>
                          </a: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endParaRPr lang="en-US"/>
                        </a:p>
                      </a:txBody>
                      <a:tcPr>
                        <a:blipFill>
                          <a:blip r:embed="rId3"/>
                          <a:stretch>
                            <a:fillRect l="-101047" t="-207895" r="-103141" b="-406579"/>
                          </a:stretch>
                        </a:blipFill>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3</a:t>
                          </a:r>
                          <a:endParaRPr lang="en-US" dirty="0"/>
                        </a:p>
                      </a:txBody>
                      <a:tcPr/>
                    </a:tc>
                    <a:tc>
                      <a:txBody>
                        <a:bodyPr/>
                        <a:lstStyle/>
                        <a:p>
                          <a:endParaRPr lang="en-US"/>
                        </a:p>
                      </a:txBody>
                      <a:tcPr>
                        <a:blipFill>
                          <a:blip r:embed="rId3"/>
                          <a:stretch>
                            <a:fillRect l="-200000" t="-303896" r="-2604" b="-301299"/>
                          </a:stretch>
                        </a:blipFill>
                      </a:tcPr>
                    </a:tc>
                    <a:extLst>
                      <a:ext uri="{0D108BD9-81ED-4DB2-BD59-A6C34878D82A}">
                        <a16:rowId xmlns:a16="http://schemas.microsoft.com/office/drawing/2014/main" val="1580917285"/>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r>
                            <a:rPr lang="en-US" sz="1800" dirty="0" smtClean="0"/>
                            <a:t>q</a:t>
                          </a:r>
                          <a:r>
                            <a:rPr lang="en-US" sz="1800" baseline="-25000" dirty="0" smtClean="0"/>
                            <a:t>4</a:t>
                          </a:r>
                          <a:endParaRPr lang="en-US" dirty="0"/>
                        </a:p>
                      </a:txBody>
                      <a:tcPr/>
                    </a:tc>
                    <a:tc>
                      <a:txBody>
                        <a:bodyPr/>
                        <a:lstStyle/>
                        <a:p>
                          <a:endParaRPr lang="en-US"/>
                        </a:p>
                      </a:txBody>
                      <a:tcPr>
                        <a:blipFill>
                          <a:blip r:embed="rId3"/>
                          <a:stretch>
                            <a:fillRect l="-200000" t="-409211" r="-2604" b="-205263"/>
                          </a:stretch>
                        </a:blipFill>
                      </a:tcPr>
                    </a:tc>
                    <a:extLst>
                      <a:ext uri="{0D108BD9-81ED-4DB2-BD59-A6C34878D82A}">
                        <a16:rowId xmlns:a16="http://schemas.microsoft.com/office/drawing/2014/main" val="962020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4</a:t>
                          </a:r>
                          <a:endParaRPr lang="en-US" sz="1800" dirty="0" smtClean="0"/>
                        </a:p>
                      </a:txBody>
                      <a:tcPr/>
                    </a:tc>
                    <a:tc>
                      <a:txBody>
                        <a:bodyPr/>
                        <a:lstStyle/>
                        <a:p>
                          <a:endParaRPr lang="en-US"/>
                        </a:p>
                      </a:txBody>
                      <a:tcPr>
                        <a:blipFill>
                          <a:blip r:embed="rId3"/>
                          <a:stretch>
                            <a:fillRect l="-101047" t="-502597" r="-103141" b="-102597"/>
                          </a:stretch>
                        </a:blipFill>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2713560157"/>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5</a:t>
                          </a:r>
                          <a:endParaRPr lang="en-US" sz="1800" dirty="0" smtClean="0"/>
                        </a:p>
                      </a:txBody>
                      <a:tcPr/>
                    </a:tc>
                    <a:tc>
                      <a:txBody>
                        <a:bodyPr/>
                        <a:lstStyle/>
                        <a:p>
                          <a:pPr algn="ctr"/>
                          <a:r>
                            <a:rPr lang="en-US" sz="1800" dirty="0" smtClean="0"/>
                            <a:t>q</a:t>
                          </a:r>
                          <a:r>
                            <a:rPr lang="en-US" sz="1800" baseline="-25000" dirty="0" smtClean="0"/>
                            <a:t>5</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1741265572"/>
                      </a:ext>
                    </a:extLst>
                  </a:tr>
                </a:tbl>
              </a:graphicData>
            </a:graphic>
          </p:graphicFrame>
        </mc:Fallback>
      </mc:AlternateContent>
      <p:cxnSp>
        <p:nvCxnSpPr>
          <p:cNvPr id="39" name="Straight Connector 38"/>
          <p:cNvCxnSpPr/>
          <p:nvPr/>
        </p:nvCxnSpPr>
        <p:spPr>
          <a:xfrm>
            <a:off x="8137625" y="3267580"/>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39688" y="1293017"/>
            <a:ext cx="710623" cy="461665"/>
          </a:xfrm>
          <a:prstGeom prst="rect">
            <a:avLst/>
          </a:prstGeom>
          <a:noFill/>
        </p:spPr>
        <p:txBody>
          <a:bodyPr wrap="square" rtlCol="0">
            <a:spAutoFit/>
          </a:bodyPr>
          <a:lstStyle/>
          <a:p>
            <a:r>
              <a:rPr lang="en-US" sz="2400" dirty="0" smtClean="0"/>
              <a:t>a, b</a:t>
            </a:r>
            <a:endParaRPr lang="en-US" sz="2400" dirty="0"/>
          </a:p>
        </p:txBody>
      </p:sp>
      <p:sp>
        <p:nvSpPr>
          <p:cNvPr id="27" name="Curved Down Arrow 26"/>
          <p:cNvSpPr/>
          <p:nvPr/>
        </p:nvSpPr>
        <p:spPr>
          <a:xfrm>
            <a:off x="1857006" y="1691839"/>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Arrow Connector 27"/>
          <p:cNvCxnSpPr/>
          <p:nvPr/>
        </p:nvCxnSpPr>
        <p:spPr>
          <a:xfrm>
            <a:off x="3627218"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91289" y="1925811"/>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32" name="TextBox 31"/>
          <p:cNvSpPr txBox="1"/>
          <p:nvPr/>
        </p:nvSpPr>
        <p:spPr>
          <a:xfrm>
            <a:off x="3854025" y="1807794"/>
            <a:ext cx="577970" cy="461665"/>
          </a:xfrm>
          <a:prstGeom prst="rect">
            <a:avLst/>
          </a:prstGeom>
          <a:noFill/>
        </p:spPr>
        <p:txBody>
          <a:bodyPr wrap="square" rtlCol="0">
            <a:spAutoFit/>
          </a:bodyPr>
          <a:lstStyle/>
          <a:p>
            <a:r>
              <a:rPr lang="en-US" sz="2400" dirty="0"/>
              <a:t>b</a:t>
            </a:r>
          </a:p>
        </p:txBody>
      </p:sp>
      <p:sp>
        <p:nvSpPr>
          <p:cNvPr id="33" name="Oval 32"/>
          <p:cNvSpPr/>
          <p:nvPr/>
        </p:nvSpPr>
        <p:spPr>
          <a:xfrm>
            <a:off x="5992366" y="1990977"/>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56826" y="1968375"/>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060876"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24947" y="1925811"/>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4" name="TextBox 43"/>
          <p:cNvSpPr txBox="1"/>
          <p:nvPr/>
        </p:nvSpPr>
        <p:spPr>
          <a:xfrm>
            <a:off x="5287683" y="1807794"/>
            <a:ext cx="577970" cy="461665"/>
          </a:xfrm>
          <a:prstGeom prst="rect">
            <a:avLst/>
          </a:prstGeom>
          <a:noFill/>
        </p:spPr>
        <p:txBody>
          <a:bodyPr wrap="square" rtlCol="0">
            <a:spAutoFit/>
          </a:bodyPr>
          <a:lstStyle/>
          <a:p>
            <a:r>
              <a:rPr lang="en-US" sz="2400" dirty="0" smtClean="0"/>
              <a:t>a</a:t>
            </a:r>
            <a:endParaRPr lang="en-US" sz="2400" dirty="0"/>
          </a:p>
        </p:txBody>
      </p:sp>
      <p:cxnSp>
        <p:nvCxnSpPr>
          <p:cNvPr id="45" name="Straight Arrow Connector 44"/>
          <p:cNvCxnSpPr/>
          <p:nvPr/>
        </p:nvCxnSpPr>
        <p:spPr>
          <a:xfrm>
            <a:off x="6483713" y="2175532"/>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35644" y="1911753"/>
            <a:ext cx="536299" cy="461665"/>
          </a:xfrm>
          <a:prstGeom prst="rect">
            <a:avLst/>
          </a:prstGeom>
          <a:noFill/>
        </p:spPr>
        <p:txBody>
          <a:bodyPr wrap="square" rtlCol="0">
            <a:spAutoFit/>
          </a:bodyPr>
          <a:lstStyle/>
          <a:p>
            <a:r>
              <a:rPr lang="en-US" sz="2400" dirty="0" smtClean="0"/>
              <a:t>q</a:t>
            </a:r>
            <a:r>
              <a:rPr lang="en-US" sz="2400" baseline="-25000" dirty="0" smtClean="0"/>
              <a:t>4</a:t>
            </a:r>
            <a:endParaRPr lang="en-US" sz="2400" dirty="0"/>
          </a:p>
        </p:txBody>
      </p:sp>
      <p:sp>
        <p:nvSpPr>
          <p:cNvPr id="47" name="TextBox 46"/>
          <p:cNvSpPr txBox="1"/>
          <p:nvPr/>
        </p:nvSpPr>
        <p:spPr>
          <a:xfrm>
            <a:off x="6762593" y="1803040"/>
            <a:ext cx="577970" cy="461665"/>
          </a:xfrm>
          <a:prstGeom prst="rect">
            <a:avLst/>
          </a:prstGeom>
          <a:noFill/>
        </p:spPr>
        <p:txBody>
          <a:bodyPr wrap="square" rtlCol="0">
            <a:spAutoFit/>
          </a:bodyPr>
          <a:lstStyle/>
          <a:p>
            <a:r>
              <a:rPr lang="en-US" sz="2400" dirty="0" smtClean="0"/>
              <a:t>a</a:t>
            </a:r>
            <a:endParaRPr lang="en-US" sz="2400" dirty="0"/>
          </a:p>
        </p:txBody>
      </p:sp>
      <p:cxnSp>
        <p:nvCxnSpPr>
          <p:cNvPr id="48" name="Straight Arrow Connector 47"/>
          <p:cNvCxnSpPr/>
          <p:nvPr/>
        </p:nvCxnSpPr>
        <p:spPr>
          <a:xfrm>
            <a:off x="7854303" y="217287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814311" y="1880812"/>
            <a:ext cx="536299" cy="461665"/>
          </a:xfrm>
          <a:prstGeom prst="rect">
            <a:avLst/>
          </a:prstGeom>
          <a:noFill/>
        </p:spPr>
        <p:txBody>
          <a:bodyPr wrap="square" rtlCol="0">
            <a:spAutoFit/>
          </a:bodyPr>
          <a:lstStyle/>
          <a:p>
            <a:r>
              <a:rPr lang="en-US" sz="2000" dirty="0" smtClean="0"/>
              <a:t>q</a:t>
            </a:r>
            <a:r>
              <a:rPr lang="en-US" sz="2400" baseline="-25000" dirty="0" smtClean="0"/>
              <a:t>5</a:t>
            </a:r>
            <a:endParaRPr lang="en-US" sz="2400" dirty="0"/>
          </a:p>
        </p:txBody>
      </p:sp>
      <p:sp>
        <p:nvSpPr>
          <p:cNvPr id="50" name="TextBox 49"/>
          <p:cNvSpPr txBox="1"/>
          <p:nvPr/>
        </p:nvSpPr>
        <p:spPr>
          <a:xfrm>
            <a:off x="8090314" y="1803040"/>
            <a:ext cx="577970" cy="461665"/>
          </a:xfrm>
          <a:prstGeom prst="rect">
            <a:avLst/>
          </a:prstGeom>
          <a:noFill/>
        </p:spPr>
        <p:txBody>
          <a:bodyPr wrap="square" rtlCol="0">
            <a:spAutoFit/>
          </a:bodyPr>
          <a:lstStyle/>
          <a:p>
            <a:r>
              <a:rPr lang="en-US" sz="2400" dirty="0"/>
              <a:t>b</a:t>
            </a:r>
          </a:p>
        </p:txBody>
      </p:sp>
      <p:sp>
        <p:nvSpPr>
          <p:cNvPr id="54" name="Oval 53"/>
          <p:cNvSpPr/>
          <p:nvPr/>
        </p:nvSpPr>
        <p:spPr>
          <a:xfrm>
            <a:off x="7380394" y="1961370"/>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749242" y="1952239"/>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5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500"/>
                                        <p:tgtEl>
                                          <p:spTgt spid="2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inVertical)">
                                      <p:cBhvr>
                                        <p:cTn id="52" dur="500"/>
                                        <p:tgtEl>
                                          <p:spTgt spid="3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arn(inVertical)">
                                      <p:cBhvr>
                                        <p:cTn id="55" dur="500"/>
                                        <p:tgtEl>
                                          <p:spTgt spid="35"/>
                                        </p:tgtEl>
                                      </p:cBhvr>
                                    </p:animEffect>
                                  </p:childTnLst>
                                </p:cTn>
                              </p:par>
                              <p:par>
                                <p:cTn id="56" presetID="16" presetClass="entr" presetSubtype="21"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arn(inVertical)">
                                      <p:cBhvr>
                                        <p:cTn id="58" dur="500"/>
                                        <p:tgtEl>
                                          <p:spTgt spid="4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arn(inVertical)">
                                      <p:cBhvr>
                                        <p:cTn id="61" dur="500"/>
                                        <p:tgtEl>
                                          <p:spTgt spid="4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arn(inVertical)">
                                      <p:cBhvr>
                                        <p:cTn id="64" dur="500"/>
                                        <p:tgtEl>
                                          <p:spTgt spid="44"/>
                                        </p:tgtEl>
                                      </p:cBhvr>
                                    </p:animEffect>
                                  </p:childTnLst>
                                </p:cTn>
                              </p:par>
                              <p:par>
                                <p:cTn id="65" presetID="16" presetClass="entr" presetSubtype="21"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arn(inVertical)">
                                      <p:cBhvr>
                                        <p:cTn id="67" dur="500"/>
                                        <p:tgtEl>
                                          <p:spTgt spid="4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arn(inVertical)">
                                      <p:cBhvr>
                                        <p:cTn id="70" dur="500"/>
                                        <p:tgtEl>
                                          <p:spTgt spid="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barn(inVertical)">
                                      <p:cBhvr>
                                        <p:cTn id="73" dur="500"/>
                                        <p:tgtEl>
                                          <p:spTgt spid="47"/>
                                        </p:tgtEl>
                                      </p:cBhvr>
                                    </p:animEffect>
                                  </p:childTnLst>
                                </p:cTn>
                              </p:par>
                              <p:par>
                                <p:cTn id="74" presetID="16" presetClass="entr" presetSubtype="21"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arn(inVertical)">
                                      <p:cBhvr>
                                        <p:cTn id="76" dur="500"/>
                                        <p:tgtEl>
                                          <p:spTgt spid="4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arn(inVertical)">
                                      <p:cBhvr>
                                        <p:cTn id="79" dur="500"/>
                                        <p:tgtEl>
                                          <p:spTgt spid="4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barn(inVertical)">
                                      <p:cBhvr>
                                        <p:cTn id="82" dur="500"/>
                                        <p:tgtEl>
                                          <p:spTgt spid="5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barn(inVertical)">
                                      <p:cBhvr>
                                        <p:cTn id="85" dur="500"/>
                                        <p:tgtEl>
                                          <p:spTgt spid="5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barn(inVertical)">
                                      <p:cBhvr>
                                        <p:cTn id="88" dur="500"/>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6">
                                            <p:txEl>
                                              <p:pRg st="12" end="12"/>
                                            </p:txEl>
                                          </p:spTgt>
                                        </p:tgtEl>
                                        <p:attrNameLst>
                                          <p:attrName>style.visibility</p:attrName>
                                        </p:attrNameLst>
                                      </p:cBhvr>
                                      <p:to>
                                        <p:strVal val="visible"/>
                                      </p:to>
                                    </p:set>
                                    <p:animEffect transition="in" filter="barn(inVertical)">
                                      <p:cBhvr>
                                        <p:cTn id="93" dur="500"/>
                                        <p:tgtEl>
                                          <p:spTgt spid="6">
                                            <p:txEl>
                                              <p:pRg st="12" end="12"/>
                                            </p:txEl>
                                          </p:spTgt>
                                        </p:tgtEl>
                                      </p:cBhvr>
                                    </p:animEffect>
                                  </p:childTnLst>
                                </p:cTn>
                              </p:par>
                              <p:par>
                                <p:cTn id="94" presetID="16" presetClass="entr" presetSubtype="21" fill="hold" nodeType="withEffect">
                                  <p:stCondLst>
                                    <p:cond delay="0"/>
                                  </p:stCondLst>
                                  <p:childTnLst>
                                    <p:set>
                                      <p:cBhvr>
                                        <p:cTn id="95" dur="1" fill="hold">
                                          <p:stCondLst>
                                            <p:cond delay="0"/>
                                          </p:stCondLst>
                                        </p:cTn>
                                        <p:tgtEl>
                                          <p:spTgt spid="6">
                                            <p:txEl>
                                              <p:pRg st="13" end="13"/>
                                            </p:txEl>
                                          </p:spTgt>
                                        </p:tgtEl>
                                        <p:attrNameLst>
                                          <p:attrName>style.visibility</p:attrName>
                                        </p:attrNameLst>
                                      </p:cBhvr>
                                      <p:to>
                                        <p:strVal val="visible"/>
                                      </p:to>
                                    </p:set>
                                    <p:animEffect transition="in" filter="barn(inVertical)">
                                      <p:cBhvr>
                                        <p:cTn id="96" dur="500"/>
                                        <p:tgtEl>
                                          <p:spTgt spid="6">
                                            <p:txEl>
                                              <p:pRg st="13" end="13"/>
                                            </p:txEl>
                                          </p:spTgt>
                                        </p:tgtEl>
                                      </p:cBhvr>
                                    </p:animEffect>
                                  </p:childTnLst>
                                </p:cTn>
                              </p:par>
                              <p:par>
                                <p:cTn id="97" presetID="16" presetClass="entr" presetSubtype="21" fill="hold" nodeType="withEffect">
                                  <p:stCondLst>
                                    <p:cond delay="0"/>
                                  </p:stCondLst>
                                  <p:childTnLst>
                                    <p:set>
                                      <p:cBhvr>
                                        <p:cTn id="98" dur="1" fill="hold">
                                          <p:stCondLst>
                                            <p:cond delay="0"/>
                                          </p:stCondLst>
                                        </p:cTn>
                                        <p:tgtEl>
                                          <p:spTgt spid="6">
                                            <p:txEl>
                                              <p:pRg st="14" end="14"/>
                                            </p:txEl>
                                          </p:spTgt>
                                        </p:tgtEl>
                                        <p:attrNameLst>
                                          <p:attrName>style.visibility</p:attrName>
                                        </p:attrNameLst>
                                      </p:cBhvr>
                                      <p:to>
                                        <p:strVal val="visible"/>
                                      </p:to>
                                    </p:set>
                                    <p:animEffect transition="in" filter="barn(inVertical)">
                                      <p:cBhvr>
                                        <p:cTn id="99" dur="500"/>
                                        <p:tgtEl>
                                          <p:spTgt spid="6">
                                            <p:txEl>
                                              <p:pRg st="14" end="14"/>
                                            </p:txEl>
                                          </p:spTgt>
                                        </p:tgtEl>
                                      </p:cBhvr>
                                    </p:animEffect>
                                  </p:childTnLst>
                                </p:cTn>
                              </p:par>
                              <p:par>
                                <p:cTn id="100" presetID="16" presetClass="entr" presetSubtype="21" fill="hold" nodeType="withEffect">
                                  <p:stCondLst>
                                    <p:cond delay="0"/>
                                  </p:stCondLst>
                                  <p:childTnLst>
                                    <p:set>
                                      <p:cBhvr>
                                        <p:cTn id="101" dur="1" fill="hold">
                                          <p:stCondLst>
                                            <p:cond delay="0"/>
                                          </p:stCondLst>
                                        </p:cTn>
                                        <p:tgtEl>
                                          <p:spTgt spid="6">
                                            <p:txEl>
                                              <p:pRg st="15" end="15"/>
                                            </p:txEl>
                                          </p:spTgt>
                                        </p:tgtEl>
                                        <p:attrNameLst>
                                          <p:attrName>style.visibility</p:attrName>
                                        </p:attrNameLst>
                                      </p:cBhvr>
                                      <p:to>
                                        <p:strVal val="visible"/>
                                      </p:to>
                                    </p:set>
                                    <p:animEffect transition="in" filter="barn(inVertical)">
                                      <p:cBhvr>
                                        <p:cTn id="102" dur="500"/>
                                        <p:tgtEl>
                                          <p:spTgt spid="6">
                                            <p:txEl>
                                              <p:pRg st="15" end="15"/>
                                            </p:txEl>
                                          </p:spTgt>
                                        </p:tgtEl>
                                      </p:cBhvr>
                                    </p:animEffect>
                                  </p:childTnLst>
                                </p:cTn>
                              </p:par>
                              <p:par>
                                <p:cTn id="103" presetID="16" presetClass="entr" presetSubtype="21" fill="hold" nodeType="withEffect">
                                  <p:stCondLst>
                                    <p:cond delay="0"/>
                                  </p:stCondLst>
                                  <p:childTnLst>
                                    <p:set>
                                      <p:cBhvr>
                                        <p:cTn id="104" dur="1" fill="hold">
                                          <p:stCondLst>
                                            <p:cond delay="0"/>
                                          </p:stCondLst>
                                        </p:cTn>
                                        <p:tgtEl>
                                          <p:spTgt spid="6">
                                            <p:txEl>
                                              <p:pRg st="16" end="16"/>
                                            </p:txEl>
                                          </p:spTgt>
                                        </p:tgtEl>
                                        <p:attrNameLst>
                                          <p:attrName>style.visibility</p:attrName>
                                        </p:attrNameLst>
                                      </p:cBhvr>
                                      <p:to>
                                        <p:strVal val="visible"/>
                                      </p:to>
                                    </p:set>
                                    <p:animEffect transition="in" filter="barn(inVertical)">
                                      <p:cBhvr>
                                        <p:cTn id="105" dur="500"/>
                                        <p:tgtEl>
                                          <p:spTgt spid="6">
                                            <p:txEl>
                                              <p:pRg st="16" end="16"/>
                                            </p:txEl>
                                          </p:spTgt>
                                        </p:tgtEl>
                                      </p:cBhvr>
                                    </p:animEffect>
                                  </p:childTnLst>
                                </p:cTn>
                              </p:par>
                              <p:par>
                                <p:cTn id="106" presetID="16" presetClass="entr" presetSubtype="21" fill="hold" nodeType="withEffect">
                                  <p:stCondLst>
                                    <p:cond delay="0"/>
                                  </p:stCondLst>
                                  <p:childTnLst>
                                    <p:set>
                                      <p:cBhvr>
                                        <p:cTn id="107" dur="1" fill="hold">
                                          <p:stCondLst>
                                            <p:cond delay="0"/>
                                          </p:stCondLst>
                                        </p:cTn>
                                        <p:tgtEl>
                                          <p:spTgt spid="6">
                                            <p:txEl>
                                              <p:pRg st="17" end="17"/>
                                            </p:txEl>
                                          </p:spTgt>
                                        </p:tgtEl>
                                        <p:attrNameLst>
                                          <p:attrName>style.visibility</p:attrName>
                                        </p:attrNameLst>
                                      </p:cBhvr>
                                      <p:to>
                                        <p:strVal val="visible"/>
                                      </p:to>
                                    </p:set>
                                    <p:animEffect transition="in" filter="barn(inVertical)">
                                      <p:cBhvr>
                                        <p:cTn id="108" dur="500"/>
                                        <p:tgtEl>
                                          <p:spTgt spid="6">
                                            <p:txEl>
                                              <p:pRg st="17" end="17"/>
                                            </p:txEl>
                                          </p:spTgt>
                                        </p:tgtEl>
                                      </p:cBhvr>
                                    </p:animEffect>
                                  </p:childTnLst>
                                </p:cTn>
                              </p:par>
                              <p:par>
                                <p:cTn id="109" presetID="16" presetClass="entr" presetSubtype="21" fill="hold" nodeType="withEffect">
                                  <p:stCondLst>
                                    <p:cond delay="0"/>
                                  </p:stCondLst>
                                  <p:childTnLst>
                                    <p:set>
                                      <p:cBhvr>
                                        <p:cTn id="110" dur="1" fill="hold">
                                          <p:stCondLst>
                                            <p:cond delay="0"/>
                                          </p:stCondLst>
                                        </p:cTn>
                                        <p:tgtEl>
                                          <p:spTgt spid="6">
                                            <p:txEl>
                                              <p:pRg st="18" end="18"/>
                                            </p:txEl>
                                          </p:spTgt>
                                        </p:tgtEl>
                                        <p:attrNameLst>
                                          <p:attrName>style.visibility</p:attrName>
                                        </p:attrNameLst>
                                      </p:cBhvr>
                                      <p:to>
                                        <p:strVal val="visible"/>
                                      </p:to>
                                    </p:set>
                                    <p:animEffect transition="in" filter="barn(inVertical)">
                                      <p:cBhvr>
                                        <p:cTn id="111" dur="500"/>
                                        <p:tgtEl>
                                          <p:spTgt spid="6">
                                            <p:txEl>
                                              <p:pRg st="18" end="18"/>
                                            </p:txEl>
                                          </p:spTgt>
                                        </p:tgtEl>
                                      </p:cBhvr>
                                    </p:animEffect>
                                  </p:childTnLst>
                                </p:cTn>
                              </p:par>
                              <p:par>
                                <p:cTn id="112" presetID="16" presetClass="entr" presetSubtype="21" fill="hold" nodeType="withEffect">
                                  <p:stCondLst>
                                    <p:cond delay="0"/>
                                  </p:stCondLst>
                                  <p:childTnLst>
                                    <p:set>
                                      <p:cBhvr>
                                        <p:cTn id="113" dur="1" fill="hold">
                                          <p:stCondLst>
                                            <p:cond delay="0"/>
                                          </p:stCondLst>
                                        </p:cTn>
                                        <p:tgtEl>
                                          <p:spTgt spid="6">
                                            <p:txEl>
                                              <p:pRg st="19" end="19"/>
                                            </p:txEl>
                                          </p:spTgt>
                                        </p:tgtEl>
                                        <p:attrNameLst>
                                          <p:attrName>style.visibility</p:attrName>
                                        </p:attrNameLst>
                                      </p:cBhvr>
                                      <p:to>
                                        <p:strVal val="visible"/>
                                      </p:to>
                                    </p:set>
                                    <p:animEffect transition="in" filter="barn(inVertical)">
                                      <p:cBhvr>
                                        <p:cTn id="114" dur="500"/>
                                        <p:tgtEl>
                                          <p:spTgt spid="6">
                                            <p:txEl>
                                              <p:pRg st="19" end="19"/>
                                            </p:txEl>
                                          </p:spTgt>
                                        </p:tgtEl>
                                      </p:cBhvr>
                                    </p:animEffect>
                                  </p:childTnLst>
                                </p:cTn>
                              </p:par>
                              <p:par>
                                <p:cTn id="115" presetID="16" presetClass="entr" presetSubtype="21" fill="hold" nodeType="withEffect">
                                  <p:stCondLst>
                                    <p:cond delay="0"/>
                                  </p:stCondLst>
                                  <p:childTnLst>
                                    <p:set>
                                      <p:cBhvr>
                                        <p:cTn id="116" dur="1" fill="hold">
                                          <p:stCondLst>
                                            <p:cond delay="0"/>
                                          </p:stCondLst>
                                        </p:cTn>
                                        <p:tgtEl>
                                          <p:spTgt spid="6">
                                            <p:txEl>
                                              <p:pRg st="20" end="20"/>
                                            </p:txEl>
                                          </p:spTgt>
                                        </p:tgtEl>
                                        <p:attrNameLst>
                                          <p:attrName>style.visibility</p:attrName>
                                        </p:attrNameLst>
                                      </p:cBhvr>
                                      <p:to>
                                        <p:strVal val="visible"/>
                                      </p:to>
                                    </p:set>
                                    <p:animEffect transition="in" filter="barn(inVertical)">
                                      <p:cBhvr>
                                        <p:cTn id="117" dur="500"/>
                                        <p:tgtEl>
                                          <p:spTgt spid="6">
                                            <p:txEl>
                                              <p:pRg st="20" end="2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barn(inVertical)">
                                      <p:cBhvr>
                                        <p:cTn id="122" dur="500"/>
                                        <p:tgtEl>
                                          <p:spTgt spid="31"/>
                                        </p:tgtEl>
                                      </p:cBhvr>
                                    </p:animEffect>
                                  </p:childTnLst>
                                </p:cTn>
                              </p:par>
                              <p:par>
                                <p:cTn id="123" presetID="16" presetClass="entr" presetSubtype="21" fill="hold" nodeType="withEffect">
                                  <p:stCondLst>
                                    <p:cond delay="0"/>
                                  </p:stCondLst>
                                  <p:childTnLst>
                                    <p:set>
                                      <p:cBhvr>
                                        <p:cTn id="124" dur="1" fill="hold">
                                          <p:stCondLst>
                                            <p:cond delay="0"/>
                                          </p:stCondLst>
                                        </p:cTn>
                                        <p:tgtEl>
                                          <p:spTgt spid="39"/>
                                        </p:tgtEl>
                                        <p:attrNameLst>
                                          <p:attrName>style.visibility</p:attrName>
                                        </p:attrNameLst>
                                      </p:cBhvr>
                                      <p:to>
                                        <p:strVal val="visible"/>
                                      </p:to>
                                    </p:set>
                                    <p:animEffect transition="in" filter="barn(inVertical)">
                                      <p:cBhvr>
                                        <p:cTn id="1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6" grpId="0"/>
      <p:bldP spid="30" grpId="0" animBg="1"/>
      <p:bldP spid="23" grpId="0"/>
      <p:bldP spid="27" grpId="0" animBg="1"/>
      <p:bldP spid="29" grpId="0"/>
      <p:bldP spid="32" grpId="0"/>
      <p:bldP spid="33" grpId="0" animBg="1"/>
      <p:bldP spid="35" grpId="0" animBg="1"/>
      <p:bldP spid="43" grpId="0"/>
      <p:bldP spid="44" grpId="0"/>
      <p:bldP spid="46" grpId="0"/>
      <p:bldP spid="47" grpId="0"/>
      <p:bldP spid="49" grpId="0"/>
      <p:bldP spid="50" grpId="0"/>
      <p:bldP spid="54" grpId="0" animBg="1"/>
      <p:bldP spid="55"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2265</TotalTime>
  <Words>927</Words>
  <Application>Microsoft Office PowerPoint</Application>
  <PresentationFormat>Widescreen</PresentationFormat>
  <Paragraphs>511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Aparajita</vt:lpstr>
      <vt:lpstr>Arial</vt:lpstr>
      <vt:lpstr>Calibri</vt:lpstr>
      <vt:lpstr>Cambria Math</vt:lpstr>
      <vt:lpstr>Gill Sans MT</vt:lpstr>
      <vt:lpstr>Impact</vt:lpstr>
      <vt:lpstr>Wingdings</vt:lpstr>
      <vt:lpstr>Wingdings 3</vt:lpstr>
      <vt:lpstr>Badge</vt:lpstr>
      <vt:lpstr>PowerPoint Presentation</vt:lpstr>
      <vt:lpstr>PowerPoint Presentation</vt:lpstr>
      <vt:lpstr>Non-Deterministic Finite state Automata(nFA):</vt:lpstr>
      <vt:lpstr>Non-Deterministic Finite state Automata(nFA):</vt:lpstr>
      <vt:lpstr>Formal definition of NFA:</vt:lpstr>
      <vt:lpstr>PowerPoint Presentation</vt:lpstr>
      <vt:lpstr>PowerPoint Presentation</vt:lpstr>
      <vt:lpstr>PowerPoint Presentation</vt:lpstr>
      <vt:lpstr>PowerPoint Presentation</vt:lpstr>
      <vt:lpstr>Conversion of NFA to DFA: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370</cp:revision>
  <dcterms:created xsi:type="dcterms:W3CDTF">2020-09-07T16:36:41Z</dcterms:created>
  <dcterms:modified xsi:type="dcterms:W3CDTF">2020-11-12T07:40:48Z</dcterms:modified>
</cp:coreProperties>
</file>