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0"/>
  </p:notesMasterIdLst>
  <p:sldIdLst>
    <p:sldId id="257" r:id="rId2"/>
    <p:sldId id="256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3868" y="743368"/>
                <a:ext cx="10903788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21. L</a:t>
                </a:r>
                <a:r>
                  <a:rPr lang="en-US" dirty="0" smtClean="0"/>
                  <a:t>anguage accepting all string where number of a is less than or equal to 2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 +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b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smtClean="0"/>
                  <a:t>+ 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b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r>
                  <a:rPr lang="en-US" sz="2000" b="1" dirty="0"/>
                  <a:t> b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22. </a:t>
                </a:r>
                <a:r>
                  <a:rPr lang="en-US" sz="2400" dirty="0" smtClean="0"/>
                  <a:t>L</a:t>
                </a:r>
                <a:r>
                  <a:rPr lang="en-US" sz="2000" dirty="0"/>
                  <a:t>anguage accepting all string </a:t>
                </a:r>
                <a:r>
                  <a:rPr lang="en-US" sz="2000" dirty="0" smtClean="0"/>
                  <a:t>where 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symbol from LHS is b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	</a:t>
                </a:r>
                <a:r>
                  <a:rPr lang="en-US" sz="2000" b="1" dirty="0" smtClean="0"/>
                  <a:t>R = (a+b)(a+b)b(a+b)</a:t>
                </a:r>
                <a:r>
                  <a:rPr lang="en-US" sz="2000" b="1" baseline="30000" dirty="0" smtClean="0"/>
                  <a:t>*</a:t>
                </a:r>
              </a:p>
              <a:p>
                <a:r>
                  <a:rPr lang="en-US" sz="2000" b="1" baseline="30000" dirty="0"/>
                  <a:t>	</a:t>
                </a:r>
                <a:r>
                  <a:rPr lang="en-US" sz="2000" b="1" dirty="0" smtClean="0"/>
                  <a:t>   = (a+b)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b(a+b)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23.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</a:t>
                </a:r>
                <a:r>
                  <a:rPr lang="en-US" sz="2000" dirty="0" smtClean="0"/>
                  <a:t>string where every 0 is followed by immediate 11over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</a:t>
                </a:r>
                <a:r>
                  <a:rPr lang="en-US" sz="2400" b="1" dirty="0" smtClean="0"/>
                  <a:t>(1</a:t>
                </a:r>
                <a:r>
                  <a:rPr lang="en-US" sz="2400" b="1" baseline="30000" dirty="0" smtClean="0"/>
                  <a:t> </a:t>
                </a:r>
                <a:r>
                  <a:rPr lang="en-US" sz="2400" b="1" dirty="0" smtClean="0"/>
                  <a:t>+ 011)</a:t>
                </a:r>
                <a:r>
                  <a:rPr lang="en-US" sz="2400" b="1" baseline="30000" dirty="0" smtClean="0"/>
                  <a:t>* </a:t>
                </a:r>
                <a:endParaRPr lang="en-US" sz="2400" b="1" baseline="30000" dirty="0"/>
              </a:p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24. </a:t>
                </a:r>
                <a:r>
                  <a:rPr lang="en-US" sz="2800" dirty="0"/>
                  <a:t>L</a:t>
                </a:r>
                <a:r>
                  <a:rPr lang="en-US" sz="2400" dirty="0"/>
                  <a:t>anguage accepting all string where 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symbol from </a:t>
                </a:r>
                <a:r>
                  <a:rPr lang="en-US" sz="2400" dirty="0" smtClean="0"/>
                  <a:t>RHS </a:t>
                </a:r>
                <a:r>
                  <a:rPr lang="en-US" sz="2400" dirty="0"/>
                  <a:t>is b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</a:t>
                </a:r>
                <a:r>
                  <a:rPr lang="en-US" sz="2400" b="1" baseline="30000" dirty="0" smtClean="0"/>
                  <a:t>*</a:t>
                </a:r>
                <a:r>
                  <a:rPr lang="en-US" sz="2400" b="1" dirty="0" smtClean="0"/>
                  <a:t>b(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/>
              </a:p>
              <a:p>
                <a:r>
                  <a:rPr lang="en-US" sz="2400" dirty="0" smtClean="0"/>
                  <a:t>25. Second symbol is a and fourth symbols is b.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)a(</a:t>
                </a:r>
                <a:r>
                  <a:rPr lang="en-US" sz="2400" b="1" dirty="0" err="1" smtClean="0"/>
                  <a:t>a+b</a:t>
                </a:r>
                <a:r>
                  <a:rPr lang="en-US" sz="2400" b="1" dirty="0" smtClean="0"/>
                  <a:t>)b</a:t>
                </a:r>
                <a:r>
                  <a:rPr lang="en-US" sz="2400" b="1" dirty="0"/>
                  <a:t> (</a:t>
                </a:r>
                <a:r>
                  <a:rPr lang="en-US" sz="2400" b="1" dirty="0" err="1"/>
                  <a:t>a+b</a:t>
                </a:r>
                <a:r>
                  <a:rPr lang="en-US" sz="2400" b="1" dirty="0"/>
                  <a:t>)</a:t>
                </a:r>
                <a:r>
                  <a:rPr lang="en-US" sz="2400" b="1" baseline="30000" dirty="0"/>
                  <a:t>*</a:t>
                </a:r>
                <a:endParaRPr lang="en-US" sz="2400" b="1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68" y="743368"/>
                <a:ext cx="10903788" cy="7109639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75" y="292530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648" y="852763"/>
            <a:ext cx="10903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Elimination Method: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=  				=				=   (a + b)</a:t>
            </a:r>
            <a:r>
              <a:rPr lang="en-US" sz="2000" b="1" baseline="30000" dirty="0" smtClean="0"/>
              <a:t>*</a:t>
            </a:r>
            <a:r>
              <a:rPr lang="en-US" sz="2000" b="1" dirty="0" smtClean="0"/>
              <a:t> 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=									=							=   a.b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= 						=						= (a+b)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= 						= 						= (ab)</a:t>
            </a:r>
            <a:r>
              <a:rPr lang="en-US" sz="2000" b="1" baseline="30000" dirty="0" smtClean="0"/>
              <a:t>*</a:t>
            </a:r>
            <a:endParaRPr lang="en-US" sz="2000" b="1" dirty="0"/>
          </a:p>
          <a:p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7567" y="189864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061396" y="1948796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09628" y="189672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08221" y="3223404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Down Arrow 9"/>
          <p:cNvSpPr/>
          <p:nvPr/>
        </p:nvSpPr>
        <p:spPr>
          <a:xfrm rot="177394">
            <a:off x="2139080" y="150969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1396" y="1183402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, </a:t>
            </a:r>
            <a:r>
              <a:rPr lang="en-US" sz="20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853" y="1932763"/>
            <a:ext cx="53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3972682" y="1948796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81811" y="2972765"/>
            <a:ext cx="473333" cy="4552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92370" y="2183297"/>
            <a:ext cx="569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 rot="177394">
            <a:off x="4050366" y="150969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2682" y="1183402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a+b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011844" y="295278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39724" y="2944710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11890" y="3200400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19182" y="291252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81092" y="296956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8256" y="408068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42086" y="288183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2614" y="284054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90382" y="284802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011890" y="1964829"/>
            <a:ext cx="487613" cy="4690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53993" y="312751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57616" y="28568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85496" y="284881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26864" y="287367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9159" y="284173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28386" y="274465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7849604" y="290541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92148" y="408238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396" y="40991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3235181" y="404736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27813" y="295069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44" name="Curved Down Arrow 43"/>
          <p:cNvSpPr/>
          <p:nvPr/>
        </p:nvSpPr>
        <p:spPr>
          <a:xfrm rot="177394">
            <a:off x="2476004" y="3908890"/>
            <a:ext cx="922542" cy="230106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177394" flipV="1">
            <a:off x="2477147" y="4533134"/>
            <a:ext cx="922542" cy="317870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9589" y="3573579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719589" y="472286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4689390" y="402225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58638" y="403903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20933" y="4007101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505344" y="3973689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+b</a:t>
            </a:r>
            <a:endParaRPr lang="en-US" sz="2000" dirty="0"/>
          </a:p>
        </p:txBody>
      </p:sp>
      <p:sp>
        <p:nvSpPr>
          <p:cNvPr id="66" name="Oval 65"/>
          <p:cNvSpPr/>
          <p:nvPr/>
        </p:nvSpPr>
        <p:spPr>
          <a:xfrm>
            <a:off x="6181378" y="40707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6" idx="2"/>
          </p:cNvCxnSpPr>
          <p:nvPr/>
        </p:nvCxnSpPr>
        <p:spPr>
          <a:xfrm>
            <a:off x="5287983" y="4310127"/>
            <a:ext cx="893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72646" y="554541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70" name="Oval 69"/>
          <p:cNvSpPr/>
          <p:nvPr/>
        </p:nvSpPr>
        <p:spPr>
          <a:xfrm>
            <a:off x="1876538" y="554711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45786" y="556389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2" name="Oval 71"/>
          <p:cNvSpPr/>
          <p:nvPr/>
        </p:nvSpPr>
        <p:spPr>
          <a:xfrm>
            <a:off x="3119571" y="551209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rved Down Arrow 72"/>
          <p:cNvSpPr/>
          <p:nvPr/>
        </p:nvSpPr>
        <p:spPr>
          <a:xfrm rot="177394">
            <a:off x="2360394" y="5373615"/>
            <a:ext cx="922542" cy="230106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03979" y="5038304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2682649" y="620212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6" name="Curved Down Arrow 75"/>
          <p:cNvSpPr/>
          <p:nvPr/>
        </p:nvSpPr>
        <p:spPr>
          <a:xfrm rot="177394" flipH="1" flipV="1">
            <a:off x="2291794" y="6014980"/>
            <a:ext cx="1007063" cy="250641"/>
          </a:xfrm>
          <a:prstGeom prst="curvedDownArrow">
            <a:avLst>
              <a:gd name="adj1" fmla="val 0"/>
              <a:gd name="adj2" fmla="val 73623"/>
              <a:gd name="adj3" fmla="val 380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67360" y="560494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36608" y="5621730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9" name="Curved Down Arrow 78"/>
          <p:cNvSpPr/>
          <p:nvPr/>
        </p:nvSpPr>
        <p:spPr>
          <a:xfrm rot="177394">
            <a:off x="5366658" y="5234070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87983" y="492292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56912" y="548866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344" y="811560"/>
            <a:ext cx="109037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4=									=							=   a</a:t>
            </a:r>
            <a:r>
              <a:rPr lang="en-US" sz="2000" b="1" baseline="30000" dirty="0" smtClean="0"/>
              <a:t>*</a:t>
            </a:r>
            <a:r>
              <a:rPr lang="en-US" sz="2000" b="1" dirty="0" smtClean="0"/>
              <a:t>.b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Steps to convert FA to RE: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1.</a:t>
            </a:r>
            <a:r>
              <a:rPr lang="en-US" sz="2000" dirty="0" smtClean="0"/>
              <a:t>If there exists any incoming edge to the initial state , create a new initial state having no incoming edge.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2.</a:t>
            </a:r>
            <a:r>
              <a:rPr lang="en-US" sz="2000" dirty="0" smtClean="0"/>
              <a:t> In case of multiple final states , convert them into non final state and create a new final state.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3.</a:t>
            </a:r>
            <a:r>
              <a:rPr lang="en-US" sz="2000" dirty="0" smtClean="0"/>
              <a:t>If  there exist outgoing edge from final state create new final state having no outgoing edge.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4.</a:t>
            </a:r>
            <a:r>
              <a:rPr lang="en-US" sz="2000" dirty="0" smtClean="0"/>
              <a:t> Eliminate all intermediate state one by one . Only initial and Final state will be there. Their transition path will be our R.E.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0970" y="165608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84593" y="138546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12473" y="137738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53841" y="140224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5363" y="127322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26742" y="1560190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830365" y="1289570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58245" y="1281496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99613" y="130635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61908" y="127441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01135" y="117733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b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7322353" y="1338094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0562" y="13833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0" name="Curved Down Arrow 59"/>
          <p:cNvSpPr/>
          <p:nvPr/>
        </p:nvSpPr>
        <p:spPr>
          <a:xfrm rot="10502766">
            <a:off x="1635033" y="1923207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15775" y="227257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88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656912" y="5488668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320" y="636708"/>
            <a:ext cx="1040627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Convert Following to R.E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)Since there is no incoming edge in initial state, no outgoing edge from final state and there exist only one final state. So, start removing intermediate state 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ba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b</a:t>
            </a:r>
            <a:endParaRPr lang="en-US" sz="2000" dirty="0"/>
          </a:p>
          <a:p>
            <a:r>
              <a:rPr lang="en-US" sz="2000" dirty="0" smtClean="0"/>
              <a:t>=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=				a</a:t>
            </a:r>
            <a:r>
              <a:rPr lang="en-US" sz="2000" baseline="30000" dirty="0" smtClean="0"/>
              <a:t>*</a:t>
            </a:r>
            <a:r>
              <a:rPr lang="en-US" sz="2000" dirty="0" err="1" smtClean="0"/>
              <a:t>ba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b(</a:t>
            </a:r>
            <a:r>
              <a:rPr lang="en-US" sz="2000" dirty="0" err="1" smtClean="0"/>
              <a:t>a+b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*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0379" y="1925265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6611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82409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97118" y="157698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85204" y="1888722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82302" y="162640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55296" y="162640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4426205" y="168591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80228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0" name="Curved Down Arrow 59"/>
          <p:cNvSpPr/>
          <p:nvPr/>
        </p:nvSpPr>
        <p:spPr>
          <a:xfrm>
            <a:off x="1612207" y="1281496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40829" y="93304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1" name="Curved Down Arrow 20"/>
          <p:cNvSpPr/>
          <p:nvPr/>
        </p:nvSpPr>
        <p:spPr>
          <a:xfrm>
            <a:off x="3058962" y="1237915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7584" y="88946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4" name="Curved Down Arrow 23"/>
          <p:cNvSpPr/>
          <p:nvPr/>
        </p:nvSpPr>
        <p:spPr>
          <a:xfrm>
            <a:off x="4486950" y="1278617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8923" y="93304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, b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1274" y="382451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9" name="Curved Down Arrow 28"/>
          <p:cNvSpPr/>
          <p:nvPr/>
        </p:nvSpPr>
        <p:spPr>
          <a:xfrm>
            <a:off x="1671072" y="3437268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694" y="308881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7" name="Oval 36"/>
          <p:cNvSpPr/>
          <p:nvPr/>
        </p:nvSpPr>
        <p:spPr>
          <a:xfrm>
            <a:off x="1589573" y="382985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31391" y="152515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84617" y="4075612"/>
            <a:ext cx="2739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931181" y="384168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rved Down Arrow 45"/>
          <p:cNvSpPr/>
          <p:nvPr/>
        </p:nvSpPr>
        <p:spPr>
          <a:xfrm>
            <a:off x="4991926" y="3434389"/>
            <a:ext cx="415586" cy="457152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3899" y="3088813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, b</a:t>
            </a:r>
            <a:endParaRPr lang="en-US" sz="2000" dirty="0"/>
          </a:p>
        </p:txBody>
      </p:sp>
      <p:sp>
        <p:nvSpPr>
          <p:cNvPr id="48" name="Oval 47"/>
          <p:cNvSpPr/>
          <p:nvPr/>
        </p:nvSpPr>
        <p:spPr>
          <a:xfrm>
            <a:off x="5006173" y="3908393"/>
            <a:ext cx="347709" cy="334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64936" y="376526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648556" y="5776661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73" name="Oval 72"/>
          <p:cNvSpPr/>
          <p:nvPr/>
        </p:nvSpPr>
        <p:spPr>
          <a:xfrm>
            <a:off x="1596855" y="5781998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38463" y="5793834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72218" y="5717414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199181" y="6179079"/>
            <a:ext cx="2739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883497" y="5719050"/>
            <a:ext cx="646997" cy="6223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23625" y="5554894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Required R.E is:</a:t>
            </a:r>
          </a:p>
          <a:p>
            <a:r>
              <a:rPr lang="en-US" sz="2400" b="1" dirty="0" smtClean="0"/>
              <a:t>	a</a:t>
            </a:r>
            <a:r>
              <a:rPr lang="en-US" sz="2400" b="1" baseline="30000" dirty="0" smtClean="0"/>
              <a:t>*</a:t>
            </a:r>
            <a:r>
              <a:rPr lang="en-US" sz="2400" b="1" dirty="0" err="1" smtClean="0"/>
              <a:t>ba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b(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*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102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automata to Re: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969289" y="6512204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44" y="565988"/>
            <a:ext cx="10406270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Convert Following to R.E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)Since there is incoming edge in initial state, outgoing edge from final state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			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ii) Removing q</a:t>
            </a:r>
            <a:r>
              <a:rPr lang="en-US" sz="2000" baseline="-25000" dirty="0" smtClean="0"/>
              <a:t>1</a:t>
            </a:r>
          </a:p>
          <a:p>
            <a:endParaRPr lang="en-US" sz="2000" baseline="-25000" dirty="0"/>
          </a:p>
          <a:p>
            <a:endParaRPr lang="en-US" sz="2000" baseline="-25000" dirty="0" smtClean="0"/>
          </a:p>
          <a:p>
            <a:endParaRPr lang="en-US" sz="2000" baseline="-25000" dirty="0"/>
          </a:p>
          <a:p>
            <a:endParaRPr lang="en-US" sz="2000" baseline="-25000" dirty="0" smtClean="0"/>
          </a:p>
          <a:p>
            <a:endParaRPr lang="en-US" sz="2000" baseline="-25000" dirty="0"/>
          </a:p>
          <a:p>
            <a:r>
              <a:rPr lang="en-US" sz="2000" dirty="0" smtClean="0"/>
              <a:t>iii) Removing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		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0379" y="1925265"/>
            <a:ext cx="833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6611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32552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97118" y="157698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3035186" y="17014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80228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77906" y="3191780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1526205" y="319711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37744" y="2399717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21249" y="3442877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83072" y="3223623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52237" y="3232283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16860" y="3181758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35835" y="5749283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Required R.E is:</a:t>
            </a:r>
          </a:p>
          <a:p>
            <a:r>
              <a:rPr lang="en-US" sz="2400" b="1" dirty="0" smtClean="0"/>
              <a:t>	</a:t>
            </a:r>
            <a:r>
              <a:rPr lang="en-US" sz="2400" dirty="0"/>
              <a:t>0.(</a:t>
            </a:r>
            <a:r>
              <a:rPr lang="en-US" sz="2400" dirty="0" smtClean="0"/>
              <a:t>10</a:t>
            </a:r>
            <a:r>
              <a:rPr lang="en-US" sz="2400" dirty="0"/>
              <a:t>)</a:t>
            </a:r>
            <a:r>
              <a:rPr lang="en-US" sz="2400" baseline="30000" dirty="0"/>
              <a:t>*</a:t>
            </a:r>
            <a:endParaRPr lang="en-US" sz="2400" dirty="0"/>
          </a:p>
        </p:txBody>
      </p:sp>
      <p:sp>
        <p:nvSpPr>
          <p:cNvPr id="41" name="Curved Down Arrow 40"/>
          <p:cNvSpPr/>
          <p:nvPr/>
        </p:nvSpPr>
        <p:spPr>
          <a:xfrm flipH="1" flipV="1">
            <a:off x="2032069" y="2149302"/>
            <a:ext cx="1003117" cy="314408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6325" y="194082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77633" y="3442876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50488" y="3462972"/>
            <a:ext cx="1135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61234" y="3162679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19865" y="314271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75027" y="3113934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6" name="Curved Down Arrow 55"/>
          <p:cNvSpPr/>
          <p:nvPr/>
        </p:nvSpPr>
        <p:spPr>
          <a:xfrm flipH="1" flipV="1">
            <a:off x="3305844" y="3669127"/>
            <a:ext cx="1418447" cy="314408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0016" y="391518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44576" y="3462972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03974" y="314271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078942" y="3129916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271" y="4584836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64" name="Oval 63"/>
          <p:cNvSpPr/>
          <p:nvPr/>
        </p:nvSpPr>
        <p:spPr>
          <a:xfrm>
            <a:off x="1601570" y="459017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72" idx="2"/>
          </p:cNvCxnSpPr>
          <p:nvPr/>
        </p:nvCxnSpPr>
        <p:spPr>
          <a:xfrm>
            <a:off x="2196614" y="4835933"/>
            <a:ext cx="2439985" cy="7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27602" y="4625339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52998" y="4835932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36599" y="4555735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95230" y="453577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3850392" y="450699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9" name="Curved Down Arrow 78"/>
          <p:cNvSpPr/>
          <p:nvPr/>
        </p:nvSpPr>
        <p:spPr>
          <a:xfrm flipH="1">
            <a:off x="4718260" y="4290663"/>
            <a:ext cx="435267" cy="316710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219941" y="4856028"/>
            <a:ext cx="87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079339" y="4535773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54307" y="452297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44095" y="3956565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60553" y="612863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87" name="Oval 86"/>
          <p:cNvSpPr/>
          <p:nvPr/>
        </p:nvSpPr>
        <p:spPr>
          <a:xfrm>
            <a:off x="1608852" y="613397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6" idx="2"/>
          </p:cNvCxnSpPr>
          <p:nvPr/>
        </p:nvCxnSpPr>
        <p:spPr>
          <a:xfrm flipV="1">
            <a:off x="2203896" y="6367447"/>
            <a:ext cx="3882725" cy="12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134884" y="6169140"/>
            <a:ext cx="517014" cy="4111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260280" y="6379733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57674" y="6050791"/>
            <a:ext cx="150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0.(10)</a:t>
            </a:r>
            <a:r>
              <a:rPr lang="en-US" sz="2000" baseline="30000" dirty="0" smtClean="0"/>
              <a:t>*</a:t>
            </a:r>
            <a:endParaRPr lang="en-US" sz="2000" dirty="0"/>
          </a:p>
        </p:txBody>
      </p:sp>
      <p:sp>
        <p:nvSpPr>
          <p:cNvPr id="96" name="Oval 95"/>
          <p:cNvSpPr/>
          <p:nvPr/>
        </p:nvSpPr>
        <p:spPr>
          <a:xfrm>
            <a:off x="6086621" y="6079574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61589" y="606677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37744" y="312286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357419" y="3096800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501581" y="4546938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40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Re </a:t>
            </a:r>
            <a:r>
              <a:rPr lang="en-US" sz="3600" b="1" u="sng" dirty="0">
                <a:solidFill>
                  <a:srgbClr val="FFC000"/>
                </a:solidFill>
              </a:rPr>
              <a:t>to Finite automata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344" y="505638"/>
            <a:ext cx="1040627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. Convert Following to Finite Automata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This is the required NFA </a:t>
            </a:r>
          </a:p>
        </p:txBody>
      </p:sp>
      <p:cxnSp>
        <p:nvCxnSpPr>
          <p:cNvPr id="8" name="Straight Arrow Connector 7"/>
          <p:cNvCxnSpPr>
            <a:endCxn id="22" idx="2"/>
          </p:cNvCxnSpPr>
          <p:nvPr/>
        </p:nvCxnSpPr>
        <p:spPr>
          <a:xfrm>
            <a:off x="2160379" y="1925265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37035" y="167105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6948" y="163739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32552" y="166874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9357" y="1519165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(1+0)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4245523" y="170147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90565" y="158985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630714" y="1420581"/>
            <a:ext cx="721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65425" y="446506"/>
            <a:ext cx="321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Q.a</a:t>
            </a:r>
            <a:r>
              <a:rPr lang="en-US" sz="2400" b="1" dirty="0" smtClean="0"/>
              <a:t>     (1+0)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41" name="Curved Down Arrow 40"/>
          <p:cNvSpPr/>
          <p:nvPr/>
        </p:nvSpPr>
        <p:spPr>
          <a:xfrm flipH="1" flipV="1">
            <a:off x="1572179" y="3249511"/>
            <a:ext cx="546269" cy="343255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16325" y="194082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2"/>
          </p:cNvCxnSpPr>
          <p:nvPr/>
        </p:nvCxnSpPr>
        <p:spPr>
          <a:xfrm>
            <a:off x="2160379" y="3027335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537035" y="2773121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196948" y="2739462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32552" y="2770813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00" name="Oval 99"/>
          <p:cNvSpPr/>
          <p:nvPr/>
        </p:nvSpPr>
        <p:spPr>
          <a:xfrm>
            <a:off x="4230901" y="2803548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216325" y="3042897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32552" y="3605389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1, 0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253968" y="2739462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719343" y="2610052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11" name="Curved Down Arrow 110"/>
          <p:cNvSpPr/>
          <p:nvPr/>
        </p:nvSpPr>
        <p:spPr>
          <a:xfrm flipH="1" flipV="1">
            <a:off x="1529197" y="4703355"/>
            <a:ext cx="546269" cy="343255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114" idx="2"/>
          </p:cNvCxnSpPr>
          <p:nvPr/>
        </p:nvCxnSpPr>
        <p:spPr>
          <a:xfrm>
            <a:off x="2117397" y="4481179"/>
            <a:ext cx="2036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494053" y="4226965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153966" y="4193306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89570" y="422465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16" name="Oval 115"/>
          <p:cNvSpPr/>
          <p:nvPr/>
        </p:nvSpPr>
        <p:spPr>
          <a:xfrm>
            <a:off x="6509744" y="4224246"/>
            <a:ext cx="497694" cy="478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582682" y="4158279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173343" y="4496741"/>
            <a:ext cx="355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89570" y="5059233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1, 0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6459297" y="4169747"/>
            <a:ext cx="598593" cy="575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endCxn id="120" idx="2"/>
          </p:cNvCxnSpPr>
          <p:nvPr/>
        </p:nvCxnSpPr>
        <p:spPr>
          <a:xfrm flipV="1">
            <a:off x="4728595" y="4457620"/>
            <a:ext cx="1730702" cy="235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245523" y="4169747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676361" y="4063896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312041" y="4055379"/>
            <a:ext cx="118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</a:t>
            </a:r>
            <a:r>
              <a:rPr lang="en-US" sz="3600" b="1" u="sng" dirty="0">
                <a:solidFill>
                  <a:srgbClr val="FFC000"/>
                </a:solidFill>
              </a:rPr>
              <a:t> Re to automata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44" y="641820"/>
            <a:ext cx="5393451" cy="6147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10" y="641820"/>
            <a:ext cx="5577515" cy="61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4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4" y="59835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Conversion of Finite </a:t>
            </a:r>
            <a:r>
              <a:rPr lang="en-US" sz="3600" b="1" u="sng" dirty="0">
                <a:solidFill>
                  <a:srgbClr val="FFC000"/>
                </a:solidFill>
              </a:rPr>
              <a:t> Re to automata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4" y="730153"/>
            <a:ext cx="5374071" cy="5946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11" y="730153"/>
            <a:ext cx="5560842" cy="59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2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4" y="26931"/>
            <a:ext cx="7501242" cy="66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1010" y="3143641"/>
            <a:ext cx="267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RL</a:t>
            </a:r>
          </a:p>
          <a:p>
            <a:r>
              <a:rPr lang="en-US" sz="2000" b="1" dirty="0" smtClean="0"/>
              <a:t>(Regular Language)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848707" y="1884186"/>
            <a:ext cx="1" cy="134072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64303" y="949787"/>
            <a:ext cx="6495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RG</a:t>
            </a:r>
          </a:p>
          <a:p>
            <a:r>
              <a:rPr lang="en-US" sz="2000" b="1" dirty="0" smtClean="0"/>
              <a:t>			  (Regular Grammar)</a:t>
            </a:r>
          </a:p>
          <a:p>
            <a:r>
              <a:rPr lang="en-US" sz="2000" i="1" dirty="0" smtClean="0"/>
              <a:t>A Language is regular if there is a regular grammar to generate it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 flipH="1">
            <a:off x="3717985" y="3851527"/>
            <a:ext cx="2260120" cy="93613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27186" y="4706683"/>
            <a:ext cx="3876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FA</a:t>
            </a:r>
          </a:p>
          <a:p>
            <a:r>
              <a:rPr lang="en-US" sz="2000" b="1" dirty="0" smtClean="0"/>
              <a:t>			  (Finite Automata)</a:t>
            </a:r>
          </a:p>
          <a:p>
            <a:r>
              <a:rPr lang="en-US" sz="2000" i="1" dirty="0" smtClean="0"/>
              <a:t>A Language is regular if there is a exist a finite automata to accept it.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4" idx="2"/>
          </p:cNvCxnSpPr>
          <p:nvPr/>
        </p:nvCxnSpPr>
        <p:spPr>
          <a:xfrm>
            <a:off x="5978105" y="3851527"/>
            <a:ext cx="3459193" cy="10171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53533" y="4787660"/>
            <a:ext cx="4376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		  	RE</a:t>
            </a:r>
          </a:p>
          <a:p>
            <a:r>
              <a:rPr lang="en-US" sz="2000" b="1" dirty="0" smtClean="0"/>
              <a:t>			  (Regular Expression)</a:t>
            </a:r>
          </a:p>
          <a:p>
            <a:r>
              <a:rPr lang="en-US" sz="2000" i="1" dirty="0" smtClean="0"/>
              <a:t>A Language is regular if there is a exist a regular expression to express it.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798" y="1061048"/>
                <a:ext cx="10903788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language accepted by finite automata can be easily described by simple 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 called </a:t>
                </a:r>
                <a:endParaRPr lang="en-US" sz="2000" dirty="0" smtClean="0"/>
              </a:p>
              <a:p>
                <a:r>
                  <a:rPr lang="en-US" sz="2000" b="1" dirty="0" smtClean="0"/>
                  <a:t>Regular 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. A </a:t>
                </a:r>
                <a:r>
                  <a:rPr lang="en-US" sz="2000" b="1" dirty="0"/>
                  <a:t>regular expression</a:t>
                </a:r>
                <a:r>
                  <a:rPr lang="en-US" sz="2000" dirty="0"/>
                  <a:t> can also be described as a sequence of pattern that defines a string. </a:t>
                </a:r>
                <a:r>
                  <a:rPr lang="en-US" sz="2000" b="1" dirty="0" smtClean="0"/>
                  <a:t>Regular </a:t>
                </a:r>
                <a:r>
                  <a:rPr lang="en-US" sz="2000" b="1" dirty="0"/>
                  <a:t>expressions</a:t>
                </a:r>
                <a:r>
                  <a:rPr lang="en-US" sz="2000" dirty="0"/>
                  <a:t> are used to match character combinations in strings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For instance:</a:t>
                </a:r>
                <a:endParaRPr lang="en-US" sz="2000" dirty="0"/>
              </a:p>
              <a:p>
                <a:r>
                  <a:rPr lang="en-US" sz="2000" dirty="0"/>
                  <a:t>In a regular expression, x* means zero or more occurrence of x. </a:t>
                </a:r>
                <a:r>
                  <a:rPr lang="en-US" sz="2000" dirty="0" smtClean="0"/>
                  <a:t>L(R) = {e</a:t>
                </a:r>
                <a:r>
                  <a:rPr lang="en-US" sz="2000" dirty="0"/>
                  <a:t>, x, xx, xxx, </a:t>
                </a:r>
                <a:r>
                  <a:rPr lang="en-US" sz="2000" dirty="0" err="1"/>
                  <a:t>xxxx</a:t>
                </a:r>
                <a:r>
                  <a:rPr lang="en-US" sz="2000" dirty="0"/>
                  <a:t>, .....}</a:t>
                </a:r>
              </a:p>
              <a:p>
                <a:r>
                  <a:rPr lang="en-US" sz="2000" dirty="0"/>
                  <a:t>In a regular expression, x</a:t>
                </a:r>
                <a:r>
                  <a:rPr lang="en-US" sz="2000" baseline="30000" dirty="0"/>
                  <a:t>+</a:t>
                </a:r>
                <a:r>
                  <a:rPr lang="en-US" sz="2000" dirty="0"/>
                  <a:t> means one or more occurrence of x. L(R) = </a:t>
                </a:r>
                <a:r>
                  <a:rPr lang="en-US" sz="2000" dirty="0" smtClean="0"/>
                  <a:t>{</a:t>
                </a:r>
                <a:r>
                  <a:rPr lang="en-US" sz="2000" dirty="0"/>
                  <a:t>x, xx, xxx, </a:t>
                </a:r>
                <a:r>
                  <a:rPr lang="en-US" sz="2000" dirty="0" err="1"/>
                  <a:t>xxxx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.....}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Let ‘R’ be a regular expression over alphabet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/>
              </a:p>
              <a:p>
                <a:pPr marL="342900" indent="-342900">
                  <a:buAutoNum type="alphaLcParenR"/>
                </a:pPr>
                <a:r>
                  <a:rPr lang="el-GR" dirty="0"/>
                  <a:t> </a:t>
                </a:r>
                <a:r>
                  <a:rPr lang="el-GR" dirty="0" smtClean="0"/>
                  <a:t>ε</a:t>
                </a:r>
                <a:r>
                  <a:rPr lang="en-US" dirty="0" smtClean="0"/>
                  <a:t> is a Regular Expression denoting the set:</a:t>
                </a:r>
              </a:p>
              <a:p>
                <a:pPr lvl="2"/>
                <a:r>
                  <a:rPr lang="en-US" sz="2000" dirty="0" smtClean="0"/>
                  <a:t>R=</a:t>
                </a:r>
                <a:r>
                  <a:rPr lang="el-GR" sz="2000" dirty="0"/>
                  <a:t> </a:t>
                </a:r>
                <a:r>
                  <a:rPr lang="el-GR" sz="2000" dirty="0" smtClean="0"/>
                  <a:t>ε</a:t>
                </a:r>
                <a:r>
                  <a:rPr lang="en-US" sz="2000" dirty="0" smtClean="0"/>
                  <a:t> ;  L(R) = {</a:t>
                </a:r>
                <a:r>
                  <a:rPr lang="el-GR" sz="2000" dirty="0" smtClean="0"/>
                  <a:t>ε</a:t>
                </a: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457200" indent="-457200"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a Regular Expression denoting the </a:t>
                </a:r>
                <a:r>
                  <a:rPr lang="en-US" sz="2000" dirty="0" smtClean="0"/>
                  <a:t>empty set: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R</a:t>
                </a:r>
                <a:r>
                  <a:rPr lang="en-US" sz="2000" dirty="0"/>
                  <a:t>=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;  L(R) = </a:t>
                </a:r>
                <a:r>
                  <a:rPr lang="en-US" sz="2000" dirty="0" smtClean="0"/>
                  <a:t>{ }</a:t>
                </a:r>
              </a:p>
              <a:p>
                <a:r>
                  <a:rPr lang="en-US" sz="2000" dirty="0" smtClean="0"/>
                  <a:t>c)For each symbol a</a:t>
                </a:r>
                <a:r>
                  <a:rPr lang="en-US" b="1" dirty="0" smtClean="0"/>
                  <a:t>∈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sz="2000" dirty="0" smtClean="0"/>
                  <a:t> , a is regular expression denoting set {a}.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R=a ;    L(R) = {a}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a, b, and c are called primitive regular expression. It is the minimum language generated by RE.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8" y="1061048"/>
                <a:ext cx="10903788" cy="5293757"/>
              </a:xfrm>
              <a:prstGeom prst="rect">
                <a:avLst/>
              </a:prstGeom>
              <a:blipFill>
                <a:blip r:embed="rId2"/>
                <a:stretch>
                  <a:fillRect l="-559" t="-576" b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16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8759" y="1137594"/>
            <a:ext cx="10903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		(Operators used in Regular expression)</a:t>
            </a:r>
          </a:p>
          <a:p>
            <a:endParaRPr lang="en-US" sz="2000" dirty="0" smtClean="0"/>
          </a:p>
          <a:p>
            <a:r>
              <a:rPr lang="en-US" sz="2000" dirty="0" smtClean="0"/>
              <a:t>d. </a:t>
            </a:r>
            <a:r>
              <a:rPr lang="en-US" sz="2000" b="1" dirty="0" smtClean="0"/>
              <a:t>Union(+) </a:t>
            </a:r>
            <a:r>
              <a:rPr lang="en-US" sz="2000" dirty="0" smtClean="0"/>
              <a:t>of two RE is also Regular;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a 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b, 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U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a + b    i.e. </a:t>
            </a: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U R</a:t>
            </a:r>
            <a:r>
              <a:rPr lang="en-US" sz="2000" baseline="-25000" dirty="0"/>
              <a:t>2</a:t>
            </a:r>
            <a:r>
              <a:rPr lang="en-US" sz="2000" dirty="0"/>
              <a:t> = a + b </a:t>
            </a:r>
            <a:r>
              <a:rPr lang="en-US" sz="2000" dirty="0" smtClean="0"/>
              <a:t>generates language that contains either a or 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e. </a:t>
            </a:r>
            <a:r>
              <a:rPr lang="en-US" sz="2000" b="1" dirty="0" smtClean="0"/>
              <a:t>Concatenation(.) </a:t>
            </a:r>
            <a:r>
              <a:rPr lang="en-US" sz="2000" dirty="0"/>
              <a:t>of two RE is also </a:t>
            </a:r>
            <a:r>
              <a:rPr lang="en-US" sz="2000" dirty="0" smtClean="0"/>
              <a:t>Regular;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, R</a:t>
            </a:r>
            <a:r>
              <a:rPr lang="en-US" sz="2000" baseline="-25000" dirty="0"/>
              <a:t>2</a:t>
            </a:r>
            <a:r>
              <a:rPr lang="en-US" sz="2000" dirty="0"/>
              <a:t> = b, 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/>
              <a:t>.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a.b    </a:t>
            </a:r>
            <a:r>
              <a:rPr lang="en-US" sz="2000" dirty="0"/>
              <a:t>i.e.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a.b </a:t>
            </a:r>
            <a:r>
              <a:rPr lang="en-US" sz="2000" dirty="0" smtClean="0"/>
              <a:t>generates </a:t>
            </a:r>
            <a:r>
              <a:rPr lang="en-US" sz="2000" dirty="0"/>
              <a:t>language that contains </a:t>
            </a:r>
            <a:r>
              <a:rPr lang="en-US" sz="2000" dirty="0" smtClean="0"/>
              <a:t>a and b.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. </a:t>
            </a:r>
            <a:r>
              <a:rPr lang="en-US" sz="2000" b="1" dirty="0" smtClean="0"/>
              <a:t>Kleene Closure </a:t>
            </a:r>
            <a:r>
              <a:rPr lang="en-US" sz="2000" dirty="0" smtClean="0"/>
              <a:t>of RE is also regular</a:t>
            </a:r>
            <a:r>
              <a:rPr lang="en-US" sz="2000" dirty="0"/>
              <a:t>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1</a:t>
            </a:r>
            <a:r>
              <a:rPr lang="en-US" sz="2000" b="1" baseline="30000" dirty="0" smtClean="0"/>
              <a:t>*</a:t>
            </a:r>
            <a:r>
              <a:rPr lang="en-US" sz="2000" dirty="0" smtClean="0"/>
              <a:t> = a</a:t>
            </a:r>
            <a:r>
              <a:rPr lang="en-US" sz="2000" b="1" baseline="30000" dirty="0" smtClean="0"/>
              <a:t>*</a:t>
            </a:r>
          </a:p>
          <a:p>
            <a:endParaRPr lang="en-US" sz="2000" dirty="0" smtClean="0"/>
          </a:p>
          <a:p>
            <a:r>
              <a:rPr lang="en-US" sz="2000" dirty="0"/>
              <a:t>g</a:t>
            </a:r>
            <a:r>
              <a:rPr lang="en-US" sz="2000" dirty="0" smtClean="0"/>
              <a:t>. </a:t>
            </a:r>
            <a:r>
              <a:rPr lang="en-US" sz="2000" b="1" dirty="0" smtClean="0"/>
              <a:t>Positive </a:t>
            </a:r>
            <a:r>
              <a:rPr lang="en-US" sz="2000" b="1" dirty="0"/>
              <a:t>Closure </a:t>
            </a:r>
            <a:r>
              <a:rPr lang="en-US" sz="2000" dirty="0"/>
              <a:t>of RE is also regular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 = a 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b="1" baseline="30000" dirty="0" smtClean="0"/>
              <a:t>+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a</a:t>
            </a:r>
            <a:r>
              <a:rPr lang="en-US" sz="2000" b="1" baseline="30000" dirty="0" smtClean="0"/>
              <a:t>+</a:t>
            </a:r>
            <a:endParaRPr lang="en-US" sz="2000" b="1" baseline="30000" dirty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803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Q. Find the regular expression for the following languages,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1. L</a:t>
                </a:r>
                <a:r>
                  <a:rPr lang="en-US" dirty="0" smtClean="0"/>
                  <a:t>anguage containing no string: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2.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containing </a:t>
                </a:r>
                <a:r>
                  <a:rPr lang="en-US" sz="2000" dirty="0" smtClean="0"/>
                  <a:t>string of length 0: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</a:t>
                </a:r>
                <a:r>
                  <a:rPr lang="el-GR" sz="2000" b="1" dirty="0" smtClean="0"/>
                  <a:t>ε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3. Language </a:t>
                </a:r>
                <a:r>
                  <a:rPr lang="en-US" sz="2000" dirty="0"/>
                  <a:t>accepting</a:t>
                </a:r>
                <a:r>
                  <a:rPr lang="en-US" sz="2000" dirty="0" smtClean="0"/>
                  <a:t> string of length 1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L = (a, b)</a:t>
                </a:r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a+b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4.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Language 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of length </a:t>
                </a:r>
                <a:r>
                  <a:rPr lang="en-US" sz="2000" dirty="0" smtClean="0"/>
                  <a:t>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L= (aa , ab , ba , bb)</a:t>
                </a:r>
                <a:endParaRPr lang="en-US" sz="2000" dirty="0"/>
              </a:p>
              <a:p>
                <a:r>
                  <a:rPr lang="en-US" sz="2000" dirty="0"/>
                  <a:t>	R = </a:t>
                </a:r>
                <a:r>
                  <a:rPr lang="en-US" sz="2000" dirty="0" smtClean="0"/>
                  <a:t>aa + ab + ba + bb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    = a(</a:t>
                </a:r>
                <a:r>
                  <a:rPr lang="en-US" sz="2000" dirty="0" err="1" smtClean="0"/>
                  <a:t>a+b</a:t>
                </a:r>
                <a:r>
                  <a:rPr lang="en-US" sz="2000" dirty="0" smtClean="0"/>
                  <a:t>) +b(</a:t>
                </a:r>
                <a:r>
                  <a:rPr lang="en-US" sz="2000" dirty="0" err="1" smtClean="0"/>
                  <a:t>a+b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	 </a:t>
                </a:r>
                <a:r>
                  <a:rPr lang="en-US" sz="2000" dirty="0" smtClean="0"/>
                  <a:t>   </a:t>
                </a:r>
                <a:r>
                  <a:rPr lang="en-US" sz="2000" b="1" dirty="0" smtClean="0"/>
                  <a:t>=(a+b)(a+b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001643"/>
              </a:xfrm>
              <a:prstGeom prst="rect">
                <a:avLst/>
              </a:prstGeom>
              <a:blipFill>
                <a:blip r:embed="rId2"/>
                <a:stretch>
                  <a:fillRect l="-615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5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5</a:t>
                </a:r>
                <a:r>
                  <a:rPr lang="en-US" sz="2000" dirty="0" smtClean="0"/>
                  <a:t>. L</a:t>
                </a:r>
                <a:r>
                  <a:rPr lang="en-US" dirty="0" smtClean="0"/>
                  <a:t>anguage accepting any combination of a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6</a:t>
                </a:r>
                <a:r>
                  <a:rPr lang="en-US" sz="2000" dirty="0" smtClean="0"/>
                  <a:t>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any combination of a </a:t>
                </a:r>
                <a:r>
                  <a:rPr lang="en-US" sz="2000" dirty="0" smtClean="0"/>
                  <a:t>expect null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+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/>
                  <a:t>7</a:t>
                </a:r>
                <a:r>
                  <a:rPr lang="en-US" sz="2000" dirty="0" smtClean="0"/>
                  <a:t>. Language </a:t>
                </a:r>
                <a:r>
                  <a:rPr lang="en-US" dirty="0"/>
                  <a:t>accepting all the string containing any number of a's and </a:t>
                </a:r>
                <a:r>
                  <a:rPr lang="en-US" dirty="0" smtClean="0"/>
                  <a:t>b's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 + 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/>
                  <a:t>8</a:t>
                </a:r>
                <a:r>
                  <a:rPr lang="en-US" sz="2000" dirty="0" smtClean="0"/>
                  <a:t>. Language </a:t>
                </a:r>
                <a:r>
                  <a:rPr lang="en-US" sz="2000" dirty="0"/>
                  <a:t>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of length </a:t>
                </a:r>
                <a:r>
                  <a:rPr lang="en-US" sz="2000" dirty="0" smtClean="0"/>
                  <a:t>at most 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	L= (</a:t>
                </a:r>
                <a:r>
                  <a:rPr lang="el-GR" sz="2000" dirty="0"/>
                  <a:t>ε </a:t>
                </a:r>
                <a:r>
                  <a:rPr lang="en-US" sz="2000" dirty="0"/>
                  <a:t>, a, b, aa , ab , ba , bb)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R = </a:t>
                </a:r>
                <a:r>
                  <a:rPr lang="el-GR" sz="2000" b="1" dirty="0"/>
                  <a:t>ε </a:t>
                </a:r>
                <a:r>
                  <a:rPr lang="en-US" sz="2000" b="1" dirty="0"/>
                  <a:t>+ a + b + aa + ab + ba + </a:t>
                </a:r>
                <a:r>
                  <a:rPr lang="en-US" sz="2000" b="1" dirty="0" smtClean="0"/>
                  <a:t>bb</a:t>
                </a:r>
                <a:br>
                  <a:rPr lang="en-US" sz="2000" b="1" dirty="0" smtClean="0"/>
                </a:br>
                <a:endParaRPr lang="en-US" sz="2000" b="1" dirty="0" smtClean="0"/>
              </a:p>
              <a:p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5386090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897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51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9. L</a:t>
                </a:r>
                <a:r>
                  <a:rPr lang="en-US" dirty="0" smtClean="0"/>
                  <a:t>anguage accepting all string having a single b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a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err="1" smtClean="0"/>
                  <a:t>ba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10.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having </a:t>
                </a:r>
                <a:r>
                  <a:rPr lang="en-US" sz="2000" dirty="0" smtClean="0"/>
                  <a:t>at least one </a:t>
                </a:r>
                <a:r>
                  <a:rPr lang="en-US" sz="2000" dirty="0"/>
                  <a:t>b</a:t>
                </a:r>
                <a:r>
                  <a:rPr lang="en-US" sz="200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b(a+b)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11. Language </a:t>
                </a:r>
                <a:r>
                  <a:rPr lang="en-US" dirty="0"/>
                  <a:t>accepting all the string containing any number of a's and </a:t>
                </a:r>
                <a:r>
                  <a:rPr lang="en-US" dirty="0" smtClean="0"/>
                  <a:t>b's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(a + b)</a:t>
                </a:r>
                <a:r>
                  <a:rPr lang="en-US" sz="2000" b="1" baseline="30000" dirty="0" smtClean="0"/>
                  <a:t>*</a:t>
                </a:r>
                <a:endParaRPr lang="en-US" sz="2000" b="1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12. Language </a:t>
                </a:r>
                <a:r>
                  <a:rPr lang="en-US" sz="2000" dirty="0"/>
                  <a:t>containing string </a:t>
                </a:r>
                <a:r>
                  <a:rPr lang="en-US" sz="2000" dirty="0" smtClean="0"/>
                  <a:t>with ‘</a:t>
                </a:r>
                <a:r>
                  <a:rPr lang="en-US" sz="2000" dirty="0" err="1" smtClean="0"/>
                  <a:t>bbbb</a:t>
                </a:r>
                <a:r>
                  <a:rPr lang="en-US" sz="2000" dirty="0" smtClean="0"/>
                  <a:t>’ as substring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err="1" smtClean="0"/>
                  <a:t>bbbb</a:t>
                </a:r>
                <a:r>
                  <a:rPr lang="en-US" sz="2000" b="1" dirty="0" smtClean="0"/>
                  <a:t> (a+b)</a:t>
                </a:r>
                <a:r>
                  <a:rPr lang="en-US" sz="2000" b="1" baseline="30000" dirty="0" smtClean="0"/>
                  <a:t>*</a:t>
                </a:r>
              </a:p>
              <a:p>
                <a:endParaRPr lang="en-US" sz="2000" b="1" baseline="30000" dirty="0"/>
              </a:p>
              <a:p>
                <a:r>
                  <a:rPr lang="en-US" sz="2000" dirty="0" smtClean="0"/>
                  <a:t>13. </a:t>
                </a:r>
                <a:r>
                  <a:rPr lang="en-US" sz="2000" dirty="0"/>
                  <a:t>Language containing string </a:t>
                </a:r>
                <a:r>
                  <a:rPr lang="en-US" sz="2000" dirty="0" smtClean="0"/>
                  <a:t> that ends 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(a+b)</a:t>
                </a:r>
                <a:r>
                  <a:rPr lang="en-US" sz="2000" b="1" baseline="30000" dirty="0"/>
                  <a:t>* </a:t>
                </a:r>
                <a:r>
                  <a:rPr lang="en-US" sz="2000" b="1" dirty="0" smtClean="0"/>
                  <a:t>ab</a:t>
                </a:r>
              </a:p>
              <a:p>
                <a:endParaRPr lang="en-US" sz="2000" b="1" dirty="0"/>
              </a:p>
              <a:p>
                <a:r>
                  <a:rPr lang="en-US" sz="2000" dirty="0" smtClean="0"/>
                  <a:t>14.</a:t>
                </a:r>
                <a:r>
                  <a:rPr lang="en-US" sz="2000" dirty="0"/>
                  <a:t> Language containing string  that </a:t>
                </a:r>
                <a:r>
                  <a:rPr lang="en-US" sz="2000" dirty="0" smtClean="0"/>
                  <a:t>starts </a:t>
                </a:r>
                <a:r>
                  <a:rPr lang="en-US" sz="2000" dirty="0"/>
                  <a:t>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ab</a:t>
                </a:r>
                <a:r>
                  <a:rPr lang="en-US" sz="2000" b="1" dirty="0"/>
                  <a:t> (a+b)</a:t>
                </a:r>
                <a:r>
                  <a:rPr lang="en-US" sz="2000" b="1" baseline="30000" dirty="0"/>
                  <a:t>* 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514604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8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REGULAR EXPRESSIONS: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1121" y="1051330"/>
                <a:ext cx="10903788" cy="66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 smtClean="0"/>
                  <a:t>15. L</a:t>
                </a:r>
                <a:r>
                  <a:rPr lang="en-US" dirty="0" smtClean="0"/>
                  <a:t>anguage accepting all string that starts with a and ends with a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 smtClean="0"/>
                  <a:t>R = a + a(a+b)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16. </a:t>
                </a:r>
                <a:r>
                  <a:rPr lang="en-US" sz="2400" dirty="0" smtClean="0"/>
                  <a:t>L</a:t>
                </a:r>
                <a:r>
                  <a:rPr lang="en-US" sz="2000" dirty="0"/>
                  <a:t>anguage accepting all string that starts </a:t>
                </a:r>
                <a:r>
                  <a:rPr lang="en-US" sz="2000" dirty="0" smtClean="0"/>
                  <a:t>and ends </a:t>
                </a:r>
                <a:r>
                  <a:rPr lang="en-US" sz="2000" dirty="0"/>
                  <a:t>with </a:t>
                </a:r>
                <a:r>
                  <a:rPr lang="en-US" sz="2000" dirty="0" smtClean="0"/>
                  <a:t>same symbol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	</a:t>
                </a:r>
                <a:r>
                  <a:rPr lang="en-US" sz="2000" b="1" dirty="0" smtClean="0"/>
                  <a:t>R = </a:t>
                </a:r>
                <a:r>
                  <a:rPr lang="en-US" sz="2000" b="1" dirty="0"/>
                  <a:t>a(a+b)</a:t>
                </a:r>
                <a:r>
                  <a:rPr lang="en-US" sz="2000" b="1" baseline="30000" dirty="0"/>
                  <a:t>*</a:t>
                </a:r>
                <a:r>
                  <a:rPr lang="en-US" sz="2000" b="1" dirty="0" smtClean="0"/>
                  <a:t>a + b(a+b)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 + a + b</a:t>
                </a:r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 smtClean="0"/>
                  <a:t>17.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that starts with a and ends with </a:t>
                </a:r>
                <a:r>
                  <a:rPr lang="en-US" sz="2000" dirty="0" smtClean="0"/>
                  <a:t>b </a:t>
                </a: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	</a:t>
                </a:r>
                <a:r>
                  <a:rPr lang="en-US" sz="2400" b="1" dirty="0"/>
                  <a:t>R = a(a+b</a:t>
                </a:r>
                <a:r>
                  <a:rPr lang="en-US" sz="2400" b="1" dirty="0" smtClean="0"/>
                  <a:t>)</a:t>
                </a:r>
                <a:r>
                  <a:rPr lang="en-US" sz="2400" b="1" baseline="30000" dirty="0" smtClean="0"/>
                  <a:t>*</a:t>
                </a:r>
                <a:r>
                  <a:rPr lang="en-US" sz="2400" b="1" dirty="0" smtClean="0"/>
                  <a:t>b</a:t>
                </a:r>
                <a:endParaRPr lang="en-US" sz="2400" b="1" dirty="0"/>
              </a:p>
              <a:p>
                <a:endParaRPr lang="en-US" sz="2000" dirty="0"/>
              </a:p>
              <a:p>
                <a:r>
                  <a:rPr lang="en-US" sz="2000" dirty="0" smtClean="0"/>
                  <a:t>18. </a:t>
                </a:r>
                <a:r>
                  <a:rPr lang="en-US" sz="2400" dirty="0"/>
                  <a:t>L</a:t>
                </a:r>
                <a:r>
                  <a:rPr lang="en-US" sz="2000" dirty="0"/>
                  <a:t>anguage accepting all string that starts and ends with </a:t>
                </a:r>
                <a:r>
                  <a:rPr lang="en-US" sz="2000" dirty="0" smtClean="0"/>
                  <a:t>different </a:t>
                </a:r>
                <a:r>
                  <a:rPr lang="en-US" sz="2000" dirty="0"/>
                  <a:t>symbol over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R = a(a+b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b </a:t>
                </a:r>
                <a:r>
                  <a:rPr lang="en-US" sz="2000" b="1" dirty="0"/>
                  <a:t>+ b(a+b</a:t>
                </a:r>
                <a:r>
                  <a:rPr lang="en-US" sz="2000" b="1" dirty="0" smtClean="0"/>
                  <a:t>)</a:t>
                </a:r>
                <a:r>
                  <a:rPr lang="en-US" sz="2000" b="1" baseline="30000" dirty="0" smtClean="0"/>
                  <a:t>*</a:t>
                </a:r>
                <a:r>
                  <a:rPr lang="en-US" sz="2000" b="1" dirty="0" smtClean="0"/>
                  <a:t>a</a:t>
                </a:r>
                <a:endParaRPr lang="en-US" sz="2000" b="1" dirty="0"/>
              </a:p>
              <a:p>
                <a:endParaRPr lang="en-US" sz="2000" b="1" baseline="30000" dirty="0"/>
              </a:p>
              <a:p>
                <a:r>
                  <a:rPr lang="en-US" sz="2000" dirty="0" smtClean="0"/>
                  <a:t>19. </a:t>
                </a:r>
                <a:r>
                  <a:rPr lang="en-US" sz="2000" dirty="0"/>
                  <a:t>Language accepting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string </a:t>
                </a:r>
                <a:r>
                  <a:rPr lang="en-US" sz="2000" dirty="0" smtClean="0"/>
                  <a:t> that contains exactly two b’s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</a:t>
                </a:r>
                <a:r>
                  <a:rPr lang="en-US" sz="2000" b="1" baseline="30000" dirty="0" smtClean="0"/>
                  <a:t>* </a:t>
                </a:r>
                <a:r>
                  <a:rPr lang="en-US" sz="2000" b="1" dirty="0" smtClean="0"/>
                  <a:t>b</a:t>
                </a:r>
                <a:r>
                  <a:rPr lang="en-US" sz="2000" b="1" dirty="0"/>
                  <a:t> a</a:t>
                </a:r>
                <a:r>
                  <a:rPr lang="en-US" sz="2000" b="1" baseline="30000" dirty="0"/>
                  <a:t>* </a:t>
                </a:r>
                <a:r>
                  <a:rPr lang="en-US" sz="2000" b="1" dirty="0" smtClean="0"/>
                  <a:t>b</a:t>
                </a:r>
                <a:r>
                  <a:rPr lang="en-US" sz="2000" b="1" dirty="0"/>
                  <a:t> a</a:t>
                </a:r>
                <a:r>
                  <a:rPr lang="en-US" sz="2000" b="1" baseline="30000" dirty="0"/>
                  <a:t>*</a:t>
                </a:r>
                <a:endParaRPr lang="en-US" sz="2000" b="1" dirty="0" smtClean="0"/>
              </a:p>
              <a:p>
                <a:endParaRPr lang="en-US" sz="2000" b="1" dirty="0"/>
              </a:p>
              <a:p>
                <a:r>
                  <a:rPr lang="en-US" sz="2000" dirty="0" smtClean="0"/>
                  <a:t>20. </a:t>
                </a:r>
                <a:r>
                  <a:rPr lang="en-US" sz="2000" dirty="0"/>
                  <a:t>Language containing string  that </a:t>
                </a:r>
                <a:r>
                  <a:rPr lang="en-US" sz="2000" dirty="0" smtClean="0"/>
                  <a:t>starts </a:t>
                </a:r>
                <a:r>
                  <a:rPr lang="en-US" sz="2000" dirty="0"/>
                  <a:t>with ‘ab’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  <a:r>
                  <a:rPr lang="en-US" sz="2000" b="1" dirty="0"/>
                  <a:t> R = </a:t>
                </a:r>
                <a:r>
                  <a:rPr lang="en-US" sz="2000" b="1" dirty="0" smtClean="0"/>
                  <a:t>ab</a:t>
                </a:r>
                <a:r>
                  <a:rPr lang="en-US" sz="2000" b="1" dirty="0"/>
                  <a:t> (a+b)</a:t>
                </a:r>
                <a:r>
                  <a:rPr lang="en-US" sz="2000" b="1" baseline="30000" dirty="0"/>
                  <a:t>* </a:t>
                </a: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1" y="1051330"/>
                <a:ext cx="10903788" cy="6637715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960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2499</TotalTime>
  <Words>423</Words>
  <Application>Microsoft Office PowerPoint</Application>
  <PresentationFormat>Widescreen</PresentationFormat>
  <Paragraphs>358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Aparajita</vt:lpstr>
      <vt:lpstr>Arial</vt:lpstr>
      <vt:lpstr>Calibri</vt:lpstr>
      <vt:lpstr>Cambria Math</vt:lpstr>
      <vt:lpstr>Corbel</vt:lpstr>
      <vt:lpstr>Gill Sans MT</vt:lpstr>
      <vt:lpstr>Impact</vt:lpstr>
      <vt:lpstr>Wingdings 3</vt:lpstr>
      <vt:lpstr>Badge</vt:lpstr>
      <vt:lpstr>PowerPoint Presentation</vt:lpstr>
      <vt:lpstr>PowerPoint Presentation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REGULAR EXPRESSIONS:</vt:lpstr>
      <vt:lpstr>Conversion of Finite automata to Re:</vt:lpstr>
      <vt:lpstr>Conversion of Finite automata to Re:</vt:lpstr>
      <vt:lpstr>Conversion of Finite automata to Re:</vt:lpstr>
      <vt:lpstr>Conversion of Finite automata to Re:</vt:lpstr>
      <vt:lpstr>Conversion of Re to Finite automata :</vt:lpstr>
      <vt:lpstr>Conversion of Finite  Re to automata :</vt:lpstr>
      <vt:lpstr>Conversion of Finite  Re to automata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417</cp:revision>
  <dcterms:created xsi:type="dcterms:W3CDTF">2020-09-07T16:36:41Z</dcterms:created>
  <dcterms:modified xsi:type="dcterms:W3CDTF">2020-11-11T17:25:28Z</dcterms:modified>
</cp:coreProperties>
</file>