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23" r:id="rId1"/>
  </p:sldMasterIdLst>
  <p:notesMasterIdLst>
    <p:notesMasterId r:id="rId25"/>
  </p:notesMasterIdLst>
  <p:sldIdLst>
    <p:sldId id="257" r:id="rId2"/>
    <p:sldId id="256" r:id="rId3"/>
    <p:sldId id="25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19" r:id="rId14"/>
    <p:sldId id="320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0" autoAdjust="0"/>
    <p:restoredTop sz="94660"/>
  </p:normalViewPr>
  <p:slideViewPr>
    <p:cSldViewPr snapToGrid="0">
      <p:cViewPr varScale="1">
        <p:scale>
          <a:sx n="89" d="100"/>
          <a:sy n="89" d="100"/>
        </p:scale>
        <p:origin x="706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6B51-5679-4393-8482-D00731BFD1C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58D32-A6BC-428A-BCC5-BD4348583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6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6F73C8-8364-42AB-8254-5EE2686ADA5B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896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528F-C385-43DF-AB53-7F382AAAF7CF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1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8FF5-B2F5-494D-A6E0-9800B3993531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3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2C0F-2FA8-4F48-9170-5C4C1E16BEE3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6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2AA6A8-CEC0-4549-BC91-E458124B4E3E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44568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B776-5C8A-4111-8AB4-0D15DD9C47B0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956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69C6-771A-495F-8244-425864C36C09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370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187C-6C78-46A1-9C0B-6D422E4D035B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0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5A60-0492-4D3B-AC0C-AAF2B53BA39A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4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AF74624-566F-42A8-8B90-926BE7CA385C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8428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4F49973-2D13-4FF3-9C7D-055C243918AC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0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5E0312-AADB-4420-8CC0-3E1737061AA4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58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94998" y="3412067"/>
            <a:ext cx="5100735" cy="105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Prepared by:  Er. Ankit Kharel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Nepal college of information technology</a:t>
            </a:r>
            <a:endParaRPr lang="en-US" dirty="0">
              <a:solidFill>
                <a:schemeClr val="tx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065" y="2523067"/>
            <a:ext cx="1078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lgerian" panose="04020705040A02060702" pitchFamily="82" charset="0"/>
              </a:rPr>
              <a:t>MATHEMATICAL FOUNDATION FOR COMPUTER SCIENCE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7915" y="98836"/>
            <a:ext cx="108089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Exception: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S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l-GR" sz="2400" dirty="0" smtClean="0"/>
              <a:t> ε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	</a:t>
            </a:r>
            <a:r>
              <a:rPr lang="en-US" sz="2400" dirty="0" smtClean="0"/>
              <a:t>S should be a start symbol but should not appear in RHS of production.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Example: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S</a:t>
            </a:r>
            <a:r>
              <a:rPr lang="en-US" sz="2400" dirty="0" err="1" smtClean="0">
                <a:sym typeface="Wingdings" panose="05000000000000000000" pitchFamily="2" charset="2"/>
              </a:rPr>
              <a:t>aSb</a:t>
            </a:r>
            <a:r>
              <a:rPr lang="en-US" sz="2400" dirty="0" smtClean="0">
                <a:sym typeface="Wingdings" panose="05000000000000000000" pitchFamily="2" charset="2"/>
              </a:rPr>
              <a:t>							SAB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S</a:t>
            </a:r>
            <a:r>
              <a:rPr lang="el-GR" sz="2400" dirty="0"/>
              <a:t> </a:t>
            </a:r>
            <a:r>
              <a:rPr lang="el-GR" sz="2400" dirty="0" smtClean="0"/>
              <a:t>ε</a:t>
            </a:r>
            <a:r>
              <a:rPr lang="en-US" sz="2400" dirty="0" smtClean="0"/>
              <a:t>							S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l-GR" sz="2400" dirty="0"/>
              <a:t> ε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						</a:t>
            </a:r>
            <a:r>
              <a:rPr lang="el-GR" sz="2400" b="1" dirty="0" smtClean="0"/>
              <a:t>α</a:t>
            </a:r>
            <a:r>
              <a:rPr lang="en-US" sz="2400" b="1" dirty="0" smtClean="0"/>
              <a:t>A</a:t>
            </a:r>
            <a:r>
              <a:rPr lang="el-GR" sz="2400" b="1" dirty="0" smtClean="0"/>
              <a:t>β</a:t>
            </a:r>
            <a:r>
              <a:rPr lang="en-US" sz="2400" b="1" dirty="0" smtClean="0"/>
              <a:t> </a:t>
            </a:r>
            <a:r>
              <a:rPr lang="en-US" sz="2400" b="1" dirty="0"/>
              <a:t>→ </a:t>
            </a:r>
            <a:r>
              <a:rPr lang="el-GR" sz="2400" b="1" dirty="0" smtClean="0"/>
              <a:t>α</a:t>
            </a:r>
            <a:r>
              <a:rPr lang="en-US" sz="2400" dirty="0"/>
              <a:t> ∂ </a:t>
            </a:r>
            <a:r>
              <a:rPr lang="el-GR" sz="2400" b="1" dirty="0" smtClean="0"/>
              <a:t>β</a:t>
            </a:r>
            <a:r>
              <a:rPr lang="en-US" sz="2400" b="1" dirty="0" smtClean="0"/>
              <a:t> </a:t>
            </a:r>
            <a:endParaRPr lang="en-US" sz="2400" b="1" dirty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				</a:t>
            </a:r>
            <a:r>
              <a:rPr lang="en-US" sz="2400" dirty="0" smtClean="0"/>
              <a:t>where </a:t>
            </a:r>
            <a:r>
              <a:rPr lang="el-GR" sz="2400" b="1" dirty="0" smtClean="0"/>
              <a:t>α</a:t>
            </a:r>
            <a:r>
              <a:rPr lang="en-US" sz="2400" b="1" dirty="0" smtClean="0"/>
              <a:t> </a:t>
            </a:r>
            <a:r>
              <a:rPr lang="en-US" sz="2400" dirty="0" smtClean="0"/>
              <a:t>, </a:t>
            </a:r>
            <a:r>
              <a:rPr lang="el-GR" sz="2400" b="1" dirty="0"/>
              <a:t>β</a:t>
            </a:r>
            <a:r>
              <a:rPr lang="en-US" sz="2400" dirty="0" smtClean="0"/>
              <a:t> </a:t>
            </a:r>
            <a:r>
              <a:rPr lang="en-US" sz="2400" dirty="0"/>
              <a:t>∊ (N∪T)* , A ∊ N and ∂ ∊ (N∪T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 - the </a:t>
            </a:r>
            <a:r>
              <a:rPr lang="en-US" sz="2400" dirty="0"/>
              <a:t>grammar is called context sensitive grammar.</a:t>
            </a:r>
          </a:p>
          <a:p>
            <a:endParaRPr lang="en-US" sz="2400" dirty="0" smtClean="0"/>
          </a:p>
          <a:p>
            <a:pPr lvl="2"/>
            <a:endParaRPr lang="en-US" sz="2400" baseline="30000" dirty="0"/>
          </a:p>
          <a:p>
            <a:pPr lvl="2"/>
            <a:r>
              <a:rPr lang="en-US" sz="2400" u="sng" dirty="0"/>
              <a:t>Example:</a:t>
            </a:r>
          </a:p>
          <a:p>
            <a:pPr lvl="2"/>
            <a:r>
              <a:rPr lang="en-US" sz="2400" dirty="0" err="1" smtClean="0">
                <a:sym typeface="Wingdings" panose="05000000000000000000" pitchFamily="2" charset="2"/>
              </a:rPr>
              <a:t>aAbaBb</a:t>
            </a:r>
            <a:endParaRPr lang="en-US" sz="2400" dirty="0">
              <a:sym typeface="Wingdings" panose="05000000000000000000" pitchFamily="2" charset="2"/>
            </a:endParaRPr>
          </a:p>
          <a:p>
            <a:pPr lvl="2"/>
            <a:r>
              <a:rPr lang="en-US" sz="2400" dirty="0" err="1" smtClean="0">
                <a:sym typeface="Wingdings" panose="05000000000000000000" pitchFamily="2" charset="2"/>
              </a:rPr>
              <a:t>cAdcCd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6" name="Right Brace 5"/>
          <p:cNvSpPr/>
          <p:nvPr/>
        </p:nvSpPr>
        <p:spPr>
          <a:xfrm>
            <a:off x="2363637" y="1630392"/>
            <a:ext cx="629901" cy="71599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96868" y="3284169"/>
            <a:ext cx="182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Left Context</a:t>
            </a:r>
            <a:endParaRPr lang="en-US" b="1" dirty="0"/>
          </a:p>
        </p:txBody>
      </p:sp>
      <p:sp>
        <p:nvSpPr>
          <p:cNvPr id="16" name="Right Brace 15"/>
          <p:cNvSpPr/>
          <p:nvPr/>
        </p:nvSpPr>
        <p:spPr>
          <a:xfrm>
            <a:off x="6034006" y="1630392"/>
            <a:ext cx="629901" cy="71599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663907" y="1803722"/>
            <a:ext cx="138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Allowed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09026" y="3001992"/>
            <a:ext cx="711850" cy="379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81238" y="1852453"/>
            <a:ext cx="99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 allowed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406368" y="3054957"/>
            <a:ext cx="744234" cy="2292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06675" y="3284169"/>
            <a:ext cx="182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Right Context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8916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TYPe-2 (</a:t>
            </a:r>
            <a:r>
              <a:rPr lang="en-US" sz="3600" b="1" u="sng" dirty="0">
                <a:solidFill>
                  <a:srgbClr val="FFC000"/>
                </a:solidFill>
              </a:rPr>
              <a:t>Context </a:t>
            </a:r>
            <a:r>
              <a:rPr lang="en-US" sz="3600" b="1" u="sng" dirty="0" smtClean="0">
                <a:solidFill>
                  <a:srgbClr val="FFC000"/>
                </a:solidFill>
              </a:rPr>
              <a:t>FREE </a:t>
            </a:r>
            <a:r>
              <a:rPr lang="en-US" sz="3600" b="1" u="sng" dirty="0">
                <a:solidFill>
                  <a:srgbClr val="FFC000"/>
                </a:solidFill>
              </a:rPr>
              <a:t>Grammar</a:t>
            </a:r>
            <a:r>
              <a:rPr lang="en-US" sz="3600" b="1" u="sng" dirty="0" smtClean="0">
                <a:solidFill>
                  <a:srgbClr val="FFC000"/>
                </a:solidFill>
              </a:rPr>
              <a:t>):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30058" y="1093369"/>
                <a:ext cx="1080890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Type – 2 Grammar(CFG) generates Context Free Language(CFL) which is accepted by Push Down Automata(PDA).</a:t>
                </a:r>
              </a:p>
              <a:p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The production is in the form:</a:t>
                </a:r>
              </a:p>
              <a:p>
                <a:pPr lvl="2"/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l-GR" sz="2400" b="1" dirty="0"/>
                  <a:t> α</a:t>
                </a:r>
                <a:r>
                  <a:rPr lang="en-US" sz="2400" b="1" dirty="0"/>
                  <a:t> → </a:t>
                </a:r>
                <a:r>
                  <a:rPr lang="el-GR" sz="2400" b="1" dirty="0"/>
                  <a:t>β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;</a:t>
                </a:r>
              </a:p>
              <a:p>
                <a:pPr lvl="2"/>
                <a:r>
                  <a:rPr lang="el-GR" sz="2400" b="1" dirty="0" smtClean="0"/>
                  <a:t>α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N ;</a:t>
                </a:r>
                <a:r>
                  <a:rPr lang="en-US" sz="2400" baseline="30000" dirty="0" smtClean="0"/>
                  <a:t>  </a:t>
                </a:r>
                <a:r>
                  <a:rPr lang="en-US" sz="2400" dirty="0" smtClean="0"/>
                  <a:t>|</a:t>
                </a:r>
                <a:r>
                  <a:rPr lang="el-GR" sz="2400" b="1" dirty="0"/>
                  <a:t>α</a:t>
                </a:r>
                <a:r>
                  <a:rPr lang="en-US" sz="2400" b="1" dirty="0"/>
                  <a:t>| </a:t>
                </a:r>
                <a:r>
                  <a:rPr lang="en-US" sz="2400" b="1" dirty="0" smtClean="0"/>
                  <a:t>= 1</a:t>
                </a:r>
                <a:endParaRPr lang="en-US" sz="2400" baseline="30000" dirty="0" smtClean="0"/>
              </a:p>
              <a:p>
                <a:pPr lvl="2"/>
                <a:r>
                  <a:rPr lang="el-GR" sz="2400" b="1" dirty="0"/>
                  <a:t>β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(T U N</a:t>
                </a:r>
                <a:r>
                  <a:rPr lang="en-US" sz="2400" dirty="0" smtClean="0"/>
                  <a:t>)</a:t>
                </a:r>
                <a:r>
                  <a:rPr lang="en-US" sz="2400" baseline="30000" dirty="0" smtClean="0"/>
                  <a:t>*</a:t>
                </a:r>
              </a:p>
              <a:p>
                <a:pPr lvl="2"/>
                <a:endParaRPr lang="en-US" sz="2400" baseline="30000" dirty="0"/>
              </a:p>
              <a:p>
                <a:pPr lvl="2"/>
                <a:r>
                  <a:rPr lang="en-US" sz="2400" u="sng" dirty="0" smtClean="0"/>
                  <a:t>Example:</a:t>
                </a:r>
              </a:p>
              <a:p>
                <a:pPr lvl="2"/>
                <a:r>
                  <a:rPr lang="en-US" sz="2400" dirty="0" err="1" smtClean="0"/>
                  <a:t>S</a:t>
                </a:r>
                <a:r>
                  <a:rPr lang="en-US" sz="2400" dirty="0" err="1" smtClean="0">
                    <a:sym typeface="Wingdings" panose="05000000000000000000" pitchFamily="2" charset="2"/>
                  </a:rPr>
                  <a:t>Xa</a:t>
                </a:r>
                <a:endParaRPr lang="en-US" sz="2400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US" sz="2400" dirty="0" err="1" smtClean="0">
                    <a:sym typeface="Wingdings" panose="05000000000000000000" pitchFamily="2" charset="2"/>
                  </a:rPr>
                  <a:t>BacB</a:t>
                </a:r>
                <a:endParaRPr lang="en-US" sz="2400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US" sz="2400" dirty="0" err="1" smtClean="0">
                    <a:sym typeface="Wingdings" panose="05000000000000000000" pitchFamily="2" charset="2"/>
                  </a:rPr>
                  <a:t>Ca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058" y="1093369"/>
                <a:ext cx="10808900" cy="4401205"/>
              </a:xfrm>
              <a:prstGeom prst="rect">
                <a:avLst/>
              </a:prstGeom>
              <a:blipFill>
                <a:blip r:embed="rId2"/>
                <a:stretch>
                  <a:fillRect l="-733" t="-1108" b="-2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548777" y="2786332"/>
            <a:ext cx="1302589" cy="621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548777" y="3913456"/>
            <a:ext cx="1302589" cy="621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548776" y="5040580"/>
            <a:ext cx="1302589" cy="621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859327" y="2912217"/>
            <a:ext cx="99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CFG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859327" y="4039341"/>
            <a:ext cx="99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CFL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902458" y="5120955"/>
            <a:ext cx="99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PDA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4" idx="2"/>
            <a:endCxn id="41" idx="0"/>
          </p:cNvCxnSpPr>
          <p:nvPr/>
        </p:nvCxnSpPr>
        <p:spPr>
          <a:xfrm>
            <a:off x="9200072" y="3407434"/>
            <a:ext cx="0" cy="506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200070" y="4534558"/>
            <a:ext cx="0" cy="506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613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TYPe-3 (Regular </a:t>
            </a:r>
            <a:r>
              <a:rPr lang="en-US" sz="3600" b="1" u="sng" dirty="0">
                <a:solidFill>
                  <a:srgbClr val="FFC000"/>
                </a:solidFill>
              </a:rPr>
              <a:t>Grammar</a:t>
            </a:r>
            <a:r>
              <a:rPr lang="en-US" sz="3600" b="1" u="sng" dirty="0" smtClean="0">
                <a:solidFill>
                  <a:srgbClr val="FFC000"/>
                </a:solidFill>
              </a:rPr>
              <a:t>):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591906" y="6352939"/>
            <a:ext cx="2819399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41000" y="943187"/>
                <a:ext cx="108089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Type – 3 Grammar(RG) generates </a:t>
                </a:r>
                <a:r>
                  <a:rPr lang="en-US" sz="2400" dirty="0" err="1" smtClean="0"/>
                  <a:t>Reuglar</a:t>
                </a:r>
                <a:r>
                  <a:rPr lang="en-US" sz="2400" dirty="0" smtClean="0"/>
                  <a:t> Language(RL) which is accepted by Finite  Automata(FA).</a:t>
                </a:r>
              </a:p>
              <a:p>
                <a:endParaRPr lang="en-US" sz="24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u="sng" dirty="0" smtClean="0"/>
                  <a:t>Left Linear Grammar:</a:t>
                </a:r>
              </a:p>
              <a:p>
                <a:pPr lvl="2"/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l-GR" sz="2400" dirty="0"/>
                  <a:t> </a:t>
                </a:r>
                <a:r>
                  <a:rPr lang="en-US" sz="2400" dirty="0" smtClean="0"/>
                  <a:t>A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</a:t>
                </a:r>
                <a:r>
                  <a:rPr lang="en-US" sz="2400" dirty="0" smtClean="0"/>
                  <a:t>a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:r>
                  <a:rPr lang="en-US" sz="2400" dirty="0" smtClean="0">
                    <a:ea typeface="Cambria Math" panose="02040503050406030204" pitchFamily="18" charset="0"/>
                  </a:rPr>
                  <a:t>			 </a:t>
                </a:r>
                <a:r>
                  <a:rPr lang="en-US" sz="2400" dirty="0" err="1" smtClean="0">
                    <a:ea typeface="Cambria Math" panose="02040503050406030204" pitchFamily="18" charset="0"/>
                  </a:rPr>
                  <a:t>A</a:t>
                </a:r>
                <a:r>
                  <a:rPr lang="en-US" sz="2400" dirty="0" err="1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Ba</a:t>
                </a:r>
                <a:endParaRPr lang="en-US" sz="2400" dirty="0" smtClean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	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A, B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|A| = |B| = 1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</a:t>
                </a:r>
                <a:r>
                  <a:rPr lang="en-US" sz="2400" baseline="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00" y="943187"/>
                <a:ext cx="10808900" cy="3416320"/>
              </a:xfrm>
              <a:prstGeom prst="rect">
                <a:avLst/>
              </a:prstGeom>
              <a:blipFill>
                <a:blip r:embed="rId2"/>
                <a:stretch>
                  <a:fillRect l="-790" t="-1429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548776" y="1521449"/>
            <a:ext cx="1302589" cy="621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548776" y="2648573"/>
            <a:ext cx="1302589" cy="621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591906" y="3743115"/>
            <a:ext cx="1302589" cy="621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859326" y="1647334"/>
            <a:ext cx="99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RG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859326" y="2774458"/>
            <a:ext cx="99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</a:t>
            </a:r>
            <a:r>
              <a:rPr lang="en-US" b="1" dirty="0" smtClean="0"/>
              <a:t>L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902457" y="3856072"/>
            <a:ext cx="99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r>
              <a:rPr lang="en-US" b="1" dirty="0" smtClean="0"/>
              <a:t>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4" idx="2"/>
            <a:endCxn id="41" idx="0"/>
          </p:cNvCxnSpPr>
          <p:nvPr/>
        </p:nvCxnSpPr>
        <p:spPr>
          <a:xfrm>
            <a:off x="9200071" y="2142551"/>
            <a:ext cx="0" cy="506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200069" y="3269675"/>
            <a:ext cx="0" cy="506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16497" y="2358959"/>
            <a:ext cx="23305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Example:</a:t>
            </a:r>
          </a:p>
          <a:p>
            <a:r>
              <a:rPr lang="en-US" sz="2000" b="1" dirty="0" err="1" smtClean="0"/>
              <a:t>A</a:t>
            </a:r>
            <a:r>
              <a:rPr lang="en-US" sz="2000" b="1" dirty="0" err="1" smtClean="0">
                <a:sym typeface="Wingdings" panose="05000000000000000000" pitchFamily="2" charset="2"/>
              </a:rPr>
              <a:t>abc</a:t>
            </a:r>
            <a:endParaRPr lang="en-US" sz="2000" b="1" dirty="0" smtClean="0">
              <a:sym typeface="Wingdings" panose="05000000000000000000" pitchFamily="2" charset="2"/>
            </a:endParaRPr>
          </a:p>
          <a:p>
            <a:r>
              <a:rPr lang="en-US" sz="2000" b="1" dirty="0" err="1" smtClean="0">
                <a:sym typeface="Wingdings" panose="05000000000000000000" pitchFamily="2" charset="2"/>
              </a:rPr>
              <a:t>AaBa</a:t>
            </a:r>
            <a:r>
              <a:rPr lang="en-US" sz="2000" b="1" dirty="0" smtClean="0">
                <a:sym typeface="Wingdings" panose="05000000000000000000" pitchFamily="2" charset="2"/>
              </a:rPr>
              <a:t>(invalid)</a:t>
            </a:r>
          </a:p>
          <a:p>
            <a:r>
              <a:rPr lang="en-US" sz="2000" b="1" dirty="0" err="1" smtClean="0">
                <a:sym typeface="Wingdings" panose="05000000000000000000" pitchFamily="2" charset="2"/>
              </a:rPr>
              <a:t>ACa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21434" y="4364217"/>
                <a:ext cx="696151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u="sng" dirty="0" smtClean="0"/>
                  <a:t>Right </a:t>
                </a:r>
                <a:r>
                  <a:rPr lang="en-US" sz="2400" u="sng" dirty="0"/>
                  <a:t>Linear Grammar:</a:t>
                </a:r>
              </a:p>
              <a:p>
                <a:pPr lvl="2"/>
                <a:r>
                  <a:rPr lang="en-US" sz="2400" dirty="0"/>
                  <a:t>			</a:t>
                </a:r>
                <a:r>
                  <a:rPr lang="el-GR" sz="2400" dirty="0"/>
                  <a:t> </a:t>
                </a:r>
                <a:r>
                  <a:rPr lang="en-US" sz="2400" dirty="0"/>
                  <a:t>A</a:t>
                </a:r>
                <a:r>
                  <a:rPr lang="en-US" sz="2400" dirty="0">
                    <a:sym typeface="Wingdings" panose="05000000000000000000" pitchFamily="2" charset="2"/>
                  </a:rPr>
                  <a:t></a:t>
                </a:r>
                <a:r>
                  <a:rPr lang="en-US" sz="2400" dirty="0"/>
                  <a:t>a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:r>
                  <a:rPr lang="en-US" sz="2400" dirty="0">
                    <a:ea typeface="Cambria Math" panose="02040503050406030204" pitchFamily="18" charset="0"/>
                  </a:rPr>
                  <a:t>			 </a:t>
                </a:r>
                <a:r>
                  <a:rPr lang="en-US" sz="2400" dirty="0" err="1">
                    <a:ea typeface="Cambria Math" panose="02040503050406030204" pitchFamily="18" charset="0"/>
                  </a:rPr>
                  <a:t>A</a:t>
                </a:r>
                <a:r>
                  <a:rPr lang="en-US" sz="2400" dirty="0" err="1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aB</a:t>
                </a:r>
                <a:endParaRPr lang="en-US" sz="240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	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A, B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|A| = |B| = 1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</a:t>
                </a:r>
                <a:r>
                  <a:rPr lang="en-US" sz="2400" baseline="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434" y="4364217"/>
                <a:ext cx="6961517" cy="2308324"/>
              </a:xfrm>
              <a:prstGeom prst="rect">
                <a:avLst/>
              </a:prstGeom>
              <a:blipFill>
                <a:blip r:embed="rId3"/>
                <a:stretch>
                  <a:fillRect l="-1313" t="-2111" b="-5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058678" y="4856659"/>
            <a:ext cx="23305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Example:</a:t>
            </a:r>
          </a:p>
          <a:p>
            <a:r>
              <a:rPr lang="en-US" sz="2000" b="1" dirty="0" err="1" smtClean="0"/>
              <a:t>A</a:t>
            </a:r>
            <a:r>
              <a:rPr lang="en-US" sz="2000" b="1" dirty="0" err="1" smtClean="0">
                <a:sym typeface="Wingdings" panose="05000000000000000000" pitchFamily="2" charset="2"/>
              </a:rPr>
              <a:t>a</a:t>
            </a:r>
            <a:endParaRPr lang="en-US" sz="2000" b="1" dirty="0" smtClean="0">
              <a:sym typeface="Wingdings" panose="05000000000000000000" pitchFamily="2" charset="2"/>
            </a:endParaRPr>
          </a:p>
          <a:p>
            <a:r>
              <a:rPr lang="en-US" sz="2000" b="1" dirty="0" err="1" smtClean="0">
                <a:sym typeface="Wingdings" panose="05000000000000000000" pitchFamily="2" charset="2"/>
              </a:rPr>
              <a:t>AaBa</a:t>
            </a:r>
            <a:r>
              <a:rPr lang="en-US" sz="2000" b="1" dirty="0" smtClean="0">
                <a:sym typeface="Wingdings" panose="05000000000000000000" pitchFamily="2" charset="2"/>
              </a:rPr>
              <a:t>(invalid)</a:t>
            </a:r>
          </a:p>
          <a:p>
            <a:r>
              <a:rPr lang="en-US" sz="2000" b="1" dirty="0" err="1" smtClean="0">
                <a:sym typeface="Wingdings" panose="05000000000000000000" pitchFamily="2" charset="2"/>
              </a:rPr>
              <a:t>ACa</a:t>
            </a:r>
            <a:r>
              <a:rPr lang="en-US" sz="2000" b="1" dirty="0" smtClean="0">
                <a:sym typeface="Wingdings" panose="05000000000000000000" pitchFamily="2" charset="2"/>
              </a:rPr>
              <a:t>(invalid)</a:t>
            </a:r>
          </a:p>
          <a:p>
            <a:r>
              <a:rPr lang="en-US" sz="2000" b="1" dirty="0" err="1" smtClean="0">
                <a:sym typeface="Wingdings" panose="05000000000000000000" pitchFamily="2" charset="2"/>
              </a:rPr>
              <a:t>AaC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79292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7917" y="232913"/>
                <a:ext cx="10550106" cy="7478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Q. Consider the following Grammar:</a:t>
                </a:r>
              </a:p>
              <a:p>
                <a:r>
                  <a:rPr lang="en-US" b="1" dirty="0"/>
                  <a:t>	</a:t>
                </a:r>
                <a:r>
                  <a:rPr lang="en-US" b="1" dirty="0" smtClean="0"/>
                  <a:t>	S </a:t>
                </a:r>
                <a:r>
                  <a:rPr lang="en-US" b="1" dirty="0" smtClean="0">
                    <a:sym typeface="Wingdings" panose="05000000000000000000" pitchFamily="2" charset="2"/>
                  </a:rPr>
                  <a:t> </a:t>
                </a:r>
                <a:r>
                  <a:rPr lang="en-US" b="1" dirty="0" err="1" smtClean="0">
                    <a:sym typeface="Wingdings" panose="05000000000000000000" pitchFamily="2" charset="2"/>
                  </a:rPr>
                  <a:t>ACaB</a:t>
                </a:r>
                <a:endParaRPr lang="en-US" b="1" dirty="0" smtClean="0">
                  <a:sym typeface="Wingdings" panose="05000000000000000000" pitchFamily="2" charset="2"/>
                </a:endParaRPr>
              </a:p>
              <a:p>
                <a:r>
                  <a:rPr lang="en-US" b="1" dirty="0">
                    <a:sym typeface="Wingdings" panose="05000000000000000000" pitchFamily="2" charset="2"/>
                  </a:rPr>
                  <a:t>	</a:t>
                </a:r>
                <a:r>
                  <a:rPr lang="en-US" b="1" dirty="0" smtClean="0">
                    <a:sym typeface="Wingdings" panose="05000000000000000000" pitchFamily="2" charset="2"/>
                  </a:rPr>
                  <a:t>	</a:t>
                </a:r>
                <a:r>
                  <a:rPr lang="en-US" b="1" dirty="0" err="1" smtClean="0">
                    <a:sym typeface="Wingdings" panose="05000000000000000000" pitchFamily="2" charset="2"/>
                  </a:rPr>
                  <a:t>Bc</a:t>
                </a:r>
                <a:r>
                  <a:rPr lang="en-US" b="1" dirty="0">
                    <a:sym typeface="Wingdings" panose="05000000000000000000" pitchFamily="2" charset="2"/>
                  </a:rPr>
                  <a:t> </a:t>
                </a:r>
                <a:r>
                  <a:rPr lang="en-US" b="1" dirty="0" smtClean="0">
                    <a:sym typeface="Wingdings" panose="05000000000000000000" pitchFamily="2" charset="2"/>
                  </a:rPr>
                  <a:t> </a:t>
                </a:r>
                <a:r>
                  <a:rPr lang="en-US" b="1" dirty="0" err="1" smtClean="0">
                    <a:sym typeface="Wingdings" panose="05000000000000000000" pitchFamily="2" charset="2"/>
                  </a:rPr>
                  <a:t>acB</a:t>
                </a:r>
                <a:endParaRPr lang="en-US" b="1" dirty="0" smtClean="0">
                  <a:sym typeface="Wingdings" panose="05000000000000000000" pitchFamily="2" charset="2"/>
                </a:endParaRPr>
              </a:p>
              <a:p>
                <a:r>
                  <a:rPr lang="en-US" b="1" dirty="0">
                    <a:sym typeface="Wingdings" panose="05000000000000000000" pitchFamily="2" charset="2"/>
                  </a:rPr>
                  <a:t>	</a:t>
                </a:r>
                <a:r>
                  <a:rPr lang="en-US" b="1" dirty="0" smtClean="0">
                    <a:sym typeface="Wingdings" panose="05000000000000000000" pitchFamily="2" charset="2"/>
                  </a:rPr>
                  <a:t>	CB  DB</a:t>
                </a:r>
              </a:p>
              <a:p>
                <a:r>
                  <a:rPr lang="en-US" b="1" dirty="0">
                    <a:sym typeface="Wingdings" panose="05000000000000000000" pitchFamily="2" charset="2"/>
                  </a:rPr>
                  <a:t>	</a:t>
                </a:r>
                <a:r>
                  <a:rPr lang="en-US" b="1" dirty="0" smtClean="0">
                    <a:sym typeface="Wingdings" panose="05000000000000000000" pitchFamily="2" charset="2"/>
                  </a:rPr>
                  <a:t>	</a:t>
                </a:r>
                <a:r>
                  <a:rPr lang="en-US" b="1" dirty="0" err="1" smtClean="0">
                    <a:sym typeface="Wingdings" panose="05000000000000000000" pitchFamily="2" charset="2"/>
                  </a:rPr>
                  <a:t>aD</a:t>
                </a:r>
                <a:r>
                  <a:rPr lang="en-US" b="1" dirty="0" smtClean="0">
                    <a:sym typeface="Wingdings" panose="05000000000000000000" pitchFamily="2" charset="2"/>
                  </a:rPr>
                  <a:t>  Db</a:t>
                </a:r>
              </a:p>
              <a:p>
                <a:r>
                  <a:rPr lang="en-US" b="1" dirty="0" smtClean="0">
                    <a:sym typeface="Wingdings" panose="05000000000000000000" pitchFamily="2" charset="2"/>
                  </a:rPr>
                  <a:t>Determine whether the given grammar is Context-sensitive, Context-Free, Regular or None of these.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Solution:</a:t>
                </a: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The Given grammar is: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:r>
                  <a:rPr lang="en-US" dirty="0" smtClean="0">
                    <a:sym typeface="Wingdings" panose="05000000000000000000" pitchFamily="2" charset="2"/>
                  </a:rPr>
                  <a:t>	 </a:t>
                </a:r>
                <a:r>
                  <a:rPr lang="en-US" dirty="0"/>
                  <a:t>S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 err="1">
                    <a:sym typeface="Wingdings" panose="05000000000000000000" pitchFamily="2" charset="2"/>
                  </a:rPr>
                  <a:t>ACaB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		</a:t>
                </a:r>
                <a:r>
                  <a:rPr lang="en-US" dirty="0" err="1">
                    <a:sym typeface="Wingdings" panose="05000000000000000000" pitchFamily="2" charset="2"/>
                  </a:rPr>
                  <a:t>Bc</a:t>
                </a:r>
                <a:r>
                  <a:rPr lang="en-US" dirty="0">
                    <a:sym typeface="Wingdings" panose="05000000000000000000" pitchFamily="2" charset="2"/>
                  </a:rPr>
                  <a:t>  </a:t>
                </a:r>
                <a:r>
                  <a:rPr lang="en-US" dirty="0" err="1">
                    <a:sym typeface="Wingdings" panose="05000000000000000000" pitchFamily="2" charset="2"/>
                  </a:rPr>
                  <a:t>acB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		CB  DB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		</a:t>
                </a:r>
                <a:r>
                  <a:rPr lang="en-US" dirty="0" err="1">
                    <a:sym typeface="Wingdings" panose="05000000000000000000" pitchFamily="2" charset="2"/>
                  </a:rPr>
                  <a:t>aD</a:t>
                </a:r>
                <a:r>
                  <a:rPr lang="en-US" dirty="0">
                    <a:sym typeface="Wingdings" panose="05000000000000000000" pitchFamily="2" charset="2"/>
                  </a:rPr>
                  <a:t>  Db</a:t>
                </a:r>
              </a:p>
              <a:p>
                <a:r>
                  <a:rPr lang="en-US" dirty="0" smtClean="0"/>
                  <a:t>(a)Checking For Regular(Type-3)</a:t>
                </a:r>
              </a:p>
              <a:p>
                <a:r>
                  <a:rPr lang="en-US" dirty="0" smtClean="0"/>
                  <a:t>		The production rule for regular grammar is given by,</a:t>
                </a:r>
              </a:p>
              <a:p>
                <a:pPr lvl="2"/>
                <a:r>
                  <a:rPr lang="en-US" dirty="0" smtClean="0"/>
                  <a:t>				</a:t>
                </a:r>
                <a:r>
                  <a:rPr lang="el-GR" dirty="0"/>
                  <a:t> </a:t>
                </a:r>
                <a:r>
                  <a:rPr lang="en-US" dirty="0"/>
                  <a:t>A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a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:r>
                  <a:rPr lang="en-US" dirty="0">
                    <a:ea typeface="Cambria Math" panose="02040503050406030204" pitchFamily="18" charset="0"/>
                  </a:rPr>
                  <a:t>			 </a:t>
                </a:r>
                <a:r>
                  <a:rPr lang="en-US" dirty="0" smtClean="0">
                    <a:ea typeface="Cambria Math" panose="02040503050406030204" pitchFamily="18" charset="0"/>
                  </a:rPr>
                  <a:t>	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A</a:t>
                </a:r>
                <a:r>
                  <a:rPr lang="en-US" dirty="0" err="1">
                    <a:ea typeface="Cambria Math" panose="02040503050406030204" pitchFamily="18" charset="0"/>
                    <a:sym typeface="Wingdings" panose="05000000000000000000" pitchFamily="2" charset="2"/>
                  </a:rPr>
                  <a:t>Ba</a:t>
                </a:r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5"/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	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A, B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</a:t>
                </a:r>
              </a:p>
              <a:p>
                <a:pPr lvl="5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|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A| = |B| = 1</a:t>
                </a:r>
              </a:p>
              <a:p>
                <a:pPr lvl="2"/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</a:t>
                </a:r>
                <a:r>
                  <a:rPr lang="en-US" baseline="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</a:p>
              <a:p>
                <a:pPr lvl="2"/>
                <a:endParaRPr lang="en-US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Since the production, 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ACaB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violates the rule, It is not REGULAR GRAMMAR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917" y="232913"/>
                <a:ext cx="10550106" cy="7478970"/>
              </a:xfrm>
              <a:prstGeom prst="rect">
                <a:avLst/>
              </a:prstGeom>
              <a:blipFill>
                <a:blip r:embed="rId2"/>
                <a:stretch>
                  <a:fillRect l="-520" t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214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7917" y="232913"/>
                <a:ext cx="10550106" cy="5816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(b)Checking For Context- Free(Type-2)</a:t>
                </a:r>
              </a:p>
              <a:p>
                <a:r>
                  <a:rPr lang="en-US" dirty="0" smtClean="0"/>
                  <a:t>		The production rule for Context-Free grammar is given by,</a:t>
                </a:r>
              </a:p>
              <a:p>
                <a:pPr lvl="2"/>
                <a:r>
                  <a:rPr lang="en-US" dirty="0" smtClean="0"/>
                  <a:t>				</a:t>
                </a:r>
                <a:r>
                  <a:rPr lang="el-GR" dirty="0"/>
                  <a:t> </a:t>
                </a:r>
                <a:r>
                  <a:rPr lang="el-GR" b="1" dirty="0"/>
                  <a:t> α</a:t>
                </a:r>
                <a:r>
                  <a:rPr lang="en-US" b="1" dirty="0"/>
                  <a:t> → </a:t>
                </a:r>
                <a:r>
                  <a:rPr lang="el-GR" b="1" dirty="0"/>
                  <a:t>β</a:t>
                </a:r>
                <a:r>
                  <a:rPr lang="en-US" b="1" dirty="0"/>
                  <a:t> ;</a:t>
                </a:r>
              </a:p>
              <a:p>
                <a:pPr lvl="2"/>
                <a:r>
                  <a:rPr lang="en-US" b="1" dirty="0" smtClean="0"/>
                  <a:t>			</a:t>
                </a:r>
                <a:r>
                  <a:rPr lang="el-GR" b="1" dirty="0"/>
                  <a:t>α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N ;</a:t>
                </a:r>
                <a:r>
                  <a:rPr lang="en-US" baseline="30000" dirty="0"/>
                  <a:t>  </a:t>
                </a:r>
                <a:r>
                  <a:rPr lang="en-US" dirty="0"/>
                  <a:t>|</a:t>
                </a:r>
                <a:r>
                  <a:rPr lang="el-GR" b="1" dirty="0"/>
                  <a:t>α</a:t>
                </a:r>
                <a:r>
                  <a:rPr lang="en-US" b="1" dirty="0"/>
                  <a:t>| = 1</a:t>
                </a:r>
                <a:endParaRPr lang="en-US" baseline="30000" dirty="0"/>
              </a:p>
              <a:p>
                <a:pPr lvl="2"/>
                <a:r>
                  <a:rPr lang="en-US" b="1" dirty="0" smtClean="0"/>
                  <a:t>			  </a:t>
                </a:r>
                <a:r>
                  <a:rPr lang="el-GR" b="1" dirty="0" smtClean="0"/>
                  <a:t>β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(T U N)</a:t>
                </a:r>
                <a:r>
                  <a:rPr lang="en-US" baseline="30000" dirty="0"/>
                  <a:t>*</a:t>
                </a:r>
              </a:p>
              <a:p>
                <a:pPr lvl="2"/>
                <a:endParaRPr lang="en-US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Since the production, 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Bc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acB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violates the rule, It is not CONTEXT FREE GRAMMAR.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dirty="0" smtClean="0"/>
                  <a:t>(c)Checking </a:t>
                </a:r>
                <a:r>
                  <a:rPr lang="en-US" dirty="0"/>
                  <a:t>For Context- </a:t>
                </a:r>
                <a:r>
                  <a:rPr lang="en-US" dirty="0" smtClean="0"/>
                  <a:t>Sensitive (Type-1)</a:t>
                </a:r>
                <a:endParaRPr lang="en-US" dirty="0"/>
              </a:p>
              <a:p>
                <a:r>
                  <a:rPr lang="en-US" dirty="0"/>
                  <a:t>		The production rule for </a:t>
                </a:r>
                <a:r>
                  <a:rPr lang="en-US" dirty="0" smtClean="0"/>
                  <a:t>Context-Sensitive </a:t>
                </a:r>
                <a:r>
                  <a:rPr lang="en-US" dirty="0"/>
                  <a:t>grammar is given by,</a:t>
                </a:r>
              </a:p>
              <a:p>
                <a:pPr lvl="2"/>
                <a:r>
                  <a:rPr lang="en-US" dirty="0"/>
                  <a:t>				</a:t>
                </a:r>
                <a:r>
                  <a:rPr lang="el-GR" b="1" dirty="0"/>
                  <a:t> α</a:t>
                </a:r>
                <a:r>
                  <a:rPr lang="en-US" b="1" dirty="0"/>
                  <a:t> → </a:t>
                </a:r>
                <a:r>
                  <a:rPr lang="el-GR" b="1" dirty="0"/>
                  <a:t>β</a:t>
                </a:r>
                <a:r>
                  <a:rPr lang="en-US" b="1" dirty="0"/>
                  <a:t> ;</a:t>
                </a:r>
              </a:p>
              <a:p>
                <a:pPr lvl="2"/>
                <a:r>
                  <a:rPr lang="en-US" b="1" dirty="0" smtClean="0"/>
                  <a:t>		  </a:t>
                </a:r>
                <a:r>
                  <a:rPr lang="el-GR" b="1" dirty="0"/>
                  <a:t>α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(T U N)</a:t>
                </a:r>
                <a:r>
                  <a:rPr lang="en-US" baseline="30000" dirty="0"/>
                  <a:t>*</a:t>
                </a:r>
                <a:r>
                  <a:rPr lang="en-US" dirty="0"/>
                  <a:t> N (T U N)</a:t>
                </a:r>
                <a:r>
                  <a:rPr lang="en-US" baseline="30000" dirty="0"/>
                  <a:t>* </a:t>
                </a:r>
              </a:p>
              <a:p>
                <a:pPr lvl="2"/>
                <a:r>
                  <a:rPr lang="en-US" b="1" dirty="0" smtClean="0"/>
                  <a:t>			    </a:t>
                </a:r>
                <a:r>
                  <a:rPr lang="el-GR" b="1" dirty="0" smtClean="0"/>
                  <a:t>β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(T U N)</a:t>
                </a:r>
                <a:r>
                  <a:rPr lang="en-US" baseline="30000" dirty="0"/>
                  <a:t>*</a:t>
                </a:r>
              </a:p>
              <a:p>
                <a:pPr lvl="2"/>
                <a:r>
                  <a:rPr lang="en-US" dirty="0" smtClean="0"/>
                  <a:t>				|</a:t>
                </a:r>
                <a:r>
                  <a:rPr lang="el-GR" b="1" dirty="0"/>
                  <a:t>α</a:t>
                </a:r>
                <a:r>
                  <a:rPr lang="en-US" b="1" dirty="0"/>
                  <a:t>| ≤ |</a:t>
                </a:r>
                <a:r>
                  <a:rPr lang="el-GR" b="1" dirty="0"/>
                  <a:t> β </a:t>
                </a:r>
                <a:r>
                  <a:rPr lang="en-US" b="1" dirty="0"/>
                  <a:t>|</a:t>
                </a:r>
                <a:endParaRPr lang="en-US" dirty="0"/>
              </a:p>
              <a:p>
                <a:pPr lvl="2"/>
                <a:endParaRPr lang="en-US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Ever production given in the grammar satisfies above rule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, Therefore, it is 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	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				</a:t>
                </a:r>
                <a:r>
                  <a:rPr lang="en-US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CONTEXT SENSITIVE GRAMMAR</a:t>
                </a:r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917" y="232913"/>
                <a:ext cx="10550106" cy="5816977"/>
              </a:xfrm>
              <a:prstGeom prst="rect">
                <a:avLst/>
              </a:prstGeom>
              <a:blipFill>
                <a:blip r:embed="rId2"/>
                <a:stretch>
                  <a:fillRect l="-520" t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100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Derivation tree for CFG: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591906" y="6352939"/>
            <a:ext cx="2819399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3483" y="954760"/>
            <a:ext cx="108089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ea typeface="Cambria Math" panose="02040503050406030204" pitchFamily="18" charset="0"/>
              </a:rPr>
              <a:t>A derivation Tree or Parse Tree is an ordered rooted tree that graphically represents the semantic information of string derived from a Context Free Grammar.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ea typeface="Cambria Math" panose="02040503050406030204" pitchFamily="18" charset="0"/>
              </a:rPr>
              <a:t>Consider the following grammar:</a:t>
            </a:r>
          </a:p>
          <a:p>
            <a:r>
              <a:rPr lang="en-US" sz="2000" dirty="0">
                <a:ea typeface="Cambria Math" panose="02040503050406030204" pitchFamily="18" charset="0"/>
              </a:rPr>
              <a:t>	</a:t>
            </a:r>
            <a:r>
              <a:rPr lang="en-US" sz="2000" dirty="0"/>
              <a:t> G={ N , T , P , σ }  </a:t>
            </a:r>
            <a:r>
              <a:rPr lang="en-US" sz="2000" dirty="0" smtClean="0"/>
              <a:t>where Production rule is given by:</a:t>
            </a:r>
          </a:p>
          <a:p>
            <a:r>
              <a:rPr lang="en-US" sz="2000" dirty="0">
                <a:ea typeface="Cambria Math" panose="02040503050406030204" pitchFamily="18" charset="0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</a:rPr>
              <a:t>	S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0B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A1AA/</a:t>
            </a:r>
            <a:r>
              <a:rPr lang="el-GR" sz="2000" dirty="0"/>
              <a:t> </a:t>
            </a:r>
            <a:r>
              <a:rPr lang="el-GR" sz="2000" dirty="0" smtClean="0"/>
              <a:t>ε</a:t>
            </a:r>
            <a:endParaRPr lang="en-US" sz="2000" dirty="0" smtClean="0"/>
          </a:p>
          <a:p>
            <a:r>
              <a:rPr lang="en-US" sz="2000" dirty="0">
                <a:ea typeface="Cambria Math" panose="02040503050406030204" pitchFamily="18" charset="0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</a:rPr>
              <a:t>	B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0AA</a:t>
            </a:r>
          </a:p>
          <a:p>
            <a:endParaRPr lang="en-US" sz="2000" dirty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Construct Derivation Tree for the string “001”</a:t>
            </a: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    </a:t>
            </a:r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 S0B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00AA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001AAA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001</a:t>
            </a:r>
            <a:endParaRPr lang="en-US" sz="2000" dirty="0" smtClean="0">
              <a:ea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3423" y="1739573"/>
            <a:ext cx="6865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Root Vertex : Must be labelled by start symbol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Vertex : Labelled by Non- Terminal symbols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Leaves : Labelled by Terminal Symbols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9430103" y="1907928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91906" y="2939902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499069" y="2939844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049825" y="3953090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095766" y="3953090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024198" y="3953090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809002" y="5005609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607600" y="4966336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785215" y="4982891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570899" y="4911617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747793" y="6063677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868980" y="6072943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9" idx="4"/>
            <a:endCxn id="19" idx="6"/>
          </p:cNvCxnSpPr>
          <p:nvPr/>
        </p:nvCxnSpPr>
        <p:spPr>
          <a:xfrm flipH="1">
            <a:off x="9213007" y="2542986"/>
            <a:ext cx="527647" cy="71444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0" idx="1"/>
          </p:cNvCxnSpPr>
          <p:nvPr/>
        </p:nvCxnSpPr>
        <p:spPr>
          <a:xfrm>
            <a:off x="9734919" y="2533054"/>
            <a:ext cx="855108" cy="49979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1" idx="0"/>
          </p:cNvCxnSpPr>
          <p:nvPr/>
        </p:nvCxnSpPr>
        <p:spPr>
          <a:xfrm flipH="1">
            <a:off x="9360376" y="3532396"/>
            <a:ext cx="1378432" cy="42069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0621281" y="3547405"/>
            <a:ext cx="106557" cy="44819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716868" y="3536116"/>
            <a:ext cx="525514" cy="39313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4" idx="0"/>
          </p:cNvCxnSpPr>
          <p:nvPr/>
        </p:nvCxnSpPr>
        <p:spPr>
          <a:xfrm flipH="1">
            <a:off x="9119553" y="4547215"/>
            <a:ext cx="1198324" cy="45839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0179259" y="4580048"/>
            <a:ext cx="106557" cy="44819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317877" y="4567679"/>
            <a:ext cx="525514" cy="39313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1250162" y="4543843"/>
            <a:ext cx="525514" cy="39313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9" idx="0"/>
          </p:cNvCxnSpPr>
          <p:nvPr/>
        </p:nvCxnSpPr>
        <p:spPr>
          <a:xfrm>
            <a:off x="10108163" y="5599734"/>
            <a:ext cx="71368" cy="47320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0988514" y="5578679"/>
            <a:ext cx="71368" cy="47320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06584" y="2025971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706566" y="3049633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657656" y="3072707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192425" y="4087648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0238943" y="4093989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9117397" y="4099811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1698491" y="5044480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ε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0693340" y="5128087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9904740" y="5102707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8952400" y="5155027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9987019" y="6159007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ε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0919304" y="6198507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ε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7305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Derivation tree for CFG: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591906" y="6352939"/>
            <a:ext cx="2819399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3483" y="954760"/>
            <a:ext cx="108089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u="sng" dirty="0" smtClean="0">
                <a:ea typeface="Cambria Math" panose="02040503050406030204" pitchFamily="18" charset="0"/>
              </a:rPr>
              <a:t>LEFTMOST DERIVATION:</a:t>
            </a:r>
            <a:endParaRPr lang="en-US" sz="2000" b="1" u="sng" dirty="0">
              <a:ea typeface="Cambria Math" panose="02040503050406030204" pitchFamily="18" charset="0"/>
            </a:endParaRPr>
          </a:p>
          <a:p>
            <a:r>
              <a:rPr lang="en-US" sz="2000" dirty="0" smtClean="0">
                <a:ea typeface="Cambria Math" panose="02040503050406030204" pitchFamily="18" charset="0"/>
              </a:rPr>
              <a:t>	A leftmost Derivation Tree is obtained by applying production function to the leftmost variable in 	each step.</a:t>
            </a:r>
          </a:p>
          <a:p>
            <a:r>
              <a:rPr lang="en-US" sz="2000" dirty="0" smtClean="0">
                <a:ea typeface="Cambria Math" panose="02040503050406030204" pitchFamily="18" charset="0"/>
              </a:rPr>
              <a:t>Consider the following grammar:</a:t>
            </a:r>
          </a:p>
          <a:p>
            <a:r>
              <a:rPr lang="en-US" sz="2000" dirty="0">
                <a:ea typeface="Cambria Math" panose="02040503050406030204" pitchFamily="18" charset="0"/>
              </a:rPr>
              <a:t>	</a:t>
            </a:r>
            <a:r>
              <a:rPr lang="en-US" sz="2000" dirty="0"/>
              <a:t> G={ N , T , P , σ }  </a:t>
            </a:r>
            <a:r>
              <a:rPr lang="en-US" sz="2000" dirty="0" smtClean="0"/>
              <a:t>where Production rule is given by:</a:t>
            </a:r>
          </a:p>
          <a:p>
            <a:r>
              <a:rPr lang="en-US" sz="2000" dirty="0">
                <a:ea typeface="Cambria Math" panose="02040503050406030204" pitchFamily="18" charset="0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</a:rPr>
              <a:t>S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aAS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/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aSS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/e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ASbA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/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ba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Construct Derivation Tree for the string “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aabaa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”</a:t>
            </a: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    </a:t>
            </a:r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SaSS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aaASS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aabaSS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aabaaSSS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aabaa</a:t>
            </a:r>
            <a:endParaRPr lang="en-US" sz="2000" dirty="0" smtClean="0">
              <a:ea typeface="Cambria Math" panose="020405030504060302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372313" y="2133639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27050" y="2939844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602508" y="2939844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43888" y="3953032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152668" y="3939049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117356" y="3933975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42318" y="4907486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481492" y="4896717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542815" y="4885793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226974" y="4864984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040063" y="4843415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251854" y="5800637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927505" y="2742710"/>
            <a:ext cx="692245" cy="44409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650100" y="2740761"/>
            <a:ext cx="1254640" cy="22186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503797" y="3536704"/>
            <a:ext cx="1378432" cy="42069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0" idx="1"/>
          </p:cNvCxnSpPr>
          <p:nvPr/>
        </p:nvCxnSpPr>
        <p:spPr>
          <a:xfrm>
            <a:off x="8619891" y="2753658"/>
            <a:ext cx="73575" cy="27918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669344" y="3551930"/>
            <a:ext cx="199496" cy="41950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7943826" y="4529588"/>
            <a:ext cx="465958" cy="41045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8" idx="0"/>
          </p:cNvCxnSpPr>
          <p:nvPr/>
        </p:nvCxnSpPr>
        <p:spPr>
          <a:xfrm>
            <a:off x="9540840" y="4557177"/>
            <a:ext cx="1809774" cy="28623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507992" y="4541112"/>
            <a:ext cx="169000" cy="36637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880167" y="3544025"/>
            <a:ext cx="525514" cy="39313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6" idx="0"/>
          </p:cNvCxnSpPr>
          <p:nvPr/>
        </p:nvCxnSpPr>
        <p:spPr>
          <a:xfrm>
            <a:off x="8435330" y="4557177"/>
            <a:ext cx="418036" cy="32861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502317" y="4541112"/>
            <a:ext cx="943410" cy="31947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504918" y="2292626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445022" y="3046447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98659" y="3085402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285583" y="4068533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295845" y="4079948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211460" y="4099753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354566" y="4997847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9588523" y="4990309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662340" y="5005609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672802" y="5080597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403864" y="5892933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FF0000"/>
                </a:solidFill>
              </a:rPr>
              <a:t>ε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211574" y="4978245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41" name="Oval 40"/>
          <p:cNvSpPr/>
          <p:nvPr/>
        </p:nvSpPr>
        <p:spPr>
          <a:xfrm>
            <a:off x="9722344" y="2936656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818495" y="3082214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cxnSp>
        <p:nvCxnSpPr>
          <p:cNvPr id="55" name="Straight Arrow Connector 54"/>
          <p:cNvCxnSpPr>
            <a:endCxn id="29" idx="0"/>
          </p:cNvCxnSpPr>
          <p:nvPr/>
        </p:nvCxnSpPr>
        <p:spPr>
          <a:xfrm flipH="1">
            <a:off x="10562405" y="5497910"/>
            <a:ext cx="1831" cy="30272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1205589" y="5780209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1357599" y="5872505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FF0000"/>
                </a:solidFill>
              </a:rPr>
              <a:t>ε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1388468" y="5449929"/>
            <a:ext cx="77196" cy="37148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0106942" y="3795238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0258952" y="3887534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FF0000"/>
                </a:solidFill>
              </a:rPr>
              <a:t>ε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0289821" y="3464958"/>
            <a:ext cx="77196" cy="37148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25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Derivation tree for CFG: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591906" y="6352939"/>
            <a:ext cx="2819399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3483" y="954760"/>
            <a:ext cx="108089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a typeface="Cambria Math" panose="02040503050406030204" pitchFamily="18" charset="0"/>
              </a:rPr>
              <a:t>2.	</a:t>
            </a:r>
            <a:r>
              <a:rPr lang="en-US" sz="2000" b="1" u="sng" dirty="0" smtClean="0">
                <a:ea typeface="Cambria Math" panose="02040503050406030204" pitchFamily="18" charset="0"/>
              </a:rPr>
              <a:t>RIGHTMOST DERIVATION:</a:t>
            </a:r>
            <a:endParaRPr lang="en-US" sz="2000" b="1" u="sng" dirty="0">
              <a:ea typeface="Cambria Math" panose="02040503050406030204" pitchFamily="18" charset="0"/>
            </a:endParaRPr>
          </a:p>
          <a:p>
            <a:r>
              <a:rPr lang="en-US" sz="2000" dirty="0" smtClean="0">
                <a:ea typeface="Cambria Math" panose="02040503050406030204" pitchFamily="18" charset="0"/>
              </a:rPr>
              <a:t>	A rightmost Derivation Tree is obtained by applying production function to the rightmost variable 	in each step.</a:t>
            </a:r>
          </a:p>
          <a:p>
            <a:r>
              <a:rPr lang="en-US" sz="2000" dirty="0" smtClean="0">
                <a:ea typeface="Cambria Math" panose="02040503050406030204" pitchFamily="18" charset="0"/>
              </a:rPr>
              <a:t>Consider the following grammar:</a:t>
            </a:r>
          </a:p>
          <a:p>
            <a:r>
              <a:rPr lang="en-US" sz="2000" dirty="0">
                <a:ea typeface="Cambria Math" panose="02040503050406030204" pitchFamily="18" charset="0"/>
              </a:rPr>
              <a:t>	</a:t>
            </a:r>
            <a:r>
              <a:rPr lang="en-US" sz="2000" dirty="0"/>
              <a:t> G={ N , T , P , σ }  </a:t>
            </a:r>
            <a:r>
              <a:rPr lang="en-US" sz="2000" dirty="0" smtClean="0"/>
              <a:t>where Production rule is given by:</a:t>
            </a:r>
          </a:p>
          <a:p>
            <a:r>
              <a:rPr lang="en-US" sz="2000" dirty="0">
                <a:ea typeface="Cambria Math" panose="02040503050406030204" pitchFamily="18" charset="0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</a:rPr>
              <a:t>S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aAS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/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aSS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/e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ASbA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/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ba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Construct Derivation Tree for the string “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aabaa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”</a:t>
            </a: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    </a:t>
            </a:r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SaSS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aSaAS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aSaAaSS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aSaAa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aSabaa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aabaa</a:t>
            </a:r>
            <a:endParaRPr lang="en-US" sz="2000" dirty="0" smtClean="0">
              <a:ea typeface="Cambria Math" panose="020405030504060302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503797" y="1926248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503690" y="3032846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602508" y="2939844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43888" y="3953032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152668" y="3939049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117356" y="3933975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42318" y="4907486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481492" y="4896717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542815" y="4885793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226974" y="4864984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040063" y="4843415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251854" y="5800637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814240" y="2510960"/>
            <a:ext cx="898914" cy="56564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0" idx="1"/>
          </p:cNvCxnSpPr>
          <p:nvPr/>
        </p:nvCxnSpPr>
        <p:spPr>
          <a:xfrm>
            <a:off x="7738558" y="2526365"/>
            <a:ext cx="954908" cy="50648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503797" y="3536704"/>
            <a:ext cx="1378432" cy="42069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672599" y="2503682"/>
            <a:ext cx="50351" cy="56035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669344" y="3551930"/>
            <a:ext cx="199496" cy="41950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7943826" y="4529588"/>
            <a:ext cx="465958" cy="41045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8" idx="0"/>
          </p:cNvCxnSpPr>
          <p:nvPr/>
        </p:nvCxnSpPr>
        <p:spPr>
          <a:xfrm>
            <a:off x="9540840" y="4557177"/>
            <a:ext cx="1809774" cy="28623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507992" y="4541112"/>
            <a:ext cx="169000" cy="36637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880167" y="3544025"/>
            <a:ext cx="525514" cy="39313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6" idx="0"/>
          </p:cNvCxnSpPr>
          <p:nvPr/>
        </p:nvCxnSpPr>
        <p:spPr>
          <a:xfrm>
            <a:off x="8435330" y="4557177"/>
            <a:ext cx="418036" cy="32861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502317" y="4541112"/>
            <a:ext cx="943410" cy="31947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72599" y="2092797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636632" y="3111037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98659" y="3085402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285583" y="4068533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295845" y="4079948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211460" y="4099753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354566" y="4997847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9588523" y="4990309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662340" y="5005609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672802" y="5080597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403864" y="5892933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FF0000"/>
                </a:solidFill>
              </a:rPr>
              <a:t>ε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211574" y="4978245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41" name="Oval 40"/>
          <p:cNvSpPr/>
          <p:nvPr/>
        </p:nvSpPr>
        <p:spPr>
          <a:xfrm>
            <a:off x="7332371" y="2987468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481227" y="3105302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cxnSp>
        <p:nvCxnSpPr>
          <p:cNvPr id="55" name="Straight Arrow Connector 54"/>
          <p:cNvCxnSpPr>
            <a:endCxn id="29" idx="0"/>
          </p:cNvCxnSpPr>
          <p:nvPr/>
        </p:nvCxnSpPr>
        <p:spPr>
          <a:xfrm flipH="1">
            <a:off x="10562405" y="5497910"/>
            <a:ext cx="1831" cy="30272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1205589" y="5780209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1357599" y="5872505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FF0000"/>
                </a:solidFill>
              </a:rPr>
              <a:t>ε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1388468" y="5449929"/>
            <a:ext cx="77196" cy="37148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344487" y="4024076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496497" y="4116372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FF0000"/>
                </a:solidFill>
              </a:rPr>
              <a:t>ε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6787925" y="3482162"/>
            <a:ext cx="638213" cy="58518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300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Derivation tree for CFG: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995114" y="6405208"/>
            <a:ext cx="2819399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0438" y="1005766"/>
            <a:ext cx="108089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</a:t>
            </a:r>
            <a:r>
              <a:rPr lang="en-US" sz="2000" dirty="0"/>
              <a:t>={ N , T , P , σ }  </a:t>
            </a:r>
            <a:r>
              <a:rPr lang="en-US" sz="2000" dirty="0" smtClean="0"/>
              <a:t>where Production rule is given by:</a:t>
            </a:r>
          </a:p>
          <a:p>
            <a:r>
              <a:rPr lang="en-US" sz="2000" dirty="0">
                <a:ea typeface="Cambria Math" panose="02040503050406030204" pitchFamily="18" charset="0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</a:rPr>
              <a:t>S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aB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/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bA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Aa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/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aS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/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bAA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Bb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/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bS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/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aBB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Construct left Derivation Tree for the string “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aabbabba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”</a:t>
            </a: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    </a:t>
            </a:r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SaB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aaBB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aabSB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aabbAB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aabbaB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aabbabS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aabbabbA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aabbabba</a:t>
            </a:r>
            <a:endParaRPr lang="en-US" sz="2000" dirty="0" smtClean="0">
              <a:ea typeface="Cambria Math" panose="020405030504060302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285636" y="441220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34888" y="1555738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433706" y="1462736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75086" y="2475924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983866" y="2461941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948554" y="2456867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73516" y="3430378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312690" y="3419609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374013" y="3408685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058172" y="3387876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655824" y="4358412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645438" y="1033852"/>
            <a:ext cx="898914" cy="56564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0" idx="1"/>
          </p:cNvCxnSpPr>
          <p:nvPr/>
        </p:nvCxnSpPr>
        <p:spPr>
          <a:xfrm>
            <a:off x="7569756" y="1049257"/>
            <a:ext cx="954908" cy="50648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334995" y="2059596"/>
            <a:ext cx="1378432" cy="42069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994617" y="3932738"/>
            <a:ext cx="475281" cy="45394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500542" y="2074822"/>
            <a:ext cx="199496" cy="41950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7775024" y="3052480"/>
            <a:ext cx="465958" cy="41045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339190" y="3064004"/>
            <a:ext cx="169000" cy="36637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711365" y="2066917"/>
            <a:ext cx="525514" cy="39313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6" idx="0"/>
          </p:cNvCxnSpPr>
          <p:nvPr/>
        </p:nvCxnSpPr>
        <p:spPr>
          <a:xfrm>
            <a:off x="8266528" y="3080069"/>
            <a:ext cx="418036" cy="32861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333515" y="3064004"/>
            <a:ext cx="943410" cy="31947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503797" y="615689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467830" y="1633929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529857" y="1608294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116781" y="2591425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127043" y="2602840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042658" y="2622645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185764" y="3520739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9419721" y="3513201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493538" y="3528501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endParaRPr lang="en-US" b="1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7504000" y="3603489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805220" y="4483908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10058172" y="4020802"/>
            <a:ext cx="337263" cy="41389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493284" y="4301834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0377279" y="4020802"/>
            <a:ext cx="564203" cy="35738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677145" y="4434697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72" name="Straight Arrow Connector 71"/>
          <p:cNvCxnSpPr>
            <a:endCxn id="73" idx="0"/>
          </p:cNvCxnSpPr>
          <p:nvPr/>
        </p:nvCxnSpPr>
        <p:spPr>
          <a:xfrm>
            <a:off x="8662286" y="3996320"/>
            <a:ext cx="118163" cy="41231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469898" y="4408634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583227" y="4538546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75" name="Oval 74"/>
          <p:cNvSpPr/>
          <p:nvPr/>
        </p:nvSpPr>
        <p:spPr>
          <a:xfrm>
            <a:off x="8550164" y="5401173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8713628" y="5519372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77" name="Straight Arrow Connector 76"/>
          <p:cNvCxnSpPr>
            <a:endCxn id="75" idx="0"/>
          </p:cNvCxnSpPr>
          <p:nvPr/>
        </p:nvCxnSpPr>
        <p:spPr>
          <a:xfrm>
            <a:off x="8821810" y="5010812"/>
            <a:ext cx="38905" cy="39036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0729145" y="4323175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0876214" y="4521295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80" name="Oval 79"/>
          <p:cNvSpPr/>
          <p:nvPr/>
        </p:nvSpPr>
        <p:spPr>
          <a:xfrm>
            <a:off x="10848086" y="5336948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1011550" y="5455147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82" name="Straight Arrow Connector 81"/>
          <p:cNvCxnSpPr>
            <a:endCxn id="80" idx="0"/>
          </p:cNvCxnSpPr>
          <p:nvPr/>
        </p:nvCxnSpPr>
        <p:spPr>
          <a:xfrm>
            <a:off x="11119732" y="4946587"/>
            <a:ext cx="38905" cy="39036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723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Derivation tree for CFG: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995114" y="6405208"/>
            <a:ext cx="2819399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0438" y="1005766"/>
            <a:ext cx="108089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</a:t>
            </a:r>
            <a:r>
              <a:rPr lang="en-US" sz="2000" dirty="0"/>
              <a:t>={ N , T , P , σ }  </a:t>
            </a:r>
            <a:r>
              <a:rPr lang="en-US" sz="2000" dirty="0" smtClean="0"/>
              <a:t>where Production rule is given by:</a:t>
            </a:r>
          </a:p>
          <a:p>
            <a:r>
              <a:rPr lang="en-US" sz="2000" dirty="0">
                <a:ea typeface="Cambria Math" panose="02040503050406030204" pitchFamily="18" charset="0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</a:rPr>
              <a:t>S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aB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/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bA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Aa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/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aS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/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bAA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Bb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/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bS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/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aBB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Construct right Derivation Tree for the string “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aabbabba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”</a:t>
            </a: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    </a:t>
            </a:r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SaB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aaBB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aaBbS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aaBbbA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aaBbba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aabSbba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aabbAbba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aabbabba</a:t>
            </a:r>
            <a:endParaRPr lang="en-US" sz="2000" dirty="0" smtClean="0">
              <a:ea typeface="Cambria Math" panose="020405030504060302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285636" y="441220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34888" y="1555738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433706" y="1462736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75086" y="2475924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983866" y="2461941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948554" y="2456867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73516" y="3430378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312690" y="3419609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374013" y="3408685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058172" y="3387876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655824" y="4358412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645438" y="1033852"/>
            <a:ext cx="898914" cy="56564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0" idx="1"/>
          </p:cNvCxnSpPr>
          <p:nvPr/>
        </p:nvCxnSpPr>
        <p:spPr>
          <a:xfrm>
            <a:off x="7569756" y="1049257"/>
            <a:ext cx="954908" cy="50648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334995" y="2059596"/>
            <a:ext cx="1378432" cy="42069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994617" y="3932738"/>
            <a:ext cx="475281" cy="45394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500542" y="2074822"/>
            <a:ext cx="199496" cy="41950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7775024" y="3052480"/>
            <a:ext cx="465958" cy="41045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339190" y="3064004"/>
            <a:ext cx="169000" cy="36637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711365" y="2066917"/>
            <a:ext cx="525514" cy="39313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6" idx="0"/>
          </p:cNvCxnSpPr>
          <p:nvPr/>
        </p:nvCxnSpPr>
        <p:spPr>
          <a:xfrm>
            <a:off x="8266528" y="3080069"/>
            <a:ext cx="418036" cy="32861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333515" y="3064004"/>
            <a:ext cx="943410" cy="31947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503797" y="615689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467830" y="1633929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529857" y="1608294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116781" y="2591425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127043" y="2602840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042658" y="2622645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185764" y="3520739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9419721" y="3513201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493538" y="3528501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endParaRPr lang="en-US" b="1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7504000" y="3603489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805220" y="4483908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10058172" y="4020802"/>
            <a:ext cx="337263" cy="41389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493284" y="4301834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0377279" y="4020802"/>
            <a:ext cx="564203" cy="35738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677145" y="4434697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72" name="Straight Arrow Connector 71"/>
          <p:cNvCxnSpPr>
            <a:endCxn id="73" idx="0"/>
          </p:cNvCxnSpPr>
          <p:nvPr/>
        </p:nvCxnSpPr>
        <p:spPr>
          <a:xfrm>
            <a:off x="8662286" y="3996320"/>
            <a:ext cx="118163" cy="41231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469898" y="4408634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583227" y="4538546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75" name="Oval 74"/>
          <p:cNvSpPr/>
          <p:nvPr/>
        </p:nvSpPr>
        <p:spPr>
          <a:xfrm>
            <a:off x="8550164" y="5401173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8713628" y="5519372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77" name="Straight Arrow Connector 76"/>
          <p:cNvCxnSpPr>
            <a:endCxn id="75" idx="0"/>
          </p:cNvCxnSpPr>
          <p:nvPr/>
        </p:nvCxnSpPr>
        <p:spPr>
          <a:xfrm>
            <a:off x="8821810" y="5010812"/>
            <a:ext cx="38905" cy="39036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0729145" y="4323175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0876214" y="4521295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80" name="Oval 79"/>
          <p:cNvSpPr/>
          <p:nvPr/>
        </p:nvSpPr>
        <p:spPr>
          <a:xfrm>
            <a:off x="10848086" y="5336948"/>
            <a:ext cx="621101" cy="6350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1011550" y="5455147"/>
            <a:ext cx="6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82" name="Straight Arrow Connector 81"/>
          <p:cNvCxnSpPr>
            <a:endCxn id="80" idx="0"/>
          </p:cNvCxnSpPr>
          <p:nvPr/>
        </p:nvCxnSpPr>
        <p:spPr>
          <a:xfrm>
            <a:off x="11119732" y="4946587"/>
            <a:ext cx="38905" cy="39036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889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2549" y="621086"/>
            <a:ext cx="10594649" cy="11154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6600" dirty="0" smtClean="0">
                <a:latin typeface="Algerian" panose="04020705040A02060702" pitchFamily="82" charset="0"/>
              </a:rPr>
              <a:t>Finite state automata</a:t>
            </a:r>
            <a:endParaRPr lang="en-US" sz="6600" dirty="0"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56272" y="2113472"/>
            <a:ext cx="8384875" cy="320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43544" y="1553670"/>
            <a:ext cx="83158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• Sequential Circuits and Finite state Machine </a:t>
            </a:r>
            <a:endParaRPr lang="en-US" sz="2800" i="1" dirty="0" smtClean="0"/>
          </a:p>
          <a:p>
            <a:endParaRPr lang="en-US" sz="2800" dirty="0"/>
          </a:p>
          <a:p>
            <a:r>
              <a:rPr lang="en-US" sz="2800" i="1" dirty="0"/>
              <a:t>• Finite State Automata </a:t>
            </a:r>
            <a:endParaRPr lang="en-US" sz="2800" i="1" dirty="0" smtClean="0"/>
          </a:p>
          <a:p>
            <a:endParaRPr lang="en-US" sz="2800" i="1" dirty="0" smtClean="0"/>
          </a:p>
          <a:p>
            <a:r>
              <a:rPr lang="en-US" sz="2800" i="1" dirty="0"/>
              <a:t>• Non-deterministic Finite State </a:t>
            </a:r>
            <a:r>
              <a:rPr lang="en-US" sz="2800" i="1" dirty="0" smtClean="0"/>
              <a:t>Automata</a:t>
            </a:r>
          </a:p>
          <a:p>
            <a:endParaRPr lang="en-US" sz="2800" dirty="0"/>
          </a:p>
          <a:p>
            <a:r>
              <a:rPr lang="en-US" sz="2800" i="1" dirty="0"/>
              <a:t>• Language and </a:t>
            </a:r>
            <a:r>
              <a:rPr lang="en-US" sz="2800" i="1" dirty="0" smtClean="0"/>
              <a:t>Grammars</a:t>
            </a:r>
          </a:p>
          <a:p>
            <a:endParaRPr lang="en-US" sz="2800" dirty="0"/>
          </a:p>
          <a:p>
            <a:r>
              <a:rPr lang="en-US" sz="2800" i="1" dirty="0"/>
              <a:t> • Language and </a:t>
            </a:r>
            <a:r>
              <a:rPr lang="en-US" sz="2800" i="1" dirty="0" smtClean="0"/>
              <a:t>Automata</a:t>
            </a:r>
          </a:p>
          <a:p>
            <a:endParaRPr lang="en-US" sz="2800" dirty="0"/>
          </a:p>
          <a:p>
            <a:r>
              <a:rPr lang="en-US" sz="2800" i="1" dirty="0"/>
              <a:t> • Regular Expression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7229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Derivation tree for CFG: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995114" y="6405208"/>
            <a:ext cx="2819399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8518" y="988254"/>
            <a:ext cx="108089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Consider the grammar G</a:t>
            </a:r>
            <a:r>
              <a:rPr lang="en-US" sz="2000" dirty="0"/>
              <a:t>={ N , T , P , σ }  </a:t>
            </a:r>
            <a:r>
              <a:rPr lang="en-US" sz="2000" dirty="0" smtClean="0"/>
              <a:t>where </a:t>
            </a:r>
          </a:p>
          <a:p>
            <a:r>
              <a:rPr lang="en-US" sz="2000" dirty="0" smtClean="0"/>
              <a:t>Production rule is given by:</a:t>
            </a:r>
          </a:p>
          <a:p>
            <a:r>
              <a:rPr lang="en-US" sz="2000" dirty="0">
                <a:ea typeface="Cambria Math" panose="02040503050406030204" pitchFamily="18" charset="0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</a:rPr>
              <a:t>	E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E + E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EE * E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E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(E)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Eid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Construct Derivation Tree for the  i</a:t>
            </a:r>
            <a:r>
              <a:rPr lang="en-US" sz="2000" b="1" dirty="0" smtClean="0">
                <a:ea typeface="Cambria Math" panose="02040503050406030204" pitchFamily="18" charset="0"/>
                <a:sym typeface="Wingdings" panose="05000000000000000000" pitchFamily="2" charset="2"/>
              </a:rPr>
              <a:t>d * id + id</a:t>
            </a:r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    </a:t>
            </a:r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E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E + E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E * E + E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id * id + id</a:t>
            </a:r>
          </a:p>
          <a:p>
            <a:endParaRPr lang="en-US" sz="2000" dirty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Construct Derivation Tree for the </a:t>
            </a:r>
            <a:r>
              <a:rPr lang="en-US" sz="2000" b="1" dirty="0" smtClean="0">
                <a:ea typeface="Cambria Math" panose="02040503050406030204" pitchFamily="18" charset="0"/>
                <a:sym typeface="Wingdings" panose="05000000000000000000" pitchFamily="2" charset="2"/>
              </a:rPr>
              <a:t>(id + id) * id</a:t>
            </a:r>
          </a:p>
          <a:p>
            <a:r>
              <a:rPr lang="en-US" sz="2000" b="1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EE * E</a:t>
            </a:r>
          </a:p>
          <a:p>
            <a:r>
              <a:rPr lang="en-US" sz="2000" b="1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b="1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(E) * E</a:t>
            </a:r>
          </a:p>
          <a:p>
            <a:r>
              <a:rPr lang="en-US" sz="2000" b="1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b="1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(E + E) * E</a:t>
            </a:r>
          </a:p>
          <a:p>
            <a:r>
              <a:rPr lang="en-US" sz="2000" b="1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b="1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(id + id) * id</a:t>
            </a:r>
            <a:endParaRPr lang="en-US" sz="2000" b="1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078" y="4321188"/>
            <a:ext cx="2303190" cy="253681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97" y="1224950"/>
            <a:ext cx="3222825" cy="285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75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BNF(Backus Normal Form):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995114" y="6405208"/>
            <a:ext cx="2819399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8518" y="979627"/>
            <a:ext cx="10808900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 alternative way to state of productions of a grammar is by using Backus Normal Form(BNF). It is meta syntax for CFG.</a:t>
            </a:r>
          </a:p>
          <a:p>
            <a:endParaRPr lang="en-US" sz="2000" dirty="0"/>
          </a:p>
          <a:p>
            <a:r>
              <a:rPr lang="en-US" sz="2000" u="sng" dirty="0" smtClean="0"/>
              <a:t>Syntax:</a:t>
            </a:r>
          </a:p>
          <a:p>
            <a:r>
              <a:rPr lang="en-US" sz="2000" dirty="0">
                <a:ea typeface="Cambria Math" panose="02040503050406030204" pitchFamily="18" charset="0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</a:rPr>
              <a:t>	&lt;LHS&gt; : : = RHS</a:t>
            </a:r>
          </a:p>
          <a:p>
            <a:r>
              <a:rPr lang="en-US" sz="2000" dirty="0" smtClean="0">
                <a:ea typeface="Cambria Math" panose="02040503050406030204" pitchFamily="18" charset="0"/>
              </a:rPr>
              <a:t>	 </a:t>
            </a:r>
            <a:r>
              <a:rPr lang="en-US" sz="1400" i="1" dirty="0" smtClean="0">
                <a:ea typeface="Cambria Math" panose="02040503050406030204" pitchFamily="18" charset="0"/>
              </a:rPr>
              <a:t>(Non – terminals)	     (Terminals)</a:t>
            </a:r>
            <a:endParaRPr lang="en-US" sz="2000" i="1" dirty="0" smtClean="0">
              <a:ea typeface="Cambria Math" panose="02040503050406030204" pitchFamily="18" charset="0"/>
            </a:endParaRPr>
          </a:p>
          <a:p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u="sng" dirty="0" smtClean="0">
                <a:ea typeface="Cambria Math" panose="02040503050406030204" pitchFamily="18" charset="0"/>
                <a:sym typeface="Wingdings" panose="05000000000000000000" pitchFamily="2" charset="2"/>
              </a:rPr>
              <a:t>Example: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&lt;letter&gt; : : = a/b/c/d/e/t/o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&lt;word&gt; : := &lt;letter&gt;&lt;letter&gt;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(This generates word consisting of two letter)</a:t>
            </a:r>
          </a:p>
          <a:p>
            <a:endParaRPr lang="en-US" sz="2000" dirty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			&lt;word&gt;</a:t>
            </a:r>
          </a:p>
          <a:p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endParaRPr lang="en-US" sz="2000" dirty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	&lt;letter&gt;				&lt;letter&gt;</a:t>
            </a: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t						o</a:t>
            </a:r>
            <a:endParaRPr lang="en-US" sz="2000" dirty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		</a:t>
            </a:r>
            <a:endParaRPr lang="en-US" sz="2000" dirty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endParaRPr lang="en-US" sz="2000" dirty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endParaRPr lang="en-US" sz="20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endParaRPr lang="en-US" sz="2000" b="1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363638" y="4977442"/>
            <a:ext cx="879896" cy="6556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43534" y="4977442"/>
            <a:ext cx="1000662" cy="6556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958196" y="5811329"/>
            <a:ext cx="345058" cy="4514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89254" y="5886092"/>
            <a:ext cx="103516" cy="3766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77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BNF(Backus Normal Form):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995114" y="6405208"/>
            <a:ext cx="2819399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8518" y="979627"/>
            <a:ext cx="108089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ea typeface="Cambria Math" panose="02040503050406030204" pitchFamily="18" charset="0"/>
                <a:sym typeface="Wingdings" panose="05000000000000000000" pitchFamily="2" charset="2"/>
              </a:rPr>
              <a:t>Grammer for integers:</a:t>
            </a:r>
          </a:p>
          <a:p>
            <a:r>
              <a:rPr lang="en-US" sz="2000" b="1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An integer is defined as a string consisting of an optional sign( + or - ) followed by a string of 	digits(0 though 9)</a:t>
            </a:r>
          </a:p>
          <a:p>
            <a:endParaRPr lang="en-US" sz="2000" b="1" dirty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4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The following Grammar generates all string:</a:t>
            </a:r>
          </a:p>
          <a:p>
            <a:endParaRPr lang="en-US" sz="2400" dirty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4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	&lt;digit&gt; : : = 0/1/2/3/4/5/6/7/8/9</a:t>
            </a:r>
          </a:p>
          <a:p>
            <a:r>
              <a:rPr lang="en-US" sz="24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&lt;sign&gt; : : = +/-</a:t>
            </a:r>
          </a:p>
          <a:p>
            <a:r>
              <a:rPr lang="en-US" sz="24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&lt;unsigned integer&gt; : : = &lt;digit&gt;/&lt;digit&gt;&lt;unsigned integer&gt;</a:t>
            </a:r>
          </a:p>
          <a:p>
            <a:r>
              <a:rPr lang="en-US" sz="24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&lt;signed integer&gt; : : = &lt;sign&gt;&lt;unsigned integer&gt;</a:t>
            </a:r>
          </a:p>
          <a:p>
            <a:r>
              <a:rPr lang="en-US" sz="24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&lt;integer&gt; : : = &lt;signed integer&gt;/</a:t>
            </a:r>
            <a:r>
              <a:rPr lang="en-US" sz="2400" dirty="0">
                <a:ea typeface="Cambria Math" panose="02040503050406030204" pitchFamily="18" charset="0"/>
                <a:sym typeface="Wingdings" panose="05000000000000000000" pitchFamily="2" charset="2"/>
              </a:rPr>
              <a:t>&lt;unsigned integer</a:t>
            </a:r>
            <a:r>
              <a:rPr lang="en-US" sz="24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&gt;</a:t>
            </a:r>
          </a:p>
          <a:p>
            <a:endParaRPr lang="en-US" sz="2400" dirty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endParaRPr lang="en-US" sz="2400" dirty="0" smtClean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4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Derive integer -102 using above grammar and construct derivation tree.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endParaRPr lang="en-US" sz="2000" dirty="0">
              <a:ea typeface="Cambria Math" panose="020405030504060302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55464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BNF(Backus Normal Form):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915354" y="6478913"/>
            <a:ext cx="2819399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1000" y="1003503"/>
            <a:ext cx="108089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&lt;digit&gt; : : = 0/1/2/3/4/5/6/7/8/9</a:t>
            </a: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&lt;sign&gt; : : = +/-</a:t>
            </a: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&lt;unsigned integer&gt; : : = &lt;digit&gt;/&lt;digit&gt;&lt;unsigned integer&gt;</a:t>
            </a: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&lt;signed integer&gt; : : = &lt;sign&gt;&lt;unsigned integer&gt;</a:t>
            </a: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&lt;integer&gt; : : = &lt;signed integer&gt;/</a:t>
            </a:r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&lt;unsigned integer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&gt;</a:t>
            </a:r>
          </a:p>
          <a:p>
            <a:endParaRPr lang="en-US" sz="2000" dirty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&lt;integer&gt; : : = </a:t>
            </a:r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&lt;signed integer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&gt;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		</a:t>
            </a:r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&lt;sign&gt;&lt;unsigned integer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&gt;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		-</a:t>
            </a:r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&lt;digit&gt;&lt;unsigned integer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&gt;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		-1</a:t>
            </a:r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&lt;digit&gt;&lt;unsigned integer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&gt;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		-10</a:t>
            </a:r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&lt;digit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&gt;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		-102</a:t>
            </a:r>
          </a:p>
          <a:p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endParaRPr lang="en-US" sz="2000" dirty="0">
              <a:ea typeface="Cambria Math" panose="020405030504060302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82839" y="851516"/>
            <a:ext cx="2113471" cy="3709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82839" y="1659433"/>
            <a:ext cx="2113471" cy="3709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31216" y="2586873"/>
            <a:ext cx="865517" cy="3709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58890" y="2586873"/>
            <a:ext cx="2113471" cy="3709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6131" y="3477511"/>
            <a:ext cx="865517" cy="3709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69615" y="3494781"/>
            <a:ext cx="2113471" cy="3709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25070" y="5399382"/>
            <a:ext cx="865517" cy="3709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04739" y="4532297"/>
            <a:ext cx="865517" cy="3709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078529" y="4459784"/>
            <a:ext cx="1741937" cy="3709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25105" y="845056"/>
            <a:ext cx="204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121190" y="4468362"/>
            <a:ext cx="192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unsigned integer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16957" y="2599070"/>
            <a:ext cx="64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75305" y="4487765"/>
            <a:ext cx="79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Digit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047314" y="5381262"/>
            <a:ext cx="66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Digit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15311" y="3464560"/>
            <a:ext cx="77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Digit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372396" y="2569274"/>
            <a:ext cx="204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unsigned integer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070256" y="3494057"/>
            <a:ext cx="204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unsigned integer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96345" y="1637229"/>
            <a:ext cx="204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Signed integer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637497" y="1214388"/>
            <a:ext cx="0" cy="422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6" idx="0"/>
          </p:cNvCxnSpPr>
          <p:nvPr/>
        </p:nvCxnSpPr>
        <p:spPr>
          <a:xfrm flipH="1">
            <a:off x="6941108" y="2006561"/>
            <a:ext cx="1696389" cy="592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637497" y="2030369"/>
            <a:ext cx="0" cy="556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927416" y="2938011"/>
            <a:ext cx="1024258" cy="524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011168" y="2968402"/>
            <a:ext cx="246795" cy="5263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687036" y="3824643"/>
            <a:ext cx="1222061" cy="704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902952" y="3836300"/>
            <a:ext cx="288724" cy="6706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0327896" y="4829194"/>
            <a:ext cx="29933" cy="543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941108" y="2957809"/>
            <a:ext cx="0" cy="422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80741" y="3231089"/>
            <a:ext cx="64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-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948379" y="3824696"/>
            <a:ext cx="0" cy="422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734738" y="4185306"/>
            <a:ext cx="64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517013" y="4881857"/>
            <a:ext cx="0" cy="422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03372" y="5242467"/>
            <a:ext cx="64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0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0325054" y="5784265"/>
            <a:ext cx="29933" cy="543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176563" y="6264119"/>
            <a:ext cx="64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35542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Language and grammar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8300" y="1327375"/>
            <a:ext cx="108089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Merriam-Webster’s Dictionary describes language as “the words, their pronunciation, and the methods of combining them used and understood by a community” 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But </a:t>
            </a:r>
            <a:r>
              <a:rPr lang="en-US" sz="2400" dirty="0"/>
              <a:t>this description of language is for natural languages • The rules of natural languages are very complex and difficult to characterize </a:t>
            </a:r>
            <a:r>
              <a:rPr lang="en-US" sz="2400" dirty="0" smtClean="0"/>
              <a:t>completely.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Hence</a:t>
            </a:r>
            <a:r>
              <a:rPr lang="en-US" sz="2400" dirty="0"/>
              <a:t>, comes the Formal language 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Formal </a:t>
            </a:r>
            <a:r>
              <a:rPr lang="en-US" sz="2400" dirty="0"/>
              <a:t>languages are used to model natural languages and to communicate with the computers 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As </a:t>
            </a:r>
            <a:r>
              <a:rPr lang="en-US" sz="2400" dirty="0"/>
              <a:t>it is possible to specify completely the rules by which certain formal languages are constructed 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3401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>
                <a:solidFill>
                  <a:srgbClr val="FFC000"/>
                </a:solidFill>
              </a:rPr>
              <a:t>Language and grammar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0059" y="1679965"/>
            <a:ext cx="10808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Let </a:t>
            </a:r>
            <a:r>
              <a:rPr lang="en-US" sz="2400" dirty="0"/>
              <a:t>A be a finite set of alphabets.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(formal) language L over A is a subset of A</a:t>
            </a:r>
            <a:r>
              <a:rPr lang="en-US" sz="2400" baseline="30000" dirty="0"/>
              <a:t>∗</a:t>
            </a:r>
            <a:r>
              <a:rPr lang="en-US" sz="2400" dirty="0"/>
              <a:t>, the set of all strings over A.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For </a:t>
            </a:r>
            <a:r>
              <a:rPr lang="en-US" sz="2400" dirty="0"/>
              <a:t>example: Let A = {a, b}. The set L of all strings over A containing an odd number of a’s is a language over A.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One </a:t>
            </a:r>
            <a:r>
              <a:rPr lang="en-US" sz="2400" dirty="0"/>
              <a:t>way to define a language is to give a list of rules that the language is assumed to </a:t>
            </a:r>
            <a:r>
              <a:rPr lang="en-US" sz="2400" dirty="0" smtClean="0"/>
              <a:t>obey(GRAMMAR)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6478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grammar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30058" y="1093369"/>
                <a:ext cx="10808900" cy="5494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 grammar is also called generator that can generate the language.</a:t>
                </a:r>
              </a:p>
              <a:p>
                <a:r>
                  <a:rPr lang="en-US" dirty="0" smtClean="0"/>
                  <a:t>Let’s consider Grammar,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S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aA</a:t>
                </a:r>
                <a:endParaRPr lang="en-US" dirty="0" smtClean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:r>
                  <a:rPr lang="en-US" dirty="0" smtClean="0">
                    <a:sym typeface="Wingdings" panose="05000000000000000000" pitchFamily="2" charset="2"/>
                  </a:rPr>
                  <a:t>A 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aA</a:t>
                </a:r>
                <a:r>
                  <a:rPr lang="en-US" dirty="0" smtClean="0">
                    <a:sym typeface="Wingdings" panose="05000000000000000000" pitchFamily="2" charset="2"/>
                  </a:rPr>
                  <a:t>/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bA</a:t>
                </a:r>
                <a:r>
                  <a:rPr lang="en-US" dirty="0" smtClean="0">
                    <a:sym typeface="Wingdings" panose="05000000000000000000" pitchFamily="2" charset="2"/>
                  </a:rPr>
                  <a:t>/</a:t>
                </a:r>
                <a:r>
                  <a:rPr lang="el-GR" dirty="0" smtClean="0"/>
                  <a:t>ε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Capital Symbols :  Non- terminals</a:t>
                </a:r>
              </a:p>
              <a:p>
                <a:r>
                  <a:rPr lang="en-US" dirty="0" smtClean="0"/>
                  <a:t>Small Symbols    :  Terminals</a:t>
                </a:r>
              </a:p>
              <a:p>
                <a:endParaRPr lang="en-US" dirty="0" smtClean="0"/>
              </a:p>
              <a:p>
                <a:r>
                  <a:rPr lang="el-GR" dirty="0" smtClean="0"/>
                  <a:t>α</a:t>
                </a:r>
                <a:r>
                  <a:rPr lang="en-US" dirty="0" smtClean="0"/>
                  <a:t> </a:t>
                </a:r>
                <a:r>
                  <a:rPr lang="en-US" dirty="0"/>
                  <a:t>→ </a:t>
                </a:r>
                <a:r>
                  <a:rPr lang="el-GR" dirty="0" smtClean="0"/>
                  <a:t>β</a:t>
                </a:r>
                <a:r>
                  <a:rPr lang="en-US" dirty="0"/>
                  <a:t> </a:t>
                </a:r>
                <a:r>
                  <a:rPr lang="en-US" dirty="0" smtClean="0"/>
                  <a:t>is known a production rules which means </a:t>
                </a:r>
                <a:r>
                  <a:rPr lang="el-GR" dirty="0" smtClean="0"/>
                  <a:t>α</a:t>
                </a:r>
                <a:r>
                  <a:rPr lang="en-US" dirty="0" smtClean="0"/>
                  <a:t> can be written as </a:t>
                </a:r>
                <a:r>
                  <a:rPr lang="el-GR" dirty="0" smtClean="0"/>
                  <a:t>β</a:t>
                </a:r>
                <a:r>
                  <a:rPr lang="en-US" dirty="0" smtClean="0"/>
                  <a:t>.</a:t>
                </a:r>
                <a:endParaRPr lang="en-US" u="sng" dirty="0" smtClean="0"/>
              </a:p>
              <a:p>
                <a:endParaRPr lang="en-US" u="sng" dirty="0"/>
              </a:p>
              <a:p>
                <a:r>
                  <a:rPr lang="en-US" u="sng" dirty="0" smtClean="0"/>
                  <a:t>Example:</a:t>
                </a:r>
              </a:p>
              <a:p>
                <a:r>
                  <a:rPr lang="en-US" dirty="0" err="1" smtClean="0"/>
                  <a:t>S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aA</a:t>
                </a:r>
                <a:r>
                  <a:rPr lang="en-US" dirty="0" smtClean="0">
                    <a:sym typeface="Wingdings" panose="05000000000000000000" pitchFamily="2" charset="2"/>
                  </a:rPr>
                  <a:t>		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SaA</a:t>
                </a:r>
                <a:r>
                  <a:rPr lang="en-US" dirty="0" smtClean="0">
                    <a:sym typeface="Wingdings" panose="05000000000000000000" pitchFamily="2" charset="2"/>
                  </a:rPr>
                  <a:t>			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SaA</a:t>
                </a:r>
                <a:endParaRPr lang="en-US" dirty="0" smtClean="0">
                  <a:sym typeface="Wingdings" panose="05000000000000000000" pitchFamily="2" charset="2"/>
                </a:endParaRP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   =a			  =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aA</a:t>
                </a:r>
                <a:r>
                  <a:rPr lang="en-US" dirty="0" smtClean="0">
                    <a:sym typeface="Wingdings" panose="05000000000000000000" pitchFamily="2" charset="2"/>
                  </a:rPr>
                  <a:t>			   =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abA</a:t>
                </a:r>
                <a:endParaRPr lang="en-US" dirty="0" smtClean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:r>
                  <a:rPr lang="en-US" dirty="0" smtClean="0">
                    <a:sym typeface="Wingdings" panose="05000000000000000000" pitchFamily="2" charset="2"/>
                  </a:rPr>
                  <a:t>		  =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abA</a:t>
                </a:r>
                <a:r>
                  <a:rPr lang="en-US" dirty="0" smtClean="0">
                    <a:sym typeface="Wingdings" panose="05000000000000000000" pitchFamily="2" charset="2"/>
                  </a:rPr>
                  <a:t>			   =ab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:r>
                  <a:rPr lang="en-US" dirty="0" smtClean="0">
                    <a:sym typeface="Wingdings" panose="05000000000000000000" pitchFamily="2" charset="2"/>
                  </a:rPr>
                  <a:t>		   =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abaA</a:t>
                </a:r>
                <a:endParaRPr lang="en-US" dirty="0" smtClean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:r>
                  <a:rPr lang="en-US" dirty="0" smtClean="0">
                    <a:sym typeface="Wingdings" panose="05000000000000000000" pitchFamily="2" charset="2"/>
                  </a:rPr>
                  <a:t>		   =aba</a:t>
                </a:r>
                <a:endParaRPr lang="en-US" dirty="0" smtClean="0"/>
              </a:p>
              <a:p>
                <a:r>
                  <a:rPr lang="en-US" dirty="0" smtClean="0"/>
                  <a:t>If we use Grammar mentioned above we can make all string that starts with a.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L(G) = {</a:t>
                </a:r>
                <a:r>
                  <a:rPr lang="en-US" dirty="0" err="1" smtClean="0"/>
                  <a:t>w|w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baseline="30000" dirty="0" smtClean="0"/>
                  <a:t> </a:t>
                </a:r>
                <a:r>
                  <a:rPr lang="en-US" dirty="0" smtClean="0"/>
                  <a:t>, S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−→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en-US" baseline="30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058" y="1093369"/>
                <a:ext cx="10808900" cy="5494517"/>
              </a:xfrm>
              <a:prstGeom prst="rect">
                <a:avLst/>
              </a:prstGeom>
              <a:blipFill>
                <a:blip r:embed="rId2"/>
                <a:stretch>
                  <a:fillRect l="-451" t="-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619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Formal definition of grammar: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30058" y="1093369"/>
                <a:ext cx="10808900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 phrase-structure grammar (or, simply, grammar) G </a:t>
                </a:r>
                <a:r>
                  <a:rPr lang="en-US" sz="2400" dirty="0" smtClean="0"/>
                  <a:t>is defined by quadruple,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G={ N , T , P , σ }  where,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 N =  Finite </a:t>
                </a:r>
                <a:r>
                  <a:rPr lang="en-US" sz="2400" dirty="0"/>
                  <a:t>set </a:t>
                </a:r>
                <a:r>
                  <a:rPr lang="en-US" sz="2400" dirty="0" smtClean="0"/>
                  <a:t>non-terminal </a:t>
                </a:r>
                <a:r>
                  <a:rPr lang="en-US" sz="2400" dirty="0"/>
                  <a:t>symbols </a:t>
                </a:r>
                <a:r>
                  <a:rPr lang="en-US" sz="2400" dirty="0" smtClean="0"/>
                  <a:t>(Uppercase)</a:t>
                </a:r>
                <a:endParaRPr lang="en-US" sz="2400" dirty="0"/>
              </a:p>
              <a:p>
                <a:r>
                  <a:rPr lang="en-US" sz="2400" dirty="0" smtClean="0"/>
                  <a:t>  T =  Finite non-empty set terminal </a:t>
                </a:r>
                <a:r>
                  <a:rPr lang="en-US" sz="2400" dirty="0"/>
                  <a:t>symbols </a:t>
                </a:r>
                <a:r>
                  <a:rPr lang="en-US" sz="2400" dirty="0" smtClean="0"/>
                  <a:t>where(Lowercase)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P =  Finite  </a:t>
                </a:r>
                <a:r>
                  <a:rPr lang="en-US" sz="2400" dirty="0"/>
                  <a:t>non-empty </a:t>
                </a:r>
                <a:r>
                  <a:rPr lang="en-US" sz="2400" dirty="0" smtClean="0"/>
                  <a:t>set of productions rules 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σ  = starting </a:t>
                </a:r>
                <a:r>
                  <a:rPr lang="en-US" sz="2400" dirty="0"/>
                  <a:t>symbol σ ∈ </a:t>
                </a:r>
                <a:r>
                  <a:rPr lang="en-US" sz="2400" dirty="0" smtClean="0"/>
                  <a:t>N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 The production rule </a:t>
                </a:r>
                <a:r>
                  <a:rPr lang="el-GR" sz="2400" b="1" dirty="0" smtClean="0"/>
                  <a:t>α</a:t>
                </a:r>
                <a:r>
                  <a:rPr lang="en-US" sz="2400" b="1" dirty="0" smtClean="0"/>
                  <a:t> → </a:t>
                </a:r>
                <a:r>
                  <a:rPr lang="el-GR" sz="2400" b="1" dirty="0" smtClean="0"/>
                  <a:t>β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is valid if:</a:t>
                </a:r>
              </a:p>
              <a:p>
                <a:r>
                  <a:rPr lang="en-US" sz="2400" dirty="0" err="1" smtClean="0"/>
                  <a:t>i</a:t>
                </a:r>
                <a:r>
                  <a:rPr lang="en-US" sz="2400" dirty="0" smtClean="0"/>
                  <a:t>)</a:t>
                </a:r>
                <a:r>
                  <a:rPr lang="el-GR" sz="2400" dirty="0"/>
                  <a:t> α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 smtClean="0"/>
                  <a:t> (T U N)</a:t>
                </a:r>
                <a:r>
                  <a:rPr lang="en-US" sz="2400" baseline="30000" dirty="0" smtClean="0"/>
                  <a:t>*</a:t>
                </a:r>
                <a:r>
                  <a:rPr lang="en-US" sz="2400" dirty="0" smtClean="0"/>
                  <a:t> N (T U N)</a:t>
                </a:r>
                <a:r>
                  <a:rPr lang="en-US" sz="2400" baseline="30000" dirty="0" smtClean="0"/>
                  <a:t>*   </a:t>
                </a:r>
                <a:r>
                  <a:rPr lang="en-US" sz="2400" dirty="0" smtClean="0"/>
                  <a:t>i.e. </a:t>
                </a:r>
                <a:r>
                  <a:rPr lang="el-GR" sz="2400" dirty="0" smtClean="0"/>
                  <a:t>α</a:t>
                </a:r>
                <a:r>
                  <a:rPr lang="en-US" sz="2400" dirty="0" smtClean="0"/>
                  <a:t> must have at least one non-terminal symbol</a:t>
                </a:r>
              </a:p>
              <a:p>
                <a:r>
                  <a:rPr lang="en-US" sz="2400" dirty="0" smtClean="0"/>
                  <a:t>ii)</a:t>
                </a:r>
                <a:r>
                  <a:rPr lang="el-GR" sz="2400" dirty="0"/>
                  <a:t> β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 smtClean="0"/>
                  <a:t> (T U N)</a:t>
                </a:r>
                <a:r>
                  <a:rPr lang="en-US" sz="2400" baseline="30000" dirty="0" smtClean="0"/>
                  <a:t>*  </a:t>
                </a:r>
                <a:r>
                  <a:rPr lang="en-US" sz="2400" dirty="0"/>
                  <a:t>i.e. </a:t>
                </a:r>
                <a:r>
                  <a:rPr lang="el-GR" sz="2400" dirty="0"/>
                  <a:t>β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can consist of any combination of nonterminal and terminal symbols. </a:t>
                </a:r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058" y="1093369"/>
                <a:ext cx="10808900" cy="5262979"/>
              </a:xfrm>
              <a:prstGeom prst="rect">
                <a:avLst/>
              </a:prstGeom>
              <a:blipFill>
                <a:blip r:embed="rId2"/>
                <a:stretch>
                  <a:fillRect l="-846" t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476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Chomsky hierarchy: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0058" y="1093369"/>
            <a:ext cx="1080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Chomsky Hierarchy is a brand classification of the various types of grammar available. Grammars are classified by the form of their production category represents a class of languages that can be recognized by different automata.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902297" y="2700639"/>
            <a:ext cx="3470696" cy="32680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13572" y="3182069"/>
            <a:ext cx="2448146" cy="23052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06753" y="3552298"/>
            <a:ext cx="1661784" cy="15647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97360" y="3920104"/>
            <a:ext cx="880570" cy="8291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628630" y="2700639"/>
            <a:ext cx="3470696" cy="32680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39905" y="3182069"/>
            <a:ext cx="2448146" cy="23052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533086" y="3552298"/>
            <a:ext cx="1661784" cy="15647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923693" y="3920104"/>
            <a:ext cx="880570" cy="8291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610601" y="2700639"/>
            <a:ext cx="3470696" cy="32680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121876" y="3182069"/>
            <a:ext cx="2448146" cy="23052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515057" y="3552298"/>
            <a:ext cx="1661784" cy="15647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905664" y="3920104"/>
            <a:ext cx="880570" cy="8291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48012" y="2779497"/>
            <a:ext cx="115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Type-0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248012" y="3213049"/>
            <a:ext cx="115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Type-1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248013" y="3580173"/>
            <a:ext cx="115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Type-2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226728" y="4143510"/>
            <a:ext cx="115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Type-3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109594" y="2769627"/>
            <a:ext cx="115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REL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071385" y="3213523"/>
            <a:ext cx="115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CSL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069131" y="3585546"/>
            <a:ext cx="115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CFL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137806" y="4162136"/>
            <a:ext cx="115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RL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509308" y="2830535"/>
            <a:ext cx="250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Turing machine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052967" y="3245383"/>
            <a:ext cx="115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LBA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0027853" y="3589734"/>
            <a:ext cx="115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PDA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0138390" y="4143510"/>
            <a:ext cx="115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FA</a:t>
            </a:r>
            <a:endParaRPr lang="en-US" b="1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2637645" y="5461429"/>
            <a:ext cx="77083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509826" y="3194922"/>
            <a:ext cx="77083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680356" y="5942859"/>
            <a:ext cx="77083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474721" y="2709265"/>
            <a:ext cx="77083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80356" y="3555502"/>
            <a:ext cx="77083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90339" y="5091200"/>
            <a:ext cx="77083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581712" y="3927273"/>
            <a:ext cx="77083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680356" y="4723394"/>
            <a:ext cx="77083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42007" y="6076530"/>
            <a:ext cx="146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GRAMMAR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729441" y="6063583"/>
            <a:ext cx="176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LANGUAGE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536592" y="5987542"/>
            <a:ext cx="176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AUTOMATA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0779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TYPe-0 (Recursive Enumerable Grammar):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30058" y="1093369"/>
                <a:ext cx="10808900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Type – 0 Grammar(REG/Unrestricted grammar/Phase structured grammar) generates recursively enumerable language(REL). The production have no restriction. They generate the language that are recognized by a Turing Machine(TM).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The production is in the form:</a:t>
                </a:r>
              </a:p>
              <a:p>
                <a:pPr lvl="2"/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l-GR" sz="2400" b="1" dirty="0"/>
                  <a:t> α</a:t>
                </a:r>
                <a:r>
                  <a:rPr lang="en-US" sz="2400" b="1" dirty="0"/>
                  <a:t> → </a:t>
                </a:r>
                <a:r>
                  <a:rPr lang="el-GR" sz="2400" b="1" dirty="0"/>
                  <a:t>β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;</a:t>
                </a:r>
              </a:p>
              <a:p>
                <a:pPr lvl="2"/>
                <a:r>
                  <a:rPr lang="el-GR" sz="2400" b="1" dirty="0" smtClean="0"/>
                  <a:t>α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(T U N)</a:t>
                </a:r>
                <a:r>
                  <a:rPr lang="en-US" sz="2400" baseline="30000" dirty="0"/>
                  <a:t>*</a:t>
                </a:r>
                <a:r>
                  <a:rPr lang="en-US" sz="2400" dirty="0"/>
                  <a:t> N (T U N)</a:t>
                </a:r>
                <a:r>
                  <a:rPr lang="en-US" sz="2400" baseline="30000" dirty="0"/>
                  <a:t>* </a:t>
                </a:r>
                <a:endParaRPr lang="en-US" sz="2400" baseline="30000" dirty="0" smtClean="0"/>
              </a:p>
              <a:p>
                <a:pPr lvl="2"/>
                <a:r>
                  <a:rPr lang="el-GR" sz="2400" b="1" dirty="0"/>
                  <a:t>β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(T U N</a:t>
                </a:r>
                <a:r>
                  <a:rPr lang="en-US" sz="2400" dirty="0" smtClean="0"/>
                  <a:t>)</a:t>
                </a:r>
                <a:r>
                  <a:rPr lang="en-US" sz="2400" baseline="30000" dirty="0" smtClean="0"/>
                  <a:t>*</a:t>
                </a:r>
              </a:p>
              <a:p>
                <a:pPr lvl="2"/>
                <a:endParaRPr lang="en-US" sz="2400" baseline="30000" dirty="0"/>
              </a:p>
              <a:p>
                <a:pPr lvl="2"/>
                <a:r>
                  <a:rPr lang="en-US" sz="2400" u="sng" dirty="0" smtClean="0"/>
                  <a:t>Example:</a:t>
                </a:r>
              </a:p>
              <a:p>
                <a:pPr lvl="2"/>
                <a:r>
                  <a:rPr lang="en-US" sz="2400" dirty="0" err="1" smtClean="0"/>
                  <a:t>S</a:t>
                </a:r>
                <a:r>
                  <a:rPr lang="en-US" sz="2400" dirty="0" err="1" smtClean="0">
                    <a:sym typeface="Wingdings" panose="05000000000000000000" pitchFamily="2" charset="2"/>
                  </a:rPr>
                  <a:t>ACaB</a:t>
                </a:r>
                <a:endParaRPr lang="en-US" sz="2400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US" sz="2400" dirty="0" err="1" smtClean="0">
                    <a:sym typeface="Wingdings" panose="05000000000000000000" pitchFamily="2" charset="2"/>
                  </a:rPr>
                  <a:t>BcacB</a:t>
                </a:r>
                <a:endParaRPr lang="en-US" sz="2400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US" sz="2400" dirty="0" smtClean="0">
                    <a:sym typeface="Wingdings" panose="05000000000000000000" pitchFamily="2" charset="2"/>
                  </a:rPr>
                  <a:t>CBDB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058" y="1093369"/>
                <a:ext cx="10808900" cy="4770537"/>
              </a:xfrm>
              <a:prstGeom prst="rect">
                <a:avLst/>
              </a:prstGeom>
              <a:blipFill>
                <a:blip r:embed="rId2"/>
                <a:stretch>
                  <a:fillRect l="-733" t="-1022" b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548777" y="2786332"/>
            <a:ext cx="1302589" cy="621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548777" y="3913456"/>
            <a:ext cx="1302589" cy="621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548776" y="5040580"/>
            <a:ext cx="1302589" cy="621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859327" y="2912217"/>
            <a:ext cx="99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REG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859327" y="4039341"/>
            <a:ext cx="99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REL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902458" y="5120955"/>
            <a:ext cx="99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TM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4" idx="2"/>
            <a:endCxn id="41" idx="0"/>
          </p:cNvCxnSpPr>
          <p:nvPr/>
        </p:nvCxnSpPr>
        <p:spPr>
          <a:xfrm>
            <a:off x="9200072" y="3407434"/>
            <a:ext cx="0" cy="506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200070" y="4534558"/>
            <a:ext cx="0" cy="506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277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492065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TYPe-1 (Context Sensitive Grammar):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30058" y="1093369"/>
                <a:ext cx="10808900" cy="5139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Type – 1 Grammar(CSG/Length Increasing Grammar/Non-contracting grammar) generates Context Sensitive Language(CSL) which is accepted by Linearly Bounded Automata(LBA).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The production is in the form:</a:t>
                </a:r>
              </a:p>
              <a:p>
                <a:pPr lvl="2"/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l-GR" sz="2400" b="1" dirty="0"/>
                  <a:t> α</a:t>
                </a:r>
                <a:r>
                  <a:rPr lang="en-US" sz="2400" b="1" dirty="0"/>
                  <a:t> → </a:t>
                </a:r>
                <a:r>
                  <a:rPr lang="el-GR" sz="2400" b="1" dirty="0"/>
                  <a:t>β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;</a:t>
                </a:r>
              </a:p>
              <a:p>
                <a:pPr lvl="2"/>
                <a:r>
                  <a:rPr lang="el-GR" sz="2400" b="1" dirty="0" smtClean="0"/>
                  <a:t>α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(T U N)</a:t>
                </a:r>
                <a:r>
                  <a:rPr lang="en-US" sz="2400" baseline="30000" dirty="0"/>
                  <a:t>*</a:t>
                </a:r>
                <a:r>
                  <a:rPr lang="en-US" sz="2400" dirty="0"/>
                  <a:t> N (T U N)</a:t>
                </a:r>
                <a:r>
                  <a:rPr lang="en-US" sz="2400" baseline="30000" dirty="0"/>
                  <a:t>* </a:t>
                </a:r>
                <a:endParaRPr lang="en-US" sz="2400" baseline="30000" dirty="0" smtClean="0"/>
              </a:p>
              <a:p>
                <a:pPr lvl="2"/>
                <a:r>
                  <a:rPr lang="el-GR" sz="2400" b="1" dirty="0"/>
                  <a:t>β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(T U </a:t>
                </a:r>
                <a:r>
                  <a:rPr lang="en-US" sz="2400"/>
                  <a:t>N</a:t>
                </a:r>
                <a:r>
                  <a:rPr lang="en-US" sz="2400" smtClean="0"/>
                  <a:t>)</a:t>
                </a:r>
                <a:r>
                  <a:rPr lang="en-US" sz="2400" baseline="30000" dirty="0" smtClean="0"/>
                  <a:t>+</a:t>
                </a:r>
              </a:p>
              <a:p>
                <a:pPr lvl="2"/>
                <a:r>
                  <a:rPr lang="en-US" sz="2400" dirty="0" smtClean="0"/>
                  <a:t>|</a:t>
                </a:r>
                <a:r>
                  <a:rPr lang="el-GR" sz="2400" b="1" dirty="0" smtClean="0"/>
                  <a:t>α</a:t>
                </a:r>
                <a:r>
                  <a:rPr lang="en-US" sz="2400" b="1" dirty="0" smtClean="0"/>
                  <a:t>| ≤ |</a:t>
                </a:r>
                <a:r>
                  <a:rPr lang="el-GR" sz="2400" b="1" dirty="0"/>
                  <a:t> β </a:t>
                </a:r>
                <a:r>
                  <a:rPr lang="en-US" sz="2400" b="1" dirty="0" smtClean="0"/>
                  <a:t>|</a:t>
                </a:r>
                <a:endParaRPr lang="en-US" sz="2400" dirty="0" smtClean="0"/>
              </a:p>
              <a:p>
                <a:pPr lvl="2"/>
                <a:endParaRPr lang="en-US" sz="2400" baseline="30000" dirty="0"/>
              </a:p>
              <a:p>
                <a:pPr lvl="2"/>
                <a:r>
                  <a:rPr lang="en-US" sz="2400" u="sng" dirty="0" smtClean="0"/>
                  <a:t>Example:</a:t>
                </a:r>
              </a:p>
              <a:p>
                <a:pPr lvl="2"/>
                <a:r>
                  <a:rPr lang="en-US" sz="2400" dirty="0" err="1" smtClean="0">
                    <a:sym typeface="Wingdings" panose="05000000000000000000" pitchFamily="2" charset="2"/>
                  </a:rPr>
                  <a:t>ABAbBc</a:t>
                </a:r>
                <a:endParaRPr lang="en-US" sz="2400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US" sz="2400" dirty="0" err="1">
                    <a:sym typeface="Wingdings" panose="05000000000000000000" pitchFamily="2" charset="2"/>
                  </a:rPr>
                  <a:t>A</a:t>
                </a:r>
                <a:r>
                  <a:rPr lang="en-US" sz="2400" dirty="0" err="1" smtClean="0">
                    <a:sym typeface="Wingdings" panose="05000000000000000000" pitchFamily="2" charset="2"/>
                  </a:rPr>
                  <a:t>bcA</a:t>
                </a:r>
                <a:endParaRPr lang="en-US" sz="2400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US" sz="2400" dirty="0" err="1" smtClean="0">
                    <a:sym typeface="Wingdings" panose="05000000000000000000" pitchFamily="2" charset="2"/>
                  </a:rPr>
                  <a:t>Ba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058" y="1093369"/>
                <a:ext cx="10808900" cy="5139869"/>
              </a:xfrm>
              <a:prstGeom prst="rect">
                <a:avLst/>
              </a:prstGeom>
              <a:blipFill>
                <a:blip r:embed="rId2"/>
                <a:stretch>
                  <a:fillRect l="-733" t="-948" r="-1128" b="-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548777" y="2786332"/>
            <a:ext cx="1302589" cy="621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548777" y="3913456"/>
            <a:ext cx="1302589" cy="621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548776" y="5040580"/>
            <a:ext cx="1302589" cy="621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859327" y="2912217"/>
            <a:ext cx="99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CSG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859327" y="4039341"/>
            <a:ext cx="99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CSL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902458" y="5120955"/>
            <a:ext cx="99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LBA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4" idx="2"/>
            <a:endCxn id="41" idx="0"/>
          </p:cNvCxnSpPr>
          <p:nvPr/>
        </p:nvCxnSpPr>
        <p:spPr>
          <a:xfrm>
            <a:off x="9200072" y="3407434"/>
            <a:ext cx="0" cy="506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200070" y="4534558"/>
            <a:ext cx="0" cy="506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755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3013</TotalTime>
  <Words>863</Words>
  <Application>Microsoft Office PowerPoint</Application>
  <PresentationFormat>Widescreen</PresentationFormat>
  <Paragraphs>476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Algerian</vt:lpstr>
      <vt:lpstr>Aparajita</vt:lpstr>
      <vt:lpstr>Arial</vt:lpstr>
      <vt:lpstr>Calibri</vt:lpstr>
      <vt:lpstr>Cambria Math</vt:lpstr>
      <vt:lpstr>Corbel</vt:lpstr>
      <vt:lpstr>Gill Sans MT</vt:lpstr>
      <vt:lpstr>Impact</vt:lpstr>
      <vt:lpstr>Wingdings</vt:lpstr>
      <vt:lpstr>Wingdings 3</vt:lpstr>
      <vt:lpstr>Badge</vt:lpstr>
      <vt:lpstr>PowerPoint Presentation</vt:lpstr>
      <vt:lpstr>PowerPoint Presentation</vt:lpstr>
      <vt:lpstr>Language and grammar</vt:lpstr>
      <vt:lpstr>Language and grammar</vt:lpstr>
      <vt:lpstr>grammar</vt:lpstr>
      <vt:lpstr>Formal definition of grammar:</vt:lpstr>
      <vt:lpstr>Chomsky hierarchy:</vt:lpstr>
      <vt:lpstr>TYPe-0 (Recursive Enumerable Grammar):</vt:lpstr>
      <vt:lpstr>TYPe-1 (Context Sensitive Grammar):</vt:lpstr>
      <vt:lpstr>PowerPoint Presentation</vt:lpstr>
      <vt:lpstr>TYPe-2 (Context FREE Grammar):</vt:lpstr>
      <vt:lpstr>TYPe-3 (Regular Grammar):</vt:lpstr>
      <vt:lpstr>PowerPoint Presentation</vt:lpstr>
      <vt:lpstr>PowerPoint Presentation</vt:lpstr>
      <vt:lpstr>Derivation tree for CFG:</vt:lpstr>
      <vt:lpstr>Derivation tree for CFG:</vt:lpstr>
      <vt:lpstr>Derivation tree for CFG:</vt:lpstr>
      <vt:lpstr>Derivation tree for CFG:</vt:lpstr>
      <vt:lpstr>Derivation tree for CFG:</vt:lpstr>
      <vt:lpstr>Derivation tree for CFG:</vt:lpstr>
      <vt:lpstr>BNF(Backus Normal Form):</vt:lpstr>
      <vt:lpstr>BNF(Backus Normal Form):</vt:lpstr>
      <vt:lpstr>BNF(Backus Normal Form):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Kharel</dc:creator>
  <cp:lastModifiedBy>ankit</cp:lastModifiedBy>
  <cp:revision>461</cp:revision>
  <dcterms:created xsi:type="dcterms:W3CDTF">2020-09-07T16:36:41Z</dcterms:created>
  <dcterms:modified xsi:type="dcterms:W3CDTF">2020-11-26T06:59:18Z</dcterms:modified>
</cp:coreProperties>
</file>