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notesMasterIdLst>
    <p:notesMasterId r:id="rId17"/>
  </p:notesMasterIdLst>
  <p:sldIdLst>
    <p:sldId id="257" r:id="rId2"/>
    <p:sldId id="256" r:id="rId3"/>
    <p:sldId id="259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9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456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5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70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2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finite  Automata </a:t>
            </a:r>
            <a:r>
              <a:rPr lang="en-US" sz="3600" b="1" u="sng" dirty="0" smtClean="0">
                <a:solidFill>
                  <a:srgbClr val="FFC000"/>
                </a:solidFill>
              </a:rPr>
              <a:t>to Grammar 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8300" y="1327375"/>
            <a:ext cx="10808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each Finite Automata M, there is one right linear grammar G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 where L(G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) = L(M).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u="sng" dirty="0" smtClean="0"/>
              <a:t>Finite Automata to Right Linear Grammar:</a:t>
            </a:r>
          </a:p>
          <a:p>
            <a:r>
              <a:rPr lang="en-US" sz="2400" dirty="0" smtClean="0"/>
              <a:t>(a) The set of states becomes non terminal symbols.</a:t>
            </a:r>
          </a:p>
          <a:p>
            <a:r>
              <a:rPr lang="en-US" sz="2400" dirty="0" smtClean="0"/>
              <a:t>(b) The set of inputs becomes terminal symbols.</a:t>
            </a:r>
          </a:p>
          <a:p>
            <a:r>
              <a:rPr lang="en-US" sz="2400" dirty="0" smtClean="0"/>
              <a:t>(c)Rule 1: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										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(d) Rule 2: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	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(e) Rule 3: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If initial state is final state then add </a:t>
            </a:r>
            <a:r>
              <a:rPr lang="en-US" sz="2400" dirty="0" err="1" smtClean="0">
                <a:sym typeface="Wingdings" panose="05000000000000000000" pitchFamily="2" charset="2"/>
              </a:rPr>
              <a:t>eplision</a:t>
            </a:r>
            <a:r>
              <a:rPr lang="en-US" sz="2400" dirty="0" smtClean="0">
                <a:sym typeface="Wingdings" panose="05000000000000000000" pitchFamily="2" charset="2"/>
              </a:rPr>
              <a:t> in a production</a:t>
            </a: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066572" y="4075600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6"/>
            <a:endCxn id="8" idx="1"/>
          </p:cNvCxnSpPr>
          <p:nvPr/>
        </p:nvCxnSpPr>
        <p:spPr>
          <a:xfrm flipV="1">
            <a:off x="4213185" y="4265835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41226" y="4070835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6572" y="4076054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20055" y="4075600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08100" y="3986915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4" name="Straight Arrow Connector 13"/>
          <p:cNvCxnSpPr>
            <a:stCxn id="17" idx="6"/>
            <a:endCxn id="16" idx="1"/>
          </p:cNvCxnSpPr>
          <p:nvPr/>
        </p:nvCxnSpPr>
        <p:spPr>
          <a:xfrm flipV="1">
            <a:off x="4452480" y="5298713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0521" y="5103713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5867" y="5108932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059350" y="5108478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67688" y="4989382"/>
            <a:ext cx="27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5292674" y="5081311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42920" y="5149772"/>
            <a:ext cx="279575" cy="2858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6" idx="1"/>
          </p:cNvCxnSpPr>
          <p:nvPr/>
        </p:nvCxnSpPr>
        <p:spPr>
          <a:xfrm flipV="1">
            <a:off x="4672828" y="6551122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00869" y="6356122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26215" y="6361341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4512" y="6241696"/>
            <a:ext cx="27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88858" y="6366851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89042" y="6344921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8966" y="6412790"/>
            <a:ext cx="303270" cy="3100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5410" y="4009057"/>
            <a:ext cx="185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aB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8878" y="5060717"/>
            <a:ext cx="185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aB</a:t>
            </a:r>
            <a:r>
              <a:rPr lang="en-US" sz="2400" dirty="0" smtClean="0">
                <a:sym typeface="Wingdings" panose="05000000000000000000" pitchFamily="2" charset="2"/>
              </a:rPr>
              <a:t>/a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735307" y="6557087"/>
            <a:ext cx="562711" cy="10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902402" y="6287755"/>
                <a:ext cx="18546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= </a:t>
                </a:r>
                <a:r>
                  <a:rPr lang="en-US" sz="2400" dirty="0" err="1" smtClean="0"/>
                  <a:t>A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aB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/</a:t>
                </a:r>
                <a:r>
                  <a:rPr lang="en-US" sz="2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402" y="6287755"/>
                <a:ext cx="1854679" cy="461665"/>
              </a:xfrm>
              <a:prstGeom prst="rect">
                <a:avLst/>
              </a:prstGeom>
              <a:blipFill>
                <a:blip r:embed="rId2"/>
                <a:stretch>
                  <a:fillRect l="-493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482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000" y="5169525"/>
            <a:ext cx="1080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A</a:t>
            </a:r>
            <a:r>
              <a:rPr lang="en-US" sz="2400" dirty="0" smtClean="0">
                <a:sym typeface="Wingdings" panose="05000000000000000000" pitchFamily="2" charset="2"/>
              </a:rPr>
              <a:t>0B/1A				(A is starting symbol)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B</a:t>
            </a:r>
            <a:r>
              <a:rPr lang="en-US" sz="2400" dirty="0" smtClean="0">
                <a:sym typeface="Wingdings" panose="05000000000000000000" pitchFamily="2" charset="2"/>
              </a:rPr>
              <a:t>0B/1C/1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C0B/1A</a:t>
            </a:r>
          </a:p>
          <a:p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80885" y="2395419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1804808" y="2305820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/>
          <p:cNvSpPr/>
          <p:nvPr/>
        </p:nvSpPr>
        <p:spPr>
          <a:xfrm>
            <a:off x="1925830" y="1580944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69687" y="992972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795316" y="2710165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435644" y="2251837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88581" y="234466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3295166" y="208449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36" name="Curved Down Arrow 35"/>
          <p:cNvSpPr/>
          <p:nvPr/>
        </p:nvSpPr>
        <p:spPr>
          <a:xfrm>
            <a:off x="4576911" y="1509487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8252" y="91711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26152" y="2667826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090367" y="2159013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43304" y="2251837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41" name="Oval 40"/>
          <p:cNvSpPr/>
          <p:nvPr/>
        </p:nvSpPr>
        <p:spPr>
          <a:xfrm>
            <a:off x="7193024" y="2251837"/>
            <a:ext cx="785194" cy="7594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015942" y="2089856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20" name="Curved Down Arrow 19"/>
          <p:cNvSpPr/>
          <p:nvPr/>
        </p:nvSpPr>
        <p:spPr>
          <a:xfrm flipH="1" flipV="1">
            <a:off x="5149328" y="3116983"/>
            <a:ext cx="2424349" cy="675087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34543" y="3724004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79609" y="2784805"/>
            <a:ext cx="7187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Down Arrow 25"/>
          <p:cNvSpPr/>
          <p:nvPr/>
        </p:nvSpPr>
        <p:spPr>
          <a:xfrm flipH="1" flipV="1">
            <a:off x="2378630" y="3196127"/>
            <a:ext cx="5206990" cy="1330395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51751" y="4508810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1562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41000" y="5169525"/>
                <a:ext cx="10808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	</a:t>
                </a:r>
                <a:r>
                  <a:rPr lang="en-US" sz="2400" dirty="0" err="1"/>
                  <a:t>A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aB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/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bA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/b/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				(A is starting symbol)</a:t>
                </a:r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err="1" smtClean="0"/>
                  <a:t>B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bB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/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aA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/a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0" y="5169525"/>
                <a:ext cx="10808900" cy="830997"/>
              </a:xfrm>
              <a:prstGeom prst="rect">
                <a:avLst/>
              </a:prstGeom>
              <a:blipFill>
                <a:blip r:embed="rId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980885" y="2395419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1804808" y="2305820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/>
          <p:cNvSpPr/>
          <p:nvPr/>
        </p:nvSpPr>
        <p:spPr>
          <a:xfrm>
            <a:off x="1925830" y="1580944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69687" y="992972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795316" y="2710165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435644" y="2251837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88581" y="234466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3295166" y="208449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36" name="Curved Down Arrow 35"/>
          <p:cNvSpPr/>
          <p:nvPr/>
        </p:nvSpPr>
        <p:spPr>
          <a:xfrm>
            <a:off x="4576911" y="1509487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8252" y="91711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41" name="Oval 40"/>
          <p:cNvSpPr/>
          <p:nvPr/>
        </p:nvSpPr>
        <p:spPr>
          <a:xfrm>
            <a:off x="1905563" y="2407656"/>
            <a:ext cx="785194" cy="7594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Down Arrow 19"/>
          <p:cNvSpPr/>
          <p:nvPr/>
        </p:nvSpPr>
        <p:spPr>
          <a:xfrm flipH="1" flipV="1">
            <a:off x="2298160" y="3209808"/>
            <a:ext cx="2424349" cy="675087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79609" y="2784805"/>
            <a:ext cx="7187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62454" y="3692286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4733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000" y="5169525"/>
            <a:ext cx="1080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en-US" sz="2400" dirty="0" err="1"/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aB</a:t>
            </a:r>
            <a:r>
              <a:rPr lang="en-US" sz="2400" dirty="0" smtClean="0"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ym typeface="Wingdings" panose="05000000000000000000" pitchFamily="2" charset="2"/>
              </a:rPr>
              <a:t>bA</a:t>
            </a:r>
            <a:r>
              <a:rPr lang="en-US" sz="2400" dirty="0" smtClean="0">
                <a:sym typeface="Wingdings" panose="05000000000000000000" pitchFamily="2" charset="2"/>
              </a:rPr>
              <a:t>			(A is starting symbol)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err="1" smtClean="0"/>
              <a:t>B</a:t>
            </a:r>
            <a:r>
              <a:rPr lang="en-US" sz="2400" dirty="0" err="1" smtClean="0">
                <a:sym typeface="Wingdings" panose="05000000000000000000" pitchFamily="2" charset="2"/>
              </a:rPr>
              <a:t>bB</a:t>
            </a:r>
            <a:r>
              <a:rPr lang="en-US" sz="2400" dirty="0" smtClean="0"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ym typeface="Wingdings" panose="05000000000000000000" pitchFamily="2" charset="2"/>
              </a:rPr>
              <a:t>aC</a:t>
            </a:r>
            <a:r>
              <a:rPr lang="en-US" sz="2400" dirty="0" smtClean="0">
                <a:sym typeface="Wingdings" panose="05000000000000000000" pitchFamily="2" charset="2"/>
              </a:rPr>
              <a:t>/a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 smtClean="0">
                <a:sym typeface="Wingdings" panose="05000000000000000000" pitchFamily="2" charset="2"/>
              </a:rPr>
              <a:t>CbC</a:t>
            </a:r>
            <a:r>
              <a:rPr lang="en-US" sz="2400" dirty="0" smtClean="0"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ym typeface="Wingdings" panose="05000000000000000000" pitchFamily="2" charset="2"/>
              </a:rPr>
              <a:t>aB</a:t>
            </a:r>
            <a:r>
              <a:rPr lang="en-US" sz="2400" dirty="0" smtClean="0">
                <a:sym typeface="Wingdings" panose="05000000000000000000" pitchFamily="2" charset="2"/>
              </a:rPr>
              <a:t>/b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80885" y="2395419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1804808" y="2305820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/>
          <p:cNvSpPr/>
          <p:nvPr/>
        </p:nvSpPr>
        <p:spPr>
          <a:xfrm>
            <a:off x="1925830" y="1580944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69687" y="992972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795316" y="2710165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435644" y="2251837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88581" y="234466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3295166" y="208449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36" name="Curved Down Arrow 35"/>
          <p:cNvSpPr/>
          <p:nvPr/>
        </p:nvSpPr>
        <p:spPr>
          <a:xfrm>
            <a:off x="4576911" y="1509487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8252" y="91711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20" name="Curved Down Arrow 19"/>
          <p:cNvSpPr/>
          <p:nvPr/>
        </p:nvSpPr>
        <p:spPr>
          <a:xfrm flipV="1">
            <a:off x="4951141" y="3197711"/>
            <a:ext cx="2389937" cy="675087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79609" y="2784805"/>
            <a:ext cx="7187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93510" y="3654000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19" name="Oval 18"/>
          <p:cNvSpPr/>
          <p:nvPr/>
        </p:nvSpPr>
        <p:spPr>
          <a:xfrm>
            <a:off x="6754092" y="2253689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34718" y="2344661"/>
            <a:ext cx="829255" cy="80201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66480" y="2402535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23" name="Curved Down Arrow 22"/>
          <p:cNvSpPr/>
          <p:nvPr/>
        </p:nvSpPr>
        <p:spPr>
          <a:xfrm flipH="1">
            <a:off x="5338136" y="1680427"/>
            <a:ext cx="1889855" cy="624298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6215" y="1129117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27" name="Curved Down Arrow 26"/>
          <p:cNvSpPr/>
          <p:nvPr/>
        </p:nvSpPr>
        <p:spPr>
          <a:xfrm rot="3805289">
            <a:off x="7581404" y="1949653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3805289">
            <a:off x="8332748" y="1792233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0337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finite  Automata </a:t>
            </a:r>
            <a:r>
              <a:rPr lang="en-US" sz="3600" b="1" u="sng" dirty="0" smtClean="0">
                <a:solidFill>
                  <a:srgbClr val="FFC000"/>
                </a:solidFill>
              </a:rPr>
              <a:t>to Grammar 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3575" y="1831899"/>
            <a:ext cx="10808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each Finite Automata M, there is one left linear grammar G</a:t>
            </a:r>
            <a:r>
              <a:rPr lang="en-US" sz="2400" baseline="-25000" dirty="0" smtClean="0"/>
              <a:t>L</a:t>
            </a:r>
            <a:r>
              <a:rPr lang="en-US" sz="2400" dirty="0" smtClean="0"/>
              <a:t> where L(G</a:t>
            </a:r>
            <a:r>
              <a:rPr lang="en-US" sz="2400" baseline="-25000" dirty="0" smtClean="0"/>
              <a:t>L</a:t>
            </a:r>
            <a:r>
              <a:rPr lang="en-US" sz="2400" dirty="0" smtClean="0"/>
              <a:t>) = L(M).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u="sng" dirty="0" smtClean="0"/>
              <a:t>Finite Automata to Left Linear Grammar:</a:t>
            </a:r>
          </a:p>
          <a:p>
            <a:r>
              <a:rPr lang="en-US" sz="2400" dirty="0" smtClean="0"/>
              <a:t>(a) The set of states becomes non terminal symbols.</a:t>
            </a:r>
          </a:p>
          <a:p>
            <a:r>
              <a:rPr lang="en-US" sz="2400" dirty="0" smtClean="0"/>
              <a:t>(b) The set of inputs becomes terminal symbols.</a:t>
            </a:r>
          </a:p>
          <a:p>
            <a:r>
              <a:rPr lang="en-US" sz="2400" dirty="0" smtClean="0"/>
              <a:t>(c)Reverse the edges of NFA and exchange initial and Final state.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(d)Construct Right Linear Grammar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(e)Reverse the production and obtain left linear grammar.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						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517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93" y="0"/>
            <a:ext cx="6669441" cy="4073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9" y="4073680"/>
            <a:ext cx="10058400" cy="27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0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2549" y="621086"/>
            <a:ext cx="10594649" cy="11154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6600" dirty="0" smtClean="0">
                <a:latin typeface="Algerian" panose="04020705040A02060702" pitchFamily="82" charset="0"/>
              </a:rPr>
              <a:t>Finite state automata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6272" y="2113472"/>
            <a:ext cx="8384875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3544" y="1553670"/>
            <a:ext cx="83158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• Sequential Circuits and Finite state Machine </a:t>
            </a:r>
            <a:endParaRPr lang="en-US" sz="2800" i="1" dirty="0" smtClean="0"/>
          </a:p>
          <a:p>
            <a:endParaRPr lang="en-US" sz="2800" dirty="0"/>
          </a:p>
          <a:p>
            <a:r>
              <a:rPr lang="en-US" sz="2800" i="1" dirty="0"/>
              <a:t>• Finite State Automata </a:t>
            </a:r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i="1" dirty="0"/>
              <a:t>• Non-deterministic Finite State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• Language and </a:t>
            </a:r>
            <a:r>
              <a:rPr lang="en-US" sz="2800" i="1" dirty="0" smtClean="0"/>
              <a:t>Grammars</a:t>
            </a:r>
          </a:p>
          <a:p>
            <a:endParaRPr lang="en-US" sz="2800" dirty="0"/>
          </a:p>
          <a:p>
            <a:r>
              <a:rPr lang="en-US" sz="2800" i="1" dirty="0"/>
              <a:t> • Language and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 • Regular Expression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8300" y="1327375"/>
            <a:ext cx="10808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each Right Linear Grammar(G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), there is one finite automata M where L(M) = L(G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).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u="sng" dirty="0" smtClean="0"/>
              <a:t>Right Linear Grammar to NFA:</a:t>
            </a:r>
          </a:p>
          <a:p>
            <a:r>
              <a:rPr lang="en-US" sz="2400" dirty="0" smtClean="0"/>
              <a:t>(a) The non- terminals becomes states </a:t>
            </a:r>
            <a:r>
              <a:rPr lang="en-US" sz="2400" dirty="0"/>
              <a:t>with </a:t>
            </a:r>
            <a:r>
              <a:rPr lang="en-US" sz="2400" dirty="0" smtClean="0"/>
              <a:t>σ as an initial state.</a:t>
            </a:r>
          </a:p>
          <a:p>
            <a:r>
              <a:rPr lang="en-US" sz="2400" dirty="0" smtClean="0"/>
              <a:t>(b) The terminal becomes set of alphabets(input)</a:t>
            </a:r>
          </a:p>
          <a:p>
            <a:r>
              <a:rPr lang="en-US" sz="2400" dirty="0" smtClean="0"/>
              <a:t>(c) The production of form, </a:t>
            </a:r>
            <a:r>
              <a:rPr lang="en-US" sz="2400" dirty="0" err="1"/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xB</a:t>
            </a:r>
            <a:r>
              <a:rPr lang="en-US" sz="2400" dirty="0" smtClean="0">
                <a:sym typeface="Wingdings" panose="05000000000000000000" pitchFamily="2" charset="2"/>
              </a:rPr>
              <a:t>, we draw an edge from state A to B and label it 	with x.</a:t>
            </a: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(d) The production of form </a:t>
            </a:r>
            <a:r>
              <a:rPr lang="en-US" sz="2400" dirty="0" err="1" smtClean="0">
                <a:sym typeface="Wingdings" panose="05000000000000000000" pitchFamily="2" charset="2"/>
              </a:rPr>
              <a:t>Cb</a:t>
            </a:r>
            <a:r>
              <a:rPr lang="en-US" sz="2400" dirty="0" smtClean="0">
                <a:sym typeface="Wingdings" panose="05000000000000000000" pitchFamily="2" charset="2"/>
              </a:rPr>
              <a:t> is written as </a:t>
            </a:r>
            <a:r>
              <a:rPr lang="en-US" sz="2400" dirty="0" err="1" smtClean="0">
                <a:sym typeface="Wingdings" panose="05000000000000000000" pitchFamily="2" charset="2"/>
              </a:rPr>
              <a:t>CbF</a:t>
            </a:r>
            <a:r>
              <a:rPr lang="en-US" sz="2400" dirty="0" smtClean="0">
                <a:sym typeface="Wingdings" panose="05000000000000000000" pitchFamily="2" charset="2"/>
              </a:rPr>
              <a:t> where F is final state.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	</a:t>
            </a: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(e) The production of form </a:t>
            </a:r>
            <a:r>
              <a:rPr lang="en-US" sz="2400" dirty="0" err="1">
                <a:sym typeface="Wingdings" panose="05000000000000000000" pitchFamily="2" charset="2"/>
              </a:rPr>
              <a:t>C</a:t>
            </a:r>
            <a:r>
              <a:rPr lang="en-US" sz="2400" dirty="0" err="1" smtClean="0">
                <a:sym typeface="Wingdings" panose="05000000000000000000" pitchFamily="2" charset="2"/>
              </a:rPr>
              <a:t>b</a:t>
            </a:r>
            <a:r>
              <a:rPr lang="en-US" sz="2400" dirty="0" smtClean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C</a:t>
            </a:r>
            <a:r>
              <a:rPr lang="en-US" sz="2400" dirty="0" err="1" smtClean="0">
                <a:sym typeface="Wingdings" panose="05000000000000000000" pitchFamily="2" charset="2"/>
              </a:rPr>
              <a:t>b</a:t>
            </a:r>
            <a:r>
              <a:rPr lang="en-US" sz="2400" dirty="0" err="1">
                <a:sym typeface="Wingdings" panose="05000000000000000000" pitchFamily="2" charset="2"/>
              </a:rPr>
              <a:t>D</a:t>
            </a:r>
            <a:r>
              <a:rPr lang="en-US" sz="240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066572" y="4075600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6"/>
            <a:endCxn id="8" idx="1"/>
          </p:cNvCxnSpPr>
          <p:nvPr/>
        </p:nvCxnSpPr>
        <p:spPr>
          <a:xfrm flipV="1">
            <a:off x="4213185" y="4265835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41226" y="4070835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6572" y="4076054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20055" y="4075600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08100" y="3986915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" name="Straight Arrow Connector 13"/>
          <p:cNvCxnSpPr>
            <a:stCxn id="17" idx="6"/>
            <a:endCxn id="16" idx="1"/>
          </p:cNvCxnSpPr>
          <p:nvPr/>
        </p:nvCxnSpPr>
        <p:spPr>
          <a:xfrm flipV="1">
            <a:off x="4452480" y="5298713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0521" y="5103713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5867" y="5108932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Oval 16"/>
          <p:cNvSpPr/>
          <p:nvPr/>
        </p:nvSpPr>
        <p:spPr>
          <a:xfrm>
            <a:off x="4059350" y="5108478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67688" y="4989382"/>
            <a:ext cx="27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292674" y="5081311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42920" y="5149772"/>
            <a:ext cx="279575" cy="2858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6" idx="1"/>
          </p:cNvCxnSpPr>
          <p:nvPr/>
        </p:nvCxnSpPr>
        <p:spPr>
          <a:xfrm flipV="1">
            <a:off x="4672828" y="6551122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00869" y="6356122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215" y="6361341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88036" y="6241791"/>
            <a:ext cx="27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88858" y="6366851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89042" y="6344921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27200" y="6396957"/>
            <a:ext cx="303270" cy="3100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01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993268"/>
            <a:ext cx="10808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Construct a non- deterministic finite automata that recognizes the language generated by the regular grammar, G={N, T, P</a:t>
            </a:r>
            <a:r>
              <a:rPr lang="en-US" sz="2400" dirty="0"/>
              <a:t>, </a:t>
            </a:r>
            <a:r>
              <a:rPr lang="en-US" sz="2400" dirty="0" smtClean="0"/>
              <a:t>σ} where N={A , S} , T={0 , 1}, S is starting symbol and production P are: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</a:t>
            </a:r>
            <a:r>
              <a:rPr lang="en-US" sz="2400" dirty="0" smtClean="0">
                <a:sym typeface="Wingdings" panose="05000000000000000000" pitchFamily="2" charset="2"/>
              </a:rPr>
              <a:t>1S/0A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A</a:t>
            </a:r>
            <a:r>
              <a:rPr lang="en-US" sz="2400" dirty="0" smtClean="0">
                <a:sym typeface="Wingdings" panose="05000000000000000000" pitchFamily="2" charset="2"/>
              </a:rPr>
              <a:t>1A/1</a:t>
            </a:r>
          </a:p>
          <a:p>
            <a:r>
              <a:rPr lang="en-US" sz="2400" u="sng" dirty="0" smtClean="0">
                <a:sym typeface="Wingdings" panose="05000000000000000000" pitchFamily="2" charset="2"/>
              </a:rPr>
              <a:t>Solution:</a:t>
            </a:r>
          </a:p>
          <a:p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5531" y="4900229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28" name="Oval 27"/>
          <p:cNvSpPr/>
          <p:nvPr/>
        </p:nvSpPr>
        <p:spPr>
          <a:xfrm>
            <a:off x="2589454" y="4810630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/>
          <p:cNvSpPr/>
          <p:nvPr/>
        </p:nvSpPr>
        <p:spPr>
          <a:xfrm>
            <a:off x="2710476" y="4085754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4333" y="3497782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579962" y="5214975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0290" y="4756647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73227" y="484947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79812" y="458930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36" name="Curved Down Arrow 35"/>
          <p:cNvSpPr/>
          <p:nvPr/>
        </p:nvSpPr>
        <p:spPr>
          <a:xfrm>
            <a:off x="5361557" y="4014297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2898" y="342192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5296723" y="4861296"/>
            <a:ext cx="785194" cy="7594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864255" y="5289615"/>
            <a:ext cx="7187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03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993268"/>
            <a:ext cx="10808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Construct a non- deterministic finite automata that recognizes the language generated by the regular grammar, G={N, T, P</a:t>
            </a:r>
            <a:r>
              <a:rPr lang="en-US" sz="2400" dirty="0"/>
              <a:t>, </a:t>
            </a:r>
            <a:r>
              <a:rPr lang="en-US" sz="2400" dirty="0" smtClean="0"/>
              <a:t>σ} where N={A , B, C} , T={0 , 1}, A is starting symbol and production P are:</a:t>
            </a:r>
          </a:p>
          <a:p>
            <a:r>
              <a:rPr lang="en-US" sz="2400" dirty="0"/>
              <a:t>	A</a:t>
            </a:r>
            <a:r>
              <a:rPr lang="en-US" sz="2400" dirty="0" smtClean="0">
                <a:sym typeface="Wingdings" panose="05000000000000000000" pitchFamily="2" charset="2"/>
              </a:rPr>
              <a:t>0B/1A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B</a:t>
            </a:r>
            <a:r>
              <a:rPr lang="en-US" sz="2400" dirty="0" smtClean="0">
                <a:sym typeface="Wingdings" panose="05000000000000000000" pitchFamily="2" charset="2"/>
              </a:rPr>
              <a:t>0B/1C/1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C0B/1A</a:t>
            </a:r>
          </a:p>
          <a:p>
            <a:r>
              <a:rPr lang="en-US" sz="2400" u="sng" dirty="0" smtClean="0">
                <a:sym typeface="Wingdings" panose="05000000000000000000" pitchFamily="2" charset="2"/>
              </a:rPr>
              <a:t>Solution:</a:t>
            </a:r>
          </a:p>
          <a:p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5531" y="4900229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2589454" y="4810630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/>
          <p:cNvSpPr/>
          <p:nvPr/>
        </p:nvSpPr>
        <p:spPr>
          <a:xfrm>
            <a:off x="2710476" y="4085754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4333" y="3497782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579962" y="5214975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0290" y="4756647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73227" y="484947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4079812" y="458930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36" name="Curved Down Arrow 35"/>
          <p:cNvSpPr/>
          <p:nvPr/>
        </p:nvSpPr>
        <p:spPr>
          <a:xfrm>
            <a:off x="5361557" y="4014297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2898" y="342192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210798" y="5172636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875013" y="4663823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127950" y="4756647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41" name="Oval 40"/>
          <p:cNvSpPr/>
          <p:nvPr/>
        </p:nvSpPr>
        <p:spPr>
          <a:xfrm>
            <a:off x="7977670" y="4756647"/>
            <a:ext cx="785194" cy="7594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800588" y="4594666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20" name="Curved Down Arrow 19"/>
          <p:cNvSpPr/>
          <p:nvPr/>
        </p:nvSpPr>
        <p:spPr>
          <a:xfrm flipH="1" flipV="1">
            <a:off x="5933974" y="5621793"/>
            <a:ext cx="2424349" cy="675087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0961" y="6176203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2" name="Curved Down Arrow 21"/>
          <p:cNvSpPr/>
          <p:nvPr/>
        </p:nvSpPr>
        <p:spPr>
          <a:xfrm rot="21357841" flipH="1">
            <a:off x="3395752" y="3360010"/>
            <a:ext cx="4846802" cy="1514830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0054" y="2793600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64255" y="5289615"/>
            <a:ext cx="7187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3483" y="993268"/>
                <a:ext cx="108089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Construct a non- deterministic finite automata that recognizes the language generated by the regular grammar, G={N, T, P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σ} where N={A , S} , T={0 , 1}, S is starting symbol and production P are:</a:t>
                </a:r>
              </a:p>
              <a:p>
                <a:pPr lvl="1"/>
                <a:r>
                  <a:rPr lang="en-US" sz="2400" dirty="0" smtClean="0"/>
                  <a:t>S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1A/0/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	A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0A/1A/1</a:t>
                </a:r>
              </a:p>
              <a:p>
                <a:r>
                  <a:rPr lang="en-US" sz="2400" u="sng" dirty="0" smtClean="0">
                    <a:sym typeface="Wingdings" panose="05000000000000000000" pitchFamily="2" charset="2"/>
                  </a:rPr>
                  <a:t>Solution: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83" y="993268"/>
                <a:ext cx="10808900" cy="2677656"/>
              </a:xfrm>
              <a:prstGeom prst="rect">
                <a:avLst/>
              </a:prstGeom>
              <a:blipFill>
                <a:blip r:embed="rId2"/>
                <a:stretch>
                  <a:fillRect l="-902" t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752668" y="492717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28" name="Oval 27"/>
          <p:cNvSpPr/>
          <p:nvPr/>
        </p:nvSpPr>
        <p:spPr>
          <a:xfrm>
            <a:off x="2589454" y="4810630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579962" y="5214975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0290" y="4756647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73227" y="484947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79812" y="458930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36" name="Curved Down Arrow 35"/>
          <p:cNvSpPr/>
          <p:nvPr/>
        </p:nvSpPr>
        <p:spPr>
          <a:xfrm>
            <a:off x="5361557" y="4014297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61557" y="3438336"/>
            <a:ext cx="94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0,1</a:t>
            </a:r>
            <a:endParaRPr lang="en-US" sz="36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439529" y="5632716"/>
            <a:ext cx="820164" cy="543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310185" y="5929782"/>
            <a:ext cx="649820" cy="6284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72111" y="4933465"/>
            <a:ext cx="785194" cy="7594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28179" y="5710045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64255" y="5289615"/>
            <a:ext cx="7187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45768" y="5864318"/>
            <a:ext cx="785194" cy="7594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394210" y="5902246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</a:t>
            </a:r>
          </a:p>
        </p:txBody>
      </p:sp>
      <p:sp>
        <p:nvSpPr>
          <p:cNvPr id="22" name="Oval 21"/>
          <p:cNvSpPr/>
          <p:nvPr/>
        </p:nvSpPr>
        <p:spPr>
          <a:xfrm>
            <a:off x="5390634" y="4894173"/>
            <a:ext cx="649820" cy="6284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2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768386"/>
            <a:ext cx="10808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a given left linear grammar there is a corresponding finite automata M where </a:t>
            </a:r>
            <a:r>
              <a:rPr lang="en-US" sz="2400" dirty="0"/>
              <a:t>L(M) = </a:t>
            </a:r>
            <a:r>
              <a:rPr lang="en-US" sz="2400" dirty="0" smtClean="0"/>
              <a:t>L(G</a:t>
            </a:r>
            <a:r>
              <a:rPr lang="en-US" sz="2400" baseline="-25000" dirty="0" smtClean="0"/>
              <a:t>L</a:t>
            </a:r>
            <a:r>
              <a:rPr lang="en-US" sz="2400" dirty="0" smtClean="0"/>
              <a:t>).</a:t>
            </a:r>
            <a:endParaRPr lang="en-US" sz="2400" dirty="0"/>
          </a:p>
          <a:p>
            <a:endParaRPr lang="en-US" sz="2400" dirty="0" smtClean="0"/>
          </a:p>
          <a:p>
            <a:endParaRPr lang="en-US" sz="2400" b="1" dirty="0"/>
          </a:p>
          <a:p>
            <a:r>
              <a:rPr lang="en-US" sz="2400" b="1" dirty="0" smtClean="0"/>
              <a:t>2.	</a:t>
            </a:r>
            <a:r>
              <a:rPr lang="en-US" sz="2400" b="1" u="sng" dirty="0" smtClean="0"/>
              <a:t>LEFT Linear Grammar to NFA:</a:t>
            </a:r>
          </a:p>
          <a:p>
            <a:r>
              <a:rPr lang="en-US" sz="2400" dirty="0" smtClean="0"/>
              <a:t>(a) Start symbol is the final state.</a:t>
            </a:r>
          </a:p>
          <a:p>
            <a:r>
              <a:rPr lang="en-US" sz="2400" dirty="0" smtClean="0"/>
              <a:t>(b) The terminal becomes set of alphabets(input) and non terminal becomes states.</a:t>
            </a:r>
          </a:p>
          <a:p>
            <a:r>
              <a:rPr lang="en-US" sz="2400" dirty="0" smtClean="0"/>
              <a:t>(c) The production of form, </a:t>
            </a:r>
            <a:r>
              <a:rPr lang="en-US" sz="2400" dirty="0" err="1"/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x</a:t>
            </a:r>
            <a:r>
              <a:rPr lang="en-US" sz="24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										where, q</a:t>
            </a:r>
            <a:r>
              <a:rPr lang="en-US" sz="2400" baseline="-25000" dirty="0" smtClean="0">
                <a:sym typeface="Wingdings" panose="05000000000000000000" pitchFamily="2" charset="2"/>
              </a:rPr>
              <a:t>0 </a:t>
            </a:r>
            <a:r>
              <a:rPr lang="en-US" sz="2400" dirty="0" smtClean="0">
                <a:sym typeface="Wingdings" panose="05000000000000000000" pitchFamily="2" charset="2"/>
              </a:rPr>
              <a:t>is an initial state.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(d) The production of form </a:t>
            </a:r>
            <a:r>
              <a:rPr lang="en-US" sz="2400" dirty="0" err="1" smtClean="0">
                <a:sym typeface="Wingdings" panose="05000000000000000000" pitchFamily="2" charset="2"/>
              </a:rPr>
              <a:t>ABa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	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066572" y="4075600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6"/>
            <a:endCxn id="8" idx="1"/>
          </p:cNvCxnSpPr>
          <p:nvPr/>
        </p:nvCxnSpPr>
        <p:spPr>
          <a:xfrm flipV="1">
            <a:off x="4213185" y="4265835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41226" y="4070835"/>
            <a:ext cx="42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5066572" y="4076054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3820055" y="4075600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08100" y="3986915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" name="Straight Arrow Connector 13"/>
          <p:cNvCxnSpPr>
            <a:stCxn id="17" idx="6"/>
            <a:endCxn id="16" idx="1"/>
          </p:cNvCxnSpPr>
          <p:nvPr/>
        </p:nvCxnSpPr>
        <p:spPr>
          <a:xfrm flipV="1">
            <a:off x="4452480" y="5298713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0521" y="5103713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41391" y="5103713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059350" y="5108478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67688" y="4989382"/>
            <a:ext cx="27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5292674" y="5081311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5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993268"/>
            <a:ext cx="10808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Construct a non- deterministic finite automata that recognizes the language generated by the regular grammar, G={N, T, P</a:t>
            </a:r>
            <a:r>
              <a:rPr lang="en-US" sz="2400" dirty="0"/>
              <a:t>, </a:t>
            </a:r>
            <a:r>
              <a:rPr lang="en-US" sz="2400" dirty="0" smtClean="0"/>
              <a:t>σ} where N={S ,  A} , T={a , b}, </a:t>
            </a:r>
            <a:r>
              <a:rPr lang="en-US" sz="2400" dirty="0"/>
              <a:t>S</a:t>
            </a:r>
            <a:r>
              <a:rPr lang="en-US" sz="2400" dirty="0" smtClean="0"/>
              <a:t> is starting symbol and production P are: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S</a:t>
            </a:r>
            <a:r>
              <a:rPr lang="en-US" sz="2400" dirty="0" err="1" smtClean="0">
                <a:sym typeface="Wingdings" panose="05000000000000000000" pitchFamily="2" charset="2"/>
              </a:rPr>
              <a:t>Aa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Aa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 smtClean="0">
                <a:sym typeface="Wingdings" panose="05000000000000000000" pitchFamily="2" charset="2"/>
              </a:rPr>
              <a:t>Ab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u="sng" dirty="0" smtClean="0">
                <a:sym typeface="Wingdings" panose="05000000000000000000" pitchFamily="2" charset="2"/>
              </a:rPr>
              <a:t>Solution:</a:t>
            </a:r>
          </a:p>
          <a:p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5531" y="4900229"/>
            <a:ext cx="63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/>
              <a:t>0</a:t>
            </a:r>
            <a:endParaRPr lang="en-US" sz="3600" dirty="0"/>
          </a:p>
        </p:txBody>
      </p:sp>
      <p:sp>
        <p:nvSpPr>
          <p:cNvPr id="28" name="Oval 27"/>
          <p:cNvSpPr/>
          <p:nvPr/>
        </p:nvSpPr>
        <p:spPr>
          <a:xfrm>
            <a:off x="2589454" y="4810630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579962" y="5214975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0290" y="4756647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73227" y="484947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79812" y="458930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36" name="Curved Down Arrow 35"/>
          <p:cNvSpPr/>
          <p:nvPr/>
        </p:nvSpPr>
        <p:spPr>
          <a:xfrm>
            <a:off x="5361557" y="4014297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2898" y="342192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210798" y="5172636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875013" y="4663823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127950" y="4756647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</a:t>
            </a:r>
          </a:p>
        </p:txBody>
      </p:sp>
      <p:sp>
        <p:nvSpPr>
          <p:cNvPr id="41" name="Oval 40"/>
          <p:cNvSpPr/>
          <p:nvPr/>
        </p:nvSpPr>
        <p:spPr>
          <a:xfrm>
            <a:off x="7977670" y="4756647"/>
            <a:ext cx="785194" cy="7594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800588" y="4594666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64255" y="5289615"/>
            <a:ext cx="7187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1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993268"/>
            <a:ext cx="10808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Construct a non- deterministic finite automata that recognizes the language generated by the regular grammar, G={N, T, P</a:t>
            </a:r>
            <a:r>
              <a:rPr lang="en-US" sz="2400" dirty="0"/>
              <a:t>, </a:t>
            </a:r>
            <a:r>
              <a:rPr lang="en-US" sz="2400" dirty="0" smtClean="0"/>
              <a:t>σ} where N={S ,  A, B, C} , T={a , b}, </a:t>
            </a:r>
            <a:r>
              <a:rPr lang="en-US" sz="2400" dirty="0"/>
              <a:t>S</a:t>
            </a:r>
            <a:r>
              <a:rPr lang="en-US" sz="2400" dirty="0" smtClean="0"/>
              <a:t> is starting symbol and production P are: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S</a:t>
            </a:r>
            <a:r>
              <a:rPr lang="en-US" sz="2400" dirty="0" err="1" smtClean="0">
                <a:sym typeface="Wingdings" panose="05000000000000000000" pitchFamily="2" charset="2"/>
              </a:rPr>
              <a:t>Ca</a:t>
            </a:r>
            <a:r>
              <a:rPr lang="en-US" sz="2400" dirty="0" smtClean="0">
                <a:sym typeface="Wingdings" panose="05000000000000000000" pitchFamily="2" charset="2"/>
              </a:rPr>
              <a:t>/Aa/Bb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Aa</a:t>
            </a:r>
            <a:r>
              <a:rPr lang="en-US" sz="2400" dirty="0" smtClean="0">
                <a:sym typeface="Wingdings" panose="05000000000000000000" pitchFamily="2" charset="2"/>
              </a:rPr>
              <a:t>/Ca/Bb/a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ym typeface="Wingdings" panose="05000000000000000000" pitchFamily="2" charset="2"/>
              </a:rPr>
              <a:t>B</a:t>
            </a:r>
            <a:r>
              <a:rPr lang="en-US" sz="2400" dirty="0" err="1" smtClean="0">
                <a:sym typeface="Wingdings" panose="05000000000000000000" pitchFamily="2" charset="2"/>
              </a:rPr>
              <a:t>Bb</a:t>
            </a:r>
            <a:r>
              <a:rPr lang="en-US" sz="2400" dirty="0" smtClean="0">
                <a:sym typeface="Wingdings" panose="05000000000000000000" pitchFamily="2" charset="2"/>
              </a:rPr>
              <a:t>/b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 smtClean="0">
                <a:sym typeface="Wingdings" panose="05000000000000000000" pitchFamily="2" charset="2"/>
              </a:rPr>
              <a:t>CAa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u="sng" dirty="0" smtClean="0">
                <a:sym typeface="Wingdings" panose="05000000000000000000" pitchFamily="2" charset="2"/>
              </a:rPr>
              <a:t>Solution: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35" y="2513020"/>
            <a:ext cx="6908608" cy="403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94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3078</TotalTime>
  <Words>670</Words>
  <Application>Microsoft Office PowerPoint</Application>
  <PresentationFormat>Widescreen</PresentationFormat>
  <Paragraphs>197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Algerian</vt:lpstr>
      <vt:lpstr>Aparajita</vt:lpstr>
      <vt:lpstr>Arial</vt:lpstr>
      <vt:lpstr>Calibri</vt:lpstr>
      <vt:lpstr>Cambria Math</vt:lpstr>
      <vt:lpstr>Gill Sans MT</vt:lpstr>
      <vt:lpstr>Impact</vt:lpstr>
      <vt:lpstr>Wingdings</vt:lpstr>
      <vt:lpstr>Wingdings 3</vt:lpstr>
      <vt:lpstr>Badge</vt:lpstr>
      <vt:lpstr>PowerPoint Presentation</vt:lpstr>
      <vt:lpstr>PowerPoint Presentation</vt:lpstr>
      <vt:lpstr>Grammar to finite  Automata:</vt:lpstr>
      <vt:lpstr>Grammar to finite  Automata:</vt:lpstr>
      <vt:lpstr>Grammar to finite  Automata:</vt:lpstr>
      <vt:lpstr>Grammar to finite  Automata:</vt:lpstr>
      <vt:lpstr>Grammar to finite  Automata:</vt:lpstr>
      <vt:lpstr>Grammar to finite  Automata:</vt:lpstr>
      <vt:lpstr>Grammar to finite  Automata:</vt:lpstr>
      <vt:lpstr>finite  Automata to Grammar :</vt:lpstr>
      <vt:lpstr>Grammar to finite  Automata:</vt:lpstr>
      <vt:lpstr>Grammar to finite  Automata:</vt:lpstr>
      <vt:lpstr>Grammar to finite  Automata:</vt:lpstr>
      <vt:lpstr>finite  Automata to Grammar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477</cp:revision>
  <dcterms:created xsi:type="dcterms:W3CDTF">2020-09-07T16:36:41Z</dcterms:created>
  <dcterms:modified xsi:type="dcterms:W3CDTF">2020-11-26T07:26:07Z</dcterms:modified>
</cp:coreProperties>
</file>