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3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89" d="100"/>
          <a:sy n="89" d="100"/>
        </p:scale>
        <p:origin x="706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6B51-5679-4393-8482-D00731BFD1C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8D32-A6BC-428A-BCC5-BD4348583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6F73C8-8364-42AB-8254-5EE2686ADA5B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896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528F-C385-43DF-AB53-7F382AAAF7CF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1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FF5-B2F5-494D-A6E0-9800B3993531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3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C0F-2FA8-4F48-9170-5C4C1E16BEE3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2AA6A8-CEC0-4549-BC91-E458124B4E3E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4568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776-5C8A-4111-8AB4-0D15DD9C47B0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956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69C6-771A-495F-8244-425864C36C09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370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187C-6C78-46A1-9C0B-6D422E4D035B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0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5A60-0492-4D3B-AC0C-AAF2B53BA39A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4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AF74624-566F-42A8-8B90-926BE7CA385C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428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F49973-2D13-4FF3-9C7D-055C243918AC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0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5E0312-AADB-4420-8CC0-3E1737061AA4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58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2549" y="621086"/>
            <a:ext cx="10594649" cy="11154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6600" dirty="0" smtClean="0">
                <a:latin typeface="Algerian" panose="04020705040A02060702" pitchFamily="82" charset="0"/>
              </a:rPr>
              <a:t>Finite state automata</a:t>
            </a:r>
            <a:endParaRPr lang="en-US" sz="6600" dirty="0"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6272" y="2113472"/>
            <a:ext cx="8384875" cy="320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3544" y="1553670"/>
            <a:ext cx="83158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• Sequential Circuits and Finite state Machine </a:t>
            </a:r>
            <a:endParaRPr lang="en-US" sz="2800" i="1" dirty="0" smtClean="0"/>
          </a:p>
          <a:p>
            <a:endParaRPr lang="en-US" sz="2800" dirty="0"/>
          </a:p>
          <a:p>
            <a:r>
              <a:rPr lang="en-US" sz="2800" i="1" dirty="0"/>
              <a:t>• Finite State Automata </a:t>
            </a:r>
            <a:endParaRPr lang="en-US" sz="2800" i="1" dirty="0" smtClean="0"/>
          </a:p>
          <a:p>
            <a:endParaRPr lang="en-US" sz="2800" i="1" dirty="0" smtClean="0"/>
          </a:p>
          <a:p>
            <a:r>
              <a:rPr lang="en-US" sz="2800" i="1" dirty="0"/>
              <a:t>• Non-deterministic Finite State </a:t>
            </a:r>
            <a:r>
              <a:rPr lang="en-US" sz="2800" i="1" dirty="0" smtClean="0"/>
              <a:t>Automata</a:t>
            </a:r>
          </a:p>
          <a:p>
            <a:endParaRPr lang="en-US" sz="2800" dirty="0"/>
          </a:p>
          <a:p>
            <a:r>
              <a:rPr lang="en-US" sz="2800" i="1" dirty="0"/>
              <a:t>• Language and </a:t>
            </a:r>
            <a:r>
              <a:rPr lang="en-US" sz="2800" i="1" dirty="0" smtClean="0"/>
              <a:t>Grammars</a:t>
            </a:r>
          </a:p>
          <a:p>
            <a:endParaRPr lang="en-US" sz="2800" dirty="0"/>
          </a:p>
          <a:p>
            <a:r>
              <a:rPr lang="en-US" sz="2800" i="1" dirty="0"/>
              <a:t> • Language and </a:t>
            </a:r>
            <a:r>
              <a:rPr lang="en-US" sz="2800" i="1" dirty="0" smtClean="0"/>
              <a:t>Automata</a:t>
            </a:r>
          </a:p>
          <a:p>
            <a:endParaRPr lang="en-US" sz="2800" dirty="0"/>
          </a:p>
          <a:p>
            <a:r>
              <a:rPr lang="en-US" sz="2800" i="1" dirty="0"/>
              <a:t> • Regular Expression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5940" y="723459"/>
            <a:ext cx="10437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GENERATING GRAMMAR FOR THE LANGUAGE: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55940" y="1569845"/>
            <a:ext cx="9506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1. First write the Regular Expression for the language.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1397479" y="3032283"/>
            <a:ext cx="2363638" cy="16390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18957" y="3374737"/>
                <a:ext cx="22514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(</a:t>
                </a:r>
                <a:r>
                  <a:rPr lang="en-US" sz="2800" dirty="0" err="1" smtClean="0"/>
                  <a:t>a+b</a:t>
                </a:r>
                <a:r>
                  <a:rPr lang="en-US" sz="2800" dirty="0" smtClean="0"/>
                  <a:t>)</a:t>
                </a:r>
                <a:r>
                  <a:rPr lang="en-US" sz="2800" baseline="30000" dirty="0" smtClean="0"/>
                  <a:t>*</a:t>
                </a:r>
              </a:p>
              <a:p>
                <a:r>
                  <a:rPr lang="en-US" sz="2800" dirty="0" err="1" smtClean="0"/>
                  <a:t>A</a:t>
                </a:r>
                <a:r>
                  <a:rPr lang="en-US" sz="2800" dirty="0" err="1" smtClean="0">
                    <a:sym typeface="Wingdings" panose="05000000000000000000" pitchFamily="2" charset="2"/>
                  </a:rPr>
                  <a:t>aA</a:t>
                </a:r>
                <a:r>
                  <a:rPr lang="en-US" sz="2800" dirty="0" smtClean="0">
                    <a:sym typeface="Wingdings" panose="05000000000000000000" pitchFamily="2" charset="2"/>
                  </a:rPr>
                  <a:t>/bA/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957" y="3374737"/>
                <a:ext cx="2251496" cy="954107"/>
              </a:xfrm>
              <a:prstGeom prst="rect">
                <a:avLst/>
              </a:prstGeom>
              <a:blipFill>
                <a:blip r:embed="rId2"/>
                <a:stretch>
                  <a:fillRect l="-5405" t="-7051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206815" y="3032282"/>
            <a:ext cx="2363638" cy="16390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39660" y="3391717"/>
                <a:ext cx="194957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30000" dirty="0" smtClean="0"/>
                  <a:t>*</a:t>
                </a:r>
              </a:p>
              <a:p>
                <a:r>
                  <a:rPr lang="en-US" sz="2800" dirty="0" err="1" smtClean="0"/>
                  <a:t>A</a:t>
                </a:r>
                <a:r>
                  <a:rPr lang="en-US" sz="2800" dirty="0" err="1" smtClean="0">
                    <a:sym typeface="Wingdings" panose="05000000000000000000" pitchFamily="2" charset="2"/>
                  </a:rPr>
                  <a:t>aA</a:t>
                </a:r>
                <a:r>
                  <a:rPr lang="en-US" sz="2800" dirty="0" smtClean="0">
                    <a:sym typeface="Wingdings" panose="05000000000000000000" pitchFamily="2" charset="2"/>
                  </a:rPr>
                  <a:t>/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660" y="3391717"/>
                <a:ext cx="1949570" cy="954107"/>
              </a:xfrm>
              <a:prstGeom prst="rect">
                <a:avLst/>
              </a:prstGeom>
              <a:blipFill>
                <a:blip r:embed="rId3"/>
                <a:stretch>
                  <a:fillRect l="-6250"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7116792" y="3032282"/>
            <a:ext cx="2363638" cy="16390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85803" y="3282448"/>
            <a:ext cx="2294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a+b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+</a:t>
            </a:r>
          </a:p>
          <a:p>
            <a:r>
              <a:rPr lang="en-US" sz="2800" dirty="0" err="1" smtClean="0"/>
              <a:t>A</a:t>
            </a:r>
            <a:r>
              <a:rPr lang="en-US" sz="2800" dirty="0" err="1" smtClean="0">
                <a:sym typeface="Wingdings" panose="05000000000000000000" pitchFamily="2" charset="2"/>
              </a:rPr>
              <a:t>aA</a:t>
            </a:r>
            <a:r>
              <a:rPr lang="en-US" sz="2800" dirty="0" smtClean="0">
                <a:sym typeface="Wingdings" panose="05000000000000000000" pitchFamily="2" charset="2"/>
              </a:rPr>
              <a:t>/</a:t>
            </a:r>
            <a:r>
              <a:rPr lang="en-US" sz="2800" dirty="0" err="1" smtClean="0">
                <a:sym typeface="Wingdings" panose="05000000000000000000" pitchFamily="2" charset="2"/>
              </a:rPr>
              <a:t>bA</a:t>
            </a:r>
            <a:r>
              <a:rPr lang="en-US" sz="2800" dirty="0" smtClean="0">
                <a:sym typeface="Wingdings" panose="05000000000000000000" pitchFamily="2" charset="2"/>
              </a:rPr>
              <a:t>/a/b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899138" y="2247451"/>
            <a:ext cx="380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Some Basic Rules: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42204" y="327803"/>
                <a:ext cx="8151962" cy="7294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Q. Write the Grammar that generates string having Following Properties:</a:t>
                </a:r>
              </a:p>
              <a:p>
                <a:endParaRPr lang="en-US" dirty="0"/>
              </a:p>
              <a:p>
                <a:pPr marL="342900" indent="-342900">
                  <a:buAutoNum type="alphaLcParenR"/>
                </a:pPr>
                <a:r>
                  <a:rPr lang="en-US" dirty="0" smtClean="0"/>
                  <a:t>String of exactly length two</a:t>
                </a:r>
              </a:p>
              <a:p>
                <a:pPr lvl="1"/>
                <a:r>
                  <a:rPr lang="en-US" dirty="0" smtClean="0"/>
                  <a:t>R.E. = (</a:t>
                </a:r>
                <a:r>
                  <a:rPr lang="en-US" dirty="0" err="1" smtClean="0"/>
                  <a:t>a+b</a:t>
                </a:r>
                <a:r>
                  <a:rPr lang="en-US" dirty="0" smtClean="0"/>
                  <a:t>)(</a:t>
                </a:r>
                <a:r>
                  <a:rPr lang="en-US" dirty="0" err="1" smtClean="0"/>
                  <a:t>a+b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/>
                  <a:t>	</a:t>
                </a:r>
                <a:r>
                  <a:rPr lang="en-US" dirty="0" smtClean="0"/>
                  <a:t>S</a:t>
                </a:r>
                <a:r>
                  <a:rPr lang="en-US" dirty="0" smtClean="0">
                    <a:sym typeface="Wingdings" panose="05000000000000000000" pitchFamily="2" charset="2"/>
                  </a:rPr>
                  <a:t>AA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Aa</a:t>
                </a:r>
                <a:r>
                  <a:rPr lang="en-US" dirty="0" smtClean="0">
                    <a:sym typeface="Wingdings" panose="05000000000000000000" pitchFamily="2" charset="2"/>
                  </a:rPr>
                  <a:t>/b</a:t>
                </a:r>
              </a:p>
              <a:p>
                <a:pPr lvl="1"/>
                <a:endParaRPr lang="en-US" dirty="0" smtClean="0">
                  <a:sym typeface="Wingdings" panose="05000000000000000000" pitchFamily="2" charset="2"/>
                </a:endParaRPr>
              </a:p>
              <a:p>
                <a:pPr marL="342900" indent="-342900">
                  <a:buAutoNum type="alphaLcParenR" startAt="2"/>
                </a:pPr>
                <a:r>
                  <a:rPr lang="en-US" dirty="0" smtClean="0">
                    <a:sym typeface="Wingdings" panose="05000000000000000000" pitchFamily="2" charset="2"/>
                  </a:rPr>
                  <a:t>String of at most length 2</a:t>
                </a:r>
              </a:p>
              <a:p>
                <a:pPr lvl="1"/>
                <a:r>
                  <a:rPr lang="en-US" dirty="0"/>
                  <a:t>R.E. = (</a:t>
                </a:r>
                <a:r>
                  <a:rPr lang="en-US" dirty="0" err="1" smtClean="0"/>
                  <a:t>a+b</a:t>
                </a:r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dirty="0" smtClean="0"/>
                  <a:t>)(</a:t>
                </a:r>
                <a:r>
                  <a:rPr lang="en-US" dirty="0" err="1" smtClean="0"/>
                  <a:t>a+b</a:t>
                </a:r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	S</a:t>
                </a:r>
                <a:r>
                  <a:rPr lang="en-US" dirty="0">
                    <a:sym typeface="Wingdings" panose="05000000000000000000" pitchFamily="2" charset="2"/>
                  </a:rPr>
                  <a:t>AA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dirty="0" err="1">
                    <a:sym typeface="Wingdings" panose="05000000000000000000" pitchFamily="2" charset="2"/>
                  </a:rPr>
                  <a:t>A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</a:t>
                </a:r>
                <a:r>
                  <a:rPr lang="en-US" dirty="0" smtClean="0">
                    <a:sym typeface="Wingdings" panose="05000000000000000000" pitchFamily="2" charset="2"/>
                  </a:rPr>
                  <a:t>/b/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c) Starts with a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dirty="0"/>
                  <a:t>R.E. = </a:t>
                </a:r>
                <a:r>
                  <a:rPr lang="en-US" dirty="0" smtClean="0"/>
                  <a:t>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 err="1" smtClean="0"/>
                  <a:t>a+b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*</a:t>
                </a:r>
                <a:endParaRPr lang="en-US" dirty="0"/>
              </a:p>
              <a:p>
                <a:pPr lvl="1"/>
                <a:r>
                  <a:rPr lang="en-US" dirty="0"/>
                  <a:t>	</a:t>
                </a:r>
                <a:r>
                  <a:rPr lang="en-US" dirty="0" err="1"/>
                  <a:t>S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aA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dirty="0" err="1">
                    <a:sym typeface="Wingdings" panose="05000000000000000000" pitchFamily="2" charset="2"/>
                  </a:rPr>
                  <a:t>A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aA</a:t>
                </a:r>
                <a:r>
                  <a:rPr lang="en-US" dirty="0" smtClean="0">
                    <a:sym typeface="Wingdings" panose="05000000000000000000" pitchFamily="2" charset="2"/>
                  </a:rPr>
                  <a:t>/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bA</a:t>
                </a:r>
                <a:r>
                  <a:rPr lang="en-US" dirty="0" smtClean="0">
                    <a:sym typeface="Wingdings" panose="05000000000000000000" pitchFamily="2" charset="2"/>
                  </a:rPr>
                  <a:t>/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c) </a:t>
                </a:r>
                <a:r>
                  <a:rPr lang="en-US" dirty="0" smtClean="0">
                    <a:sym typeface="Wingdings" panose="05000000000000000000" pitchFamily="2" charset="2"/>
                  </a:rPr>
                  <a:t>Ends </a:t>
                </a:r>
                <a:r>
                  <a:rPr lang="en-US" dirty="0">
                    <a:sym typeface="Wingdings" panose="05000000000000000000" pitchFamily="2" charset="2"/>
                  </a:rPr>
                  <a:t>with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ba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dirty="0"/>
                  <a:t>R.E.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 err="1" smtClean="0"/>
                  <a:t>a+b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*</a:t>
                </a:r>
                <a:r>
                  <a:rPr lang="en-US" dirty="0" err="1" smtClean="0"/>
                  <a:t>ba</a:t>
                </a:r>
                <a:endParaRPr lang="en-US" dirty="0"/>
              </a:p>
              <a:p>
                <a:pPr lvl="1"/>
                <a:r>
                  <a:rPr lang="en-US" dirty="0"/>
                  <a:t>	</a:t>
                </a:r>
                <a:r>
                  <a:rPr lang="en-US" dirty="0" err="1"/>
                  <a:t>S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Aba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dirty="0" err="1">
                    <a:sym typeface="Wingdings" panose="05000000000000000000" pitchFamily="2" charset="2"/>
                  </a:rPr>
                  <a:t>A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aA</a:t>
                </a:r>
                <a:r>
                  <a:rPr lang="en-US" dirty="0" smtClean="0">
                    <a:sym typeface="Wingdings" panose="05000000000000000000" pitchFamily="2" charset="2"/>
                  </a:rPr>
                  <a:t>/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bA</a:t>
                </a:r>
                <a:r>
                  <a:rPr lang="en-US" dirty="0" smtClean="0">
                    <a:sym typeface="Wingdings" panose="05000000000000000000" pitchFamily="2" charset="2"/>
                  </a:rPr>
                  <a:t>/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dirty="0" smtClean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204" y="327803"/>
                <a:ext cx="8151962" cy="7294305"/>
              </a:xfrm>
              <a:prstGeom prst="rect">
                <a:avLst/>
              </a:prstGeom>
              <a:blipFill>
                <a:blip r:embed="rId2"/>
                <a:stretch>
                  <a:fillRect l="-673" t="-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668219" y="880846"/>
                <a:ext cx="5598543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d)  Stats with a and ends with b</a:t>
                </a:r>
                <a:endParaRPr lang="en-US" dirty="0"/>
              </a:p>
              <a:p>
                <a:pPr lvl="1"/>
                <a:r>
                  <a:rPr lang="en-US" dirty="0"/>
                  <a:t>R.E. = </a:t>
                </a:r>
                <a:r>
                  <a:rPr lang="en-US" dirty="0" smtClean="0"/>
                  <a:t>a(</a:t>
                </a:r>
                <a:r>
                  <a:rPr lang="en-US" dirty="0" err="1" smtClean="0"/>
                  <a:t>a+b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b</a:t>
                </a:r>
              </a:p>
              <a:p>
                <a:pPr lvl="1"/>
                <a:r>
                  <a:rPr lang="en-US" dirty="0"/>
                  <a:t>	</a:t>
                </a:r>
                <a:r>
                  <a:rPr lang="en-US" dirty="0" err="1"/>
                  <a:t>S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aAb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dirty="0" err="1">
                    <a:sym typeface="Wingdings" panose="05000000000000000000" pitchFamily="2" charset="2"/>
                  </a:rPr>
                  <a:t>A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aA</a:t>
                </a:r>
                <a:r>
                  <a:rPr lang="en-US" dirty="0" smtClean="0">
                    <a:sym typeface="Wingdings" panose="05000000000000000000" pitchFamily="2" charset="2"/>
                  </a:rPr>
                  <a:t>/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bA</a:t>
                </a:r>
                <a:r>
                  <a:rPr lang="en-US" dirty="0" smtClean="0">
                    <a:sym typeface="Wingdings" panose="05000000000000000000" pitchFamily="2" charset="2"/>
                  </a:rPr>
                  <a:t>/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e)   Starts and ends with same symbol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/>
                  <a:t>R.E. = a(</a:t>
                </a:r>
                <a:r>
                  <a:rPr lang="en-US" dirty="0" err="1"/>
                  <a:t>a+b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a + b(</a:t>
                </a:r>
                <a:r>
                  <a:rPr lang="en-US" dirty="0" err="1" smtClean="0"/>
                  <a:t>a+b</a:t>
                </a:r>
                <a:r>
                  <a:rPr lang="en-US" dirty="0"/>
                  <a:t>)</a:t>
                </a:r>
                <a:r>
                  <a:rPr lang="en-US" baseline="30000" dirty="0"/>
                  <a:t>*</a:t>
                </a:r>
                <a:r>
                  <a:rPr lang="en-US" dirty="0"/>
                  <a:t>b</a:t>
                </a:r>
              </a:p>
              <a:p>
                <a:pPr lvl="1"/>
                <a:r>
                  <a:rPr lang="en-US" dirty="0" smtClean="0"/>
                  <a:t>	</a:t>
                </a:r>
                <a:r>
                  <a:rPr lang="en-US" dirty="0" err="1" smtClean="0"/>
                  <a:t>S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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aAa</a:t>
                </a:r>
                <a:r>
                  <a:rPr lang="en-US" dirty="0" smtClean="0">
                    <a:sym typeface="Wingdings" panose="05000000000000000000" pitchFamily="2" charset="2"/>
                  </a:rPr>
                  <a:t>/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bAb</a:t>
                </a:r>
                <a:r>
                  <a:rPr lang="en-US" smtClean="0">
                    <a:sym typeface="Wingdings" panose="05000000000000000000" pitchFamily="2" charset="2"/>
                  </a:rPr>
                  <a:t>/a/b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dirty="0" err="1">
                    <a:sym typeface="Wingdings" panose="05000000000000000000" pitchFamily="2" charset="2"/>
                  </a:rPr>
                  <a:t>A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aA</a:t>
                </a:r>
                <a:r>
                  <a:rPr lang="en-US" dirty="0" smtClean="0">
                    <a:sym typeface="Wingdings" panose="05000000000000000000" pitchFamily="2" charset="2"/>
                  </a:rPr>
                  <a:t>/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bA</a:t>
                </a:r>
                <a:r>
                  <a:rPr lang="en-US" dirty="0" smtClean="0">
                    <a:sym typeface="Wingdings" panose="05000000000000000000" pitchFamily="2" charset="2"/>
                  </a:rPr>
                  <a:t>/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f) </a:t>
                </a:r>
                <a:r>
                  <a:rPr lang="en-US" dirty="0">
                    <a:sym typeface="Wingdings" panose="05000000000000000000" pitchFamily="2" charset="2"/>
                  </a:rPr>
                  <a:t>Starts and ends with </a:t>
                </a:r>
                <a:r>
                  <a:rPr lang="en-US" dirty="0" smtClean="0">
                    <a:sym typeface="Wingdings" panose="05000000000000000000" pitchFamily="2" charset="2"/>
                  </a:rPr>
                  <a:t>different </a:t>
                </a:r>
                <a:r>
                  <a:rPr lang="en-US" dirty="0">
                    <a:sym typeface="Wingdings" panose="05000000000000000000" pitchFamily="2" charset="2"/>
                  </a:rPr>
                  <a:t>symbol</a:t>
                </a:r>
              </a:p>
              <a:p>
                <a:pPr lvl="1"/>
                <a:r>
                  <a:rPr lang="en-US" dirty="0"/>
                  <a:t>R.E. = a(</a:t>
                </a:r>
                <a:r>
                  <a:rPr lang="en-US" dirty="0" err="1"/>
                  <a:t>a+b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b </a:t>
                </a:r>
                <a:r>
                  <a:rPr lang="en-US" dirty="0"/>
                  <a:t>+ b(</a:t>
                </a:r>
                <a:r>
                  <a:rPr lang="en-US" dirty="0" err="1"/>
                  <a:t>a+b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a</a:t>
                </a:r>
                <a:endParaRPr lang="en-US" dirty="0"/>
              </a:p>
              <a:p>
                <a:pPr lvl="1"/>
                <a:r>
                  <a:rPr lang="en-US" dirty="0"/>
                  <a:t>	</a:t>
                </a:r>
                <a:r>
                  <a:rPr lang="en-US" dirty="0" err="1"/>
                  <a:t>S</a:t>
                </a:r>
                <a:r>
                  <a:rPr lang="en-US" dirty="0" err="1">
                    <a:sym typeface="Wingdings" panose="05000000000000000000" pitchFamily="2" charset="2"/>
                  </a:rPr>
                  <a:t>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aAb</a:t>
                </a:r>
                <a:r>
                  <a:rPr lang="en-US" dirty="0" smtClean="0">
                    <a:sym typeface="Wingdings" panose="05000000000000000000" pitchFamily="2" charset="2"/>
                  </a:rPr>
                  <a:t>/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bAa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dirty="0" err="1">
                    <a:sym typeface="Wingdings" panose="05000000000000000000" pitchFamily="2" charset="2"/>
                  </a:rPr>
                  <a:t>AaA</a:t>
                </a:r>
                <a:r>
                  <a:rPr lang="en-US" dirty="0">
                    <a:sym typeface="Wingdings" panose="05000000000000000000" pitchFamily="2" charset="2"/>
                  </a:rPr>
                  <a:t>/</a:t>
                </a:r>
                <a:r>
                  <a:rPr lang="en-US" dirty="0" err="1">
                    <a:sym typeface="Wingdings" panose="05000000000000000000" pitchFamily="2" charset="2"/>
                  </a:rPr>
                  <a:t>bA</a:t>
                </a:r>
                <a:r>
                  <a:rPr lang="en-US" dirty="0">
                    <a:sym typeface="Wingdings" panose="05000000000000000000" pitchFamily="2" charset="2"/>
                  </a:rPr>
                  <a:t>/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c) Ends with </a:t>
                </a:r>
                <a:r>
                  <a:rPr lang="en-US" dirty="0" err="1">
                    <a:sym typeface="Wingdings" panose="05000000000000000000" pitchFamily="2" charset="2"/>
                  </a:rPr>
                  <a:t>ba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dirty="0"/>
                  <a:t>R.E.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a+b</a:t>
                </a:r>
                <a:r>
                  <a:rPr lang="en-US" dirty="0"/>
                  <a:t>)</a:t>
                </a:r>
                <a:r>
                  <a:rPr lang="en-US" baseline="30000" dirty="0"/>
                  <a:t>*</a:t>
                </a:r>
                <a:r>
                  <a:rPr lang="en-US" dirty="0" err="1"/>
                  <a:t>ba</a:t>
                </a:r>
                <a:endParaRPr lang="en-US" dirty="0"/>
              </a:p>
              <a:p>
                <a:pPr lvl="1"/>
                <a:r>
                  <a:rPr lang="en-US" dirty="0"/>
                  <a:t>	</a:t>
                </a:r>
                <a:r>
                  <a:rPr lang="en-US" dirty="0" err="1"/>
                  <a:t>S</a:t>
                </a:r>
                <a:r>
                  <a:rPr lang="en-US" dirty="0" err="1">
                    <a:sym typeface="Wingdings" panose="05000000000000000000" pitchFamily="2" charset="2"/>
                  </a:rPr>
                  <a:t>Aba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dirty="0" err="1">
                    <a:sym typeface="Wingdings" panose="05000000000000000000" pitchFamily="2" charset="2"/>
                  </a:rPr>
                  <a:t>AaA</a:t>
                </a:r>
                <a:r>
                  <a:rPr lang="en-US" dirty="0">
                    <a:sym typeface="Wingdings" panose="05000000000000000000" pitchFamily="2" charset="2"/>
                  </a:rPr>
                  <a:t>/</a:t>
                </a:r>
                <a:r>
                  <a:rPr lang="en-US" dirty="0" err="1">
                    <a:sym typeface="Wingdings" panose="05000000000000000000" pitchFamily="2" charset="2"/>
                  </a:rPr>
                  <a:t>bA</a:t>
                </a:r>
                <a:r>
                  <a:rPr lang="en-US" dirty="0">
                    <a:sym typeface="Wingdings" panose="05000000000000000000" pitchFamily="2" charset="2"/>
                  </a:rPr>
                  <a:t>/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219" y="880846"/>
                <a:ext cx="5598543" cy="5355312"/>
              </a:xfrm>
              <a:prstGeom prst="rect">
                <a:avLst/>
              </a:prstGeom>
              <a:blipFill>
                <a:blip r:embed="rId3"/>
                <a:stretch>
                  <a:fillRect l="-980" t="-569" b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9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42204" y="327803"/>
                <a:ext cx="815196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Q. Write the Context Free Grammar that generates Palindrome strong over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</a:t>
                </a:r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	S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/a/b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</a:t>
                </a:r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	</a:t>
                </a:r>
                <a:r>
                  <a:rPr lang="en-US" dirty="0" err="1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SaSa</a:t>
                </a:r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/</a:t>
                </a:r>
                <a:r>
                  <a:rPr lang="en-US" dirty="0" err="1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bSb</a:t>
                </a:r>
                <a:endParaRPr lang="en-US" dirty="0" smtClean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</a:t>
                </a:r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	</a:t>
                </a:r>
              </a:p>
              <a:p>
                <a:pPr lvl="1"/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204" y="327803"/>
                <a:ext cx="8151962" cy="2585323"/>
              </a:xfrm>
              <a:prstGeom prst="rect">
                <a:avLst/>
              </a:prstGeom>
              <a:blipFill>
                <a:blip r:embed="rId2"/>
                <a:stretch>
                  <a:fillRect l="-673" t="-16981" r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81820" y="51758"/>
                <a:ext cx="8686800" cy="7294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 smtClean="0"/>
                  <a:t>Properties of regular language;</a:t>
                </a:r>
              </a:p>
              <a:p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If L </a:t>
                </a:r>
                <a:r>
                  <a:rPr lang="en-US" dirty="0"/>
                  <a:t>and </a:t>
                </a:r>
                <a:r>
                  <a:rPr lang="en-US" dirty="0" smtClean="0"/>
                  <a:t>M </a:t>
                </a:r>
                <a:r>
                  <a:rPr lang="en-US" dirty="0"/>
                  <a:t>are regular languages, then </a:t>
                </a:r>
                <a:r>
                  <a:rPr lang="en-US" dirty="0" smtClean="0"/>
                  <a:t>L </a:t>
                </a:r>
                <a:r>
                  <a:rPr lang="en-US" dirty="0"/>
                  <a:t>∪ </a:t>
                </a:r>
                <a:r>
                  <a:rPr lang="en-US" dirty="0" smtClean="0"/>
                  <a:t>M(</a:t>
                </a:r>
                <a:r>
                  <a:rPr lang="en-US" b="1" dirty="0" smtClean="0"/>
                  <a:t>UNION)</a:t>
                </a:r>
                <a:r>
                  <a:rPr lang="en-US" dirty="0" smtClean="0"/>
                  <a:t> </a:t>
                </a:r>
                <a:r>
                  <a:rPr lang="en-US" dirty="0"/>
                  <a:t>is a regular language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Let </a:t>
                </a:r>
                <a:r>
                  <a:rPr lang="en-US" dirty="0"/>
                  <a:t>L and M be the languages of regular expressions R and S, respectively. </a:t>
                </a:r>
                <a:r>
                  <a:rPr lang="en-US" dirty="0" smtClean="0"/>
                  <a:t>Then </a:t>
                </a:r>
                <a:r>
                  <a:rPr lang="en-US" dirty="0"/>
                  <a:t>R+S is a regular expression whose language is L </a:t>
                </a:r>
                <a:r>
                  <a:rPr lang="en-US" dirty="0" smtClean="0"/>
                  <a:t>U </a:t>
                </a:r>
                <a:r>
                  <a:rPr lang="en-US" dirty="0"/>
                  <a:t>M</a:t>
                </a:r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 </a:t>
                </a:r>
                <a:r>
                  <a:rPr lang="en-US" dirty="0"/>
                  <a:t>If L </a:t>
                </a:r>
                <a:r>
                  <a:rPr lang="en-US" dirty="0" smtClean="0"/>
                  <a:t>is regular </a:t>
                </a:r>
                <a:r>
                  <a:rPr lang="en-US" dirty="0"/>
                  <a:t>languages, then </a:t>
                </a:r>
                <a:r>
                  <a:rPr lang="en-US" dirty="0" smtClean="0"/>
                  <a:t>L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(</a:t>
                </a:r>
                <a:r>
                  <a:rPr lang="en-US" b="1" dirty="0" err="1" smtClean="0"/>
                  <a:t>Kleen</a:t>
                </a:r>
                <a:r>
                  <a:rPr lang="en-US" b="1" dirty="0" smtClean="0"/>
                  <a:t> Closure)</a:t>
                </a:r>
                <a:r>
                  <a:rPr lang="en-US" dirty="0" smtClean="0"/>
                  <a:t>is </a:t>
                </a:r>
                <a:r>
                  <a:rPr lang="en-US" dirty="0"/>
                  <a:t>a regular language.</a:t>
                </a:r>
              </a:p>
              <a:p>
                <a:pPr lvl="1"/>
                <a:r>
                  <a:rPr lang="en-US" dirty="0"/>
                  <a:t>Let L </a:t>
                </a:r>
                <a:r>
                  <a:rPr lang="en-US" dirty="0" smtClean="0"/>
                  <a:t>the </a:t>
                </a:r>
                <a:r>
                  <a:rPr lang="en-US" dirty="0"/>
                  <a:t>languages of regular expressions </a:t>
                </a:r>
                <a:r>
                  <a:rPr lang="en-US" dirty="0" smtClean="0"/>
                  <a:t>R. </a:t>
                </a:r>
                <a:r>
                  <a:rPr lang="en-US" dirty="0"/>
                  <a:t>Then </a:t>
                </a:r>
                <a:r>
                  <a:rPr lang="en-US" dirty="0" smtClean="0"/>
                  <a:t>R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 </a:t>
                </a:r>
                <a:r>
                  <a:rPr lang="en-US" dirty="0"/>
                  <a:t>is a regular expression whose language </a:t>
                </a:r>
                <a:r>
                  <a:rPr lang="en-US" dirty="0" smtClean="0"/>
                  <a:t>is L</a:t>
                </a:r>
                <a:r>
                  <a:rPr lang="en-US" baseline="30000" dirty="0" smtClean="0"/>
                  <a:t>*</a:t>
                </a:r>
              </a:p>
              <a:p>
                <a:pPr lvl="1"/>
                <a:endParaRPr lang="en-US" dirty="0" smtClean="0"/>
              </a:p>
              <a:p>
                <a:pPr marL="342900" indent="-342900">
                  <a:buAutoNum type="arabicPeriod"/>
                </a:pPr>
                <a:r>
                  <a:rPr lang="en-US" dirty="0"/>
                  <a:t>If L and M are regular languages, then </a:t>
                </a:r>
                <a:r>
                  <a:rPr lang="en-US" dirty="0" smtClean="0"/>
                  <a:t>L.M</a:t>
                </a:r>
                <a:r>
                  <a:rPr lang="en-US" b="1" dirty="0" smtClean="0"/>
                  <a:t>(Concatenation)</a:t>
                </a:r>
                <a:r>
                  <a:rPr lang="en-US" dirty="0" smtClean="0"/>
                  <a:t> </a:t>
                </a:r>
                <a:r>
                  <a:rPr lang="en-US" dirty="0"/>
                  <a:t>is a regular language.</a:t>
                </a:r>
              </a:p>
              <a:p>
                <a:pPr lvl="1"/>
                <a:r>
                  <a:rPr lang="en-US" dirty="0"/>
                  <a:t>Let L and M be the languages of regular expressions R and S, respectively. Then </a:t>
                </a:r>
                <a:r>
                  <a:rPr lang="en-US" dirty="0" smtClean="0"/>
                  <a:t>R.S </a:t>
                </a:r>
                <a:r>
                  <a:rPr lang="en-US" dirty="0"/>
                  <a:t>is a regular expression whose language is </a:t>
                </a:r>
                <a:r>
                  <a:rPr lang="en-US" dirty="0" smtClean="0"/>
                  <a:t>L.M.</a:t>
                </a:r>
              </a:p>
              <a:p>
                <a:pPr lvl="1"/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If 𝐿 is a regular language over Σ,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(Complement) </a:t>
                </a:r>
                <a:r>
                  <a:rPr lang="en-US" dirty="0" smtClean="0"/>
                  <a:t>is </a:t>
                </a:r>
                <a:r>
                  <a:rPr lang="en-US" dirty="0"/>
                  <a:t>also a regular </a:t>
                </a:r>
                <a:r>
                  <a:rPr lang="en-US" dirty="0" smtClean="0"/>
                  <a:t>language.</a:t>
                </a:r>
              </a:p>
              <a:p>
                <a:pPr lvl="1"/>
                <a:r>
                  <a:rPr lang="en-US" dirty="0"/>
                  <a:t>Construct a DFA for </a:t>
                </a:r>
                <a:r>
                  <a:rPr lang="en-US" dirty="0" smtClean="0"/>
                  <a:t>𝐿.  </a:t>
                </a:r>
                <a:r>
                  <a:rPr lang="en-US" dirty="0"/>
                  <a:t>This can be transformed into a DFA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/>
                  <a:t> by making all accepting states non-accepting and vice versa. 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pPr marL="342900" indent="-342900">
                  <a:buAutoNum type="arabicPeriod" startAt="5"/>
                </a:pPr>
                <a:r>
                  <a:rPr lang="en-US" dirty="0" smtClean="0"/>
                  <a:t>If L </a:t>
                </a:r>
                <a:r>
                  <a:rPr lang="en-US" dirty="0"/>
                  <a:t>and </a:t>
                </a:r>
                <a:r>
                  <a:rPr lang="en-US" dirty="0" smtClean="0"/>
                  <a:t>M </a:t>
                </a:r>
                <a:r>
                  <a:rPr lang="en-US" dirty="0"/>
                  <a:t>are regular languages, then </a:t>
                </a:r>
                <a:r>
                  <a:rPr lang="en-US" dirty="0" smtClean="0"/>
                  <a:t>L </a:t>
                </a:r>
                <a:r>
                  <a:rPr lang="en-US" dirty="0"/>
                  <a:t>∩ </a:t>
                </a:r>
                <a:r>
                  <a:rPr lang="en-US" dirty="0" smtClean="0"/>
                  <a:t>M</a:t>
                </a:r>
                <a:r>
                  <a:rPr lang="en-US" b="1" dirty="0" smtClean="0"/>
                  <a:t>(Intersection)</a:t>
                </a:r>
                <a:r>
                  <a:rPr lang="en-US" dirty="0" smtClean="0"/>
                  <a:t> </a:t>
                </a:r>
                <a:r>
                  <a:rPr lang="en-US" dirty="0"/>
                  <a:t>is a regular language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	RE</a:t>
                </a:r>
                <a:r>
                  <a:rPr lang="en-US" baseline="-25000" dirty="0" smtClean="0"/>
                  <a:t>1</a:t>
                </a:r>
                <a:r>
                  <a:rPr lang="en-US" dirty="0"/>
                  <a:t> = a(a*) and RE</a:t>
                </a:r>
                <a:r>
                  <a:rPr lang="en-US" baseline="-25000" dirty="0"/>
                  <a:t>2</a:t>
                </a:r>
                <a:r>
                  <a:rPr lang="en-US" dirty="0"/>
                  <a:t> = (aa)*</a:t>
                </a:r>
              </a:p>
              <a:p>
                <a:r>
                  <a:rPr lang="en-US" dirty="0" smtClean="0"/>
                  <a:t>	So</a:t>
                </a:r>
                <a:r>
                  <a:rPr lang="en-US" dirty="0"/>
                  <a:t>, L</a:t>
                </a:r>
                <a:r>
                  <a:rPr lang="en-US" baseline="-25000" dirty="0"/>
                  <a:t>1</a:t>
                </a:r>
                <a:r>
                  <a:rPr lang="en-US" dirty="0"/>
                  <a:t> = { </a:t>
                </a:r>
                <a:r>
                  <a:rPr lang="en-US" dirty="0" err="1"/>
                  <a:t>a,aa</a:t>
                </a:r>
                <a:r>
                  <a:rPr lang="en-US" dirty="0"/>
                  <a:t>, </a:t>
                </a:r>
                <a:r>
                  <a:rPr lang="en-US" dirty="0" err="1"/>
                  <a:t>aaa</a:t>
                </a:r>
                <a:r>
                  <a:rPr lang="en-US" dirty="0"/>
                  <a:t>, </a:t>
                </a:r>
                <a:r>
                  <a:rPr lang="en-US" dirty="0" err="1"/>
                  <a:t>aaaa</a:t>
                </a:r>
                <a:r>
                  <a:rPr lang="en-US" dirty="0"/>
                  <a:t>, ....} (Strings of all possible lengths excluding Null)</a:t>
                </a:r>
              </a:p>
              <a:p>
                <a:r>
                  <a:rPr lang="en-US" dirty="0" smtClean="0"/>
                  <a:t>	L</a:t>
                </a:r>
                <a:r>
                  <a:rPr lang="en-US" baseline="-25000" dirty="0" smtClean="0"/>
                  <a:t>2</a:t>
                </a:r>
                <a:r>
                  <a:rPr lang="en-US" dirty="0"/>
                  <a:t> = { </a:t>
                </a:r>
                <a:r>
                  <a:rPr lang="el-GR" dirty="0"/>
                  <a:t>ε, </a:t>
                </a:r>
                <a:r>
                  <a:rPr lang="en-US" dirty="0"/>
                  <a:t>aa, </a:t>
                </a:r>
                <a:r>
                  <a:rPr lang="en-US" dirty="0" err="1"/>
                  <a:t>aaaa</a:t>
                </a:r>
                <a:r>
                  <a:rPr lang="en-US" dirty="0"/>
                  <a:t>, </a:t>
                </a:r>
                <a:r>
                  <a:rPr lang="en-US" dirty="0" err="1"/>
                  <a:t>aaaaaa</a:t>
                </a:r>
                <a:r>
                  <a:rPr lang="en-US" dirty="0"/>
                  <a:t>,.......} (Strings of even length including Null)</a:t>
                </a:r>
              </a:p>
              <a:p>
                <a:r>
                  <a:rPr lang="en-US" dirty="0" smtClean="0"/>
                  <a:t>	L</a:t>
                </a:r>
                <a:r>
                  <a:rPr lang="en-US" baseline="-25000" dirty="0" smtClean="0"/>
                  <a:t>1</a:t>
                </a:r>
                <a:r>
                  <a:rPr lang="en-US" dirty="0"/>
                  <a:t> ∩ L</a:t>
                </a:r>
                <a:r>
                  <a:rPr lang="en-US" baseline="-25000" dirty="0"/>
                  <a:t>2</a:t>
                </a:r>
                <a:r>
                  <a:rPr lang="en-US" dirty="0"/>
                  <a:t> = { aa, </a:t>
                </a:r>
                <a:r>
                  <a:rPr lang="en-US" dirty="0" err="1"/>
                  <a:t>aaaa</a:t>
                </a:r>
                <a:r>
                  <a:rPr lang="en-US" dirty="0"/>
                  <a:t>, </a:t>
                </a:r>
                <a:r>
                  <a:rPr lang="en-US" dirty="0" err="1"/>
                  <a:t>aaaaaa</a:t>
                </a:r>
                <a:r>
                  <a:rPr lang="en-US" dirty="0"/>
                  <a:t>,.......} (Strings of even length excluding Null)</a:t>
                </a:r>
              </a:p>
              <a:p>
                <a:r>
                  <a:rPr lang="en-US" dirty="0" smtClean="0"/>
                  <a:t>	RE </a:t>
                </a:r>
                <a:r>
                  <a:rPr lang="en-US" dirty="0"/>
                  <a:t>(L</a:t>
                </a:r>
                <a:r>
                  <a:rPr lang="en-US" baseline="-25000" dirty="0"/>
                  <a:t>1</a:t>
                </a:r>
                <a:r>
                  <a:rPr lang="en-US" dirty="0"/>
                  <a:t> ∩ L</a:t>
                </a:r>
                <a:r>
                  <a:rPr lang="en-US" baseline="-25000" dirty="0"/>
                  <a:t>2</a:t>
                </a:r>
                <a:r>
                  <a:rPr lang="en-US" dirty="0"/>
                  <a:t>) = aa(aa)* which is a regular expression itself.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20" y="51758"/>
                <a:ext cx="8686800" cy="7294305"/>
              </a:xfrm>
              <a:prstGeom prst="rect">
                <a:avLst/>
              </a:prstGeom>
              <a:blipFill>
                <a:blip r:embed="rId2"/>
                <a:stretch>
                  <a:fillRect l="-772" t="-418" r="-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44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81820" y="51758"/>
                <a:ext cx="86868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Properties of regular language;</a:t>
                </a:r>
              </a:p>
              <a:p>
                <a:endParaRPr lang="en-US" dirty="0"/>
              </a:p>
              <a:p>
                <a:pPr marL="342900" indent="-342900">
                  <a:buAutoNum type="arabicPeriod" startAt="6"/>
                </a:pPr>
                <a:r>
                  <a:rPr lang="en-US" dirty="0" smtClean="0"/>
                  <a:t>If L </a:t>
                </a:r>
                <a:r>
                  <a:rPr lang="en-US" dirty="0"/>
                  <a:t>and </a:t>
                </a:r>
                <a:r>
                  <a:rPr lang="en-US" dirty="0" smtClean="0"/>
                  <a:t>M </a:t>
                </a:r>
                <a:r>
                  <a:rPr lang="en-US" dirty="0"/>
                  <a:t>are regular, then so is </a:t>
                </a:r>
                <a:r>
                  <a:rPr lang="en-US" dirty="0" smtClean="0"/>
                  <a:t>L </a:t>
                </a:r>
                <a:r>
                  <a:rPr lang="en-US" dirty="0"/>
                  <a:t>− </a:t>
                </a:r>
                <a:r>
                  <a:rPr lang="en-US" dirty="0" smtClean="0"/>
                  <a:t>M</a:t>
                </a:r>
                <a:r>
                  <a:rPr lang="en-US" b="1" dirty="0" smtClean="0"/>
                  <a:t>(Difference)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Proof</a:t>
                </a:r>
                <a:r>
                  <a:rPr lang="en-US" dirty="0"/>
                  <a:t>: 𝑀 − 𝑁 = 𝑀 ∩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buAutoNum type="arabicPeriod" startAt="6"/>
                </a:pPr>
                <a:endParaRPr lang="en-US" dirty="0" smtClean="0"/>
              </a:p>
              <a:p>
                <a:r>
                  <a:rPr lang="en-US" dirty="0" smtClean="0"/>
                  <a:t>7.</a:t>
                </a:r>
                <a:r>
                  <a:rPr lang="en-US" dirty="0"/>
                  <a:t>	If 𝐿 is regular, then so is </a:t>
                </a:r>
                <a:r>
                  <a:rPr lang="en-US" dirty="0" smtClean="0"/>
                  <a:t>𝐿</a:t>
                </a:r>
                <a:r>
                  <a:rPr lang="en-US" baseline="30000" dirty="0" smtClean="0"/>
                  <a:t>R</a:t>
                </a:r>
                <a:r>
                  <a:rPr lang="en-US" b="1" dirty="0" smtClean="0"/>
                  <a:t>(Reversal)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 smtClean="0"/>
                  <a:t>	Let</a:t>
                </a:r>
                <a:r>
                  <a:rPr lang="en-US" dirty="0"/>
                  <a:t>, L = {01, 10, 11, 10}</a:t>
                </a:r>
              </a:p>
              <a:p>
                <a:r>
                  <a:rPr lang="en-US" dirty="0" smtClean="0"/>
                  <a:t>	RE </a:t>
                </a:r>
                <a:r>
                  <a:rPr lang="en-US" dirty="0"/>
                  <a:t>(L) = 01 + 10 + 11 + 10</a:t>
                </a:r>
              </a:p>
              <a:p>
                <a:r>
                  <a:rPr lang="en-US" dirty="0" smtClean="0"/>
                  <a:t>	L</a:t>
                </a:r>
                <a:r>
                  <a:rPr lang="en-US" baseline="30000" dirty="0" smtClean="0"/>
                  <a:t>R</a:t>
                </a:r>
                <a:r>
                  <a:rPr lang="en-US" dirty="0"/>
                  <a:t> = {10, 01, 11, 01}</a:t>
                </a:r>
              </a:p>
              <a:p>
                <a:r>
                  <a:rPr lang="en-US" dirty="0" smtClean="0"/>
                  <a:t>	RE </a:t>
                </a:r>
                <a:r>
                  <a:rPr lang="en-US" dirty="0"/>
                  <a:t>(L</a:t>
                </a:r>
                <a:r>
                  <a:rPr lang="en-US" baseline="30000" dirty="0"/>
                  <a:t>R</a:t>
                </a:r>
                <a:r>
                  <a:rPr lang="en-US" dirty="0"/>
                  <a:t>) = 01 + 10 + 11 + 10 which is regular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20" y="51758"/>
                <a:ext cx="8686800" cy="3170099"/>
              </a:xfrm>
              <a:prstGeom prst="rect">
                <a:avLst/>
              </a:prstGeom>
              <a:blipFill>
                <a:blip r:embed="rId2"/>
                <a:stretch>
                  <a:fillRect l="-772" t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44759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3128</TotalTime>
  <Words>298</Words>
  <Application>Microsoft Office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Algerian</vt:lpstr>
      <vt:lpstr>Aparajita</vt:lpstr>
      <vt:lpstr>Arial</vt:lpstr>
      <vt:lpstr>Calibri</vt:lpstr>
      <vt:lpstr>Cambria Math</vt:lpstr>
      <vt:lpstr>Corbel</vt:lpstr>
      <vt:lpstr>Gill Sans MT</vt:lpstr>
      <vt:lpstr>Impact</vt:lpstr>
      <vt:lpstr>Wingdings</vt:lpstr>
      <vt:lpstr>Wingdings 3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</cp:lastModifiedBy>
  <cp:revision>490</cp:revision>
  <dcterms:created xsi:type="dcterms:W3CDTF">2020-09-07T16:36:41Z</dcterms:created>
  <dcterms:modified xsi:type="dcterms:W3CDTF">2020-11-23T05:59:56Z</dcterms:modified>
</cp:coreProperties>
</file>